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17.jpg" ContentType="image/gif"/>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9" r:id="rId1"/>
    <p:sldMasterId id="2147483989" r:id="rId2"/>
    <p:sldMasterId id="2147484048" r:id="rId3"/>
    <p:sldMasterId id="2147484111" r:id="rId4"/>
    <p:sldMasterId id="2147484127" r:id="rId5"/>
    <p:sldMasterId id="2147484141" r:id="rId6"/>
  </p:sldMasterIdLst>
  <p:notesMasterIdLst>
    <p:notesMasterId r:id="rId46"/>
  </p:notesMasterIdLst>
  <p:handoutMasterIdLst>
    <p:handoutMasterId r:id="rId47"/>
  </p:handoutMasterIdLst>
  <p:sldIdLst>
    <p:sldId id="394" r:id="rId7"/>
    <p:sldId id="384" r:id="rId8"/>
    <p:sldId id="383" r:id="rId9"/>
    <p:sldId id="389" r:id="rId10"/>
    <p:sldId id="390" r:id="rId11"/>
    <p:sldId id="338" r:id="rId12"/>
    <p:sldId id="336" r:id="rId13"/>
    <p:sldId id="337" r:id="rId14"/>
    <p:sldId id="339" r:id="rId15"/>
    <p:sldId id="385" r:id="rId16"/>
    <p:sldId id="393" r:id="rId17"/>
    <p:sldId id="386" r:id="rId18"/>
    <p:sldId id="327" r:id="rId19"/>
    <p:sldId id="387" r:id="rId20"/>
    <p:sldId id="359" r:id="rId21"/>
    <p:sldId id="288" r:id="rId22"/>
    <p:sldId id="340" r:id="rId23"/>
    <p:sldId id="360" r:id="rId24"/>
    <p:sldId id="341" r:id="rId25"/>
    <p:sldId id="342" r:id="rId26"/>
    <p:sldId id="361" r:id="rId27"/>
    <p:sldId id="362" r:id="rId28"/>
    <p:sldId id="348" r:id="rId29"/>
    <p:sldId id="363" r:id="rId30"/>
    <p:sldId id="364" r:id="rId31"/>
    <p:sldId id="349" r:id="rId32"/>
    <p:sldId id="345" r:id="rId33"/>
    <p:sldId id="346" r:id="rId34"/>
    <p:sldId id="365" r:id="rId35"/>
    <p:sldId id="335" r:id="rId36"/>
    <p:sldId id="305" r:id="rId37"/>
    <p:sldId id="330" r:id="rId38"/>
    <p:sldId id="331" r:id="rId39"/>
    <p:sldId id="332" r:id="rId40"/>
    <p:sldId id="333" r:id="rId41"/>
    <p:sldId id="391" r:id="rId42"/>
    <p:sldId id="392" r:id="rId43"/>
    <p:sldId id="373" r:id="rId44"/>
    <p:sldId id="374" r:id="rId45"/>
  </p:sldIdLst>
  <p:sldSz cx="9144000" cy="5143500" type="screen16x9"/>
  <p:notesSz cx="6858000" cy="9144000"/>
  <p:defaultTextStyle>
    <a:defPPr>
      <a:defRPr lang="en-US"/>
    </a:defPPr>
    <a:lvl1pPr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81"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62"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43"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724" algn="l" defTabSz="457181"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905" algn="l" defTabSz="457181" rtl="0" eaLnBrk="1" latinLnBrk="0" hangingPunct="1">
      <a:defRPr kern="1200">
        <a:solidFill>
          <a:schemeClr val="tx1"/>
        </a:solidFill>
        <a:latin typeface="Arial" charset="0"/>
        <a:ea typeface="ＭＳ Ｐゴシック" charset="0"/>
        <a:cs typeface="ＭＳ Ｐゴシック" charset="0"/>
      </a:defRPr>
    </a:lvl6pPr>
    <a:lvl7pPr marL="2743086" algn="l" defTabSz="457181" rtl="0" eaLnBrk="1" latinLnBrk="0" hangingPunct="1">
      <a:defRPr kern="1200">
        <a:solidFill>
          <a:schemeClr val="tx1"/>
        </a:solidFill>
        <a:latin typeface="Arial" charset="0"/>
        <a:ea typeface="ＭＳ Ｐゴシック" charset="0"/>
        <a:cs typeface="ＭＳ Ｐゴシック" charset="0"/>
      </a:defRPr>
    </a:lvl7pPr>
    <a:lvl8pPr marL="3200266" algn="l" defTabSz="457181" rtl="0" eaLnBrk="1" latinLnBrk="0" hangingPunct="1">
      <a:defRPr kern="1200">
        <a:solidFill>
          <a:schemeClr val="tx1"/>
        </a:solidFill>
        <a:latin typeface="Arial" charset="0"/>
        <a:ea typeface="ＭＳ Ｐゴシック" charset="0"/>
        <a:cs typeface="ＭＳ Ｐゴシック" charset="0"/>
      </a:defRPr>
    </a:lvl8pPr>
    <a:lvl9pPr marL="3657448" algn="l" defTabSz="457181"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307">
          <p15:clr>
            <a:srgbClr val="A4A3A4"/>
          </p15:clr>
        </p15:guide>
        <p15:guide id="2" orient="horz" pos="3053">
          <p15:clr>
            <a:srgbClr val="A4A3A4"/>
          </p15:clr>
        </p15:guide>
        <p15:guide id="3" pos="2760" userDrawn="1">
          <p15:clr>
            <a:srgbClr val="A4A3A4"/>
          </p15:clr>
        </p15:guide>
        <p15:guide id="5" pos="5558">
          <p15:clr>
            <a:srgbClr val="A4A3A4"/>
          </p15:clr>
        </p15:guide>
        <p15:guide id="6" pos="3998">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aakhter" initials="a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808080"/>
    <a:srgbClr val="FFFFFF"/>
    <a:srgbClr val="AB0810"/>
    <a:srgbClr val="FDBE24"/>
    <a:srgbClr val="FA661C"/>
    <a:srgbClr val="90BDDB"/>
    <a:srgbClr val="335FFA"/>
    <a:srgbClr val="349A97"/>
    <a:srgbClr val="2C92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1" autoAdjust="0"/>
    <p:restoredTop sz="87466" autoAdjust="0"/>
  </p:normalViewPr>
  <p:slideViewPr>
    <p:cSldViewPr snapToGrid="0" snapToObjects="1" showGuides="1">
      <p:cViewPr varScale="1">
        <p:scale>
          <a:sx n="108" d="100"/>
          <a:sy n="108" d="100"/>
        </p:scale>
        <p:origin x="-848" y="-104"/>
      </p:cViewPr>
      <p:guideLst>
        <p:guide orient="horz" pos="307"/>
        <p:guide orient="horz" pos="3053"/>
        <p:guide pos="2760"/>
        <p:guide pos="5558"/>
        <p:guide pos="3998"/>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3" d="100"/>
          <a:sy n="63" d="100"/>
        </p:scale>
        <p:origin x="3134"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5/29/15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5/29/15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singlewire.com/informacast-mobile.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newrelic.com/"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27177" y="4361794"/>
            <a:ext cx="6603645" cy="4114800"/>
          </a:xfrm>
        </p:spPr>
        <p:txBody>
          <a:bodyPr>
            <a:normAutofit/>
          </a:bodyPr>
          <a:lstStyle/>
          <a:p>
            <a:pPr>
              <a:buFontTx/>
              <a:buNone/>
            </a:pPr>
            <a:endParaRPr lang="en-US" baseline="0" dirty="0" smtClean="0"/>
          </a:p>
          <a:p>
            <a:pPr>
              <a:buFontTx/>
              <a:buNone/>
            </a:pPr>
            <a:endParaRPr lang="en-US" dirty="0"/>
          </a:p>
        </p:txBody>
      </p:sp>
      <p:sp>
        <p:nvSpPr>
          <p:cNvPr id="4" name="Slide Number Placeholder 3"/>
          <p:cNvSpPr>
            <a:spLocks noGrp="1"/>
          </p:cNvSpPr>
          <p:nvPr>
            <p:ph type="sldNum" sz="quarter" idx="10"/>
          </p:nvPr>
        </p:nvSpPr>
        <p:spPr/>
        <p:txBody>
          <a:bodyPr/>
          <a:lstStyle/>
          <a:p>
            <a:fld id="{FB9D078E-AEED-4DEB-B228-B1F5956CF980}"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542925"/>
            <a:ext cx="6867525" cy="38639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6857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4800" dirty="0" smtClean="0">
                <a:solidFill>
                  <a:srgbClr val="FFC000"/>
                </a:solidFill>
              </a:rPr>
              <a:t>$1000 </a:t>
            </a:r>
            <a:r>
              <a:rPr lang="en-US" sz="1200" dirty="0" smtClean="0">
                <a:solidFill>
                  <a:srgbClr val="194147"/>
                </a:solidFill>
              </a:rPr>
              <a:t>is the </a:t>
            </a:r>
            <a:r>
              <a:rPr lang="en-US" sz="1200" dirty="0" err="1" smtClean="0">
                <a:solidFill>
                  <a:srgbClr val="194147"/>
                </a:solidFill>
              </a:rPr>
              <a:t>avg</a:t>
            </a:r>
            <a:r>
              <a:rPr lang="en-US" sz="1200" dirty="0" smtClean="0">
                <a:solidFill>
                  <a:srgbClr val="194147"/>
                </a:solidFill>
              </a:rPr>
              <a:t> cost of </a:t>
            </a:r>
            <a:r>
              <a:rPr lang="en-US" sz="1200" dirty="0" smtClean="0">
                <a:solidFill>
                  <a:srgbClr val="FFC000"/>
                </a:solidFill>
              </a:rPr>
              <a:t>rent per employee per month  (HK trebles) @ </a:t>
            </a:r>
            <a:r>
              <a:rPr lang="en-US" sz="4800" dirty="0" smtClean="0">
                <a:solidFill>
                  <a:srgbClr val="FFC000"/>
                </a:solidFill>
              </a:rPr>
              <a:t>50%</a:t>
            </a:r>
            <a:r>
              <a:rPr lang="en-US" sz="4800" baseline="0" dirty="0" smtClean="0">
                <a:solidFill>
                  <a:srgbClr val="FFC000"/>
                </a:solidFill>
              </a:rPr>
              <a:t> </a:t>
            </a:r>
            <a:r>
              <a:rPr lang="en-US" sz="1200" dirty="0" smtClean="0">
                <a:solidFill>
                  <a:srgbClr val="194147"/>
                </a:solidFill>
              </a:rPr>
              <a:t>the observed utilization of  corporate office space</a:t>
            </a:r>
            <a:endParaRPr lang="en-US" sz="6600" dirty="0" smtClean="0">
              <a:solidFill>
                <a:srgbClr val="194147"/>
              </a:solidFill>
            </a:endParaRPr>
          </a:p>
          <a:p>
            <a:endParaRPr lang="en-GB"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15</a:t>
            </a:fld>
            <a:endParaRPr lang="en-US"/>
          </a:p>
        </p:txBody>
      </p:sp>
    </p:spTree>
    <p:extLst>
      <p:ext uri="{BB962C8B-B14F-4D97-AF65-F5344CB8AC3E}">
        <p14:creationId xmlns:p14="http://schemas.microsoft.com/office/powerpoint/2010/main" val="48460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D57E8-DD59-3F4F-A021-8F2FCAAAE723}" type="slidenum">
              <a:rPr lang="en-US" smtClean="0"/>
              <a:t>16</a:t>
            </a:fld>
            <a:endParaRPr lang="en-US"/>
          </a:p>
        </p:txBody>
      </p:sp>
    </p:spTree>
    <p:extLst>
      <p:ext uri="{BB962C8B-B14F-4D97-AF65-F5344CB8AC3E}">
        <p14:creationId xmlns:p14="http://schemas.microsoft.com/office/powerpoint/2010/main" val="121756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27177" y="4221656"/>
            <a:ext cx="6603644" cy="4236545"/>
          </a:xfrm>
        </p:spPr>
        <p:txBody>
          <a:bodyPr>
            <a:noAutofit/>
          </a:bodyPr>
          <a:lstStyle/>
          <a:p>
            <a:endParaRPr lang="en-US" dirty="0"/>
          </a:p>
        </p:txBody>
      </p:sp>
      <p:sp>
        <p:nvSpPr>
          <p:cNvPr id="4" name="Slide Number Placeholder 3"/>
          <p:cNvSpPr>
            <a:spLocks noGrp="1"/>
          </p:cNvSpPr>
          <p:nvPr>
            <p:ph type="sldNum" sz="quarter" idx="10"/>
          </p:nvPr>
        </p:nvSpPr>
        <p:spPr>
          <a:xfrm>
            <a:off x="3884855" y="8685864"/>
            <a:ext cx="2971592" cy="456576"/>
          </a:xfrm>
          <a:prstGeom prst="rect">
            <a:avLst/>
          </a:prstGeom>
        </p:spPr>
        <p:txBody>
          <a:bodyPr lIns="91574" tIns="45788" rIns="91574" bIns="45788"/>
          <a:lstStyle/>
          <a:p>
            <a:fld id="{7013ABD4-48C8-437B-881B-B2F03DBA4297}" type="slidenum">
              <a:rPr lang="en-US" smtClean="0">
                <a:solidFill>
                  <a:prstClr val="black"/>
                </a:solidFill>
                <a:latin typeface="Calibri"/>
              </a:rPr>
              <a:pPr/>
              <a:t>18</a:t>
            </a:fld>
            <a:endParaRPr lang="en-US" dirty="0">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19</a:t>
            </a:fld>
            <a:endParaRPr lang="en-US"/>
          </a:p>
        </p:txBody>
      </p:sp>
    </p:spTree>
    <p:extLst>
      <p:ext uri="{BB962C8B-B14F-4D97-AF65-F5344CB8AC3E}">
        <p14:creationId xmlns:p14="http://schemas.microsoft.com/office/powerpoint/2010/main" val="1892426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ＭＳ Ｐゴシック" charset="0"/>
                <a:cs typeface="ＭＳ Ｐゴシック" charset="0"/>
              </a:rPr>
              <a:t>When paired with the Cisco MSE, you can extend these capabilities to detect, locate, and mitigate rogue devices over the air as well.</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1A2A318-E19D-400F-8C05-A1B7EDBF08DB}" type="slidenum">
              <a:rPr lang="en-US" smtClean="0"/>
              <a:t>20</a:t>
            </a:fld>
            <a:endParaRPr lang="en-US" dirty="0"/>
          </a:p>
        </p:txBody>
      </p:sp>
    </p:spTree>
    <p:extLst>
      <p:ext uri="{BB962C8B-B14F-4D97-AF65-F5344CB8AC3E}">
        <p14:creationId xmlns:p14="http://schemas.microsoft.com/office/powerpoint/2010/main" val="73076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ＭＳ Ｐゴシック" charset="0"/>
                <a:cs typeface="ＭＳ Ｐゴシック" charset="0"/>
              </a:rPr>
              <a:t>In times of emergency, the notifications on digital signage and IP phones that are configured as part of Emergency Notification can be life saving.</a:t>
            </a:r>
          </a:p>
          <a:p>
            <a:endParaRPr lang="en-GB" sz="1200" b="0" i="0" kern="1200" dirty="0" smtClean="0">
              <a:solidFill>
                <a:schemeClr val="tx1"/>
              </a:solidFill>
              <a:effectLst/>
              <a:latin typeface="+mn-lt"/>
              <a:ea typeface="ＭＳ Ｐゴシック" charset="0"/>
              <a:cs typeface="ＭＳ Ｐゴシック" charset="0"/>
            </a:endParaRPr>
          </a:p>
          <a:p>
            <a:r>
              <a:rPr lang="en-GB" sz="1200" b="0" i="0" kern="1200" dirty="0" smtClean="0">
                <a:solidFill>
                  <a:schemeClr val="tx1"/>
                </a:solidFill>
                <a:effectLst/>
                <a:latin typeface="+mn-lt"/>
                <a:ea typeface="ＭＳ Ｐゴシック" charset="0"/>
                <a:cs typeface="ＭＳ Ｐゴシック" charset="0"/>
              </a:rPr>
              <a:t>•Cisco </a:t>
            </a:r>
            <a:r>
              <a:rPr lang="en-GB" sz="1200" b="0" i="0" kern="1200" dirty="0" err="1" smtClean="0">
                <a:solidFill>
                  <a:schemeClr val="tx1"/>
                </a:solidFill>
                <a:effectLst/>
                <a:latin typeface="+mn-lt"/>
                <a:ea typeface="ＭＳ Ｐゴシック" charset="0"/>
                <a:cs typeface="ＭＳ Ｐゴシック" charset="0"/>
              </a:rPr>
              <a:t>Smart+Connected</a:t>
            </a:r>
            <a:r>
              <a:rPr lang="en-GB" sz="1200" b="0" i="0" kern="1200" dirty="0" smtClean="0">
                <a:solidFill>
                  <a:schemeClr val="tx1"/>
                </a:solidFill>
                <a:effectLst/>
                <a:latin typeface="+mn-lt"/>
                <a:ea typeface="ＭＳ Ｐゴシック" charset="0"/>
                <a:cs typeface="ＭＳ Ｐゴシック" charset="0"/>
              </a:rPr>
              <a:t> Emergency Notifications (</a:t>
            </a:r>
            <a:r>
              <a:rPr lang="en-GB" sz="1200" b="0" i="0" kern="1200" dirty="0" err="1" smtClean="0">
                <a:solidFill>
                  <a:schemeClr val="tx1"/>
                </a:solidFill>
                <a:effectLst/>
                <a:latin typeface="+mn-lt"/>
                <a:ea typeface="ＭＳ Ｐゴシック" charset="0"/>
                <a:cs typeface="ＭＳ Ｐゴシック" charset="0"/>
              </a:rPr>
              <a:t>Smart+Connected</a:t>
            </a:r>
            <a:r>
              <a:rPr lang="en-GB" sz="1200" b="0" i="0" kern="1200" dirty="0" smtClean="0">
                <a:solidFill>
                  <a:schemeClr val="tx1"/>
                </a:solidFill>
                <a:effectLst/>
                <a:latin typeface="+mn-lt"/>
                <a:ea typeface="ＭＳ Ｐゴシック" charset="0"/>
                <a:cs typeface="ＭＳ Ｐゴシック" charset="0"/>
              </a:rPr>
              <a:t> EN)—Complements existing emergency alerting and evacuation systems by displaying the notifications and exit routes on the digital signage in times of an emergency. Also sends audio and text notifications on the IP phones during a crisis.</a:t>
            </a:r>
          </a:p>
          <a:p>
            <a:endParaRPr lang="en-GB" sz="1200" b="0" i="0" kern="1200" dirty="0" smtClean="0">
              <a:solidFill>
                <a:schemeClr val="tx1"/>
              </a:solidFill>
              <a:effectLst/>
              <a:latin typeface="+mn-lt"/>
              <a:ea typeface="ＭＳ Ｐゴシック" charset="0"/>
              <a:cs typeface="ＭＳ Ｐゴシック" charset="0"/>
            </a:endParaRPr>
          </a:p>
          <a:p>
            <a:r>
              <a:rPr lang="en-GB" sz="1200" b="1" i="0" kern="1200" dirty="0" err="1" smtClean="0">
                <a:solidFill>
                  <a:schemeClr val="tx1"/>
                </a:solidFill>
                <a:effectLst/>
                <a:latin typeface="+mn-lt"/>
                <a:ea typeface="ＭＳ Ｐゴシック" charset="0"/>
                <a:cs typeface="ＭＳ Ｐゴシック" charset="0"/>
              </a:rPr>
              <a:t>InformaCast</a:t>
            </a:r>
            <a:r>
              <a:rPr lang="en-GB" sz="1200" b="1" i="0" kern="1200" dirty="0" smtClean="0">
                <a:solidFill>
                  <a:schemeClr val="tx1"/>
                </a:solidFill>
                <a:effectLst/>
                <a:latin typeface="+mn-lt"/>
                <a:ea typeface="ＭＳ Ｐゴシック" charset="0"/>
                <a:cs typeface="ＭＳ Ｐゴシック" charset="0"/>
              </a:rPr>
              <a:t> Advanced Notification</a:t>
            </a:r>
            <a:r>
              <a:rPr lang="en-GB" sz="1200" b="0" i="0" kern="1200" dirty="0" smtClean="0">
                <a:solidFill>
                  <a:schemeClr val="tx1"/>
                </a:solidFill>
                <a:effectLst/>
                <a:latin typeface="+mn-lt"/>
                <a:ea typeface="ＭＳ Ｐゴシック" charset="0"/>
                <a:cs typeface="ＭＳ Ｐゴシック" charset="0"/>
              </a:rPr>
              <a:t> is a </a:t>
            </a:r>
            <a:r>
              <a:rPr lang="en-GB" sz="1200" b="1" i="0" kern="1200" dirty="0" smtClean="0">
                <a:solidFill>
                  <a:schemeClr val="tx1"/>
                </a:solidFill>
                <a:effectLst/>
                <a:latin typeface="+mn-lt"/>
                <a:ea typeface="ＭＳ Ｐゴシック" charset="0"/>
                <a:cs typeface="ＭＳ Ｐゴシック" charset="0"/>
              </a:rPr>
              <a:t>full-featured emergency notification solution</a:t>
            </a:r>
            <a:r>
              <a:rPr lang="en-GB" sz="1200" b="0" i="0" kern="1200" dirty="0" smtClean="0">
                <a:solidFill>
                  <a:schemeClr val="tx1"/>
                </a:solidFill>
                <a:effectLst/>
                <a:latin typeface="+mn-lt"/>
                <a:ea typeface="ＭＳ Ｐゴシック" charset="0"/>
                <a:cs typeface="ＭＳ Ｐゴシック" charset="0"/>
              </a:rPr>
              <a:t> that enables people to reach an unlimited number of Cisco IP phones, speakers, cell phones (</a:t>
            </a:r>
            <a:r>
              <a:rPr lang="en-GB" sz="1200" b="0" i="1" kern="1200" dirty="0" smtClean="0">
                <a:solidFill>
                  <a:schemeClr val="tx1"/>
                </a:solidFill>
                <a:effectLst/>
                <a:latin typeface="+mn-lt"/>
                <a:ea typeface="ＭＳ Ｐゴシック" charset="0"/>
                <a:cs typeface="ＭＳ Ｐゴシック" charset="0"/>
              </a:rPr>
              <a:t>with </a:t>
            </a:r>
            <a:r>
              <a:rPr lang="en-GB" sz="1200" b="0" i="1" u="none" strike="noStrike" kern="1200" dirty="0" err="1" smtClean="0">
                <a:solidFill>
                  <a:schemeClr val="tx1"/>
                </a:solidFill>
                <a:effectLst/>
                <a:latin typeface="+mn-lt"/>
                <a:ea typeface="ＭＳ Ｐゴシック" charset="0"/>
                <a:cs typeface="ＭＳ Ｐゴシック" charset="0"/>
                <a:hlinkClick r:id="rId3"/>
              </a:rPr>
              <a:t>InformaCast</a:t>
            </a:r>
            <a:r>
              <a:rPr lang="en-GB" sz="1200" b="0" i="1" u="none" strike="noStrike" kern="1200" dirty="0" smtClean="0">
                <a:solidFill>
                  <a:schemeClr val="tx1"/>
                </a:solidFill>
                <a:effectLst/>
                <a:latin typeface="+mn-lt"/>
                <a:ea typeface="ＭＳ Ｐゴシック" charset="0"/>
                <a:cs typeface="ＭＳ Ｐゴシック" charset="0"/>
                <a:hlinkClick r:id="rId3"/>
              </a:rPr>
              <a:t> Mobile Service</a:t>
            </a:r>
            <a:r>
              <a:rPr lang="en-GB" sz="1200" b="0" i="0" kern="1200" dirty="0" smtClean="0">
                <a:solidFill>
                  <a:schemeClr val="tx1"/>
                </a:solidFill>
                <a:effectLst/>
                <a:latin typeface="+mn-lt"/>
                <a:ea typeface="ＭＳ Ｐゴシック" charset="0"/>
                <a:cs typeface="ＭＳ Ｐゴシック" charset="0"/>
              </a:rPr>
              <a:t>) and other devices with text and live, ad-hoc, pre-recorded, or text-to-speech audio.</a:t>
            </a:r>
          </a:p>
          <a:p>
            <a:endParaRPr lang="en-GB" sz="1200" b="0" i="0" kern="1200" dirty="0" smtClean="0">
              <a:solidFill>
                <a:schemeClr val="tx1"/>
              </a:solidFill>
              <a:effectLst/>
              <a:latin typeface="+mn-lt"/>
              <a:ea typeface="ＭＳ Ｐゴシック" charset="0"/>
              <a:cs typeface="ＭＳ Ｐゴシック" charset="0"/>
            </a:endParaRPr>
          </a:p>
          <a:p>
            <a:r>
              <a:rPr lang="en-GB" sz="1200" b="0" i="0" kern="1200" dirty="0" smtClean="0">
                <a:solidFill>
                  <a:schemeClr val="tx1"/>
                </a:solidFill>
                <a:effectLst/>
                <a:latin typeface="+mn-lt"/>
                <a:ea typeface="ＭＳ Ｐゴシック" charset="0"/>
                <a:cs typeface="ＭＳ Ｐゴシック" charset="0"/>
              </a:rPr>
              <a:t>At present, 17 different radio channels are available to the Cisco IPICS installation. In addition to the security and safety teams, Cisco Workplace Resources (WPR), the Cisco facilities management team, leverages IPICS—allowing WPR employees in Raleigh, NC to communicate with their East Coast dispatch </a:t>
            </a:r>
            <a:r>
              <a:rPr lang="en-GB" sz="1200" b="0" i="0" kern="1200" dirty="0" err="1" smtClean="0">
                <a:solidFill>
                  <a:schemeClr val="tx1"/>
                </a:solidFill>
                <a:effectLst/>
                <a:latin typeface="+mn-lt"/>
                <a:ea typeface="ＭＳ Ｐゴシック" charset="0"/>
                <a:cs typeface="ＭＳ Ｐゴシック" charset="0"/>
              </a:rPr>
              <a:t>center</a:t>
            </a:r>
            <a:r>
              <a:rPr lang="en-GB" sz="1200" b="0" i="0" kern="1200" dirty="0" smtClean="0">
                <a:solidFill>
                  <a:schemeClr val="tx1"/>
                </a:solidFill>
                <a:effectLst/>
                <a:latin typeface="+mn-lt"/>
                <a:ea typeface="ＭＳ Ｐゴシック" charset="0"/>
                <a:cs typeface="ＭＳ Ｐゴシック" charset="0"/>
              </a:rPr>
              <a:t> in Boxborough, Massachusetts.</a:t>
            </a:r>
          </a:p>
          <a:p>
            <a:r>
              <a:rPr lang="en-GB" sz="1200" b="0" i="0" kern="1200" dirty="0" smtClean="0">
                <a:solidFill>
                  <a:schemeClr val="tx1"/>
                </a:solidFill>
                <a:effectLst/>
                <a:latin typeface="+mn-lt"/>
                <a:ea typeface="ＭＳ Ｐゴシック" charset="0"/>
                <a:cs typeface="ＭＳ Ｐゴシック" charset="0"/>
              </a:rPr>
              <a:t>Emergencies have already proven the unique capabilities of Cisco IPICS. Recently, a natural gas leak at a Raleigh construction site required the evacuation of the entire Cisco Raleigh campus, including its SFOC. During this major emergency, San Jose-based SFOC dispatchers took over dispatch for East Coast operations. Meanwhile, facilities and emergency managers in the United Kingdom and in several locations in South America communicated directly with the Incident Commander in Raleigh. Similarly, when a burst water pipe flooded one of the San Jose headquarters buildings, managers in Raleigh and Boxborough, using different radio systems, could be patched in to assist with the response. The bottom line? As long as the Cisco network is up, global communication is both possible and highly efficient.</a:t>
            </a:r>
          </a:p>
          <a:p>
            <a:endParaRPr lang="en-GB" sz="1200" b="0" i="0" kern="1200" dirty="0" smtClean="0">
              <a:solidFill>
                <a:schemeClr val="tx1"/>
              </a:solidFill>
              <a:effectLst/>
              <a:latin typeface="+mn-lt"/>
              <a:ea typeface="ＭＳ Ｐゴシック" charset="0"/>
              <a:cs typeface="ＭＳ Ｐゴシック" charset="0"/>
            </a:endParaRPr>
          </a:p>
          <a:p>
            <a:r>
              <a:rPr lang="en-GB" sz="1200" b="0" i="0" kern="1200" dirty="0" smtClean="0">
                <a:solidFill>
                  <a:schemeClr val="tx1"/>
                </a:solidFill>
                <a:effectLst/>
                <a:latin typeface="+mn-lt"/>
                <a:ea typeface="ＭＳ Ｐゴシック" charset="0"/>
                <a:cs typeface="ＭＳ Ｐゴシック" charset="0"/>
              </a:rPr>
              <a:t>Heart attack</a:t>
            </a:r>
          </a:p>
          <a:p>
            <a:endParaRPr lang="en-GB" sz="1200" b="0" i="0" kern="1200" dirty="0" smtClean="0">
              <a:solidFill>
                <a:schemeClr val="tx1"/>
              </a:solidFill>
              <a:effectLst/>
              <a:latin typeface="+mn-lt"/>
              <a:ea typeface="ＭＳ Ｐゴシック" charset="0"/>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31A2A318-E19D-400F-8C05-A1B7EDBF08DB}" type="slidenum">
              <a:rPr lang="en-US" smtClean="0"/>
              <a:t>21</a:t>
            </a:fld>
            <a:endParaRPr lang="en-US" dirty="0"/>
          </a:p>
        </p:txBody>
      </p:sp>
    </p:spTree>
    <p:extLst>
      <p:ext uri="{BB962C8B-B14F-4D97-AF65-F5344CB8AC3E}">
        <p14:creationId xmlns:p14="http://schemas.microsoft.com/office/powerpoint/2010/main" val="73076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ＭＳ Ｐゴシック" charset="0"/>
                <a:cs typeface="ＭＳ Ｐゴシック" charset="0"/>
              </a:rPr>
              <a:t>The ability of fluorescent lamps to suppress melatonin in humans</a:t>
            </a:r>
          </a:p>
          <a:p>
            <a:r>
              <a:rPr lang="en-GB" sz="1200" b="0" i="0" kern="1200" dirty="0" smtClean="0">
                <a:solidFill>
                  <a:schemeClr val="tx1"/>
                </a:solidFill>
                <a:effectLst/>
                <a:latin typeface="+mn-lt"/>
                <a:ea typeface="ＭＳ Ｐゴシック" charset="0"/>
                <a:cs typeface="ＭＳ Ｐゴシック" charset="0"/>
              </a:rPr>
              <a:t>In a 2014 study conducted by Global </a:t>
            </a:r>
            <a:r>
              <a:rPr lang="en-GB" sz="1200" b="0" i="0" kern="1200" dirty="0" err="1" smtClean="0">
                <a:solidFill>
                  <a:schemeClr val="tx1"/>
                </a:solidFill>
                <a:effectLst/>
                <a:latin typeface="+mn-lt"/>
                <a:ea typeface="ＭＳ Ｐゴシック" charset="0"/>
                <a:cs typeface="ＭＳ Ｐゴシック" charset="0"/>
              </a:rPr>
              <a:t>WorkPlace</a:t>
            </a:r>
            <a:r>
              <a:rPr lang="en-GB" sz="1200" b="0" i="0" kern="1200" dirty="0" smtClean="0">
                <a:solidFill>
                  <a:schemeClr val="tx1"/>
                </a:solidFill>
                <a:effectLst/>
                <a:latin typeface="+mn-lt"/>
                <a:ea typeface="ＭＳ Ｐゴシック" charset="0"/>
                <a:cs typeface="ＭＳ Ｐゴシック" charset="0"/>
              </a:rPr>
              <a:t> Solutions (GWS) and </a:t>
            </a:r>
            <a:r>
              <a:rPr lang="en-GB" sz="1200" b="0" i="0" kern="1200" dirty="0" err="1" smtClean="0">
                <a:solidFill>
                  <a:schemeClr val="tx1"/>
                </a:solidFill>
                <a:effectLst/>
                <a:latin typeface="+mn-lt"/>
                <a:ea typeface="ＭＳ Ｐゴシック" charset="0"/>
                <a:cs typeface="ＭＳ Ｐゴシック" charset="0"/>
              </a:rPr>
              <a:t>CoreNet</a:t>
            </a:r>
            <a:r>
              <a:rPr lang="en-GB" sz="1200" b="0" i="0" kern="1200" dirty="0" smtClean="0">
                <a:solidFill>
                  <a:schemeClr val="tx1"/>
                </a:solidFill>
                <a:effectLst/>
                <a:latin typeface="+mn-lt"/>
                <a:ea typeface="ＭＳ Ｐゴシック" charset="0"/>
                <a:cs typeface="ＭＳ Ｐゴシック" charset="0"/>
              </a:rPr>
              <a:t> Global, </a:t>
            </a:r>
            <a:r>
              <a:rPr lang="en-GB" sz="1200" b="1" i="0" kern="1200" dirty="0" smtClean="0">
                <a:solidFill>
                  <a:schemeClr val="tx1"/>
                </a:solidFill>
                <a:effectLst/>
                <a:latin typeface="+mn-lt"/>
                <a:ea typeface="ＭＳ Ｐゴシック" charset="0"/>
                <a:cs typeface="ＭＳ Ｐゴシック" charset="0"/>
              </a:rPr>
              <a:t>75 percent of those surveyed said that when seeking a new position, it's important that a potential employer support health and wellbeing</a:t>
            </a:r>
            <a:r>
              <a:rPr lang="en-GB" sz="1200" b="0" i="0" kern="1200" dirty="0" smtClean="0">
                <a:solidFill>
                  <a:schemeClr val="tx1"/>
                </a:solidFill>
                <a:effectLst/>
                <a:latin typeface="+mn-lt"/>
                <a:ea typeface="ＭＳ Ｐゴシック" charset="0"/>
                <a:cs typeface="ＭＳ Ｐゴシック" charset="0"/>
              </a:rPr>
              <a:t>. Once in the job, more than half (57 percent) said they would be likely to stay longer if their employer valued health and wellbeing.</a:t>
            </a:r>
            <a:endParaRPr lang="en-GB"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182691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Sub-optimized Real Estate utilization:</a:t>
            </a:r>
            <a:r>
              <a:rPr lang="en-US" baseline="0" dirty="0" smtClean="0"/>
              <a:t> </a:t>
            </a:r>
            <a:r>
              <a:rPr lang="en-US" dirty="0" smtClean="0"/>
              <a:t>40% average occupancy</a:t>
            </a:r>
          </a:p>
        </p:txBody>
      </p:sp>
      <p:sp>
        <p:nvSpPr>
          <p:cNvPr id="4" name="Slide Number Placeholder 3"/>
          <p:cNvSpPr>
            <a:spLocks noGrp="1"/>
          </p:cNvSpPr>
          <p:nvPr>
            <p:ph type="sldNum" sz="quarter" idx="10"/>
          </p:nvPr>
        </p:nvSpPr>
        <p:spPr/>
        <p:txBody>
          <a:bodyPr/>
          <a:lstStyle/>
          <a:p>
            <a:fld id="{31A2A318-E19D-400F-8C05-A1B7EDBF08DB}"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09481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2A318-E19D-400F-8C05-A1B7EDBF08DB}"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240276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Based in San Francisco, </a:t>
            </a:r>
            <a:r>
              <a:rPr lang="en-US" i="1" dirty="0" smtClean="0">
                <a:hlinkClick r:id="rId3"/>
              </a:rPr>
              <a:t>New Relic</a:t>
            </a:r>
            <a:r>
              <a:rPr lang="en-US" i="1" dirty="0" smtClean="0"/>
              <a:t> is a software analytics company that makes sense of billions of metrics across millions of apps. </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588454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2A318-E19D-400F-8C05-A1B7EDBF08DB}"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2402761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D57E8-DD59-3F4F-A021-8F2FCAAAE723}" type="slidenum">
              <a:rPr lang="en-US" smtClean="0"/>
              <a:t>30</a:t>
            </a:fld>
            <a:endParaRPr lang="en-US"/>
          </a:p>
        </p:txBody>
      </p:sp>
    </p:spTree>
    <p:extLst>
      <p:ext uri="{BB962C8B-B14F-4D97-AF65-F5344CB8AC3E}">
        <p14:creationId xmlns:p14="http://schemas.microsoft.com/office/powerpoint/2010/main" val="121756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200527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7177" y="4343402"/>
            <a:ext cx="6603644" cy="4114800"/>
          </a:xfrm>
        </p:spPr>
        <p:txBody>
          <a:bodyPr/>
          <a:lstStyle/>
          <a:p>
            <a:endParaRPr lang="en-US" dirty="0"/>
          </a:p>
        </p:txBody>
      </p:sp>
      <p:sp>
        <p:nvSpPr>
          <p:cNvPr id="4" name="Slide Number Placeholder 3"/>
          <p:cNvSpPr>
            <a:spLocks noGrp="1"/>
          </p:cNvSpPr>
          <p:nvPr>
            <p:ph type="sldNum" sz="quarter" idx="10"/>
          </p:nvPr>
        </p:nvSpPr>
        <p:spPr/>
        <p:txBody>
          <a:bodyPr/>
          <a:lstStyle/>
          <a:p>
            <a:fld id="{A1D45E87-1438-46FA-B3D5-8C201CEED1BB}"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433494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r>
              <a:rPr lang="en-US" dirty="0" smtClean="0">
                <a:solidFill>
                  <a:prstClr val="black"/>
                </a:solidFill>
              </a:rPr>
              <a:t>Cisco Live 2015</a:t>
            </a:r>
            <a:endParaRPr lang="en-US" dirty="0">
              <a:solidFill>
                <a:prstClr val="black"/>
              </a:solidFill>
            </a:endParaRPr>
          </a:p>
        </p:txBody>
      </p:sp>
      <p:sp>
        <p:nvSpPr>
          <p:cNvPr id="5" name="Date Placeholder 4"/>
          <p:cNvSpPr>
            <a:spLocks noGrp="1"/>
          </p:cNvSpPr>
          <p:nvPr>
            <p:ph type="dt" idx="11"/>
          </p:nvPr>
        </p:nvSpPr>
        <p:spPr/>
        <p:txBody>
          <a:bodyPr/>
          <a:lstStyle/>
          <a:p>
            <a:fld id="{D30BFE70-3D8B-4E0A-8662-8A99F315F91E}" type="datetime1">
              <a:rPr lang="en-US" smtClean="0">
                <a:solidFill>
                  <a:prstClr val="black"/>
                </a:solidFill>
              </a:rPr>
              <a:pPr/>
              <a:t>5/29/15</a:t>
            </a:fld>
            <a:endParaRPr lang="en-US">
              <a:solidFill>
                <a:prstClr val="black"/>
              </a:solidFill>
            </a:endParaRPr>
          </a:p>
        </p:txBody>
      </p:sp>
      <p:sp>
        <p:nvSpPr>
          <p:cNvPr id="6" name="Slide Number Placeholder 5"/>
          <p:cNvSpPr>
            <a:spLocks noGrp="1"/>
          </p:cNvSpPr>
          <p:nvPr>
            <p:ph type="sldNum" sz="quarter" idx="12"/>
          </p:nvPr>
        </p:nvSpPr>
        <p:spPr/>
        <p:txBody>
          <a:bodyPr/>
          <a:lstStyle/>
          <a:p>
            <a:fld id="{4039E3EF-7728-464C-BD3E-844BC429B6E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778263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543824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3609936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u="sng" dirty="0" smtClean="0"/>
              <a:t>Policyholder </a:t>
            </a:r>
            <a:r>
              <a:rPr lang="en-US" u="sng" dirty="0"/>
              <a:t>and Claims Interaction</a:t>
            </a:r>
            <a:endParaRPr lang="en-US" sz="1100" dirty="0"/>
          </a:p>
          <a:p>
            <a:pPr lvl="0"/>
            <a:r>
              <a:rPr lang="en-US" dirty="0"/>
              <a:t>An existing customer is involved in an Auto accident.</a:t>
            </a:r>
            <a:endParaRPr lang="en-US" sz="1100" dirty="0"/>
          </a:p>
          <a:p>
            <a:pPr lvl="0"/>
            <a:r>
              <a:rPr lang="en-US" dirty="0"/>
              <a:t>The customer accesses their insurance ID card from their mobile application on smart phone and receives “what to do next” steps to direct them…</a:t>
            </a:r>
            <a:endParaRPr lang="en-US" sz="1100" dirty="0"/>
          </a:p>
          <a:p>
            <a:pPr lvl="0"/>
            <a:r>
              <a:rPr lang="en-US" dirty="0"/>
              <a:t>Customer clicks on “connect now” button and launches video/voice interaction with claims contact center representative.</a:t>
            </a:r>
            <a:endParaRPr lang="en-US" sz="1100" dirty="0"/>
          </a:p>
          <a:p>
            <a:pPr lvl="0"/>
            <a:r>
              <a:rPr lang="en-US" dirty="0"/>
              <a:t>Contact center representative is able to identify client by the insurance id card information embedded in the smart phone app.  </a:t>
            </a:r>
            <a:endParaRPr lang="en-US" sz="1100" dirty="0"/>
          </a:p>
          <a:p>
            <a:pPr lvl="0"/>
            <a:r>
              <a:rPr lang="en-US" dirty="0"/>
              <a:t>Contact center rep .can also see location of client pop up on map from mobile device GPS.</a:t>
            </a:r>
            <a:endParaRPr lang="en-US" sz="1100" dirty="0"/>
          </a:p>
          <a:p>
            <a:pPr lvl="0"/>
            <a:r>
              <a:rPr lang="en-US" dirty="0"/>
              <a:t>Contact center rep. asks “Mr. Jones is everything ok, how can we help?”</a:t>
            </a:r>
            <a:endParaRPr lang="en-US" sz="1100" dirty="0"/>
          </a:p>
          <a:p>
            <a:pPr lvl="0"/>
            <a:r>
              <a:rPr lang="en-US" dirty="0"/>
              <a:t>Customer responds, “I’m ok, but my car is not, I’ve been in an accident”.</a:t>
            </a:r>
            <a:endParaRPr lang="en-US" sz="1100" dirty="0"/>
          </a:p>
          <a:p>
            <a:pPr lvl="0"/>
            <a:r>
              <a:rPr lang="en-US" dirty="0"/>
              <a:t>Contact center provides real time interaction and support with customer at crash site including…</a:t>
            </a:r>
            <a:r>
              <a:rPr lang="en-US" u="sng" dirty="0"/>
              <a:t> </a:t>
            </a:r>
            <a:endParaRPr lang="en-US" sz="1100" dirty="0"/>
          </a:p>
          <a:p>
            <a:pPr lvl="1"/>
            <a:r>
              <a:rPr lang="en-US" dirty="0"/>
              <a:t>Steps to capture crash site and damage via video which is shared with claim rep.in real time</a:t>
            </a:r>
            <a:endParaRPr lang="en-US" sz="1100" dirty="0"/>
          </a:p>
          <a:p>
            <a:pPr lvl="1"/>
            <a:r>
              <a:rPr lang="en-US" dirty="0"/>
              <a:t>Brings in a 3</a:t>
            </a:r>
            <a:r>
              <a:rPr lang="en-US" baseline="30000" dirty="0"/>
              <a:t>rd</a:t>
            </a:r>
            <a:r>
              <a:rPr lang="en-US" dirty="0"/>
              <a:t> party Emergency Road Service provider to coordinate towing of the vehicle which is not drive-able.</a:t>
            </a:r>
            <a:endParaRPr lang="en-US" sz="1100" dirty="0"/>
          </a:p>
          <a:p>
            <a:pPr lvl="1"/>
            <a:r>
              <a:rPr lang="en-US" dirty="0"/>
              <a:t>Identifies several body shops nearby that can be selected for repairs so the car can be towed directly to the shop to expedite repairs.</a:t>
            </a:r>
            <a:endParaRPr lang="en-US" sz="1100" dirty="0"/>
          </a:p>
          <a:p>
            <a:pPr lvl="1"/>
            <a:r>
              <a:rPr lang="en-US" dirty="0"/>
              <a:t>Brings in the 3</a:t>
            </a:r>
            <a:r>
              <a:rPr lang="en-US" baseline="30000" dirty="0"/>
              <a:t>rd</a:t>
            </a:r>
            <a:r>
              <a:rPr lang="en-US" dirty="0"/>
              <a:t> party body shop to interact with the customer via voice/video.</a:t>
            </a:r>
            <a:endParaRPr lang="en-US" sz="1100" dirty="0"/>
          </a:p>
          <a:p>
            <a:pPr lvl="1"/>
            <a:r>
              <a:rPr lang="en-US" dirty="0"/>
              <a:t>Brings in a 3</a:t>
            </a:r>
            <a:r>
              <a:rPr lang="en-US" baseline="30000" dirty="0"/>
              <a:t>rd</a:t>
            </a:r>
            <a:r>
              <a:rPr lang="en-US" dirty="0"/>
              <a:t> party rental car provider who will arrange to have a rental brought to the site so the customer can have access to a car while their vehicle being repaired.</a:t>
            </a:r>
            <a:endParaRPr lang="en-US" sz="1100" dirty="0"/>
          </a:p>
          <a:p>
            <a:pPr lvl="1"/>
            <a:r>
              <a:rPr lang="en-US" dirty="0"/>
              <a:t>Contact center representative pulls updates the client’s agent of accident occurrence and all steps taken. </a:t>
            </a:r>
            <a:endParaRPr lang="en-US" sz="1100" dirty="0"/>
          </a:p>
          <a:p>
            <a:r>
              <a:rPr lang="en-US" dirty="0"/>
              <a:t>Customer is so amazed by the claims process he does not accept offers to save and switch to other carriers and stays with insurer longer.  He also tells others about his great experience via social media and personal referrals. </a:t>
            </a:r>
            <a:br>
              <a:rPr lang="en-US" dirty="0"/>
            </a:br>
            <a:endParaRPr lang="en-US" dirty="0"/>
          </a:p>
        </p:txBody>
      </p:sp>
      <p:sp>
        <p:nvSpPr>
          <p:cNvPr id="4" name="Slide Number Placeholder 3"/>
          <p:cNvSpPr>
            <a:spLocks noGrp="1"/>
          </p:cNvSpPr>
          <p:nvPr>
            <p:ph type="sldNum" sz="quarter" idx="10"/>
          </p:nvPr>
        </p:nvSpPr>
        <p:spPr/>
        <p:txBody>
          <a:bodyPr/>
          <a:lstStyle/>
          <a:p>
            <a:fld id="{69FCB79C-9048-424B-B611-366D6896EB3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939470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a:cs typeface="Arial"/>
              </a:rPr>
              <a:t>Rob and Hans, these</a:t>
            </a:r>
            <a:r>
              <a:rPr lang="en-US" sz="1200" baseline="0" dirty="0" smtClean="0">
                <a:latin typeface="Arial"/>
                <a:cs typeface="Arial"/>
              </a:rPr>
              <a:t> are stats and background we have, pulled from various other presentations. </a:t>
            </a:r>
          </a:p>
          <a:p>
            <a:endParaRPr lang="en-US" sz="1200" baseline="0" dirty="0" smtClean="0">
              <a:latin typeface="Arial"/>
              <a:cs typeface="Arial"/>
            </a:endParaRPr>
          </a:p>
          <a:p>
            <a:r>
              <a:rPr lang="en-US" sz="1200" baseline="0" dirty="0" smtClean="0">
                <a:latin typeface="Arial"/>
                <a:cs typeface="Arial"/>
              </a:rPr>
              <a:t>Most of these numbers are from 2007</a:t>
            </a:r>
            <a:r>
              <a:rPr lang="en-US" sz="1200" baseline="0" smtClean="0">
                <a:latin typeface="Arial"/>
                <a:cs typeface="Arial"/>
              </a:rPr>
              <a:t>. </a:t>
            </a:r>
          </a:p>
          <a:p>
            <a:endParaRPr lang="en-US" sz="1200" dirty="0" smtClean="0">
              <a:latin typeface="Arial"/>
              <a:cs typeface="Arial"/>
            </a:endParaRPr>
          </a:p>
          <a:p>
            <a:pPr marL="228600" indent="-228600">
              <a:buAutoNum type="arabicPeriod"/>
            </a:pPr>
            <a:r>
              <a:rPr lang="en-US" sz="1200" dirty="0" smtClean="0">
                <a:latin typeface="Arial"/>
                <a:cs typeface="Arial"/>
              </a:rPr>
              <a:t>Reduced office space</a:t>
            </a:r>
          </a:p>
          <a:p>
            <a:pPr marL="228600" indent="-228600">
              <a:buAutoNum type="arabicPeriod"/>
            </a:pPr>
            <a:endParaRPr lang="en-US" sz="1200" dirty="0" smtClean="0">
              <a:latin typeface="Arial"/>
              <a:cs typeface="Arial"/>
            </a:endParaRPr>
          </a:p>
          <a:p>
            <a:pPr marL="0" indent="0">
              <a:buNone/>
            </a:pPr>
            <a:r>
              <a:rPr lang="en-US" sz="1200" dirty="0" smtClean="0">
                <a:latin typeface="Arial"/>
                <a:cs typeface="Arial"/>
              </a:rPr>
              <a:t>30% is a per person number</a:t>
            </a:r>
          </a:p>
          <a:p>
            <a:endParaRPr lang="en-US" sz="1200" dirty="0" smtClean="0">
              <a:latin typeface="Arial"/>
              <a:cs typeface="Arial"/>
            </a:endParaRPr>
          </a:p>
          <a:p>
            <a:r>
              <a:rPr lang="en-US" sz="1200" dirty="0" smtClean="0">
                <a:latin typeface="Arial"/>
                <a:cs typeface="Arial"/>
              </a:rPr>
              <a:t>Related stats:</a:t>
            </a:r>
          </a:p>
          <a:p>
            <a:pPr lvl="1">
              <a:lnSpc>
                <a:spcPct val="70000"/>
              </a:lnSpc>
            </a:pPr>
            <a:r>
              <a:rPr lang="en-US" sz="1200" b="0" dirty="0" smtClean="0">
                <a:solidFill>
                  <a:schemeClr val="accent1"/>
                </a:solidFill>
                <a:latin typeface="Arial"/>
                <a:cs typeface="Arial"/>
              </a:rPr>
              <a:t>Individual workspace cost avoidance: </a:t>
            </a:r>
            <a:r>
              <a:rPr lang="en-US" sz="1200" b="0" dirty="0" smtClean="0">
                <a:latin typeface="Arial"/>
                <a:cs typeface="Arial"/>
              </a:rPr>
              <a:t>60%</a:t>
            </a:r>
          </a:p>
          <a:p>
            <a:pPr lvl="2">
              <a:lnSpc>
                <a:spcPct val="70000"/>
              </a:lnSpc>
            </a:pPr>
            <a:r>
              <a:rPr lang="en-US" sz="1200" b="0" dirty="0" smtClean="0">
                <a:latin typeface="Arial"/>
                <a:cs typeface="Arial"/>
              </a:rPr>
              <a:t>$4k to outfit a cube (not including PC, phone) – down to $1600/seat</a:t>
            </a:r>
          </a:p>
          <a:p>
            <a:pPr lvl="1">
              <a:lnSpc>
                <a:spcPct val="70000"/>
              </a:lnSpc>
            </a:pPr>
            <a:r>
              <a:rPr lang="en-US" sz="1200" b="0" dirty="0" smtClean="0">
                <a:solidFill>
                  <a:schemeClr val="accent1"/>
                </a:solidFill>
                <a:latin typeface="Arial"/>
                <a:cs typeface="Arial"/>
              </a:rPr>
              <a:t>Facilities cost avoidance:</a:t>
            </a:r>
            <a:r>
              <a:rPr lang="en-US" sz="1200" b="0" dirty="0" smtClean="0">
                <a:latin typeface="Arial"/>
                <a:cs typeface="Arial"/>
              </a:rPr>
              <a:t> 37%</a:t>
            </a:r>
          </a:p>
          <a:p>
            <a:pPr lvl="1">
              <a:lnSpc>
                <a:spcPct val="70000"/>
              </a:lnSpc>
            </a:pPr>
            <a:r>
              <a:rPr lang="en-US" sz="1200" b="0" dirty="0" smtClean="0">
                <a:solidFill>
                  <a:schemeClr val="accent1"/>
                </a:solidFill>
                <a:latin typeface="Arial"/>
                <a:cs typeface="Arial"/>
              </a:rPr>
              <a:t>IT capital spend reduction </a:t>
            </a:r>
            <a:r>
              <a:rPr lang="en-US" sz="1200" b="0" i="1" dirty="0" smtClean="0">
                <a:solidFill>
                  <a:schemeClr val="accent1"/>
                </a:solidFill>
                <a:latin typeface="Arial"/>
                <a:cs typeface="Arial"/>
              </a:rPr>
              <a:t>(when in a primarily wireless environment)</a:t>
            </a:r>
            <a:r>
              <a:rPr lang="en-US" sz="1200" b="0" dirty="0" smtClean="0">
                <a:solidFill>
                  <a:schemeClr val="accent1"/>
                </a:solidFill>
                <a:latin typeface="Arial"/>
                <a:cs typeface="Arial"/>
              </a:rPr>
              <a:t>:</a:t>
            </a:r>
          </a:p>
          <a:p>
            <a:pPr lvl="2">
              <a:lnSpc>
                <a:spcPct val="70000"/>
              </a:lnSpc>
            </a:pPr>
            <a:r>
              <a:rPr lang="en-US" sz="1200" b="0" dirty="0" smtClean="0">
                <a:latin typeface="Arial"/>
                <a:cs typeface="Arial"/>
              </a:rPr>
              <a:t>Equipment &amp; cabling: 40-50%</a:t>
            </a:r>
          </a:p>
          <a:p>
            <a:pPr lvl="2">
              <a:lnSpc>
                <a:spcPct val="70000"/>
              </a:lnSpc>
            </a:pPr>
            <a:r>
              <a:rPr lang="en-US" sz="1200" b="0" dirty="0" smtClean="0">
                <a:latin typeface="Arial"/>
                <a:cs typeface="Arial"/>
              </a:rPr>
              <a:t>IT equipment rooms: 40-50% overall space reduction </a:t>
            </a:r>
            <a:r>
              <a:rPr lang="en-US" sz="1200" b="0" i="1" dirty="0" smtClean="0">
                <a:latin typeface="Arial"/>
                <a:cs typeface="Arial"/>
              </a:rPr>
              <a:t>(which is 1-2% building </a:t>
            </a:r>
            <a:r>
              <a:rPr lang="en-US" sz="1200" b="0" i="1" dirty="0" err="1" smtClean="0">
                <a:latin typeface="Arial"/>
                <a:cs typeface="Arial"/>
              </a:rPr>
              <a:t>sq.ft</a:t>
            </a:r>
            <a:r>
              <a:rPr lang="en-US" sz="1200" b="0" i="1" dirty="0" smtClean="0">
                <a:latin typeface="Arial"/>
                <a:cs typeface="Arial"/>
              </a:rPr>
              <a:t>.)</a:t>
            </a:r>
          </a:p>
          <a:p>
            <a:pPr lvl="1">
              <a:lnSpc>
                <a:spcPct val="70000"/>
              </a:lnSpc>
            </a:pPr>
            <a:r>
              <a:rPr lang="en-US" sz="1200" b="0" dirty="0" smtClean="0">
                <a:solidFill>
                  <a:schemeClr val="accent1"/>
                </a:solidFill>
                <a:latin typeface="Arial"/>
                <a:cs typeface="Arial"/>
              </a:rPr>
              <a:t>Furniture cost reduction in new projects:</a:t>
            </a:r>
            <a:r>
              <a:rPr lang="en-US" sz="1200" b="0" dirty="0" smtClean="0">
                <a:latin typeface="Arial"/>
                <a:cs typeface="Arial"/>
              </a:rPr>
              <a:t> 32%</a:t>
            </a:r>
            <a:endParaRPr lang="en-US" sz="1200" dirty="0" smtClean="0">
              <a:latin typeface="Arial"/>
              <a:cs typeface="Arial"/>
            </a:endParaRPr>
          </a:p>
          <a:p>
            <a:endParaRPr lang="en-US" sz="1200" dirty="0" smtClean="0">
              <a:latin typeface="Arial"/>
              <a:cs typeface="Arial"/>
            </a:endParaRPr>
          </a:p>
          <a:p>
            <a:r>
              <a:rPr lang="en-US" sz="1200" dirty="0" smtClean="0">
                <a:latin typeface="Arial"/>
                <a:cs typeface="Arial"/>
              </a:rPr>
              <a:t>2. Reduced chargeback</a:t>
            </a:r>
            <a:r>
              <a:rPr lang="en-US" sz="1200" baseline="0" dirty="0" smtClean="0">
                <a:latin typeface="Arial"/>
                <a:cs typeface="Arial"/>
              </a:rPr>
              <a:t> per person </a:t>
            </a:r>
            <a:endParaRPr lang="en-US" sz="1200" dirty="0" smtClean="0">
              <a:latin typeface="Arial"/>
              <a:cs typeface="Arial"/>
            </a:endParaRPr>
          </a:p>
          <a:p>
            <a:endParaRPr lang="en-US" sz="1200" baseline="0" dirty="0" smtClean="0">
              <a:latin typeface="Arial"/>
              <a:cs typeface="Arial"/>
            </a:endParaRPr>
          </a:p>
          <a:p>
            <a:r>
              <a:rPr lang="en-US" sz="1200" dirty="0" smtClean="0">
                <a:latin typeface="Arial"/>
                <a:cs typeface="Arial"/>
              </a:rPr>
              <a:t>The WPR price per person (Legacy Environment) was $5,162 / year  (I assume this was recovering costs).  And the CCW price was $2,596 / year.  (ditto)</a:t>
            </a:r>
          </a:p>
          <a:p>
            <a:r>
              <a:rPr lang="en-US" sz="1200" dirty="0" smtClean="0">
                <a:latin typeface="Arial"/>
                <a:cs typeface="Arial"/>
              </a:rPr>
              <a:t>We have 79.6K people housed; 25% of them are in CCW environments.  That makes it around 20K people in CCW worldwide </a:t>
            </a:r>
          </a:p>
          <a:p>
            <a:r>
              <a:rPr lang="en-US" sz="1200" b="1" dirty="0" smtClean="0">
                <a:latin typeface="Arial"/>
                <a:cs typeface="Arial"/>
              </a:rPr>
              <a:t>Conclusion:</a:t>
            </a:r>
            <a:r>
              <a:rPr lang="en-US" sz="1200" dirty="0" smtClean="0">
                <a:latin typeface="Arial"/>
                <a:cs typeface="Arial"/>
              </a:rPr>
              <a:t>  So the cost saved by CCW  might be said to be:  $(5162-2596) x 20,000 = $51.3M/year</a:t>
            </a:r>
          </a:p>
          <a:p>
            <a:r>
              <a:rPr lang="en-US" sz="1200" dirty="0" smtClean="0">
                <a:latin typeface="Arial"/>
                <a:cs typeface="Arial"/>
              </a:rPr>
              <a:t> And if we expect to migrate another 5% each year, that makes another potential $12M/year savings added to the $51M/</a:t>
            </a:r>
            <a:r>
              <a:rPr lang="en-US" sz="1200" dirty="0" err="1" smtClean="0">
                <a:latin typeface="Arial"/>
                <a:cs typeface="Arial"/>
              </a:rPr>
              <a:t>yr</a:t>
            </a:r>
            <a:r>
              <a:rPr lang="en-US" sz="1200" dirty="0" smtClean="0">
                <a:latin typeface="Arial"/>
                <a:cs typeface="Arial"/>
              </a:rPr>
              <a:t> savings.</a:t>
            </a:r>
          </a:p>
          <a:p>
            <a:r>
              <a:rPr lang="en-US" sz="1200" dirty="0" smtClean="0">
                <a:latin typeface="Arial"/>
                <a:cs typeface="Arial"/>
              </a:rPr>
              <a:t>(April? </a:t>
            </a:r>
            <a:r>
              <a:rPr lang="en-US" sz="1200" baseline="0" dirty="0" smtClean="0">
                <a:latin typeface="Arial"/>
                <a:cs typeface="Arial"/>
              </a:rPr>
              <a:t>2007 survey but still being used by WPR)</a:t>
            </a:r>
          </a:p>
          <a:p>
            <a:endParaRPr lang="en-US" sz="1200" baseline="0" dirty="0" smtClean="0">
              <a:latin typeface="Arial"/>
              <a:cs typeface="Arial"/>
            </a:endParaRPr>
          </a:p>
          <a:p>
            <a:r>
              <a:rPr lang="en-US" sz="1200" baseline="0" dirty="0" smtClean="0">
                <a:latin typeface="Arial"/>
                <a:cs typeface="Arial"/>
              </a:rPr>
              <a:t>3. Communications have improved</a:t>
            </a:r>
          </a:p>
          <a:p>
            <a:endParaRPr lang="en-US" sz="1200" baseline="0" dirty="0" smtClean="0">
              <a:latin typeface="Arial"/>
              <a:cs typeface="Arial"/>
            </a:endParaRPr>
          </a:p>
          <a:p>
            <a:r>
              <a:rPr lang="en-US" sz="1200" kern="1200" dirty="0" smtClean="0">
                <a:solidFill>
                  <a:schemeClr val="tx1"/>
                </a:solidFill>
                <a:latin typeface="+mn-lt"/>
                <a:ea typeface="ＭＳ Ｐゴシック" charset="0"/>
                <a:cs typeface="ＭＳ Ｐゴシック" charset="0"/>
              </a:rPr>
              <a:t>Source: Employee Surveys. Key question was if interaction with coaches, peers and members of other organizations improved. This is important because of the duality between innovation and failure – you can’t have one without the other. Employees are a lot more willing to take risks in their careers if they believe they have a strong social safety net. Knowing lots of people, and being known, ensures that you should not have a tough time finding a new project to work on if your current fails. This “Reputation as Safety net” is the secret behind Hollywood and Silicon Valley – two industries prone to either innovation or failure, not a coincidence that they are named after physical locations. One of the huge problems in most industries, but especially in technology, is that people don’t fail quick enough!</a:t>
            </a:r>
            <a:endParaRPr lang="en-US" sz="1200" baseline="0" dirty="0" smtClean="0">
              <a:latin typeface="Arial"/>
              <a:cs typeface="Arial"/>
            </a:endParaRPr>
          </a:p>
          <a:p>
            <a:endParaRPr lang="en-US" sz="1200" baseline="0" dirty="0" smtClean="0">
              <a:latin typeface="Arial"/>
              <a:cs typeface="Arial"/>
            </a:endParaRPr>
          </a:p>
          <a:p>
            <a:r>
              <a:rPr lang="en-US" sz="1200" baseline="0" dirty="0" smtClean="0">
                <a:latin typeface="Arial"/>
                <a:cs typeface="Arial"/>
              </a:rPr>
              <a:t>4. Reduced development time</a:t>
            </a:r>
          </a:p>
          <a:p>
            <a:endParaRPr lang="en-US" sz="1200" baseline="0" dirty="0" smtClean="0">
              <a:latin typeface="Arial"/>
              <a:cs typeface="Arial"/>
            </a:endParaRPr>
          </a:p>
          <a:p>
            <a:r>
              <a:rPr lang="en-US" sz="1200" kern="1200" dirty="0" smtClean="0">
                <a:solidFill>
                  <a:schemeClr val="tx1"/>
                </a:solidFill>
                <a:latin typeface="+mn-lt"/>
                <a:ea typeface="ＭＳ Ｐゴシック" charset="0"/>
                <a:cs typeface="ＭＳ Ｐゴシック" charset="0"/>
              </a:rPr>
              <a:t>This comes from survey with managers that migrated to new Connected Workplace sites. While we have seen a large increase in user employee satisfaction and over 30% cost reduction per employee in Corporate Real Estate, we are doing these projects to enable the new Cisco Culture. By ensuring that a diverse set of employees are actually working together at the office, that they can fail quickly and are spending most of their working time working instead of airport and airplanes, we are more productive – go figure!</a:t>
            </a:r>
            <a:endParaRPr lang="en-US" sz="1200" baseline="0" dirty="0" smtClean="0">
              <a:latin typeface="Arial"/>
              <a:cs typeface="Arial"/>
            </a:endParaRPr>
          </a:p>
          <a:p>
            <a:endParaRPr lang="en-US" sz="1200" baseline="0" dirty="0" smtClean="0">
              <a:latin typeface="Arial"/>
              <a:cs typeface="Arial"/>
            </a:endParaRPr>
          </a:p>
          <a:p>
            <a:r>
              <a:rPr lang="en-US" sz="1200" baseline="0" dirty="0" smtClean="0">
                <a:latin typeface="Arial"/>
                <a:cs typeface="Arial"/>
              </a:rPr>
              <a:t>5. Travel avoidance </a:t>
            </a:r>
            <a:br>
              <a:rPr lang="en-US" sz="1200" baseline="0" dirty="0" smtClean="0">
                <a:latin typeface="Arial"/>
                <a:cs typeface="Arial"/>
              </a:rPr>
            </a:br>
            <a:endParaRPr lang="en-US" sz="1200" baseline="0" dirty="0" smtClean="0">
              <a:latin typeface="Arial"/>
              <a:cs typeface="Arial"/>
            </a:endParaRPr>
          </a:p>
          <a:p>
            <a:r>
              <a:rPr lang="en-US" sz="1200" kern="1200" dirty="0" smtClean="0">
                <a:solidFill>
                  <a:schemeClr val="tx1"/>
                </a:solidFill>
                <a:latin typeface="+mn-lt"/>
                <a:ea typeface="ＭＳ Ｐゴシック" charset="0"/>
                <a:cs typeface="ＭＳ Ｐゴシック" charset="0"/>
              </a:rPr>
              <a:t>Source: Cisco Travel. These are old numbers (I think we stopped collecting them in 2011), but they should be yearly savings and no reason to assume they are not valid anymore, quite the opposite. This was the business case for deploying </a:t>
            </a:r>
            <a:r>
              <a:rPr lang="en-US" sz="1200" kern="1200" dirty="0" err="1" smtClean="0">
                <a:solidFill>
                  <a:schemeClr val="tx1"/>
                </a:solidFill>
                <a:latin typeface="+mn-lt"/>
                <a:ea typeface="ＭＳ Ｐゴシック" charset="0"/>
                <a:cs typeface="ＭＳ Ｐゴシック" charset="0"/>
              </a:rPr>
              <a:t>Telepresence</a:t>
            </a:r>
            <a:r>
              <a:rPr lang="en-US" sz="1200" kern="1200" dirty="0" smtClean="0">
                <a:solidFill>
                  <a:schemeClr val="tx1"/>
                </a:solidFill>
                <a:latin typeface="+mn-lt"/>
                <a:ea typeface="ＭＳ Ｐゴシック" charset="0"/>
                <a:cs typeface="ＭＳ Ｐゴシック" charset="0"/>
              </a:rPr>
              <a:t> globally. We got very close to eliminating all of travel for internal meetings, and significantly reduced the need for traveling to expose talent and expertise with customers and partners. This number does not count the huge amount of time and productivity captured as well.</a:t>
            </a:r>
            <a:endParaRPr lang="en-US" sz="1200" baseline="0" dirty="0" smtClean="0">
              <a:latin typeface="Arial"/>
              <a:cs typeface="Arial"/>
            </a:endParaRPr>
          </a:p>
          <a:p>
            <a:endParaRPr lang="en-US" sz="1200" baseline="0" dirty="0" smtClean="0">
              <a:latin typeface="Arial"/>
              <a:cs typeface="Arial"/>
            </a:endParaRPr>
          </a:p>
          <a:p>
            <a:r>
              <a:rPr lang="en-US" sz="1200" baseline="0" dirty="0" smtClean="0">
                <a:latin typeface="Arial"/>
                <a:cs typeface="Arial"/>
              </a:rPr>
              <a:t>6. Increased employee satisfaction</a:t>
            </a:r>
          </a:p>
          <a:p>
            <a:endParaRPr lang="en-US" sz="1200" baseline="0" dirty="0" smtClean="0">
              <a:latin typeface="Arial"/>
              <a:cs typeface="Arial"/>
            </a:endParaRPr>
          </a:p>
          <a:p>
            <a:r>
              <a:rPr lang="en-US" sz="1200" kern="1200" dirty="0" smtClean="0">
                <a:solidFill>
                  <a:schemeClr val="tx1"/>
                </a:solidFill>
                <a:latin typeface="+mn-lt"/>
                <a:ea typeface="ＭＳ Ｐゴシック" charset="0"/>
                <a:cs typeface="ＭＳ Ｐゴシック" charset="0"/>
              </a:rPr>
              <a:t>Source: Employee Surveys. Key question was if employees prefer the new type of Activity Based Working (choosing the location of work based on tasks) that we created with Connected Workplace. This is important as we can’t force our top talent to come to the office, but we can build an office where </a:t>
            </a:r>
            <a:r>
              <a:rPr lang="en-US" sz="1200" u="none" kern="1200" dirty="0" smtClean="0">
                <a:solidFill>
                  <a:schemeClr val="tx1"/>
                </a:solidFill>
                <a:latin typeface="+mn-lt"/>
                <a:ea typeface="ＭＳ Ｐゴシック" charset="0"/>
                <a:cs typeface="ＭＳ Ｐゴシック" charset="0"/>
              </a:rPr>
              <a:t>people want to come. With it, we have both entry-level and senior employees at the office, sharing culture, knowledge, best practices and everything that we need to be the Cisco of the future. Without it, our top talent and executives are not attracted to our offices and knowledge and culture transmission struggle – Low retention rates for existing employees and high time to proficiency for new hires.</a:t>
            </a:r>
            <a:endParaRPr lang="en-US" sz="1200" u="none" baseline="0" dirty="0" smtClean="0">
              <a:latin typeface="Arial"/>
              <a:cs typeface="Arial"/>
            </a:endParaRPr>
          </a:p>
          <a:p>
            <a:endParaRPr lang="en-US" sz="1200" baseline="0" dirty="0" smtClean="0">
              <a:latin typeface="Arial"/>
              <a:cs typeface="Arial"/>
            </a:endParaRPr>
          </a:p>
          <a:p>
            <a:endParaRPr lang="en-US" sz="1200" baseline="0" dirty="0" smtClean="0">
              <a:latin typeface="Arial"/>
              <a:cs typeface="Arial"/>
            </a:endParaRPr>
          </a:p>
          <a:p>
            <a:r>
              <a:rPr lang="en-US" sz="1200" baseline="0" dirty="0" smtClean="0">
                <a:latin typeface="Arial"/>
                <a:cs typeface="Arial"/>
              </a:rPr>
              <a:t>Other background:</a:t>
            </a:r>
          </a:p>
          <a:p>
            <a:pPr marL="110865" indent="-110865" defTabSz="1004022">
              <a:lnSpc>
                <a:spcPct val="90000"/>
              </a:lnSpc>
              <a:spcBef>
                <a:spcPct val="50000"/>
              </a:spcBef>
              <a:buSzPct val="100000"/>
              <a:buFontTx/>
              <a:buChar char="•"/>
              <a:defRPr/>
            </a:pPr>
            <a:r>
              <a:rPr lang="en-US" sz="1200" dirty="0" smtClean="0">
                <a:latin typeface="Arial"/>
                <a:cs typeface="Arial"/>
              </a:rPr>
              <a:t>70% of the time employees save in commute avoidance they give back to Cisco.</a:t>
            </a:r>
          </a:p>
          <a:p>
            <a:pPr marL="110865" indent="-110865" defTabSz="1004022">
              <a:lnSpc>
                <a:spcPct val="90000"/>
              </a:lnSpc>
              <a:spcBef>
                <a:spcPct val="50000"/>
              </a:spcBef>
              <a:buSzPct val="100000"/>
              <a:buFontTx/>
              <a:buChar char="•"/>
              <a:defRPr/>
            </a:pPr>
            <a:r>
              <a:rPr lang="en-US" sz="1200" dirty="0" smtClean="0">
                <a:latin typeface="Arial"/>
                <a:cs typeface="Arial"/>
              </a:rPr>
              <a:t>2-3%</a:t>
            </a:r>
            <a:r>
              <a:rPr lang="en-US" sz="1200" baseline="0" dirty="0" smtClean="0">
                <a:latin typeface="Arial"/>
                <a:cs typeface="Arial"/>
              </a:rPr>
              <a:t> reduction in voluntary attrition rate saves Cisco over $75M per year to replace these employees</a:t>
            </a:r>
          </a:p>
          <a:p>
            <a:pPr marL="110865" indent="-110865" defTabSz="1004022">
              <a:lnSpc>
                <a:spcPct val="90000"/>
              </a:lnSpc>
              <a:spcBef>
                <a:spcPct val="50000"/>
              </a:spcBef>
              <a:buSzPct val="100000"/>
              <a:buFontTx/>
              <a:buChar char="•"/>
              <a:defRPr/>
            </a:pPr>
            <a:r>
              <a:rPr lang="en-US" sz="1200" baseline="0" dirty="0" smtClean="0">
                <a:latin typeface="Arial"/>
                <a:cs typeface="Arial"/>
              </a:rPr>
              <a:t>Not going between buildings saves time and dollars</a:t>
            </a:r>
          </a:p>
          <a:p>
            <a:pPr marL="110865" marR="0" indent="-110865" algn="l" defTabSz="1004022" rtl="0" eaLnBrk="0" fontAlgn="base" latinLnBrk="0" hangingPunct="0">
              <a:lnSpc>
                <a:spcPct val="90000"/>
              </a:lnSpc>
              <a:spcBef>
                <a:spcPct val="50000"/>
              </a:spcBef>
              <a:spcAft>
                <a:spcPct val="0"/>
              </a:spcAft>
              <a:buClrTx/>
              <a:buSzPct val="100000"/>
              <a:buFontTx/>
              <a:buChar char="•"/>
              <a:tabLst/>
              <a:defRPr/>
            </a:pPr>
            <a:r>
              <a:rPr lang="en-US" sz="1200" baseline="0" dirty="0" smtClean="0">
                <a:latin typeface="Arial"/>
                <a:cs typeface="Arial"/>
              </a:rPr>
              <a:t>As of 2014, a</a:t>
            </a:r>
            <a:r>
              <a:rPr lang="en-US" kern="0" dirty="0" smtClean="0">
                <a:solidFill>
                  <a:srgbClr val="FFFFFF"/>
                </a:solidFill>
                <a:latin typeface="Arial"/>
              </a:rPr>
              <a:t>bout 26% of Cisco (20K people) are using CCW.</a:t>
            </a:r>
            <a:endParaRPr lang="en-US" sz="1200" baseline="0" dirty="0" smtClean="0">
              <a:latin typeface="Arial"/>
              <a:cs typeface="Arial"/>
            </a:endParaRPr>
          </a:p>
          <a:p>
            <a:pPr marL="110865" indent="-110865" defTabSz="1004022">
              <a:lnSpc>
                <a:spcPct val="90000"/>
              </a:lnSpc>
              <a:spcBef>
                <a:spcPct val="50000"/>
              </a:spcBef>
              <a:buSzPct val="100000"/>
              <a:buFontTx/>
              <a:buChar char="•"/>
              <a:defRPr/>
            </a:pPr>
            <a:endParaRPr lang="en-US" sz="1200" baseline="0" dirty="0" smtClean="0">
              <a:latin typeface="Arial"/>
              <a:cs typeface="Arial"/>
            </a:endParaRPr>
          </a:p>
          <a:p>
            <a:pPr marL="0" indent="0" defTabSz="1004022">
              <a:lnSpc>
                <a:spcPct val="90000"/>
              </a:lnSpc>
              <a:spcBef>
                <a:spcPct val="50000"/>
              </a:spcBef>
              <a:buSzPct val="100000"/>
              <a:buFontTx/>
              <a:buNone/>
              <a:defRPr/>
            </a:pPr>
            <a:endParaRPr lang="en-US" sz="1200" dirty="0" smtClean="0">
              <a:latin typeface="Arial"/>
              <a:cs typeface="Arial"/>
            </a:endParaRPr>
          </a:p>
          <a:p>
            <a:endParaRPr lang="en-US" sz="1200" dirty="0">
              <a:latin typeface="Arial"/>
              <a:cs typeface="Arial"/>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B40D148-2310-423F-A12E-5647ABB9B77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735677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38</a:t>
            </a:fld>
            <a:endParaRPr lang="en-US">
              <a:solidFill>
                <a:prstClr val="black"/>
              </a:solidFill>
            </a:endParaRPr>
          </a:p>
        </p:txBody>
      </p:sp>
      <p:sp>
        <p:nvSpPr>
          <p:cNvPr id="5" name="Date Placeholder 4"/>
          <p:cNvSpPr>
            <a:spLocks noGrp="1"/>
          </p:cNvSpPr>
          <p:nvPr>
            <p:ph type="dt" sz="quarter" idx="11"/>
          </p:nvPr>
        </p:nvSpPr>
        <p:spPr/>
        <p:txBody>
          <a:bodyPr/>
          <a:lstStyle/>
          <a:p>
            <a:fld id="{AF21533C-236C-49E5-91F3-790E8FABEAE1}" type="datetime1">
              <a:rPr lang="en-US" smtClean="0">
                <a:solidFill>
                  <a:prstClr val="black"/>
                </a:solidFill>
              </a:rPr>
              <a:pPr/>
              <a:t>5/29/15</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Cisco Live 2014</a:t>
            </a:r>
            <a:endParaRPr lang="en-US" dirty="0">
              <a:solidFill>
                <a:prstClr val="black"/>
              </a:solidFill>
            </a:endParaRPr>
          </a:p>
        </p:txBody>
      </p:sp>
    </p:spTree>
    <p:extLst>
      <p:ext uri="{BB962C8B-B14F-4D97-AF65-F5344CB8AC3E}">
        <p14:creationId xmlns:p14="http://schemas.microsoft.com/office/powerpoint/2010/main" val="3372429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4800" dirty="0" smtClean="0">
                <a:solidFill>
                  <a:srgbClr val="FFC000"/>
                </a:solidFill>
              </a:rPr>
              <a:t>$1000 </a:t>
            </a:r>
            <a:r>
              <a:rPr lang="en-US" sz="1200" dirty="0" smtClean="0">
                <a:solidFill>
                  <a:srgbClr val="194147"/>
                </a:solidFill>
              </a:rPr>
              <a:t>is the </a:t>
            </a:r>
            <a:r>
              <a:rPr lang="en-US" sz="1200" dirty="0" err="1" smtClean="0">
                <a:solidFill>
                  <a:srgbClr val="194147"/>
                </a:solidFill>
              </a:rPr>
              <a:t>avg</a:t>
            </a:r>
            <a:r>
              <a:rPr lang="en-US" sz="1200" dirty="0" smtClean="0">
                <a:solidFill>
                  <a:srgbClr val="194147"/>
                </a:solidFill>
              </a:rPr>
              <a:t> cost of </a:t>
            </a:r>
            <a:r>
              <a:rPr lang="en-US" sz="1200" dirty="0" smtClean="0">
                <a:solidFill>
                  <a:srgbClr val="FFC000"/>
                </a:solidFill>
              </a:rPr>
              <a:t>rent per employee per month  (HK trebles) @ </a:t>
            </a:r>
            <a:r>
              <a:rPr lang="en-US" sz="4800" dirty="0" smtClean="0">
                <a:solidFill>
                  <a:srgbClr val="FFC000"/>
                </a:solidFill>
              </a:rPr>
              <a:t>50%</a:t>
            </a:r>
            <a:r>
              <a:rPr lang="en-US" sz="4800" baseline="0" dirty="0" smtClean="0">
                <a:solidFill>
                  <a:srgbClr val="FFC000"/>
                </a:solidFill>
              </a:rPr>
              <a:t> </a:t>
            </a:r>
            <a:r>
              <a:rPr lang="en-US" sz="1200" dirty="0" smtClean="0">
                <a:solidFill>
                  <a:srgbClr val="194147"/>
                </a:solidFill>
              </a:rPr>
              <a:t>the observed utilization of  corporate office space</a:t>
            </a:r>
            <a:endParaRPr lang="en-US" sz="6600" dirty="0" smtClean="0">
              <a:solidFill>
                <a:srgbClr val="194147"/>
              </a:solidFill>
            </a:endParaRPr>
          </a:p>
          <a:p>
            <a:endParaRPr lang="en-GB"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767033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p:cNvSpPr>
          <p:nvPr>
            <p:ph type="sldImg"/>
          </p:nvPr>
        </p:nvSpPr>
        <p:spPr bwMode="auto">
          <a:xfrm>
            <a:off x="331789" y="685488"/>
            <a:ext cx="6194425"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8A42C131-8248-CD40-B28A-128877F556B0}" type="slidenum">
              <a:rPr lang="en-US">
                <a:latin typeface="Arial" charset="0"/>
              </a:rPr>
              <a:pPr/>
              <a:t>39</a:t>
            </a:fld>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79949" indent="-279949">
              <a:buFont typeface="Arial" panose="020B0604020202020204" pitchFamily="34" charset="0"/>
              <a:buChar char="•"/>
            </a:pPr>
            <a:r>
              <a:rPr lang="en-US" dirty="0" smtClean="0"/>
              <a:t>We understand what our customers what, but we MUST align</a:t>
            </a:r>
            <a:r>
              <a:rPr lang="en-US" baseline="0" dirty="0" smtClean="0"/>
              <a:t> to their needs</a:t>
            </a:r>
          </a:p>
          <a:p>
            <a:pPr marL="279949" indent="-279949">
              <a:buFont typeface="Arial" panose="020B0604020202020204" pitchFamily="34" charset="0"/>
              <a:buChar char="•"/>
            </a:pPr>
            <a:r>
              <a:rPr lang="en-US" baseline="0" dirty="0" smtClean="0"/>
              <a:t>There are universal needs outside the CIO that applies across industry – business view</a:t>
            </a:r>
          </a:p>
          <a:p>
            <a:pPr marL="279949" indent="-279949">
              <a:buFont typeface="Arial" panose="020B0604020202020204" pitchFamily="34" charset="0"/>
              <a:buChar char="•"/>
            </a:pPr>
            <a:r>
              <a:rPr lang="en-US" baseline="0" dirty="0" smtClean="0"/>
              <a:t>Its all about understanding how we sell to the business</a:t>
            </a:r>
            <a:endParaRPr lang="en-US" dirty="0"/>
          </a:p>
        </p:txBody>
      </p:sp>
      <p:sp>
        <p:nvSpPr>
          <p:cNvPr id="4" name="Slide Number Placeholder 3"/>
          <p:cNvSpPr>
            <a:spLocks noGrp="1"/>
          </p:cNvSpPr>
          <p:nvPr>
            <p:ph type="sldNum" sz="quarter" idx="10"/>
          </p:nvPr>
        </p:nvSpPr>
        <p:spPr/>
        <p:txBody>
          <a:bodyPr/>
          <a:lstStyle/>
          <a:p>
            <a:fld id="{5B335483-A16A-48A2-85CD-4C690DC9E35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79801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79949" indent="-279949">
              <a:buFont typeface="Arial" panose="020B0604020202020204" pitchFamily="34" charset="0"/>
              <a:buChar char="•"/>
            </a:pPr>
            <a:r>
              <a:rPr lang="en-US" dirty="0" smtClean="0"/>
              <a:t>The conversation</a:t>
            </a:r>
            <a:r>
              <a:rPr lang="en-US" baseline="0" dirty="0" smtClean="0"/>
              <a:t> shifts to relating our customers outcomes to the language of Cisco</a:t>
            </a:r>
          </a:p>
          <a:p>
            <a:pPr marL="279949" indent="-279949">
              <a:buFont typeface="Arial" panose="020B0604020202020204" pitchFamily="34" charset="0"/>
              <a:buChar char="•"/>
            </a:pPr>
            <a:r>
              <a:rPr lang="en-US" baseline="0" dirty="0" smtClean="0"/>
              <a:t>Customers are trying to address regulatory standards, protect their Brand such as retailers</a:t>
            </a:r>
          </a:p>
          <a:p>
            <a:pPr marL="279949" indent="-279949">
              <a:buFont typeface="Arial" panose="020B0604020202020204" pitchFamily="34" charset="0"/>
              <a:buChar char="•"/>
            </a:pPr>
            <a:r>
              <a:rPr lang="en-US" baseline="0" dirty="0" smtClean="0"/>
              <a:t>There are IT challenges too as business imperatives is not about just LOB</a:t>
            </a:r>
          </a:p>
          <a:p>
            <a:pPr marL="279949" indent="-279949">
              <a:buFont typeface="Arial" panose="020B0604020202020204" pitchFamily="34" charset="0"/>
              <a:buChar char="•"/>
            </a:pPr>
            <a:r>
              <a:rPr lang="en-US" baseline="0" dirty="0" smtClean="0"/>
              <a:t>Establishes a common taxonomy from within we can sell</a:t>
            </a:r>
          </a:p>
          <a:p>
            <a:pPr marL="279949" indent="-279949">
              <a:buFont typeface="Arial" panose="020B0604020202020204" pitchFamily="34" charset="0"/>
              <a:buChar char="•"/>
            </a:pPr>
            <a:endParaRPr lang="en-US" baseline="0" dirty="0" smtClean="0"/>
          </a:p>
          <a:p>
            <a:r>
              <a:rPr lang="en-US" dirty="0" smtClean="0"/>
              <a:t>Improve Real Estate utilization </a:t>
            </a:r>
          </a:p>
          <a:p>
            <a:r>
              <a:rPr lang="en-US" dirty="0" smtClean="0"/>
              <a:t>Attract/retain current and future talent</a:t>
            </a:r>
          </a:p>
          <a:p>
            <a:r>
              <a:rPr lang="en-US" dirty="0" smtClean="0"/>
              <a:t>Skills development and transferring institutional knowledge</a:t>
            </a:r>
          </a:p>
          <a:p>
            <a:r>
              <a:rPr lang="en-US" dirty="0" smtClean="0"/>
              <a:t>Gaps in innovation/ responsiveness</a:t>
            </a:r>
          </a:p>
        </p:txBody>
      </p:sp>
      <p:sp>
        <p:nvSpPr>
          <p:cNvPr id="4" name="Slide Number Placeholder 3"/>
          <p:cNvSpPr>
            <a:spLocks noGrp="1"/>
          </p:cNvSpPr>
          <p:nvPr>
            <p:ph type="sldNum" sz="quarter" idx="10"/>
          </p:nvPr>
        </p:nvSpPr>
        <p:spPr/>
        <p:txBody>
          <a:bodyPr/>
          <a:lstStyle/>
          <a:p>
            <a:fld id="{5B335483-A16A-48A2-85CD-4C690DC9E35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4115300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Capabilities are you looking to deliver? </a:t>
            </a: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413952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Beginning: </a:t>
            </a:r>
            <a:r>
              <a:rPr lang="en-US" sz="1200" b="0" dirty="0" smtClean="0"/>
              <a:t>Many</a:t>
            </a:r>
            <a:r>
              <a:rPr lang="en-US" sz="1200" b="0" baseline="0" dirty="0" smtClean="0"/>
              <a:t> separate lines and protocols, but what line did they converge onto? The data network. Why? Easiest to install Cat6 cable and you get software control of all aspects of the service: power, data, and control.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IP Telephony: Voice integrated into software for collaboration productivity and unified</a:t>
            </a:r>
            <a:r>
              <a:rPr lang="en-US" sz="1200" baseline="0" dirty="0" smtClean="0"/>
              <a:t> communications.</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IP</a:t>
            </a:r>
            <a:r>
              <a:rPr lang="en-US" sz="1200" baseline="0" dirty="0" smtClean="0"/>
              <a:t> Cameras: </a:t>
            </a:r>
            <a:r>
              <a:rPr lang="en-US" sz="1200" dirty="0" smtClean="0"/>
              <a:t>Simplified bandwidth, storage, access for video information. No longer limited to just what’s on recent tape for </a:t>
            </a:r>
            <a:r>
              <a:rPr lang="en-US" sz="1200" dirty="0" err="1" smtClean="0"/>
              <a:t>surveillanc.e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Building</a:t>
            </a:r>
            <a:r>
              <a:rPr lang="en-US" sz="1200" baseline="0" dirty="0" smtClean="0"/>
              <a:t> Management: </a:t>
            </a:r>
            <a:r>
              <a:rPr lang="en-US" sz="1200" dirty="0" smtClean="0"/>
              <a:t>Central management across multiple buildings. For example, at</a:t>
            </a:r>
            <a:r>
              <a:rPr lang="en-US" sz="1200" baseline="0" dirty="0" smtClean="0"/>
              <a:t> Cisco our facilities team manages all 300 of our worldwide buildings from just 4 operations centers. When you connect your building management to the network, you break free of having to control each building from inside.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Smart Lighting: Control from anywhere, easier to deploy.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Overall: </a:t>
            </a:r>
            <a:r>
              <a:rPr lang="en-US" sz="1200" dirty="0" smtClean="0"/>
              <a:t>Lower OpEx, and better People Experiences…enabled by Cloud Analytics</a:t>
            </a:r>
            <a:r>
              <a:rPr lang="en-US" sz="1200" baseline="0" dirty="0" smtClean="0"/>
              <a:t> on the data and central management of these services</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9B5DB7D5-4EE5-4A4E-AA02-E54DE7A66381}"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25098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1675"/>
            <a:ext cx="6248400" cy="3514725"/>
          </a:xfrm>
        </p:spPr>
      </p:sp>
      <p:sp>
        <p:nvSpPr>
          <p:cNvPr id="3" name="Notes Placeholder 2"/>
          <p:cNvSpPr>
            <a:spLocks noGrp="1"/>
          </p:cNvSpPr>
          <p:nvPr>
            <p:ph type="body" idx="1"/>
          </p:nvPr>
        </p:nvSpPr>
        <p:spPr/>
        <p:txBody>
          <a:bodyPr/>
          <a:lstStyle/>
          <a:p>
            <a:r>
              <a:rPr lang="en-US" dirty="0" smtClean="0"/>
              <a:t>The point of</a:t>
            </a:r>
            <a:r>
              <a:rPr lang="en-US" baseline="0" dirty="0" smtClean="0"/>
              <a:t> the slide is to connect to key outcomes that different departments across the customer would be looking to address for successful outcomes.</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1088170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dirty="0" smtClean="0">
                <a:solidFill>
                  <a:srgbClr val="FF0000"/>
                </a:solidFill>
                <a:latin typeface="+mn-lt"/>
                <a:cs typeface="Arial" panose="020B0604020202020204" pitchFamily="34" charset="0"/>
              </a:rPr>
              <a:t>Ensure using Practice</a:t>
            </a:r>
            <a:r>
              <a:rPr lang="en-US" sz="1200" b="0" u="none" baseline="0" dirty="0" smtClean="0">
                <a:solidFill>
                  <a:srgbClr val="FF0000"/>
                </a:solidFill>
                <a:latin typeface="+mn-lt"/>
                <a:cs typeface="Arial" panose="020B0604020202020204" pitchFamily="34" charset="0"/>
              </a:rPr>
              <a:t> language.</a:t>
            </a:r>
            <a:endParaRPr lang="en-US" sz="1200" b="0" u="none" dirty="0" smtClean="0">
              <a:solidFill>
                <a:srgbClr val="FF0000"/>
              </a:solidFill>
              <a:latin typeface="+mn-lt"/>
              <a:cs typeface="Arial" panose="020B0604020202020204" pitchFamily="34" charset="0"/>
            </a:endParaRPr>
          </a:p>
          <a:p>
            <a:endParaRPr lang="en-US" sz="1200" b="1" u="sng" dirty="0" smtClean="0">
              <a:solidFill>
                <a:srgbClr val="FF0000"/>
              </a:solidFill>
              <a:latin typeface="+mn-lt"/>
              <a:cs typeface="Arial" panose="020B0604020202020204" pitchFamily="34" charset="0"/>
            </a:endParaRPr>
          </a:p>
          <a:p>
            <a:r>
              <a:rPr lang="en-US" sz="1200" b="1" u="sng" dirty="0" smtClean="0">
                <a:solidFill>
                  <a:srgbClr val="FF0000"/>
                </a:solidFill>
                <a:latin typeface="+mn-lt"/>
                <a:cs typeface="Arial" panose="020B0604020202020204" pitchFamily="34" charset="0"/>
              </a:rPr>
              <a:t>Customer Experience</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$4.5B shift to Omnichannel</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$7.9B Digital Branch and Retail Innovations</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Mobile Device Revolution (1.3B to 3.2B by 2017)</a:t>
            </a:r>
          </a:p>
          <a:p>
            <a:pPr>
              <a:lnSpc>
                <a:spcPct val="100000"/>
              </a:lnSpc>
              <a:spcBef>
                <a:spcPts val="0"/>
              </a:spcBef>
              <a:buClr>
                <a:srgbClr val="2968AF"/>
              </a:buClr>
            </a:pPr>
            <a:endParaRPr lang="en-US" sz="1200" dirty="0" smtClean="0">
              <a:solidFill>
                <a:srgbClr val="676767">
                  <a:lumMod val="50000"/>
                </a:srgbClr>
              </a:solidFill>
              <a:latin typeface="+mn-lt"/>
              <a:cs typeface="Arial" panose="020B0604020202020204" pitchFamily="34" charset="0"/>
            </a:endParaRPr>
          </a:p>
          <a:p>
            <a:pPr marL="0" indent="0">
              <a:lnSpc>
                <a:spcPct val="100000"/>
              </a:lnSpc>
              <a:spcBef>
                <a:spcPts val="0"/>
              </a:spcBef>
              <a:buClr>
                <a:srgbClr val="2968AF"/>
              </a:buClr>
              <a:buFont typeface="Arial" pitchFamily="34" charset="0"/>
              <a:buNone/>
            </a:pPr>
            <a:r>
              <a:rPr lang="en-US" sz="1200" b="1" u="sng" dirty="0" smtClean="0">
                <a:solidFill>
                  <a:srgbClr val="676767">
                    <a:lumMod val="50000"/>
                  </a:srgbClr>
                </a:solidFill>
                <a:latin typeface="+mn-lt"/>
                <a:cs typeface="Arial" panose="020B0604020202020204" pitchFamily="34" charset="0"/>
              </a:rPr>
              <a:t>Workforce Experience</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Represents over 40% of global tech spend</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Companies are cutting sq. </a:t>
            </a:r>
            <a:r>
              <a:rPr lang="en-US" sz="1200" dirty="0" err="1" smtClean="0">
                <a:solidFill>
                  <a:srgbClr val="676767">
                    <a:lumMod val="50000"/>
                  </a:srgbClr>
                </a:solidFill>
                <a:latin typeface="+mn-lt"/>
                <a:cs typeface="Arial" panose="020B0604020202020204" pitchFamily="34" charset="0"/>
              </a:rPr>
              <a:t>ft</a:t>
            </a:r>
            <a:r>
              <a:rPr lang="en-US" sz="1200" dirty="0" smtClean="0">
                <a:solidFill>
                  <a:srgbClr val="676767">
                    <a:lumMod val="50000"/>
                  </a:srgbClr>
                </a:solidFill>
                <a:latin typeface="+mn-lt"/>
                <a:cs typeface="Arial" panose="020B0604020202020204" pitchFamily="34" charset="0"/>
              </a:rPr>
              <a:t>/ employee in half</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Mobility, Video and Security are key enablers</a:t>
            </a:r>
          </a:p>
          <a:p>
            <a:pPr marL="0" indent="0">
              <a:lnSpc>
                <a:spcPct val="100000"/>
              </a:lnSpc>
              <a:spcBef>
                <a:spcPts val="0"/>
              </a:spcBef>
              <a:buClr>
                <a:srgbClr val="2968AF"/>
              </a:buClr>
              <a:buFont typeface="Arial" pitchFamily="34" charset="0"/>
              <a:buNone/>
            </a:pPr>
            <a:endParaRPr lang="en-US" sz="1200" dirty="0" smtClean="0">
              <a:solidFill>
                <a:srgbClr val="676767">
                  <a:lumMod val="50000"/>
                </a:srgbClr>
              </a:solidFill>
              <a:latin typeface="+mn-lt"/>
              <a:cs typeface="Arial" panose="020B0604020202020204" pitchFamily="34" charset="0"/>
            </a:endParaRPr>
          </a:p>
          <a:p>
            <a:pPr marL="0" indent="0">
              <a:lnSpc>
                <a:spcPct val="100000"/>
              </a:lnSpc>
              <a:spcBef>
                <a:spcPts val="0"/>
              </a:spcBef>
              <a:buClr>
                <a:srgbClr val="2968AF"/>
              </a:buClr>
              <a:buFont typeface="Arial" pitchFamily="34" charset="0"/>
              <a:buNone/>
            </a:pPr>
            <a:r>
              <a:rPr lang="en-US" sz="1200" b="1" u="sng" dirty="0" smtClean="0">
                <a:solidFill>
                  <a:srgbClr val="676767">
                    <a:lumMod val="50000"/>
                  </a:srgbClr>
                </a:solidFill>
                <a:latin typeface="+mn-lt"/>
                <a:cs typeface="Arial" panose="020B0604020202020204" pitchFamily="34" charset="0"/>
              </a:rPr>
              <a:t>IT Transformation</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&gt;70% of IT budgets supporting legacy apps</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Cloud spending &gt;$100B, growing double digits</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Technology expenditures moving out of IT control</a:t>
            </a:r>
          </a:p>
          <a:p>
            <a:pPr marL="0" indent="0">
              <a:lnSpc>
                <a:spcPct val="100000"/>
              </a:lnSpc>
              <a:spcBef>
                <a:spcPts val="0"/>
              </a:spcBef>
              <a:buClr>
                <a:srgbClr val="2968AF"/>
              </a:buClr>
              <a:buFont typeface="Arial" pitchFamily="34" charset="0"/>
              <a:buNone/>
            </a:pPr>
            <a:endParaRPr lang="en-US" sz="1200" dirty="0" smtClean="0">
              <a:solidFill>
                <a:srgbClr val="676767">
                  <a:lumMod val="50000"/>
                </a:srgbClr>
              </a:solidFill>
              <a:latin typeface="+mn-lt"/>
              <a:cs typeface="Arial" panose="020B0604020202020204" pitchFamily="34" charset="0"/>
            </a:endParaRPr>
          </a:p>
          <a:p>
            <a:pPr marL="0" indent="0">
              <a:lnSpc>
                <a:spcPct val="100000"/>
              </a:lnSpc>
              <a:spcBef>
                <a:spcPts val="0"/>
              </a:spcBef>
              <a:buClr>
                <a:srgbClr val="2968AF"/>
              </a:buClr>
              <a:buFont typeface="Arial" pitchFamily="34" charset="0"/>
              <a:buNone/>
            </a:pPr>
            <a:r>
              <a:rPr lang="en-US" sz="1200" b="1" u="sng" dirty="0" smtClean="0">
                <a:solidFill>
                  <a:srgbClr val="676767">
                    <a:lumMod val="50000"/>
                  </a:srgbClr>
                </a:solidFill>
                <a:latin typeface="+mn-lt"/>
                <a:cs typeface="Arial" panose="020B0604020202020204" pitchFamily="34" charset="0"/>
              </a:rPr>
              <a:t>Business Operations Innovation</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Changing customer requirements</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Volatile economic conditions</a:t>
            </a:r>
          </a:p>
          <a:p>
            <a:pPr>
              <a:lnSpc>
                <a:spcPct val="100000"/>
              </a:lnSpc>
              <a:spcBef>
                <a:spcPts val="0"/>
              </a:spcBef>
              <a:buClr>
                <a:srgbClr val="2968AF"/>
              </a:buClr>
            </a:pPr>
            <a:r>
              <a:rPr lang="en-US" sz="1200" dirty="0" smtClean="0">
                <a:solidFill>
                  <a:srgbClr val="676767">
                    <a:lumMod val="50000"/>
                  </a:srgbClr>
                </a:solidFill>
                <a:latin typeface="+mn-lt"/>
                <a:cs typeface="Arial" panose="020B0604020202020204" pitchFamily="34" charset="0"/>
              </a:rPr>
              <a:t>Wider geographic dependencies</a:t>
            </a:r>
          </a:p>
          <a:p>
            <a:pPr marL="0" indent="0">
              <a:lnSpc>
                <a:spcPct val="100000"/>
              </a:lnSpc>
              <a:spcBef>
                <a:spcPts val="0"/>
              </a:spcBef>
              <a:buClr>
                <a:srgbClr val="2968AF"/>
              </a:buClr>
              <a:buFont typeface="Arial" pitchFamily="34" charset="0"/>
              <a:buNone/>
            </a:pPr>
            <a:endParaRPr lang="en-US" sz="1200" dirty="0" smtClean="0">
              <a:solidFill>
                <a:srgbClr val="676767">
                  <a:lumMod val="50000"/>
                </a:srgbClr>
              </a:solidFill>
              <a:latin typeface="+mn-lt"/>
            </a:endParaRPr>
          </a:p>
          <a:p>
            <a:r>
              <a:rPr lang="en-US" sz="1200" b="1" u="sng" dirty="0" smtClean="0">
                <a:solidFill>
                  <a:srgbClr val="FF0000"/>
                </a:solidFill>
                <a:latin typeface="+mn-lt"/>
              </a:rPr>
              <a:t>Why is it different this time?</a:t>
            </a:r>
          </a:p>
          <a:p>
            <a:pPr lvl="1"/>
            <a:r>
              <a:rPr lang="en-US" sz="1200" dirty="0" smtClean="0">
                <a:latin typeface="+mn-lt"/>
              </a:rPr>
              <a:t>Customer-in perspective (guiding principles)</a:t>
            </a:r>
          </a:p>
          <a:p>
            <a:pPr lvl="1"/>
            <a:r>
              <a:rPr lang="en-US" sz="1200" dirty="0" smtClean="0">
                <a:latin typeface="+mn-lt"/>
              </a:rPr>
              <a:t>Cisco Sales motion – how pull partner closer to that</a:t>
            </a:r>
          </a:p>
          <a:p>
            <a:pPr lvl="1"/>
            <a:r>
              <a:rPr lang="en-US" sz="1200" dirty="0" smtClean="0">
                <a:latin typeface="+mn-lt"/>
              </a:rPr>
              <a:t>Tie back to main stage – partner evolution, partner of the future </a:t>
            </a:r>
          </a:p>
          <a:p>
            <a:endParaRPr lang="en-US" sz="1200" dirty="0">
              <a:latin typeface="+mn-l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63902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1" Type="http://schemas.openxmlformats.org/officeDocument/2006/relationships/slideMaster" Target="../slideMasters/slideMaster4.xml"/><Relationship Id="rId2"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eg"/><Relationship Id="rId3" Type="http://schemas.openxmlformats.org/officeDocument/2006/relationships/image" Target="../media/image15.emf"/></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eg"/><Relationship Id="rId3" Type="http://schemas.openxmlformats.org/officeDocument/2006/relationships/image" Target="../media/image8.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Master" Target="../slideMasters/slideMaster6.xml"/><Relationship Id="rId2" Type="http://schemas.openxmlformats.org/officeDocument/2006/relationships/image" Target="../media/image17.jpe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jpeg"/><Relationship Id="rId3" Type="http://schemas.openxmlformats.org/officeDocument/2006/relationships/image" Target="../media/image20.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jpeg"/><Relationship Id="rId3"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jpeg"/><Relationship Id="rId3" Type="http://schemas.openxmlformats.org/officeDocument/2006/relationships/image" Target="../media/image20.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jpe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jpe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jpeg"/><Relationship Id="rId3" Type="http://schemas.openxmlformats.org/officeDocument/2006/relationships/image" Target="../media/image20.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jpe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jpeg"/><Relationship Id="rId3" Type="http://schemas.openxmlformats.org/officeDocument/2006/relationships/image" Target="../media/image20.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jpeg"/><Relationship Id="rId3" Type="http://schemas.openxmlformats.org/officeDocument/2006/relationships/image" Target="../media/image8.emf"/></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pic>
        <p:nvPicPr>
          <p:cNvPr id="12" name="Picture 11" descr="lets-buil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4543" y="1423148"/>
            <a:ext cx="3194914" cy="2297206"/>
          </a:xfrm>
          <a:prstGeom prst="rect">
            <a:avLst/>
          </a:prstGeom>
        </p:spPr>
      </p:pic>
      <p:pic>
        <p:nvPicPr>
          <p:cNvPr id="10"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10081" y="398608"/>
            <a:ext cx="792595" cy="42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5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657" y="1347788"/>
            <a:ext cx="8491728" cy="2845764"/>
          </a:xfrm>
          <a:prstGeom prst="rect">
            <a:avLst/>
          </a:prstGeom>
        </p:spPr>
        <p:txBody>
          <a:bodyPr lIns="91416" tIns="45708" rIns="91416" bIns="45708">
            <a:noAutofit/>
          </a:bodyPr>
          <a:lstStyle>
            <a:lvl1pPr marL="280916" indent="-223783">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74" indent="-215846">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7" indent="-171408">
              <a:buClr>
                <a:schemeClr val="tx1"/>
              </a:buClr>
              <a:buSzPct val="80000"/>
              <a:buFont typeface="Arial"/>
              <a:buChar char="•"/>
              <a:defRPr sz="1600" b="0" i="0">
                <a:solidFill>
                  <a:srgbClr val="676767"/>
                </a:solidFill>
                <a:latin typeface="+mn-lt"/>
                <a:cs typeface="CiscoSans ExtraLight"/>
              </a:defRPr>
            </a:lvl3pPr>
            <a:lvl4pPr marL="910997" indent="-171408">
              <a:buClr>
                <a:schemeClr val="tx1"/>
              </a:buClr>
              <a:buSzPct val="80000"/>
              <a:buFont typeface="Arial"/>
              <a:buChar char="•"/>
              <a:defRPr sz="1400" b="0" i="0">
                <a:solidFill>
                  <a:srgbClr val="676767"/>
                </a:solidFill>
                <a:latin typeface="+mn-lt"/>
                <a:cs typeface="CiscoSans ExtraLight"/>
              </a:defRPr>
            </a:lvl4pPr>
            <a:lvl5pPr marL="1082405" indent="-168233">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356616" y="341314"/>
            <a:ext cx="84307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718679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p:nvSpPr>
        <p:spPr>
          <a:xfrm>
            <a:off x="626132" y="2300014"/>
            <a:ext cx="2438018" cy="646331"/>
          </a:xfrm>
          <a:prstGeom prst="rect">
            <a:avLst/>
          </a:prstGeom>
          <a:noFill/>
        </p:spPr>
        <p:txBody>
          <a:bodyPr wrap="none" rtlCol="0">
            <a:spAutoFit/>
          </a:bodyPr>
          <a:lstStyle/>
          <a:p>
            <a:pPr defTabSz="914400" fontAlgn="auto">
              <a:spcBef>
                <a:spcPts val="0"/>
              </a:spcBef>
              <a:spcAft>
                <a:spcPts val="0"/>
              </a:spcAft>
            </a:pPr>
            <a:r>
              <a:rPr lang="en-US" sz="3600" dirty="0" smtClean="0">
                <a:solidFill>
                  <a:srgbClr val="FFFFFF"/>
                </a:solidFill>
                <a:latin typeface="CiscoSansTT ExtraLight"/>
                <a:ea typeface="+mn-ea"/>
                <a:cs typeface="+mn-cs"/>
              </a:rPr>
              <a:t>Thank you.</a:t>
            </a:r>
            <a:endParaRPr lang="en-US" sz="3600" dirty="0">
              <a:solidFill>
                <a:srgbClr val="FFFFFF"/>
              </a:solidFill>
              <a:latin typeface="CiscoSansTT ExtraLight"/>
              <a:ea typeface="+mn-ea"/>
              <a:cs typeface="+mn-cs"/>
            </a:endParaRPr>
          </a:p>
        </p:txBody>
      </p:sp>
      <p:sp>
        <p:nvSpPr>
          <p:cNvPr id="21" name="Rectangle 20"/>
          <p:cNvSpPr>
            <a:spLocks noChangeArrowheads="1"/>
          </p:cNvSpPr>
          <p:nvPr/>
        </p:nvSpPr>
        <p:spPr bwMode="black">
          <a:xfrm>
            <a:off x="6286242" y="2851175"/>
            <a:ext cx="116616" cy="441827"/>
          </a:xfrm>
          <a:prstGeom prst="rect">
            <a:avLst/>
          </a:prstGeom>
          <a:solidFill>
            <a:schemeClr val="tx1"/>
          </a:solidFill>
          <a:ln w="9525">
            <a:noFill/>
            <a:miter lim="800000"/>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22" name="Freeform 21"/>
          <p:cNvSpPr>
            <a:spLocks/>
          </p:cNvSpPr>
          <p:nvPr/>
        </p:nvSpPr>
        <p:spPr bwMode="black">
          <a:xfrm>
            <a:off x="6965595" y="2840177"/>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23" name="Freeform 22"/>
          <p:cNvSpPr>
            <a:spLocks/>
          </p:cNvSpPr>
          <p:nvPr/>
        </p:nvSpPr>
        <p:spPr bwMode="black">
          <a:xfrm>
            <a:off x="5798084" y="2840177"/>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0" name="Freeform 39"/>
          <p:cNvSpPr>
            <a:spLocks noEditPoints="1"/>
          </p:cNvSpPr>
          <p:nvPr/>
        </p:nvSpPr>
        <p:spPr bwMode="black">
          <a:xfrm>
            <a:off x="7425276" y="2840177"/>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1" name="Freeform 40"/>
          <p:cNvSpPr>
            <a:spLocks/>
          </p:cNvSpPr>
          <p:nvPr/>
        </p:nvSpPr>
        <p:spPr bwMode="black">
          <a:xfrm>
            <a:off x="6553370" y="2840177"/>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2" name="Freeform 41"/>
          <p:cNvSpPr>
            <a:spLocks/>
          </p:cNvSpPr>
          <p:nvPr/>
        </p:nvSpPr>
        <p:spPr bwMode="black">
          <a:xfrm>
            <a:off x="5566212"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3" name="Freeform 42"/>
          <p:cNvSpPr>
            <a:spLocks/>
          </p:cNvSpPr>
          <p:nvPr/>
        </p:nvSpPr>
        <p:spPr bwMode="black">
          <a:xfrm>
            <a:off x="5874017" y="207275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4" name="Freeform 43"/>
          <p:cNvSpPr>
            <a:spLocks/>
          </p:cNvSpPr>
          <p:nvPr/>
        </p:nvSpPr>
        <p:spPr bwMode="black">
          <a:xfrm>
            <a:off x="6176411" y="186339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5" name="Freeform 44"/>
          <p:cNvSpPr>
            <a:spLocks/>
          </p:cNvSpPr>
          <p:nvPr/>
        </p:nvSpPr>
        <p:spPr bwMode="black">
          <a:xfrm>
            <a:off x="6484219"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6" name="Freeform 45"/>
          <p:cNvSpPr>
            <a:spLocks/>
          </p:cNvSpPr>
          <p:nvPr/>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7" name="Freeform 46"/>
          <p:cNvSpPr>
            <a:spLocks/>
          </p:cNvSpPr>
          <p:nvPr/>
        </p:nvSpPr>
        <p:spPr bwMode="black">
          <a:xfrm>
            <a:off x="70930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8" name="Freeform 47"/>
          <p:cNvSpPr>
            <a:spLocks/>
          </p:cNvSpPr>
          <p:nvPr/>
        </p:nvSpPr>
        <p:spPr bwMode="black">
          <a:xfrm>
            <a:off x="7400875"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9" name="Freeform 48"/>
          <p:cNvSpPr>
            <a:spLocks/>
          </p:cNvSpPr>
          <p:nvPr/>
        </p:nvSpPr>
        <p:spPr bwMode="black">
          <a:xfrm>
            <a:off x="7703259"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50" name="Freeform 49"/>
          <p:cNvSpPr>
            <a:spLocks/>
          </p:cNvSpPr>
          <p:nvPr/>
        </p:nvSpPr>
        <p:spPr bwMode="black">
          <a:xfrm>
            <a:off x="8011071"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Tree>
    <p:extLst>
      <p:ext uri="{BB962C8B-B14F-4D97-AF65-F5344CB8AC3E}">
        <p14:creationId xmlns:p14="http://schemas.microsoft.com/office/powerpoint/2010/main" val="4086986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914400" fontAlgn="auto">
              <a:spcBef>
                <a:spcPts val="0"/>
              </a:spcBef>
              <a:spcAft>
                <a:spcPts val="0"/>
              </a:spcAft>
            </a:pPr>
            <a:fld id="{2FDAA8F9-7292-564A-B79E-B2C73DAF8310}" type="datetimeFigureOut">
              <a:rPr lang="en-US" smtClean="0">
                <a:solidFill>
                  <a:srgbClr val="000000"/>
                </a:solidFill>
                <a:latin typeface="CiscoSansTT Light"/>
                <a:ea typeface="+mn-ea"/>
                <a:cs typeface="+mn-cs"/>
              </a:rPr>
              <a:pPr defTabSz="914400" fontAlgn="auto">
                <a:spcBef>
                  <a:spcPts val="0"/>
                </a:spcBef>
                <a:spcAft>
                  <a:spcPts val="0"/>
                </a:spcAft>
              </a:pPr>
              <a:t>5/29/15</a:t>
            </a:fld>
            <a:endParaRPr lang="en-US">
              <a:solidFill>
                <a:srgbClr val="000000"/>
              </a:solidFill>
              <a:latin typeface="CiscoSansTT Light"/>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914400" fontAlgn="auto">
              <a:spcBef>
                <a:spcPts val="0"/>
              </a:spcBef>
              <a:spcAft>
                <a:spcPts val="0"/>
              </a:spcAft>
            </a:pPr>
            <a:endParaRPr lang="en-US">
              <a:solidFill>
                <a:srgbClr val="000000"/>
              </a:solidFill>
              <a:latin typeface="CiscoSansTT Light"/>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914400" fontAlgn="auto">
              <a:spcBef>
                <a:spcPts val="0"/>
              </a:spcBef>
              <a:spcAft>
                <a:spcPts val="0"/>
              </a:spcAft>
            </a:pPr>
            <a:fld id="{27B7453A-5B93-4D49-B2FE-14E50AC1270B}" type="slidenum">
              <a:rPr lang="en-US" smtClean="0">
                <a:solidFill>
                  <a:srgbClr val="000000"/>
                </a:solidFill>
                <a:latin typeface="CiscoSansTT Light"/>
                <a:ea typeface="+mn-ea"/>
                <a:cs typeface="+mn-cs"/>
              </a:rPr>
              <a:pPr defTabSz="914400" fontAlgn="auto">
                <a:spcBef>
                  <a:spcPts val="0"/>
                </a:spcBef>
                <a:spcAft>
                  <a:spcPts val="0"/>
                </a:spcAft>
              </a:pPr>
              <a:t>‹#›</a:t>
            </a:fld>
            <a:endParaRPr lang="en-US">
              <a:solidFill>
                <a:srgbClr val="000000"/>
              </a:solidFill>
              <a:latin typeface="CiscoSansTT Light"/>
              <a:ea typeface="+mn-ea"/>
              <a:cs typeface="+mn-cs"/>
            </a:endParaRPr>
          </a:p>
        </p:txBody>
      </p:sp>
    </p:spTree>
    <p:extLst>
      <p:ext uri="{BB962C8B-B14F-4D97-AF65-F5344CB8AC3E}">
        <p14:creationId xmlns:p14="http://schemas.microsoft.com/office/powerpoint/2010/main" val="37525082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5143500"/>
          </a:xfrm>
          <a:prstGeom prst="rect">
            <a:avLst/>
          </a:prstGeom>
          <a:noFill/>
        </p:spPr>
      </p:pic>
      <p:sp>
        <p:nvSpPr>
          <p:cNvPr id="32" name="Rounded Rectangle 31"/>
          <p:cNvSpPr/>
          <p:nvPr userDrawn="1"/>
        </p:nvSpPr>
        <p:spPr>
          <a:xfrm>
            <a:off x="6585483" y="-2184960"/>
            <a:ext cx="1729740" cy="6111323"/>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33" name="Rounded Rectangle 32"/>
          <p:cNvSpPr/>
          <p:nvPr userDrawn="1"/>
        </p:nvSpPr>
        <p:spPr>
          <a:xfrm>
            <a:off x="8105451" y="4274396"/>
            <a:ext cx="1729740" cy="6111323"/>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 name="Title 1"/>
          <p:cNvSpPr>
            <a:spLocks noGrp="1"/>
          </p:cNvSpPr>
          <p:nvPr>
            <p:ph type="ctrTitle" hasCustomPrompt="1"/>
          </p:nvPr>
        </p:nvSpPr>
        <p:spPr>
          <a:xfrm>
            <a:off x="221394" y="927517"/>
            <a:ext cx="8112125" cy="2189084"/>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3348052"/>
            <a:ext cx="8112126" cy="288131"/>
          </a:xfrm>
          <a:prstGeom prst="rect">
            <a:avLst/>
          </a:prstGeo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36" name="Rectangle 4"/>
          <p:cNvSpPr>
            <a:spLocks noChangeArrowheads="1"/>
          </p:cNvSpPr>
          <p:nvPr userDrawn="1"/>
        </p:nvSpPr>
        <p:spPr bwMode="ltGray">
          <a:xfrm>
            <a:off x="251374" y="4895871"/>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CiscoSansTT ExtraLight"/>
                <a:ea typeface="+mn-ea"/>
                <a:cs typeface="+mn-cs"/>
              </a:rPr>
              <a:t>© 2011 Cisco and/or its affiliates. All rights reserved.</a:t>
            </a:r>
            <a:endParaRPr lang="en-US" sz="600" dirty="0">
              <a:solidFill>
                <a:srgbClr val="FFFFFF"/>
              </a:solidFill>
              <a:latin typeface="CiscoSansTT ExtraLight"/>
              <a:ea typeface="+mn-ea"/>
              <a:cs typeface="+mn-cs"/>
            </a:endParaRPr>
          </a:p>
        </p:txBody>
      </p:sp>
    </p:spTree>
    <p:extLst>
      <p:ext uri="{BB962C8B-B14F-4D97-AF65-F5344CB8AC3E}">
        <p14:creationId xmlns:p14="http://schemas.microsoft.com/office/powerpoint/2010/main" val="36536209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1_Title Slide-animated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1962701"/>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1309" y="3547927"/>
            <a:ext cx="8112126" cy="288131"/>
          </a:xfrm>
          <a:prstGeom prst="rect">
            <a:avLst/>
          </a:prstGeom>
        </p:spPr>
        <p:txBody>
          <a:bodyPr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9868" y="3873679"/>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0"/>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16026" y="2695592"/>
            <a:ext cx="8302625" cy="299001"/>
          </a:xfrm>
          <a:prstGeom prst="rect">
            <a:avLst/>
          </a:prstGeom>
        </p:spPr>
        <p:txBody>
          <a:bodyPr/>
          <a:lstStyle>
            <a:lvl1pPr marL="0" indent="0">
              <a:buFont typeface="Arial" panose="020B0604020202020204" pitchFamily="34" charset="0"/>
              <a:buNone/>
              <a:defRPr sz="1800" baseline="0">
                <a:solidFill>
                  <a:schemeClr val="tx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cxnSp>
        <p:nvCxnSpPr>
          <p:cNvPr id="27" name="Straight Connector 2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285166"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425428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2_Title Slide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1962701"/>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1309" y="3547927"/>
            <a:ext cx="8112126" cy="288131"/>
          </a:xfrm>
          <a:prstGeom prst="rect">
            <a:avLst/>
          </a:prstGeom>
        </p:spPr>
        <p:txBody>
          <a:bodyPr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9868" y="3873679"/>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0"/>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16026" y="2695592"/>
            <a:ext cx="8302625" cy="299001"/>
          </a:xfrm>
          <a:prstGeom prst="rect">
            <a:avLst/>
          </a:prstGeom>
        </p:spPr>
        <p:txBody>
          <a:bodyPr/>
          <a:lstStyle>
            <a:lvl1pPr marL="0" indent="0">
              <a:buFont typeface="Arial" panose="020B0604020202020204" pitchFamily="34" charset="0"/>
              <a:buNone/>
              <a:defRPr sz="1800" baseline="0">
                <a:solidFill>
                  <a:schemeClr val="tx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cxnSp>
        <p:nvCxnSpPr>
          <p:cNvPr id="27" name="Straight Connector 2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285166"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285488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1962701"/>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547927"/>
            <a:ext cx="8112126" cy="288131"/>
          </a:xfrm>
          <a:prstGeom prst="rect">
            <a:avLst/>
          </a:prstGeom>
        </p:spPr>
        <p:txBody>
          <a:bodyPr anchor="b" anchorCtr="0">
            <a:noAutofit/>
          </a:bodyPr>
          <a:lstStyle>
            <a:lvl1pPr marL="0" indent="0" algn="l">
              <a:buNone/>
              <a:defRPr sz="1200" b="0" i="0">
                <a:solidFill>
                  <a:schemeClr val="bg1"/>
                </a:solidFill>
                <a:latin typeface="+mn-lt"/>
                <a:cs typeface="CiscoSan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79"/>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0"/>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25163" y="2677319"/>
            <a:ext cx="8302625" cy="299001"/>
          </a:xfrm>
          <a:prstGeom prst="rect">
            <a:avLst/>
          </a:prstGeom>
        </p:spPr>
        <p:txBody>
          <a:bodyPr/>
          <a:lstStyle>
            <a:lvl1pPr marL="0" indent="0">
              <a:buFont typeface="Arial" panose="020B0604020202020204" pitchFamily="34" charset="0"/>
              <a:buNone/>
              <a:defRPr sz="1800" baseline="0">
                <a:solidFill>
                  <a:schemeClr val="bg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grpSp>
        <p:nvGrpSpPr>
          <p:cNvPr id="28" name="Group 67"/>
          <p:cNvGrpSpPr/>
          <p:nvPr/>
        </p:nvGrpSpPr>
        <p:grpSpPr>
          <a:xfrm>
            <a:off x="285166"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207800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1962701"/>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547927"/>
            <a:ext cx="8112126" cy="288131"/>
          </a:xfrm>
          <a:prstGeom prst="rect">
            <a:avLst/>
          </a:prstGeom>
        </p:spPr>
        <p:txBody>
          <a:bodyPr anchor="b" anchorCtr="0">
            <a:noAutofit/>
          </a:bodyPr>
          <a:lstStyle>
            <a:lvl1pPr marL="0" indent="0" algn="l">
              <a:buNone/>
              <a:defRPr sz="1200" b="0" i="0">
                <a:solidFill>
                  <a:schemeClr val="bg1"/>
                </a:solidFill>
                <a:latin typeface="+mn-lt"/>
                <a:cs typeface="CiscoSan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79"/>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0"/>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25163" y="2677319"/>
            <a:ext cx="8302625" cy="299001"/>
          </a:xfrm>
          <a:prstGeom prst="rect">
            <a:avLst/>
          </a:prstGeom>
        </p:spPr>
        <p:txBody>
          <a:bodyPr/>
          <a:lstStyle>
            <a:lvl1pPr marL="0" indent="0">
              <a:buFont typeface="Arial" panose="020B0604020202020204" pitchFamily="34" charset="0"/>
              <a:buNone/>
              <a:defRPr sz="1800" baseline="0">
                <a:solidFill>
                  <a:schemeClr val="bg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grpSp>
        <p:nvGrpSpPr>
          <p:cNvPr id="28" name="Group 67"/>
          <p:cNvGrpSpPr/>
          <p:nvPr/>
        </p:nvGrpSpPr>
        <p:grpSpPr>
          <a:xfrm>
            <a:off x="285166"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46148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3" y="3209547"/>
            <a:ext cx="4684867" cy="288131"/>
          </a:xfrm>
          <a:prstGeom prst="rect">
            <a:avLst/>
          </a:prstGeom>
        </p:spPr>
        <p:txBody>
          <a:bodyPr vert="horz" lIns="68589" tIns="34295" rIns="68589" bIns="34295" rtlCol="0">
            <a:noAutofit/>
          </a:bodyPr>
          <a:lstStyle>
            <a:lvl1pPr marL="0" indent="0" algn="l" defTabSz="685891"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pPr marL="0" lvl="0" indent="0" algn="l" defTabSz="685891"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89" tIns="34295" rIns="68589" bIns="34295" anchor="ctr"/>
          <a:lstStyle/>
          <a:p>
            <a:pPr defTabSz="914400" fontAlgn="auto">
              <a:spcBef>
                <a:spcPts val="0"/>
              </a:spcBef>
              <a:spcAft>
                <a:spcPts val="0"/>
              </a:spcAft>
            </a:pPr>
            <a:endParaRPr lang="en-US">
              <a:solidFill>
                <a:srgbClr val="000000"/>
              </a:solidFill>
              <a:latin typeface="CiscoSansTT ExtraLight"/>
              <a:ea typeface="+mn-ea"/>
              <a:cs typeface="+mn-cs"/>
            </a:endParaRPr>
          </a:p>
        </p:txBody>
      </p:sp>
      <p:sp>
        <p:nvSpPr>
          <p:cNvPr id="2" name="Title 1"/>
          <p:cNvSpPr>
            <a:spLocks noGrp="1"/>
          </p:cNvSpPr>
          <p:nvPr>
            <p:ph type="ctrTitle" hasCustomPrompt="1"/>
          </p:nvPr>
        </p:nvSpPr>
        <p:spPr>
          <a:xfrm>
            <a:off x="248803" y="2462024"/>
            <a:ext cx="4712557" cy="766763"/>
          </a:xfrm>
        </p:spPr>
        <p:txBody>
          <a:bodyPr vert="horz" lIns="61730" tIns="34295" rIns="61730" bIns="34295" rtlCol="0" anchor="b"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89" tIns="34295" rIns="68589" bIns="34295" anchor="ctr"/>
          <a:lstStyle/>
          <a:p>
            <a:pPr defTabSz="914400" fontAlgn="auto">
              <a:spcBef>
                <a:spcPts val="0"/>
              </a:spcBef>
              <a:spcAft>
                <a:spcPts val="0"/>
              </a:spcAft>
            </a:pPr>
            <a:endParaRPr lang="en-US">
              <a:solidFill>
                <a:srgbClr val="000000"/>
              </a:solidFill>
              <a:latin typeface="CiscoSansTT ExtraLight"/>
              <a:ea typeface="+mn-ea"/>
              <a:cs typeface="+mn-cs"/>
            </a:endParaRPr>
          </a:p>
        </p:txBody>
      </p:sp>
      <p:sp>
        <p:nvSpPr>
          <p:cNvPr id="31" name="Picture Placeholder 30"/>
          <p:cNvSpPr>
            <a:spLocks noGrp="1"/>
          </p:cNvSpPr>
          <p:nvPr>
            <p:ph type="pic" sz="quarter" idx="10" hasCustomPrompt="1"/>
          </p:nvPr>
        </p:nvSpPr>
        <p:spPr>
          <a:xfrm>
            <a:off x="5540380" y="1438276"/>
            <a:ext cx="2676525" cy="2166938"/>
          </a:xfrm>
          <a:prstGeom prst="rect">
            <a:avLst/>
          </a:prstGeom>
        </p:spPr>
        <p:txBody>
          <a:bodyPr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03551342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pPr defTabSz="914400" fontAlgn="auto">
              <a:spcBef>
                <a:spcPts val="0"/>
              </a:spcBef>
              <a:spcAft>
                <a:spcPts val="0"/>
              </a:spcAft>
            </a:pPr>
            <a:endParaRPr lang="en-US">
              <a:solidFill>
                <a:srgbClr val="000000"/>
              </a:solidFill>
              <a:latin typeface="CiscoSansTT ExtraLight"/>
              <a:ea typeface="+mn-ea"/>
              <a:cs typeface="+mn-cs"/>
            </a:endParaRPr>
          </a:p>
        </p:txBody>
      </p:sp>
      <p:sp>
        <p:nvSpPr>
          <p:cNvPr id="47"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pPr defTabSz="914400" fontAlgn="auto">
              <a:spcBef>
                <a:spcPts val="0"/>
              </a:spcBef>
              <a:spcAft>
                <a:spcPts val="0"/>
              </a:spcAft>
            </a:pPr>
            <a:endParaRPr lang="en-US">
              <a:solidFill>
                <a:srgbClr val="000000"/>
              </a:solidFill>
              <a:latin typeface="CiscoSansTT ExtraLight"/>
              <a:ea typeface="+mn-ea"/>
              <a:cs typeface="+mn-cs"/>
            </a:endParaRPr>
          </a:p>
        </p:txBody>
      </p:sp>
      <p:sp>
        <p:nvSpPr>
          <p:cNvPr id="5" name="Title 1"/>
          <p:cNvSpPr>
            <a:spLocks noGrp="1"/>
          </p:cNvSpPr>
          <p:nvPr>
            <p:ph type="ctrTitle" hasCustomPrompt="1"/>
          </p:nvPr>
        </p:nvSpPr>
        <p:spPr>
          <a:xfrm>
            <a:off x="199771"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144061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99771"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6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4132" y="1347788"/>
            <a:ext cx="8493252" cy="2885140"/>
          </a:xfrm>
          <a:prstGeom prst="rect">
            <a:avLst/>
          </a:prstGeom>
        </p:spPr>
        <p:txBody>
          <a:bodyPr lIns="91416" tIns="45708" rIns="91416" bIns="45708">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28"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19" indent="0">
              <a:buClr>
                <a:schemeClr val="tx1"/>
              </a:buClr>
              <a:buSzPct val="80000"/>
              <a:buFont typeface="Arial"/>
              <a:buNone/>
              <a:defRPr sz="1600" b="0" i="0">
                <a:solidFill>
                  <a:srgbClr val="676767"/>
                </a:solidFill>
                <a:latin typeface="+mn-lt"/>
                <a:cs typeface="CiscoSans ExtraLight"/>
              </a:defRPr>
            </a:lvl3pPr>
            <a:lvl4pPr marL="739589" indent="0">
              <a:buClr>
                <a:schemeClr val="tx1"/>
              </a:buClr>
              <a:buSzPct val="80000"/>
              <a:buFont typeface="Arial"/>
              <a:buNone/>
              <a:defRPr sz="1400" b="0" i="0">
                <a:solidFill>
                  <a:srgbClr val="676767"/>
                </a:solidFill>
                <a:latin typeface="+mn-lt"/>
                <a:cs typeface="CiscoSans ExtraLight"/>
              </a:defRPr>
            </a:lvl4pPr>
            <a:lvl5pPr marL="914172"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356616" y="341314"/>
            <a:ext cx="84307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2298651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08908"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2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04293" y="18429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197539" y="1081384"/>
            <a:ext cx="8659976" cy="3394075"/>
          </a:xfrm>
          <a:prstGeom prst="rect">
            <a:avLst/>
          </a:prstGeom>
        </p:spPr>
        <p:txBody>
          <a:bodyPr>
            <a:noAutofit/>
          </a:bodyPr>
          <a:lstStyle>
            <a:lvl1pPr marL="285750" marR="0" indent="-285750" algn="ctr" defTabSz="457200"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200"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193728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04295" y="184296"/>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06676" y="1072248"/>
            <a:ext cx="8659976" cy="3394075"/>
          </a:xfrm>
          <a:prstGeom prst="rect">
            <a:avLst/>
          </a:prstGeom>
        </p:spPr>
        <p:txBody>
          <a:bodyPr>
            <a:noAutofit/>
          </a:bodyPr>
          <a:lstStyle>
            <a:lvl1pPr marL="285750" marR="0" indent="-285750" algn="l" defTabSz="457200"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200"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1" name="Straight Connector 10"/>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4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775" y="1076380"/>
            <a:ext cx="8582751" cy="3266034"/>
          </a:xfrm>
          <a:prstGeom prst="rect">
            <a:avLst/>
          </a:prstGeom>
        </p:spPr>
        <p:txBody>
          <a:bodyPr>
            <a:noAutofit/>
          </a:bodyPr>
          <a:lstStyle>
            <a:lvl1pPr marL="280988" indent="-2238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80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713"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25"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75" indent="-1682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04400" y="186426"/>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05773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05472" y="18429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199772" y="1068898"/>
            <a:ext cx="4169632" cy="348364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86679" y="1068898"/>
            <a:ext cx="4169632" cy="348364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656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05472" y="18429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05472" y="1076381"/>
            <a:ext cx="4169632" cy="3564645"/>
          </a:xfrm>
          <a:prstGeom prst="rect">
            <a:avLst/>
          </a:prstGeom>
        </p:spPr>
        <p:txBody>
          <a:bodyPr>
            <a:noAutofit/>
          </a:bodyPr>
          <a:lstStyle>
            <a:lvl1pPr marL="233363" indent="-171450">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2000" indent="-171450">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95816" y="1076381"/>
            <a:ext cx="4169632" cy="3564645"/>
          </a:xfrm>
          <a:prstGeom prst="rect">
            <a:avLst/>
          </a:prstGeom>
        </p:spPr>
        <p:txBody>
          <a:bodyPr>
            <a:noAutofit/>
          </a:bodyPr>
          <a:lstStyle>
            <a:lvl1pPr marL="223838" indent="-171450">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2000" indent="-171450">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237108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10" name="Rounded Rectangle 9"/>
          <p:cNvSpPr/>
          <p:nvPr/>
        </p:nvSpPr>
        <p:spPr>
          <a:xfrm>
            <a:off x="5097417" y="1083628"/>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75539" y="1164589"/>
            <a:ext cx="3236976" cy="1830001"/>
          </a:xfrm>
          <a:prstGeom prst="rect">
            <a:avLst/>
          </a:prstGeom>
        </p:spPr>
        <p:txBody>
          <a:bodyPr>
            <a:noAutofit/>
          </a:bodyPr>
          <a:lstStyle>
            <a:lvl1pPr marL="85733" indent="-85733" algn="l" defTabSz="685862"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733" indent="-85733" algn="l" defTabSz="685862" rtl="0" eaLnBrk="1" latinLnBrk="0" hangingPunct="1">
              <a:defRPr lang="en-US" sz="1500" kern="1200" dirty="0" smtClean="0">
                <a:solidFill>
                  <a:schemeClr val="accent2"/>
                </a:solidFill>
                <a:latin typeface="Ciscolight" pitchFamily="2" charset="0"/>
                <a:ea typeface="+mn-ea"/>
                <a:cs typeface="+mn-cs"/>
              </a:defRPr>
            </a:lvl2pPr>
            <a:lvl3pPr marL="85733" indent="-85733" algn="l" defTabSz="685862" rtl="0" eaLnBrk="1" latinLnBrk="0" hangingPunct="1">
              <a:defRPr lang="en-US" sz="1500" kern="1200" dirty="0" smtClean="0">
                <a:solidFill>
                  <a:schemeClr val="accent2"/>
                </a:solidFill>
                <a:latin typeface="Ciscolight" pitchFamily="2" charset="0"/>
                <a:ea typeface="+mn-ea"/>
                <a:cs typeface="+mn-cs"/>
              </a:defRPr>
            </a:lvl3pPr>
            <a:lvl4pPr marL="85733" indent="-85733" algn="l" defTabSz="685862" rtl="0" eaLnBrk="1" latinLnBrk="0" hangingPunct="1">
              <a:defRPr lang="en-US" sz="1500" kern="1200" dirty="0" smtClean="0">
                <a:solidFill>
                  <a:schemeClr val="accent2"/>
                </a:solidFill>
                <a:latin typeface="Ciscolight" pitchFamily="2" charset="0"/>
                <a:ea typeface="+mn-ea"/>
                <a:cs typeface="+mn-cs"/>
              </a:defRPr>
            </a:lvl4pPr>
            <a:lvl5pPr marL="85733" indent="-85733" algn="l" defTabSz="685862"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54116" y="3406268"/>
            <a:ext cx="3326071" cy="253746"/>
          </a:xfrm>
          <a:prstGeom prst="rect">
            <a:avLst/>
          </a:prstGeom>
        </p:spPr>
        <p:txBody>
          <a:bodyPr>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01014" y="186936"/>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199772" y="1076380"/>
            <a:ext cx="4169632" cy="3266034"/>
          </a:xfrm>
          <a:prstGeom prst="rect">
            <a:avLst/>
          </a:prstGeom>
        </p:spPr>
        <p:txBody>
          <a:bodyPr>
            <a:noAutofit/>
          </a:bodyPr>
          <a:lstStyle>
            <a:lvl1pPr marL="233363" indent="-171450">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613" indent="-190500">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424743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04918" y="18429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20056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04918" y="184299"/>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32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827" y="192874"/>
            <a:ext cx="4005072" cy="628650"/>
          </a:xfrm>
          <a:prstGeom prst="rect">
            <a:avLst/>
          </a:prstGeom>
        </p:spPr>
        <p:txBody>
          <a:bodyPr vert="horz" lIns="61727" tIns="34294" rIns="61727" bIns="34294" rtlCol="0" anchor="t" anchorCtr="0">
            <a:noAutofit/>
          </a:bodyPr>
          <a:lstStyle>
            <a:lvl1pPr algn="l" defTabSz="685862"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196717" y="1081382"/>
            <a:ext cx="4005072" cy="3394710"/>
          </a:xfrm>
          <a:prstGeom prst="rect">
            <a:avLst/>
          </a:prstGeom>
        </p:spPr>
        <p:txBody>
          <a:bodyPr>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94" indent="-171466">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081382"/>
            <a:ext cx="4005072" cy="3394710"/>
          </a:xfrm>
          <a:prstGeom prst="rect">
            <a:avLst/>
          </a:prstGeom>
        </p:spPr>
        <p:txBody>
          <a:bodyPr>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94" indent="-171466">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192874"/>
            <a:ext cx="4005072" cy="630936"/>
          </a:xfrm>
          <a:prstGeom prst="rect">
            <a:avLst/>
          </a:prstGeom>
        </p:spPr>
        <p:txBody>
          <a:bodyPr>
            <a:noAutofit/>
          </a:bodyPr>
          <a:lstStyle>
            <a:lvl1pPr marL="0" marR="0" indent="0" algn="l" defTabSz="685862"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p:nvCxnSpPr>
        <p:spPr>
          <a:xfrm>
            <a:off x="4600575" y="609603"/>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9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656" y="895601"/>
            <a:ext cx="8505444" cy="3168210"/>
          </a:xfrm>
          <a:prstGeom prst="rect">
            <a:avLst/>
          </a:prstGeom>
        </p:spPr>
        <p:txBody>
          <a:bodyPr lIns="91416" tIns="45708" rIns="91416" bIns="45708">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28"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19" indent="0">
              <a:buClr>
                <a:schemeClr val="tx1"/>
              </a:buClr>
              <a:buSzPct val="80000"/>
              <a:buFont typeface="Arial"/>
              <a:buNone/>
              <a:defRPr sz="1600" b="0" i="0">
                <a:solidFill>
                  <a:srgbClr val="676767"/>
                </a:solidFill>
                <a:latin typeface="+mn-lt"/>
                <a:cs typeface="CiscoSans ExtraLight"/>
              </a:defRPr>
            </a:lvl3pPr>
            <a:lvl4pPr marL="739589" indent="0">
              <a:buClr>
                <a:schemeClr val="tx1"/>
              </a:buClr>
              <a:buSzPct val="80000"/>
              <a:buFont typeface="Arial"/>
              <a:buNone/>
              <a:defRPr sz="1400" b="0" i="0">
                <a:solidFill>
                  <a:srgbClr val="676767"/>
                </a:solidFill>
                <a:latin typeface="+mn-lt"/>
                <a:cs typeface="CiscoSans ExtraLight"/>
              </a:defRPr>
            </a:lvl4pPr>
            <a:lvl5pPr marL="914172"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5430555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01244" y="185070"/>
            <a:ext cx="2668457" cy="864108"/>
          </a:xfrm>
          <a:prstGeom prst="rect">
            <a:avLst/>
          </a:prstGeom>
        </p:spPr>
        <p:txBody>
          <a:bodyPr anchor="b" anchorCtr="0">
            <a:noAutofit/>
          </a:bodyPr>
          <a:lstStyle>
            <a:lvl1pPr marL="0" marR="0" indent="0" algn="l" defTabSz="68586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40129" y="185070"/>
            <a:ext cx="2599859" cy="864108"/>
          </a:xfrm>
          <a:prstGeom prst="rect">
            <a:avLst/>
          </a:prstGeom>
        </p:spPr>
        <p:txBody>
          <a:bodyPr anchor="b" anchorCtr="0">
            <a:noAutofit/>
          </a:bodyPr>
          <a:lstStyle>
            <a:lvl1pPr marL="0" marR="0" indent="0" algn="l" defTabSz="68586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53928" y="185070"/>
            <a:ext cx="2634158" cy="864108"/>
          </a:xfrm>
          <a:prstGeom prst="rect">
            <a:avLst/>
          </a:prstGeom>
        </p:spPr>
        <p:txBody>
          <a:bodyPr anchor="b" anchorCtr="0">
            <a:noAutofit/>
          </a:bodyPr>
          <a:lstStyle>
            <a:lvl1pPr marL="0" marR="0" indent="0" algn="l" defTabSz="68586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201574"/>
            <a:ext cx="2668457" cy="3336008"/>
          </a:xfrm>
          <a:prstGeom prst="rect">
            <a:avLst/>
          </a:prstGeom>
        </p:spPr>
        <p:txBody>
          <a:bodyPr>
            <a:noAutofit/>
          </a:bodyPr>
          <a:lstStyle>
            <a:lvl1pPr marL="223838" indent="-171450">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225" indent="-190500">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913" indent="-166688">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125" indent="-171450">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75" indent="-171450">
              <a:buClr>
                <a:schemeClr val="tx2"/>
              </a:buClr>
              <a:buSzPct val="80000"/>
              <a:buFont typeface="Wingdings" panose="05000000000000000000" pitchFamily="2" charset="2"/>
              <a:buChar char="§"/>
              <a:defRPr sz="900">
                <a:solidFill>
                  <a:schemeClr val="tx2"/>
                </a:solidFill>
                <a:latin typeface="+mn-lt"/>
                <a:cs typeface="CiscoSans ExtraLight"/>
              </a:defRPr>
            </a:lvl5pPr>
            <a:lvl6pPr marL="69252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183948"/>
            <a:ext cx="2634158" cy="3336008"/>
          </a:xfrm>
          <a:prstGeom prst="rect">
            <a:avLst/>
          </a:prstGeom>
        </p:spPr>
        <p:txBody>
          <a:bodyPr>
            <a:noAutofit/>
          </a:bodyPr>
          <a:lstStyle>
            <a:lvl1pPr marL="171473" indent="-171473">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60000" indent="-216000">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3088" indent="-171450">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125" indent="-171450">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75" indent="-171450">
              <a:buClr>
                <a:schemeClr val="tx2"/>
              </a:buClr>
              <a:buSzPct val="80000"/>
              <a:buFont typeface="Wingdings" panose="05000000000000000000" pitchFamily="2" charset="2"/>
              <a:buChar char="§"/>
              <a:defRPr sz="900">
                <a:solidFill>
                  <a:schemeClr val="tx2"/>
                </a:solidFill>
                <a:latin typeface="+mn-lt"/>
                <a:cs typeface="CiscoSans ExtraLight"/>
              </a:defRPr>
            </a:lvl5pPr>
            <a:lvl6pPr marL="69252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03" y="1201574"/>
            <a:ext cx="2599859" cy="3336008"/>
          </a:xfrm>
          <a:prstGeom prst="rect">
            <a:avLst/>
          </a:prstGeom>
        </p:spPr>
        <p:txBody>
          <a:bodyPr>
            <a:noAutofit/>
          </a:bodyPr>
          <a:lstStyle>
            <a:lvl1pPr marL="171473" indent="-171473">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488" indent="-176213">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350" indent="-171450">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388" indent="-171450">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663" indent="-168275">
              <a:buClr>
                <a:schemeClr val="tx2"/>
              </a:buClr>
              <a:buSzPct val="80000"/>
              <a:buFont typeface="Wingdings" panose="05000000000000000000" pitchFamily="2" charset="2"/>
              <a:buChar char="§"/>
              <a:defRPr sz="900">
                <a:solidFill>
                  <a:schemeClr val="tx2"/>
                </a:solidFill>
                <a:latin typeface="+mn-lt"/>
                <a:cs typeface="CiscoSans ExtraLight"/>
              </a:defRPr>
            </a:lvl5pPr>
            <a:lvl6pPr marL="69252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p:nvCxnSpPr>
        <p:spPr>
          <a:xfrm>
            <a:off x="3076575" y="60960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67425" y="60960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48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12"/>
            <a:ext cx="8168270" cy="2878673"/>
          </a:xfrm>
          <a:prstGeom prst="rect">
            <a:avLst/>
          </a:prstGeom>
        </p:spPr>
        <p:txBody>
          <a:bodyPr>
            <a:noAutofit/>
          </a:bodyPr>
          <a:lstStyle>
            <a:lvl1pPr marL="400050" indent="-400050"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84549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12"/>
            <a:ext cx="8168270" cy="2878673"/>
          </a:xfrm>
          <a:prstGeom prst="rect">
            <a:avLst/>
          </a:prstGeom>
        </p:spPr>
        <p:txBody>
          <a:bodyPr>
            <a:noAutofit/>
          </a:bodyPr>
          <a:lstStyle>
            <a:lvl1pPr marL="403225" indent="-403225"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412613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6"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2"/>
            <a:ext cx="8168270" cy="2878673"/>
          </a:xfrm>
          <a:prstGeom prst="rect">
            <a:avLst/>
          </a:prstGeom>
        </p:spPr>
        <p:txBody>
          <a:bodyPr>
            <a:noAutofit/>
          </a:bodyPr>
          <a:lstStyle>
            <a:lvl1pPr marL="403225" indent="-40322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66993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6"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2"/>
            <a:ext cx="8168270" cy="2878673"/>
          </a:xfrm>
          <a:prstGeom prst="rect">
            <a:avLst/>
          </a:prstGeom>
        </p:spPr>
        <p:txBody>
          <a:bodyPr>
            <a:noAutofit/>
          </a:bodyPr>
          <a:lstStyle>
            <a:lvl1pPr marL="403225" indent="-40322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54217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3" y="940712"/>
            <a:ext cx="8301718"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67353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3" y="940712"/>
            <a:ext cx="8301718" cy="2878673"/>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862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3" y="940712"/>
            <a:ext cx="8301718"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96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404465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1"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2" name="Straight Connector 11"/>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565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656" y="1347789"/>
            <a:ext cx="8505444" cy="2855608"/>
          </a:xfrm>
          <a:prstGeom prst="rect">
            <a:avLst/>
          </a:prstGeom>
        </p:spPr>
        <p:txBody>
          <a:bodyPr lIns="91416" tIns="45708" rIns="91416" bIns="45708">
            <a:noAutofit/>
          </a:bodyPr>
          <a:lstStyle>
            <a:lvl1pPr marL="280916" indent="-22378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74" indent="-215846">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7" indent="-171408">
              <a:buClr>
                <a:schemeClr val="tx1"/>
              </a:buClr>
              <a:buSzPct val="80000"/>
              <a:buFont typeface="Arial"/>
              <a:buChar char="•"/>
              <a:defRPr sz="1600" b="0" i="0">
                <a:solidFill>
                  <a:srgbClr val="676767"/>
                </a:solidFill>
                <a:latin typeface="+mn-lt"/>
                <a:cs typeface="CiscoSans ExtraLight"/>
              </a:defRPr>
            </a:lvl3pPr>
            <a:lvl4pPr marL="910997" indent="-171408">
              <a:buClr>
                <a:schemeClr val="tx1"/>
              </a:buClr>
              <a:buSzPct val="80000"/>
              <a:buFont typeface="Arial"/>
              <a:buChar char="•"/>
              <a:defRPr sz="1400" b="0" i="0">
                <a:solidFill>
                  <a:srgbClr val="676767"/>
                </a:solidFill>
                <a:latin typeface="+mn-lt"/>
                <a:cs typeface="CiscoSans ExtraLight"/>
              </a:defRPr>
            </a:lvl4pPr>
            <a:lvl5pPr marL="1082405" indent="-168233">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356616" y="341314"/>
            <a:ext cx="844448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2855769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0"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6"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75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58"/>
            <a:ext cx="4117446" cy="2265389"/>
          </a:xfrm>
        </p:spPr>
        <p:txBody>
          <a:bodyPr vert="horz" lIns="61730" tIns="34295" rIns="61730" bIns="34295" rtlCol="0" anchor="ctr"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p:nvCxnSpPr>
        <p:spPr>
          <a:xfrm>
            <a:off x="4600575" y="609603"/>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68030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88823" y="192791"/>
            <a:ext cx="8631329"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205422" y="1077820"/>
            <a:ext cx="8450262" cy="3043238"/>
          </a:xfrm>
          <a:prstGeom prst="rect">
            <a:avLst/>
          </a:prstGeom>
        </p:spPr>
        <p:txBody>
          <a:bodyPr>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66356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04936" y="192789"/>
            <a:ext cx="8615217"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205426" y="1068684"/>
            <a:ext cx="8450261" cy="3043238"/>
          </a:xfrm>
          <a:prstGeom prst="rect">
            <a:avLst/>
          </a:prstGeom>
        </p:spPr>
        <p:txBody>
          <a:bodyPr>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95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4365141"/>
            <a:ext cx="7461250" cy="207749"/>
          </a:xfrm>
          <a:prstGeom prst="rect">
            <a:avLst/>
          </a:prstGeom>
        </p:spPr>
        <p:txBody>
          <a:bodyPr wrap="square" anchor="b" anchorCtr="0">
            <a:noAutofit/>
          </a:bodyPr>
          <a:lstStyle>
            <a:lvl1pPr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04739" y="192789"/>
            <a:ext cx="8632053"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205422" y="1068684"/>
            <a:ext cx="8450262" cy="3043238"/>
          </a:xfrm>
          <a:prstGeom prst="rect">
            <a:avLst/>
          </a:prstGeom>
        </p:spPr>
        <p:txBody>
          <a:bodyPr vert="horz">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384678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205422" y="1068684"/>
            <a:ext cx="8450262" cy="3043238"/>
          </a:xfrm>
          <a:prstGeom prst="rect">
            <a:avLst/>
          </a:prstGeom>
        </p:spPr>
        <p:txBody>
          <a:bodyPr vert="horz">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04735" y="183653"/>
            <a:ext cx="8615940"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4365141"/>
            <a:ext cx="7461250" cy="207749"/>
          </a:xfrm>
          <a:prstGeom prst="rect">
            <a:avLst/>
          </a:prstGeom>
        </p:spPr>
        <p:txBody>
          <a:bodyPr wrap="square" anchor="b" anchorCtr="0">
            <a:noAutofit/>
          </a:bodyPr>
          <a:lstStyle>
            <a:lvl1pPr algn="l" defTabSz="603703">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70404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04735" y="19278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09670" y="1077962"/>
            <a:ext cx="4265612" cy="3220908"/>
          </a:xfrm>
          <a:prstGeom prst="rect">
            <a:avLst/>
          </a:prstGeom>
        </p:spPr>
        <p:txBody>
          <a:bodyPr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12" y="1077962"/>
            <a:ext cx="4016375" cy="3219450"/>
          </a:xfrm>
          <a:prstGeom prst="rect">
            <a:avLst/>
          </a:prstGeom>
        </p:spPr>
        <p:txBody>
          <a:bodyPr vert="horz">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54878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09670" y="1077962"/>
            <a:ext cx="4265612" cy="3220908"/>
          </a:xfrm>
          <a:prstGeom prst="rect">
            <a:avLst/>
          </a:prstGeom>
        </p:spPr>
        <p:txBody>
          <a:bodyPr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12" y="1077962"/>
            <a:ext cx="4016375" cy="3219450"/>
          </a:xfrm>
          <a:prstGeom prst="rect">
            <a:avLst/>
          </a:prstGeom>
        </p:spPr>
        <p:txBody>
          <a:bodyPr vert="horz">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03857" y="183653"/>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67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03643" y="193433"/>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00533" y="1068826"/>
            <a:ext cx="4265612" cy="3220908"/>
          </a:xfrm>
          <a:prstGeom prst="rect">
            <a:avLst/>
          </a:prstGeom>
        </p:spPr>
        <p:txBody>
          <a:bodyPr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20" y="1068827"/>
            <a:ext cx="4015167" cy="3221261"/>
          </a:xfrm>
          <a:prstGeom prst="rect">
            <a:avLst/>
          </a:prstGeom>
        </p:spPr>
        <p:txBody>
          <a:bodyPr vert="horz">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200662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20" y="1068827"/>
            <a:ext cx="4015167" cy="3221261"/>
          </a:xfrm>
          <a:prstGeom prst="rect">
            <a:avLst/>
          </a:prstGeom>
        </p:spPr>
        <p:txBody>
          <a:bodyPr vert="horz"/>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09670" y="1068826"/>
            <a:ext cx="4265612" cy="3220908"/>
          </a:xfrm>
          <a:prstGeom prst="rect">
            <a:avLst/>
          </a:prstGeom>
        </p:spPr>
        <p:txBody>
          <a:bodyPr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12994" y="183653"/>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4" name="Straight Connector 13"/>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804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303277" y="1347788"/>
            <a:ext cx="3901123"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356616" y="341314"/>
            <a:ext cx="844448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5458430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7"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9"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3" name="Picture Placeholder 2"/>
          <p:cNvSpPr>
            <a:spLocks noGrp="1"/>
          </p:cNvSpPr>
          <p:nvPr>
            <p:ph type="pic" sz="quarter" idx="10" hasCustomPrompt="1"/>
          </p:nvPr>
        </p:nvSpPr>
        <p:spPr>
          <a:xfrm>
            <a:off x="4778528" y="1068827"/>
            <a:ext cx="4015167" cy="3221261"/>
          </a:xfrm>
          <a:prstGeom prst="rect">
            <a:avLst/>
          </a:prstGeom>
        </p:spPr>
        <p:txBody>
          <a:bodyPr vert="horz">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09670" y="1068826"/>
            <a:ext cx="4265612" cy="3220908"/>
          </a:xfrm>
          <a:prstGeom prst="rect">
            <a:avLst/>
          </a:prstGeom>
        </p:spPr>
        <p:txBody>
          <a:bodyPr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07116" y="186033"/>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6" name="Straight Connector 15"/>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89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28" y="233363"/>
            <a:ext cx="3302001" cy="1995489"/>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69" y="2271716"/>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16"/>
            <a:ext cx="2537420" cy="2594201"/>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2271716"/>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2271716"/>
            <a:ext cx="4028516" cy="2594201"/>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47"/>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3"/>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9"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728566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3" name="Rectangle 22"/>
          <p:cNvSpPr/>
          <p:nvPr/>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chemeClr val="bg2"/>
            </a:solidFill>
          </a:ln>
          <a:effectLst/>
        </p:spPr>
        <p:txBody>
          <a:bodyPr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11" name="Title 10"/>
          <p:cNvSpPr>
            <a:spLocks noGrp="1"/>
          </p:cNvSpPr>
          <p:nvPr>
            <p:ph type="title"/>
          </p:nvPr>
        </p:nvSpPr>
        <p:spPr>
          <a:xfrm>
            <a:off x="2065871" y="3655079"/>
            <a:ext cx="5074070" cy="62865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p:nvSpPr>
        <p:spPr bwMode="ltGray">
          <a:xfrm>
            <a:off x="8664788" y="4912217"/>
            <a:ext cx="216583" cy="154535"/>
          </a:xfrm>
          <a:prstGeom prst="rect">
            <a:avLst/>
          </a:prstGeom>
          <a:noFill/>
          <a:ln w="9525" algn="ctr">
            <a:noFill/>
            <a:miter lim="800000"/>
            <a:headEnd/>
            <a:tailEnd/>
          </a:ln>
          <a:effectLst/>
        </p:spPr>
        <p:txBody>
          <a:bodyPr wrap="none" lIns="61601" tIns="30800" rIns="61601" bIns="30800" anchor="b">
            <a:spAutoFit/>
          </a:bodyPr>
          <a:lstStyle/>
          <a:p>
            <a:pPr algn="r" defTabSz="610872"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872" fontAlgn="auto">
                <a:spcBef>
                  <a:spcPts val="0"/>
                </a:spcBef>
                <a:spcAft>
                  <a:spcPts val="0"/>
                </a:spcAft>
              </a:pPr>
              <a:t>‹#›</a:t>
            </a:fld>
            <a:endParaRPr lang="en-US" sz="600" dirty="0">
              <a:solidFill>
                <a:srgbClr val="272848"/>
              </a:solidFill>
              <a:latin typeface="CiscoSansTT Light"/>
              <a:ea typeface="+mn-ea"/>
              <a:cs typeface="+mn-cs"/>
            </a:endParaRPr>
          </a:p>
        </p:txBody>
      </p:sp>
      <p:sp>
        <p:nvSpPr>
          <p:cNvPr id="15"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6"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73398037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29" y="233172"/>
            <a:ext cx="3273552" cy="1844802"/>
          </a:xfrm>
          <a:prstGeom prst="rect">
            <a:avLst/>
          </a:prstGeom>
          <a:solidFill>
            <a:schemeClr val="bg1">
              <a:alpha val="30000"/>
            </a:schemeClr>
          </a:solidFill>
          <a:ln>
            <a:solidFill>
              <a:schemeClr val="bg2"/>
            </a:solidFill>
          </a:ln>
          <a:effectLst/>
        </p:spPr>
        <p:txBody>
          <a:bodyPr vert="horz" lIns="68589" tIns="34295" rIns="68589" bIns="34295" rtlCol="0" anchor="ctr" anchorCtr="0">
            <a:normAutofit/>
          </a:bodyPr>
          <a:lstStyle>
            <a:lvl1pPr marL="0" indent="0" algn="ctr" defTabSz="685891"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Drag picture to placeholder or click icon to add</a:t>
            </a:r>
            <a:endParaRPr lang="en-US" dirty="0"/>
          </a:p>
        </p:txBody>
      </p:sp>
      <p:sp>
        <p:nvSpPr>
          <p:cNvPr id="9" name="Title 8"/>
          <p:cNvSpPr>
            <a:spLocks noGrp="1"/>
          </p:cNvSpPr>
          <p:nvPr>
            <p:ph type="title" hasCustomPrompt="1"/>
          </p:nvPr>
        </p:nvSpPr>
        <p:spPr>
          <a:xfrm>
            <a:off x="238092" y="2571750"/>
            <a:ext cx="7009298" cy="1066446"/>
          </a:xfrm>
        </p:spPr>
        <p:txBody>
          <a:bodyPr anchor="t">
            <a:noAutofit/>
          </a:bodyPr>
          <a:lstStyle>
            <a:lvl1pPr marL="0" marR="0" indent="0" algn="l" defTabSz="685891"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p:nvSpPr>
        <p:spPr bwMode="ltGray">
          <a:xfrm>
            <a:off x="292046" y="4916596"/>
            <a:ext cx="3420515" cy="154535"/>
          </a:xfrm>
          <a:prstGeom prst="rect">
            <a:avLst/>
          </a:prstGeom>
          <a:noFill/>
          <a:ln w="9525">
            <a:noFill/>
            <a:miter lim="800000"/>
            <a:headEnd/>
            <a:tailEnd/>
          </a:ln>
          <a:effectLst/>
        </p:spPr>
        <p:txBody>
          <a:bodyPr wrap="square" lIns="61601" tIns="30800" rIns="61601" bIns="30800" anchor="b" anchorCtr="0">
            <a:spAutoFit/>
          </a:bodyPr>
          <a:lstStyle/>
          <a:p>
            <a:pPr defTabSz="610872" fontAlgn="auto">
              <a:spcBef>
                <a:spcPts val="0"/>
              </a:spcBef>
              <a:spcAft>
                <a:spcPts val="0"/>
              </a:spcAft>
            </a:pPr>
            <a:r>
              <a:rPr lang="en-US" sz="600" dirty="0" smtClean="0">
                <a:solidFill>
                  <a:srgbClr val="272848"/>
                </a:solidFill>
                <a:latin typeface="CiscoSansTT ExtraLight"/>
                <a:ea typeface="+mn-ea"/>
                <a:cs typeface="+mn-cs"/>
              </a:rPr>
              <a:t>© 2013  Cisco and/or its affiliates. All rights reserved.</a:t>
            </a:r>
            <a:endParaRPr lang="en-US" sz="600" dirty="0">
              <a:solidFill>
                <a:srgbClr val="272848"/>
              </a:solidFill>
              <a:latin typeface="CiscoSansTT ExtraLight"/>
              <a:ea typeface="+mn-ea"/>
              <a:cs typeface="+mn-cs"/>
            </a:endParaRPr>
          </a:p>
        </p:txBody>
      </p:sp>
      <p:sp>
        <p:nvSpPr>
          <p:cNvPr id="10" name="Rectangle 7"/>
          <p:cNvSpPr>
            <a:spLocks noChangeArrowheads="1"/>
          </p:cNvSpPr>
          <p:nvPr/>
        </p:nvSpPr>
        <p:spPr bwMode="ltGray">
          <a:xfrm>
            <a:off x="8664788" y="4912217"/>
            <a:ext cx="216583" cy="154535"/>
          </a:xfrm>
          <a:prstGeom prst="rect">
            <a:avLst/>
          </a:prstGeom>
          <a:noFill/>
          <a:ln w="9525" algn="ctr">
            <a:noFill/>
            <a:miter lim="800000"/>
            <a:headEnd/>
            <a:tailEnd/>
          </a:ln>
          <a:effectLst/>
        </p:spPr>
        <p:txBody>
          <a:bodyPr wrap="none" lIns="61601" tIns="30800" rIns="61601" bIns="30800" anchor="b">
            <a:spAutoFit/>
          </a:bodyPr>
          <a:lstStyle/>
          <a:p>
            <a:pPr algn="r" defTabSz="610872"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872" fontAlgn="auto">
                <a:spcBef>
                  <a:spcPts val="0"/>
                </a:spcBef>
                <a:spcAft>
                  <a:spcPts val="0"/>
                </a:spcAft>
              </a:pPr>
              <a:t>‹#›</a:t>
            </a:fld>
            <a:endParaRPr lang="en-US" sz="600" dirty="0">
              <a:solidFill>
                <a:srgbClr val="272848"/>
              </a:solidFill>
              <a:latin typeface="CiscoSansTT Light"/>
              <a:ea typeface="+mn-ea"/>
              <a:cs typeface="+mn-cs"/>
            </a:endParaRPr>
          </a:p>
        </p:txBody>
      </p:sp>
      <p:sp>
        <p:nvSpPr>
          <p:cNvPr id="14"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1"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62594497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9" name="Title 8"/>
          <p:cNvSpPr>
            <a:spLocks noGrp="1"/>
          </p:cNvSpPr>
          <p:nvPr>
            <p:ph type="title"/>
          </p:nvPr>
        </p:nvSpPr>
        <p:spPr>
          <a:xfrm>
            <a:off x="213537" y="182844"/>
            <a:ext cx="4349918" cy="813985"/>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p:nvSpPr>
        <p:spPr bwMode="ltGray">
          <a:xfrm>
            <a:off x="265670" y="4916596"/>
            <a:ext cx="3420515" cy="154535"/>
          </a:xfrm>
          <a:prstGeom prst="rect">
            <a:avLst/>
          </a:prstGeom>
          <a:noFill/>
          <a:ln w="9525">
            <a:noFill/>
            <a:miter lim="800000"/>
            <a:headEnd/>
            <a:tailEnd/>
          </a:ln>
          <a:effectLst/>
        </p:spPr>
        <p:txBody>
          <a:bodyPr wrap="square" lIns="61601" tIns="30800" rIns="61601" bIns="30800" anchor="b" anchorCtr="0">
            <a:spAutoFit/>
          </a:bodyPr>
          <a:lstStyle/>
          <a:p>
            <a:pPr defTabSz="610872" fontAlgn="auto">
              <a:spcBef>
                <a:spcPts val="0"/>
              </a:spcBef>
              <a:spcAft>
                <a:spcPts val="0"/>
              </a:spcAft>
            </a:pPr>
            <a:r>
              <a:rPr lang="en-US" sz="600" dirty="0" smtClean="0">
                <a:solidFill>
                  <a:srgbClr val="272848"/>
                </a:solidFill>
                <a:latin typeface="CiscoSansTT Light"/>
                <a:ea typeface="+mn-ea"/>
                <a:cs typeface="+mn-cs"/>
              </a:rPr>
              <a:t>© 2013  Cisco and/or its affiliates. All rights reserved.</a:t>
            </a:r>
            <a:endParaRPr lang="en-US" sz="600" dirty="0">
              <a:solidFill>
                <a:srgbClr val="272848"/>
              </a:solidFill>
              <a:latin typeface="CiscoSansTT Light"/>
              <a:ea typeface="+mn-ea"/>
              <a:cs typeface="+mn-cs"/>
            </a:endParaRPr>
          </a:p>
        </p:txBody>
      </p:sp>
      <p:sp>
        <p:nvSpPr>
          <p:cNvPr id="10" name="Rectangle 7"/>
          <p:cNvSpPr>
            <a:spLocks noChangeArrowheads="1"/>
          </p:cNvSpPr>
          <p:nvPr/>
        </p:nvSpPr>
        <p:spPr bwMode="ltGray">
          <a:xfrm>
            <a:off x="8664788" y="4912217"/>
            <a:ext cx="216583" cy="154535"/>
          </a:xfrm>
          <a:prstGeom prst="rect">
            <a:avLst/>
          </a:prstGeom>
          <a:noFill/>
          <a:ln w="9525" algn="ctr">
            <a:noFill/>
            <a:miter lim="800000"/>
            <a:headEnd/>
            <a:tailEnd/>
          </a:ln>
          <a:effectLst/>
        </p:spPr>
        <p:txBody>
          <a:bodyPr wrap="none" lIns="61601" tIns="30800" rIns="61601" bIns="30800" anchor="b">
            <a:spAutoFit/>
          </a:bodyPr>
          <a:lstStyle/>
          <a:p>
            <a:pPr algn="r" defTabSz="610872"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872" fontAlgn="auto">
                <a:spcBef>
                  <a:spcPts val="0"/>
                </a:spcBef>
                <a:spcAft>
                  <a:spcPts val="0"/>
                </a:spcAft>
              </a:pPr>
              <a:t>‹#›</a:t>
            </a:fld>
            <a:endParaRPr lang="en-US" sz="600" dirty="0">
              <a:solidFill>
                <a:srgbClr val="272848"/>
              </a:solidFill>
              <a:latin typeface="CiscoSansTT Light"/>
              <a:ea typeface="+mn-ea"/>
              <a:cs typeface="+mn-cs"/>
            </a:endParaRPr>
          </a:p>
        </p:txBody>
      </p:sp>
      <p:sp>
        <p:nvSpPr>
          <p:cNvPr id="11"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76363664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a:lstStyle>
            <a:lvl1pPr marL="0" indent="0" algn="ctr">
              <a:buNone/>
              <a:defRPr sz="15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367102002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47031" cy="4408370"/>
          </a:xfrm>
          <a:prstGeom prst="rect">
            <a:avLst/>
          </a:prstGeom>
        </p:spPr>
        <p:txBody>
          <a:bodyPr vert="horz"/>
          <a:lstStyle>
            <a:lvl1pPr marL="0" indent="0" algn="ctr">
              <a:buNone/>
              <a:defRPr sz="15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194718221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9144001" cy="4983479"/>
          </a:xfrm>
          <a:prstGeom prst="rect">
            <a:avLst/>
          </a:prstGeom>
        </p:spPr>
        <p:txBody>
          <a:bodyPr vert="horz"/>
          <a:lstStyle>
            <a:lvl1pPr marL="0" indent="0" algn="ctr">
              <a:buNone/>
              <a:defRPr sz="1500" baseline="0">
                <a:solidFill>
                  <a:schemeClr val="bg1"/>
                </a:solidFill>
                <a:latin typeface="+mn-lt"/>
                <a:cs typeface="CiscoSans ExtraLight"/>
              </a:defRPr>
            </a:lvl1pPr>
          </a:lstStyle>
          <a:p>
            <a:r>
              <a:rPr lang="en-US" smtClean="0"/>
              <a:t>Drag picture to placeholder or click icon to add</a:t>
            </a:r>
            <a:endParaRPr lang="en-US" dirty="0"/>
          </a:p>
        </p:txBody>
      </p:sp>
      <p:cxnSp>
        <p:nvCxnSpPr>
          <p:cNvPr id="7" name="Straight Connector 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14379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6" tIns="34294" rIns="68586" bIns="34294" rtlCol="0" anchor="ctr">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38"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39"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87256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6" tIns="34294" rIns="68586" bIns="34294" rtlCol="0" anchor="ctr">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4160474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91729" y="302506"/>
            <a:ext cx="3715995" cy="826447"/>
          </a:xfrm>
          <a:prstGeom prst="rect">
            <a:avLst/>
          </a:prstGeom>
        </p:spPr>
        <p:txBody>
          <a:bodyPr lIns="61709" tIns="34285" rIns="61709" bIns="34285" rtlCol="0" anchor="ctr">
            <a:noAutofit/>
          </a:bodyPr>
          <a:lstStyle>
            <a:lvl1pPr algn="l" defTabSz="685691"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16" tIns="45708" rIns="91416" bIns="45708" anchor="ctr" anchorCtr="0">
            <a:noAutofit/>
          </a:bodyPr>
          <a:lstStyle>
            <a:lvl1pPr marL="0" marR="0" indent="0" algn="l" defTabSz="685691"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300288" y="1347788"/>
            <a:ext cx="3715995"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852625" y="1347788"/>
            <a:ext cx="3715995"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84420504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68928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79750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66743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63623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p:nvGrpSpPr>
        <p:grpSpPr bwMode="auto">
          <a:xfrm>
            <a:off x="3947935" y="4088806"/>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grpSp>
    </p:spTree>
    <p:extLst>
      <p:ext uri="{BB962C8B-B14F-4D97-AF65-F5344CB8AC3E}">
        <p14:creationId xmlns:p14="http://schemas.microsoft.com/office/powerpoint/2010/main" val="1235809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p:nvSpPr>
        <p:spPr>
          <a:xfrm>
            <a:off x="626132" y="2300014"/>
            <a:ext cx="2438018" cy="646331"/>
          </a:xfrm>
          <a:prstGeom prst="rect">
            <a:avLst/>
          </a:prstGeom>
          <a:noFill/>
        </p:spPr>
        <p:txBody>
          <a:bodyPr wrap="none" rtlCol="0">
            <a:spAutoFit/>
          </a:bodyPr>
          <a:lstStyle/>
          <a:p>
            <a:pPr defTabSz="914400" fontAlgn="auto">
              <a:spcBef>
                <a:spcPts val="0"/>
              </a:spcBef>
              <a:spcAft>
                <a:spcPts val="0"/>
              </a:spcAft>
            </a:pPr>
            <a:r>
              <a:rPr lang="en-US" sz="3600" dirty="0" smtClean="0">
                <a:solidFill>
                  <a:srgbClr val="FFFFFF"/>
                </a:solidFill>
                <a:latin typeface="CiscoSansTT ExtraLight"/>
                <a:ea typeface="+mn-ea"/>
                <a:cs typeface="+mn-cs"/>
              </a:rPr>
              <a:t>Thank you.</a:t>
            </a:r>
            <a:endParaRPr lang="en-US" sz="3600" dirty="0">
              <a:solidFill>
                <a:srgbClr val="FFFFFF"/>
              </a:solidFill>
              <a:latin typeface="CiscoSansTT ExtraLight"/>
              <a:ea typeface="+mn-ea"/>
              <a:cs typeface="+mn-cs"/>
            </a:endParaRPr>
          </a:p>
        </p:txBody>
      </p:sp>
      <p:sp>
        <p:nvSpPr>
          <p:cNvPr id="65" name="Rectangle 64"/>
          <p:cNvSpPr>
            <a:spLocks noChangeArrowheads="1"/>
          </p:cNvSpPr>
          <p:nvPr/>
        </p:nvSpPr>
        <p:spPr bwMode="black">
          <a:xfrm>
            <a:off x="6286242" y="2851175"/>
            <a:ext cx="116616" cy="441827"/>
          </a:xfrm>
          <a:prstGeom prst="rect">
            <a:avLst/>
          </a:prstGeom>
          <a:solidFill>
            <a:schemeClr val="tx1"/>
          </a:solidFill>
          <a:ln w="9525">
            <a:noFill/>
            <a:miter lim="800000"/>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66" name="Freeform 65"/>
          <p:cNvSpPr>
            <a:spLocks/>
          </p:cNvSpPr>
          <p:nvPr/>
        </p:nvSpPr>
        <p:spPr bwMode="black">
          <a:xfrm>
            <a:off x="6965595" y="2840177"/>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67" name="Freeform 66"/>
          <p:cNvSpPr>
            <a:spLocks/>
          </p:cNvSpPr>
          <p:nvPr/>
        </p:nvSpPr>
        <p:spPr bwMode="black">
          <a:xfrm>
            <a:off x="5798084" y="2840177"/>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68" name="Freeform 67"/>
          <p:cNvSpPr>
            <a:spLocks noEditPoints="1"/>
          </p:cNvSpPr>
          <p:nvPr/>
        </p:nvSpPr>
        <p:spPr bwMode="black">
          <a:xfrm>
            <a:off x="7425276" y="2840177"/>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69" name="Freeform 68"/>
          <p:cNvSpPr>
            <a:spLocks/>
          </p:cNvSpPr>
          <p:nvPr/>
        </p:nvSpPr>
        <p:spPr bwMode="black">
          <a:xfrm>
            <a:off x="6553370" y="2840177"/>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0" name="Freeform 69"/>
          <p:cNvSpPr>
            <a:spLocks/>
          </p:cNvSpPr>
          <p:nvPr/>
        </p:nvSpPr>
        <p:spPr bwMode="black">
          <a:xfrm>
            <a:off x="5566212"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1" name="Freeform 70"/>
          <p:cNvSpPr>
            <a:spLocks/>
          </p:cNvSpPr>
          <p:nvPr/>
        </p:nvSpPr>
        <p:spPr bwMode="black">
          <a:xfrm>
            <a:off x="5874017" y="207275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2" name="Freeform 71"/>
          <p:cNvSpPr>
            <a:spLocks/>
          </p:cNvSpPr>
          <p:nvPr/>
        </p:nvSpPr>
        <p:spPr bwMode="black">
          <a:xfrm>
            <a:off x="6176411" y="186339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3" name="Freeform 72"/>
          <p:cNvSpPr>
            <a:spLocks/>
          </p:cNvSpPr>
          <p:nvPr/>
        </p:nvSpPr>
        <p:spPr bwMode="black">
          <a:xfrm>
            <a:off x="6484219"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4" name="Freeform 73"/>
          <p:cNvSpPr>
            <a:spLocks/>
          </p:cNvSpPr>
          <p:nvPr/>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5" name="Freeform 74"/>
          <p:cNvSpPr>
            <a:spLocks/>
          </p:cNvSpPr>
          <p:nvPr/>
        </p:nvSpPr>
        <p:spPr bwMode="black">
          <a:xfrm>
            <a:off x="70930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6" name="Freeform 75"/>
          <p:cNvSpPr>
            <a:spLocks/>
          </p:cNvSpPr>
          <p:nvPr/>
        </p:nvSpPr>
        <p:spPr bwMode="black">
          <a:xfrm>
            <a:off x="7400875"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7" name="Freeform 76"/>
          <p:cNvSpPr>
            <a:spLocks/>
          </p:cNvSpPr>
          <p:nvPr/>
        </p:nvSpPr>
        <p:spPr bwMode="black">
          <a:xfrm>
            <a:off x="7703259"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8" name="Freeform 77"/>
          <p:cNvSpPr>
            <a:spLocks/>
          </p:cNvSpPr>
          <p:nvPr/>
        </p:nvSpPr>
        <p:spPr bwMode="black">
          <a:xfrm>
            <a:off x="8011071"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Tree>
    <p:extLst>
      <p:ext uri="{BB962C8B-B14F-4D97-AF65-F5344CB8AC3E}">
        <p14:creationId xmlns:p14="http://schemas.microsoft.com/office/powerpoint/2010/main" val="425484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p:nvGrpSpPr>
        <p:grpSpPr bwMode="auto">
          <a:xfrm>
            <a:off x="3947935" y="4088806"/>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grpSp>
    </p:spTree>
    <p:extLst>
      <p:ext uri="{BB962C8B-B14F-4D97-AF65-F5344CB8AC3E}">
        <p14:creationId xmlns:p14="http://schemas.microsoft.com/office/powerpoint/2010/main" val="3901602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6" y="940712"/>
            <a:ext cx="8694007"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p:nvGrpSpPr>
        <p:grpSpPr bwMode="auto">
          <a:xfrm>
            <a:off x="3947935" y="4088806"/>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grpSp>
      <p:cxnSp>
        <p:nvCxnSpPr>
          <p:cNvPr id="24" name="Straight Connector 23"/>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600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p:nvSpPr>
        <p:spPr>
          <a:xfrm>
            <a:off x="626132" y="2300014"/>
            <a:ext cx="2438018" cy="646331"/>
          </a:xfrm>
          <a:prstGeom prst="rect">
            <a:avLst/>
          </a:prstGeom>
          <a:noFill/>
        </p:spPr>
        <p:txBody>
          <a:bodyPr wrap="none" rtlCol="0">
            <a:spAutoFit/>
          </a:bodyPr>
          <a:lstStyle/>
          <a:p>
            <a:pPr defTabSz="914400" fontAlgn="auto">
              <a:spcBef>
                <a:spcPts val="0"/>
              </a:spcBef>
              <a:spcAft>
                <a:spcPts val="0"/>
              </a:spcAft>
            </a:pPr>
            <a:r>
              <a:rPr lang="en-US" sz="3600" dirty="0" smtClean="0">
                <a:solidFill>
                  <a:srgbClr val="FFFFFF"/>
                </a:solidFill>
                <a:latin typeface="CiscoSansTT ExtraLight"/>
                <a:ea typeface="+mn-ea"/>
                <a:cs typeface="+mn-cs"/>
              </a:rPr>
              <a:t>Thank you.</a:t>
            </a:r>
            <a:endParaRPr lang="en-US" sz="3600" dirty="0">
              <a:solidFill>
                <a:srgbClr val="FFFFFF"/>
              </a:solidFill>
              <a:latin typeface="CiscoSansTT ExtraLight"/>
              <a:ea typeface="+mn-ea"/>
              <a:cs typeface="+mn-cs"/>
            </a:endParaRPr>
          </a:p>
        </p:txBody>
      </p:sp>
      <p:sp>
        <p:nvSpPr>
          <p:cNvPr id="21" name="Rectangle 20"/>
          <p:cNvSpPr>
            <a:spLocks noChangeArrowheads="1"/>
          </p:cNvSpPr>
          <p:nvPr/>
        </p:nvSpPr>
        <p:spPr bwMode="black">
          <a:xfrm>
            <a:off x="6286242" y="2851175"/>
            <a:ext cx="116616" cy="441827"/>
          </a:xfrm>
          <a:prstGeom prst="rect">
            <a:avLst/>
          </a:prstGeom>
          <a:solidFill>
            <a:schemeClr val="tx1"/>
          </a:solidFill>
          <a:ln w="9525">
            <a:noFill/>
            <a:miter lim="800000"/>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22" name="Freeform 21"/>
          <p:cNvSpPr>
            <a:spLocks/>
          </p:cNvSpPr>
          <p:nvPr/>
        </p:nvSpPr>
        <p:spPr bwMode="black">
          <a:xfrm>
            <a:off x="6965595" y="2840177"/>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23" name="Freeform 22"/>
          <p:cNvSpPr>
            <a:spLocks/>
          </p:cNvSpPr>
          <p:nvPr/>
        </p:nvSpPr>
        <p:spPr bwMode="black">
          <a:xfrm>
            <a:off x="5798084" y="2840177"/>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0" name="Freeform 39"/>
          <p:cNvSpPr>
            <a:spLocks noEditPoints="1"/>
          </p:cNvSpPr>
          <p:nvPr/>
        </p:nvSpPr>
        <p:spPr bwMode="black">
          <a:xfrm>
            <a:off x="7425276" y="2840177"/>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1" name="Freeform 40"/>
          <p:cNvSpPr>
            <a:spLocks/>
          </p:cNvSpPr>
          <p:nvPr/>
        </p:nvSpPr>
        <p:spPr bwMode="black">
          <a:xfrm>
            <a:off x="6553370" y="2840177"/>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2" name="Freeform 41"/>
          <p:cNvSpPr>
            <a:spLocks/>
          </p:cNvSpPr>
          <p:nvPr/>
        </p:nvSpPr>
        <p:spPr bwMode="black">
          <a:xfrm>
            <a:off x="5566212"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3" name="Freeform 42"/>
          <p:cNvSpPr>
            <a:spLocks/>
          </p:cNvSpPr>
          <p:nvPr/>
        </p:nvSpPr>
        <p:spPr bwMode="black">
          <a:xfrm>
            <a:off x="5874017" y="207275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4" name="Freeform 43"/>
          <p:cNvSpPr>
            <a:spLocks/>
          </p:cNvSpPr>
          <p:nvPr/>
        </p:nvSpPr>
        <p:spPr bwMode="black">
          <a:xfrm>
            <a:off x="6176411" y="186339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5" name="Freeform 44"/>
          <p:cNvSpPr>
            <a:spLocks/>
          </p:cNvSpPr>
          <p:nvPr/>
        </p:nvSpPr>
        <p:spPr bwMode="black">
          <a:xfrm>
            <a:off x="6484219"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6" name="Freeform 45"/>
          <p:cNvSpPr>
            <a:spLocks/>
          </p:cNvSpPr>
          <p:nvPr/>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7" name="Freeform 46"/>
          <p:cNvSpPr>
            <a:spLocks/>
          </p:cNvSpPr>
          <p:nvPr/>
        </p:nvSpPr>
        <p:spPr bwMode="black">
          <a:xfrm>
            <a:off x="70930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8" name="Freeform 47"/>
          <p:cNvSpPr>
            <a:spLocks/>
          </p:cNvSpPr>
          <p:nvPr/>
        </p:nvSpPr>
        <p:spPr bwMode="black">
          <a:xfrm>
            <a:off x="7400875"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49" name="Freeform 48"/>
          <p:cNvSpPr>
            <a:spLocks/>
          </p:cNvSpPr>
          <p:nvPr/>
        </p:nvSpPr>
        <p:spPr bwMode="black">
          <a:xfrm>
            <a:off x="7703259"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50" name="Freeform 49"/>
          <p:cNvSpPr>
            <a:spLocks/>
          </p:cNvSpPr>
          <p:nvPr/>
        </p:nvSpPr>
        <p:spPr bwMode="black">
          <a:xfrm>
            <a:off x="8011071"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Tree>
    <p:extLst>
      <p:ext uri="{BB962C8B-B14F-4D97-AF65-F5344CB8AC3E}">
        <p14:creationId xmlns:p14="http://schemas.microsoft.com/office/powerpoint/2010/main" val="2966132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914400" fontAlgn="auto">
              <a:spcBef>
                <a:spcPts val="0"/>
              </a:spcBef>
              <a:spcAft>
                <a:spcPts val="0"/>
              </a:spcAft>
            </a:pPr>
            <a:fld id="{2FDAA8F9-7292-564A-B79E-B2C73DAF8310}" type="datetimeFigureOut">
              <a:rPr lang="en-US" smtClean="0">
                <a:solidFill>
                  <a:srgbClr val="000000"/>
                </a:solidFill>
                <a:latin typeface="CiscoSansTT Light"/>
                <a:ea typeface="+mn-ea"/>
                <a:cs typeface="+mn-cs"/>
              </a:rPr>
              <a:pPr defTabSz="914400" fontAlgn="auto">
                <a:spcBef>
                  <a:spcPts val="0"/>
                </a:spcBef>
                <a:spcAft>
                  <a:spcPts val="0"/>
                </a:spcAft>
              </a:pPr>
              <a:t>5/29/15</a:t>
            </a:fld>
            <a:endParaRPr lang="en-US">
              <a:solidFill>
                <a:srgbClr val="000000"/>
              </a:solidFill>
              <a:latin typeface="CiscoSansTT Light"/>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914400" fontAlgn="auto">
              <a:spcBef>
                <a:spcPts val="0"/>
              </a:spcBef>
              <a:spcAft>
                <a:spcPts val="0"/>
              </a:spcAft>
            </a:pPr>
            <a:endParaRPr lang="en-US">
              <a:solidFill>
                <a:srgbClr val="000000"/>
              </a:solidFill>
              <a:latin typeface="CiscoSansTT Light"/>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914400" fontAlgn="auto">
              <a:spcBef>
                <a:spcPts val="0"/>
              </a:spcBef>
              <a:spcAft>
                <a:spcPts val="0"/>
              </a:spcAft>
            </a:pPr>
            <a:fld id="{27B7453A-5B93-4D49-B2FE-14E50AC1270B}" type="slidenum">
              <a:rPr lang="en-US" smtClean="0">
                <a:solidFill>
                  <a:srgbClr val="000000"/>
                </a:solidFill>
                <a:latin typeface="CiscoSansTT Light"/>
                <a:ea typeface="+mn-ea"/>
                <a:cs typeface="+mn-cs"/>
              </a:rPr>
              <a:pPr defTabSz="914400" fontAlgn="auto">
                <a:spcBef>
                  <a:spcPts val="0"/>
                </a:spcBef>
                <a:spcAft>
                  <a:spcPts val="0"/>
                </a:spcAft>
              </a:pPr>
              <a:t>‹#›</a:t>
            </a:fld>
            <a:endParaRPr lang="en-US">
              <a:solidFill>
                <a:srgbClr val="000000"/>
              </a:solidFill>
              <a:latin typeface="CiscoSansTT Light"/>
              <a:ea typeface="+mn-ea"/>
              <a:cs typeface="+mn-cs"/>
            </a:endParaRPr>
          </a:p>
        </p:txBody>
      </p:sp>
    </p:spTree>
    <p:extLst>
      <p:ext uri="{BB962C8B-B14F-4D97-AF65-F5344CB8AC3E}">
        <p14:creationId xmlns:p14="http://schemas.microsoft.com/office/powerpoint/2010/main" val="4219614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DA64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DA649"/>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372754" y="228319"/>
            <a:ext cx="2337109" cy="770461"/>
          </a:xfrm>
          <a:prstGeom prst="rect">
            <a:avLst/>
          </a:prstGeom>
        </p:spPr>
        <p:txBody>
          <a:bodyPr lIns="91416" tIns="45708" rIns="91416" bIns="45708" anchor="b" anchorCtr="0">
            <a:noAutofit/>
          </a:bodyPr>
          <a:lstStyle>
            <a:lvl1pPr marL="0" marR="0" indent="0" algn="l" defTabSz="685691"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9"/>
            <a:ext cx="2337109" cy="770461"/>
          </a:xfrm>
          <a:prstGeom prst="rect">
            <a:avLst/>
          </a:prstGeom>
        </p:spPr>
        <p:txBody>
          <a:bodyPr lIns="91416" tIns="45708" rIns="91416" bIns="45708" anchor="b" anchorCtr="0">
            <a:noAutofit/>
          </a:bodyPr>
          <a:lstStyle>
            <a:lvl1pPr marL="0" marR="0" indent="0" algn="l" defTabSz="685691"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9"/>
            <a:ext cx="2337109" cy="770461"/>
          </a:xfrm>
          <a:prstGeom prst="rect">
            <a:avLst/>
          </a:prstGeom>
        </p:spPr>
        <p:txBody>
          <a:bodyPr lIns="91416" tIns="45708" rIns="91416" bIns="45708" anchor="b" anchorCtr="0">
            <a:noAutofit/>
          </a:bodyPr>
          <a:lstStyle>
            <a:lvl1pPr marL="0" marR="0" indent="0" algn="l" defTabSz="685691"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305848" y="1201094"/>
            <a:ext cx="2404015" cy="3314904"/>
          </a:xfrm>
          <a:prstGeom prst="rect">
            <a:avLst/>
          </a:prstGeom>
        </p:spPr>
        <p:txBody>
          <a:bodyPr lIns="91416" tIns="45708" rIns="91416" bIns="45708">
            <a:noAutofit/>
          </a:bodyPr>
          <a:lstStyle>
            <a:lvl1pPr marL="233307" indent="-17140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92" indent="-17140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10822" y="1200321"/>
            <a:ext cx="2404015" cy="3314904"/>
          </a:xfrm>
          <a:prstGeom prst="rect">
            <a:avLst/>
          </a:prstGeom>
        </p:spPr>
        <p:txBody>
          <a:bodyPr lIns="91416" tIns="45708" rIns="91416" bIns="45708">
            <a:noAutofit/>
          </a:bodyPr>
          <a:lstStyle>
            <a:lvl1pPr marL="233307" indent="-17140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92" indent="-17140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287906" y="1200321"/>
            <a:ext cx="2404016" cy="3314904"/>
          </a:xfrm>
          <a:prstGeom prst="rect">
            <a:avLst/>
          </a:prstGeom>
        </p:spPr>
        <p:txBody>
          <a:bodyPr lIns="91416" tIns="45708" rIns="91416" bIns="45708">
            <a:noAutofit/>
          </a:bodyPr>
          <a:lstStyle>
            <a:lvl1pPr marL="233307" indent="-17140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92" indent="-17140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7381551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5143500"/>
          </a:xfrm>
          <a:prstGeom prst="rect">
            <a:avLst/>
          </a:prstGeom>
          <a:noFill/>
        </p:spPr>
      </p:pic>
      <p:sp>
        <p:nvSpPr>
          <p:cNvPr id="32" name="Rounded Rectangle 31"/>
          <p:cNvSpPr/>
          <p:nvPr userDrawn="1"/>
        </p:nvSpPr>
        <p:spPr>
          <a:xfrm>
            <a:off x="6585483" y="-2184960"/>
            <a:ext cx="1729740" cy="6111323"/>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33" name="Rounded Rectangle 32"/>
          <p:cNvSpPr/>
          <p:nvPr userDrawn="1"/>
        </p:nvSpPr>
        <p:spPr>
          <a:xfrm>
            <a:off x="8105451" y="4274396"/>
            <a:ext cx="1729740" cy="6111323"/>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 name="Title 1"/>
          <p:cNvSpPr>
            <a:spLocks noGrp="1"/>
          </p:cNvSpPr>
          <p:nvPr>
            <p:ph type="ctrTitle" hasCustomPrompt="1"/>
          </p:nvPr>
        </p:nvSpPr>
        <p:spPr>
          <a:xfrm>
            <a:off x="221394" y="927517"/>
            <a:ext cx="8112125" cy="2189084"/>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3348052"/>
            <a:ext cx="8112126" cy="288131"/>
          </a:xfrm>
          <a:prstGeom prst="rect">
            <a:avLst/>
          </a:prstGeo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Tree>
    <p:extLst>
      <p:ext uri="{BB962C8B-B14F-4D97-AF65-F5344CB8AC3E}">
        <p14:creationId xmlns:p14="http://schemas.microsoft.com/office/powerpoint/2010/main" val="28344536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5" name="Footer Placeholder 4"/>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6" name="Slide Number Placeholder 5"/>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1518802534"/>
      </p:ext>
    </p:extLst>
  </p:cSld>
  <p:clrMapOvr>
    <a:masterClrMapping/>
  </p:clrMapOvr>
  <p:timing>
    <p:tnLst>
      <p:par>
        <p:cTn xmlns:p14="http://schemas.microsoft.com/office/powerpoint/2010/mai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5" name="Footer Placeholder 4"/>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6" name="Slide Number Placeholder 5"/>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100401685"/>
      </p:ext>
    </p:extLst>
  </p:cSld>
  <p:clrMapOvr>
    <a:masterClrMapping/>
  </p:clrMapOvr>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5" name="Footer Placeholder 4"/>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6" name="Slide Number Placeholder 5"/>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81337482"/>
      </p:ext>
    </p:extLst>
  </p:cSld>
  <p:clrMapOvr>
    <a:masterClrMapping/>
  </p:clrMapOvr>
  <p:timing>
    <p:tnLst>
      <p:par>
        <p:cTn xmlns:p14="http://schemas.microsoft.com/office/powerpoint/2010/mai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6" name="Footer Placeholder 5"/>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7" name="Slide Number Placeholder 6"/>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985074482"/>
      </p:ext>
    </p:extLst>
  </p:cSld>
  <p:clrMapOvr>
    <a:masterClrMapping/>
  </p:clrMapOvr>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8" name="Footer Placeholder 7"/>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9" name="Slide Number Placeholder 8"/>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2578223861"/>
      </p:ext>
    </p:extLst>
  </p:cSld>
  <p:clrMapOvr>
    <a:masterClrMapping/>
  </p:clrMapOvr>
  <p:timing>
    <p:tnLst>
      <p:par>
        <p:cTn xmlns:p14="http://schemas.microsoft.com/office/powerpoint/2010/mai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4" name="Footer Placeholder 3"/>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5" name="Slide Number Placeholder 4"/>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165272971"/>
      </p:ext>
    </p:extLst>
  </p:cSld>
  <p:clrMapOvr>
    <a:masterClrMapping/>
  </p:clrMapOvr>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3" name="Footer Placeholder 2"/>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4" name="Slide Number Placeholder 3"/>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3039729916"/>
      </p:ext>
    </p:extLst>
  </p:cSld>
  <p:clrMapOvr>
    <a:masterClrMapping/>
  </p:clrMapOvr>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shutterstock_22740868.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293920340"/>
      </p:ext>
    </p:extLst>
  </p:cSld>
  <p:clrMapOvr>
    <a:masterClrMapping/>
  </p:clrMapOvr>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Closin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 y="-1928"/>
            <a:ext cx="9147215" cy="5145428"/>
          </a:xfrm>
          <a:prstGeom prst="rect">
            <a:avLst/>
          </a:prstGeom>
        </p:spPr>
      </p:pic>
      <p:pic>
        <p:nvPicPr>
          <p:cNvPr id="6" name="Picture 5"/>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ackgroundRemoval t="0" b="100000" l="0" r="100000">
                        <a14:foregroundMark x1="8682" y1="64423" x2="98045" y2="56731"/>
                        <a14:foregroundMark x1="98545" y1="36538" x2="1591" y2="38462"/>
                      </a14:backgroundRemoval>
                    </a14:imgEffect>
                  </a14:imgLayer>
                </a14:imgProps>
              </a:ext>
              <a:ext uri="{28A0092B-C50C-407E-A947-70E740481C1C}">
                <a14:useLocalDpi xmlns:a14="http://schemas.microsoft.com/office/drawing/2010/main"/>
              </a:ext>
            </a:extLst>
          </a:blip>
          <a:srcRect/>
          <a:stretch/>
        </p:blipFill>
        <p:spPr>
          <a:xfrm>
            <a:off x="0" y="4820478"/>
            <a:ext cx="9144000" cy="323022"/>
          </a:xfrm>
          <a:prstGeom prst="rect">
            <a:avLst/>
          </a:prstGeom>
        </p:spPr>
      </p:pic>
    </p:spTree>
    <p:extLst>
      <p:ext uri="{BB962C8B-B14F-4D97-AF65-F5344CB8AC3E}">
        <p14:creationId xmlns:p14="http://schemas.microsoft.com/office/powerpoint/2010/main" val="71322132"/>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16" tIns="45708" rIns="91416" bIns="45708">
            <a:noAutofit/>
          </a:bodyPr>
          <a:lstStyle>
            <a:lvl1pPr marL="85715" indent="-85715" algn="l" defTabSz="685691"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5" indent="-85715" algn="l" defTabSz="685691" rtl="0" eaLnBrk="1" latinLnBrk="0" hangingPunct="1">
              <a:defRPr lang="en-US" sz="1500" kern="1200" dirty="0" smtClean="0">
                <a:solidFill>
                  <a:schemeClr val="accent2"/>
                </a:solidFill>
                <a:latin typeface="Ciscolight" pitchFamily="2" charset="0"/>
                <a:ea typeface="+mn-ea"/>
                <a:cs typeface="+mn-cs"/>
              </a:defRPr>
            </a:lvl2pPr>
            <a:lvl3pPr marL="85715" indent="-85715" algn="l" defTabSz="685691" rtl="0" eaLnBrk="1" latinLnBrk="0" hangingPunct="1">
              <a:defRPr lang="en-US" sz="1500" kern="1200" dirty="0" smtClean="0">
                <a:solidFill>
                  <a:schemeClr val="accent2"/>
                </a:solidFill>
                <a:latin typeface="Ciscolight" pitchFamily="2" charset="0"/>
                <a:ea typeface="+mn-ea"/>
                <a:cs typeface="+mn-cs"/>
              </a:defRPr>
            </a:lvl3pPr>
            <a:lvl4pPr marL="85715" indent="-85715" algn="l" defTabSz="685691" rtl="0" eaLnBrk="1" latinLnBrk="0" hangingPunct="1">
              <a:defRPr lang="en-US" sz="1500" kern="1200" dirty="0" smtClean="0">
                <a:solidFill>
                  <a:schemeClr val="accent2"/>
                </a:solidFill>
                <a:latin typeface="Ciscolight" pitchFamily="2" charset="0"/>
                <a:ea typeface="+mn-ea"/>
                <a:cs typeface="+mn-cs"/>
              </a:defRPr>
            </a:lvl4pPr>
            <a:lvl5pPr marL="85715" indent="-85715" algn="l" defTabSz="685691"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16" tIns="45708" rIns="91416" bIns="45708">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304579" y="1347788"/>
            <a:ext cx="3901123"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35661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27546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6" name="Footer Placeholder 5"/>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7" name="Slide Number Placeholder 6"/>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37973650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2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6" name="Footer Placeholder 5"/>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7" name="Slide Number Placeholder 6"/>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22782667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5" name="Footer Placeholder 4"/>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6" name="Slide Number Placeholder 5"/>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654066600"/>
      </p:ext>
    </p:extLst>
  </p:cSld>
  <p:clrMapOvr>
    <a:masterClrMapping/>
  </p:clrMapOvr>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3052DD-C2CB-40DF-BE7C-20F52E120B40}" type="datetimeFigureOut">
              <a:rPr lang="en-US" smtClean="0">
                <a:solidFill>
                  <a:srgbClr val="676767">
                    <a:tint val="75000"/>
                  </a:srgbClr>
                </a:solidFill>
                <a:latin typeface="Arial"/>
              </a:rPr>
              <a:pPr/>
              <a:t>5/29/15</a:t>
            </a:fld>
            <a:endParaRPr lang="en-US" dirty="0">
              <a:solidFill>
                <a:srgbClr val="676767">
                  <a:tint val="75000"/>
                </a:srgbClr>
              </a:solidFill>
              <a:latin typeface="Arial"/>
            </a:endParaRPr>
          </a:p>
        </p:txBody>
      </p:sp>
      <p:sp>
        <p:nvSpPr>
          <p:cNvPr id="5" name="Footer Placeholder 4"/>
          <p:cNvSpPr>
            <a:spLocks noGrp="1"/>
          </p:cNvSpPr>
          <p:nvPr>
            <p:ph type="ftr" sz="quarter" idx="11"/>
          </p:nvPr>
        </p:nvSpPr>
        <p:spPr/>
        <p:txBody>
          <a:bodyPr/>
          <a:lstStyle/>
          <a:p>
            <a:endParaRPr lang="en-US" dirty="0">
              <a:solidFill>
                <a:srgbClr val="676767">
                  <a:tint val="75000"/>
                </a:srgbClr>
              </a:solidFill>
              <a:latin typeface="Arial"/>
            </a:endParaRPr>
          </a:p>
        </p:txBody>
      </p:sp>
      <p:sp>
        <p:nvSpPr>
          <p:cNvPr id="6" name="Slide Number Placeholder 5"/>
          <p:cNvSpPr>
            <a:spLocks noGrp="1"/>
          </p:cNvSpPr>
          <p:nvPr>
            <p:ph type="sldNum" sz="quarter" idx="12"/>
          </p:nvPr>
        </p:nvSpPr>
        <p:spPr/>
        <p:txBody>
          <a:bodyPr/>
          <a:lstStyle/>
          <a:p>
            <a:fld id="{728CE343-7A65-449B-89A3-D060D78CE801}" type="slidenum">
              <a:rPr lang="en-US" smtClean="0">
                <a:solidFill>
                  <a:srgbClr val="676767">
                    <a:tint val="75000"/>
                  </a:srgbClr>
                </a:solidFill>
                <a:latin typeface="Arial"/>
              </a:rPr>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35807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93" y="1249964"/>
            <a:ext cx="8582751" cy="3266034"/>
          </a:xfrm>
          <a:prstGeom prst="rect">
            <a:avLst/>
          </a:prstGeom>
        </p:spPr>
        <p:txBody>
          <a:bodyPr lIns="121877" tIns="60939" rIns="121877" bIns="60939">
            <a:noAutofit/>
          </a:bodyPr>
          <a:lstStyle>
            <a:lvl1pPr marL="374521" indent="-298349">
              <a:lnSpc>
                <a:spcPct val="95000"/>
              </a:lnSpc>
              <a:spcBef>
                <a:spcPts val="1480"/>
              </a:spcBef>
              <a:buClr>
                <a:schemeClr val="bg1"/>
              </a:buClr>
              <a:buSzPct val="80000"/>
              <a:buFont typeface="Wingdings" panose="05000000000000000000" pitchFamily="2" charset="2"/>
              <a:buChar char="§"/>
              <a:defRPr sz="2700" b="0" i="0">
                <a:solidFill>
                  <a:schemeClr val="bg1"/>
                </a:solidFill>
                <a:latin typeface="+mn-lt"/>
                <a:cs typeface="CiscoSans ExtraLight"/>
              </a:defRPr>
            </a:lvl1pPr>
            <a:lvl2pPr marL="677103" indent="-287768">
              <a:lnSpc>
                <a:spcPct val="95000"/>
              </a:lnSpc>
              <a:spcBef>
                <a:spcPts val="600"/>
              </a:spcBef>
              <a:buClr>
                <a:schemeClr val="bg1"/>
              </a:buClr>
              <a:buSzPct val="80000"/>
              <a:buFont typeface="Wingdings" panose="05000000000000000000" pitchFamily="2" charset="2"/>
              <a:buChar char="§"/>
              <a:defRPr sz="2400" b="0" i="0">
                <a:solidFill>
                  <a:schemeClr val="bg1"/>
                </a:solidFill>
                <a:latin typeface="+mn-lt"/>
                <a:cs typeface="CiscoSans ExtraLight"/>
              </a:defRPr>
            </a:lvl2pPr>
            <a:lvl3pPr marL="996611" indent="-228523">
              <a:buClr>
                <a:schemeClr val="bg1"/>
              </a:buClr>
              <a:buSzPct val="80000"/>
              <a:buFont typeface="Wingdings" panose="05000000000000000000" pitchFamily="2" charset="2"/>
              <a:buChar char="§"/>
              <a:defRPr sz="2100" b="0" i="0">
                <a:solidFill>
                  <a:schemeClr val="bg1"/>
                </a:solidFill>
                <a:latin typeface="+mn-lt"/>
                <a:cs typeface="CiscoSans ExtraLight"/>
              </a:defRPr>
            </a:lvl3pPr>
            <a:lvl4pPr marL="1214551" indent="-228523">
              <a:buClr>
                <a:schemeClr val="bg1"/>
              </a:buClr>
              <a:buSzPct val="80000"/>
              <a:buFont typeface="Wingdings" panose="05000000000000000000" pitchFamily="2" charset="2"/>
              <a:buChar char="§"/>
              <a:defRPr sz="1900" b="0" i="0">
                <a:solidFill>
                  <a:schemeClr val="bg1"/>
                </a:solidFill>
                <a:latin typeface="+mn-lt"/>
                <a:cs typeface="CiscoSans ExtraLight"/>
              </a:defRPr>
            </a:lvl4pPr>
            <a:lvl5pPr marL="1443074" indent="-224290">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ctrTitle" hasCustomPrompt="1"/>
          </p:nvPr>
        </p:nvSpPr>
        <p:spPr>
          <a:xfrm>
            <a:off x="259742" y="297992"/>
            <a:ext cx="8659976" cy="728782"/>
          </a:xfrm>
          <a:prstGeom prst="rect">
            <a:avLst/>
          </a:prstGeom>
        </p:spPr>
        <p:txBody>
          <a:bodyPr vert="horz" lIns="91440" tIns="45720" rIns="91440" bIns="45720" rtlCol="0" anchor="t" anchorCtr="0">
            <a:noAutofit/>
          </a:bodyPr>
          <a:lstStyle>
            <a:lvl1pPr algn="l">
              <a:defRPr lang="en-US" sz="3300" b="0" i="0" spc="0" baseline="0" dirty="0">
                <a:cs typeface="CiscoSans Thin"/>
              </a:defRPr>
            </a:lvl1pPr>
          </a:lstStyle>
          <a:p>
            <a:pPr lvl="0" algn="l">
              <a:lnSpc>
                <a:spcPct val="90000"/>
              </a:lnSpc>
            </a:pPr>
            <a:r>
              <a:rPr lang="en-US" dirty="0" smtClean="0"/>
              <a:t>Bullet Title Goes Here</a:t>
            </a:r>
            <a:endParaRPr lang="en-US" dirty="0"/>
          </a:p>
        </p:txBody>
      </p:sp>
    </p:spTree>
    <p:extLst>
      <p:ext uri="{BB962C8B-B14F-4D97-AF65-F5344CB8AC3E}">
        <p14:creationId xmlns:p14="http://schemas.microsoft.com/office/powerpoint/2010/main" val="17676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9742" y="297992"/>
            <a:ext cx="8659976" cy="728782"/>
          </a:xfrm>
          <a:prstGeom prst="rect">
            <a:avLst/>
          </a:prstGeom>
        </p:spPr>
        <p:txBody>
          <a:bodyPr vert="horz" lIns="91440" tIns="45720" rIns="91440" bIns="45720" rtlCol="0" anchor="t" anchorCtr="0">
            <a:noAutofit/>
          </a:bodyPr>
          <a:lstStyle>
            <a:lvl1pPr algn="l">
              <a:defRPr lang="en-US" sz="3300" b="0" i="0" spc="0" baseline="0" dirty="0">
                <a:cs typeface="CiscoSans Thin"/>
              </a:defRPr>
            </a:lvl1pPr>
          </a:lstStyle>
          <a:p>
            <a:pPr lvl="0" algn="l">
              <a:lnSpc>
                <a:spcPct val="90000"/>
              </a:lnSpc>
            </a:pPr>
            <a:r>
              <a:rPr lang="en-US" dirty="0" smtClean="0"/>
              <a:t>Bullet Title Goes Here</a:t>
            </a:r>
            <a:endParaRPr lang="en-US" dirty="0"/>
          </a:p>
        </p:txBody>
      </p:sp>
    </p:spTree>
    <p:extLst>
      <p:ext uri="{BB962C8B-B14F-4D97-AF65-F5344CB8AC3E}">
        <p14:creationId xmlns:p14="http://schemas.microsoft.com/office/powerpoint/2010/main" val="427832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16" tIns="45708" rIns="91416" bIns="45708">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28"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19" indent="0">
              <a:buClr>
                <a:schemeClr val="tx1"/>
              </a:buClr>
              <a:buSzPct val="80000"/>
              <a:buFont typeface="Arial"/>
              <a:buNone/>
              <a:defRPr sz="1600" b="0" i="0">
                <a:solidFill>
                  <a:srgbClr val="676767"/>
                </a:solidFill>
                <a:latin typeface="+mn-lt"/>
                <a:cs typeface="CiscoSans ExtraLight"/>
              </a:defRPr>
            </a:lvl3pPr>
            <a:lvl4pPr marL="739589" indent="0">
              <a:buClr>
                <a:schemeClr val="tx1"/>
              </a:buClr>
              <a:buSzPct val="80000"/>
              <a:buFont typeface="Arial"/>
              <a:buNone/>
              <a:defRPr sz="1400" b="0" i="0">
                <a:solidFill>
                  <a:srgbClr val="676767"/>
                </a:solidFill>
                <a:latin typeface="+mn-lt"/>
                <a:cs typeface="CiscoSans ExtraLight"/>
              </a:defRPr>
            </a:lvl4pPr>
            <a:lvl5pPr marL="914172"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413206075"/>
      </p:ext>
    </p:extLst>
  </p:cSld>
  <p:clrMapOvr>
    <a:masterClrMapping/>
  </p:clrMapOvr>
  <p:transition xmlns:p14="http://schemas.microsoft.com/office/powerpoint/2010/mai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16" tIns="45708" rIns="91416" bIns="45708">
            <a:noAutofit/>
          </a:bodyPr>
          <a:lstStyle>
            <a:lvl1pPr marL="280916" indent="-22378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74" indent="-215846">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7" indent="-171408">
              <a:buClr>
                <a:schemeClr val="tx1"/>
              </a:buClr>
              <a:buSzPct val="80000"/>
              <a:buFont typeface="Arial"/>
              <a:buChar char="•"/>
              <a:defRPr sz="1600" b="0" i="0">
                <a:solidFill>
                  <a:srgbClr val="676767"/>
                </a:solidFill>
                <a:latin typeface="+mn-lt"/>
                <a:cs typeface="CiscoSans ExtraLight"/>
              </a:defRPr>
            </a:lvl3pPr>
            <a:lvl4pPr marL="910997" indent="-171408">
              <a:buClr>
                <a:schemeClr val="tx1"/>
              </a:buClr>
              <a:buSzPct val="80000"/>
              <a:buFont typeface="Arial"/>
              <a:buChar char="•"/>
              <a:defRPr sz="1400" b="0" i="0">
                <a:solidFill>
                  <a:srgbClr val="676767"/>
                </a:solidFill>
                <a:latin typeface="+mn-lt"/>
                <a:cs typeface="CiscoSans ExtraLight"/>
              </a:defRPr>
            </a:lvl4pPr>
            <a:lvl5pPr marL="1082405" indent="-168233">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27991952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50378094"/>
      </p:ext>
    </p:extLst>
  </p:cSld>
  <p:clrMapOvr>
    <a:masterClrMapping/>
  </p:clrMapOvr>
  <p:transition xmlns:p14="http://schemas.microsoft.com/office/powerpoint/2010/mai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6"/>
            <a:ext cx="3715995" cy="826447"/>
          </a:xfrm>
          <a:prstGeom prst="rect">
            <a:avLst/>
          </a:prstGeom>
        </p:spPr>
        <p:txBody>
          <a:bodyPr lIns="61709" tIns="34285" rIns="61709" bIns="34285" rtlCol="0">
            <a:noAutofit/>
          </a:bodyPr>
          <a:lstStyle>
            <a:lvl1pPr algn="l" defTabSz="685691"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16" tIns="45708" rIns="91416" bIns="45708" anchor="ctr" anchorCtr="0">
            <a:noAutofit/>
          </a:bodyPr>
          <a:lstStyle>
            <a:lvl1pPr marL="0" marR="0" indent="0" algn="l" defTabSz="685691"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459294768"/>
      </p:ext>
    </p:extLst>
  </p:cSld>
  <p:clrMapOvr>
    <a:masterClrMapping/>
  </p:clrMapOvr>
  <p:transition xmlns:p14="http://schemas.microsoft.com/office/powerpoint/2010/main" spd="med">
    <p:fade/>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5661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
        <p:nvSpPr>
          <p:cNvPr id="4"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5901519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91416" tIns="45708" rIns="91416" bIns="45708" anchor="b" anchorCtr="0">
            <a:noAutofit/>
          </a:bodyPr>
          <a:lstStyle>
            <a:lvl1pPr marL="0" marR="0" indent="0" algn="l" defTabSz="685691"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9"/>
            <a:ext cx="2337109" cy="770461"/>
          </a:xfrm>
          <a:prstGeom prst="rect">
            <a:avLst/>
          </a:prstGeom>
        </p:spPr>
        <p:txBody>
          <a:bodyPr lIns="91416" tIns="45708" rIns="91416" bIns="45708" anchor="b" anchorCtr="0">
            <a:noAutofit/>
          </a:bodyPr>
          <a:lstStyle>
            <a:lvl1pPr marL="0" marR="0" indent="0" algn="l" defTabSz="685691"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9"/>
            <a:ext cx="2337109" cy="770461"/>
          </a:xfrm>
          <a:prstGeom prst="rect">
            <a:avLst/>
          </a:prstGeom>
        </p:spPr>
        <p:txBody>
          <a:bodyPr lIns="91416" tIns="45708" rIns="91416" bIns="45708" anchor="b" anchorCtr="0">
            <a:noAutofit/>
          </a:bodyPr>
          <a:lstStyle>
            <a:lvl1pPr marL="0" marR="0" indent="0" algn="l" defTabSz="685691"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16" tIns="45708" rIns="91416" bIns="45708">
            <a:noAutofit/>
          </a:bodyPr>
          <a:lstStyle>
            <a:lvl1pPr marL="233307" indent="-17140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92" indent="-17140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9" y="1200321"/>
            <a:ext cx="2337110" cy="3314904"/>
          </a:xfrm>
          <a:prstGeom prst="rect">
            <a:avLst/>
          </a:prstGeom>
        </p:spPr>
        <p:txBody>
          <a:bodyPr lIns="91416" tIns="45708" rIns="91416" bIns="45708">
            <a:noAutofit/>
          </a:bodyPr>
          <a:lstStyle>
            <a:lvl1pPr marL="233307" indent="-17140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92" indent="-17140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16" tIns="45708" rIns="91416" bIns="45708">
            <a:noAutofit/>
          </a:bodyPr>
          <a:lstStyle>
            <a:lvl1pPr marL="233307" indent="-17140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92" indent="-17140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409004628"/>
      </p:ext>
    </p:extLst>
  </p:cSld>
  <p:clrMapOvr>
    <a:masterClrMapping/>
  </p:clrMapOvr>
  <p:transition xmlns:p14="http://schemas.microsoft.com/office/powerpoint/2010/mai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6110677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91416" tIns="45708" rIns="91416" bIns="45708"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16" tIns="45708" rIns="91416" bIns="45708">
            <a:noAutofit/>
          </a:bodyPr>
          <a:lstStyle>
            <a:lvl1pPr marL="0" indent="0" algn="ctr">
              <a:buNone/>
              <a:defRPr sz="2000">
                <a:solidFill>
                  <a:schemeClr val="tx1"/>
                </a:solidFill>
                <a:latin typeface="+mn-lt"/>
                <a:cs typeface="CiscoSans ExtraLight"/>
              </a:defRPr>
            </a:lvl1pPr>
          </a:lstStyle>
          <a:p>
            <a:pPr lvl="0"/>
            <a:r>
              <a:rPr lang="en-GB" noProof="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313844066"/>
      </p:ext>
    </p:extLst>
  </p:cSld>
  <p:clrMapOvr>
    <a:masterClrMapping/>
  </p:clrMapOvr>
  <p:transition xmlns:p14="http://schemas.microsoft.com/office/powerpoint/2010/mai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91416" tIns="45708" rIns="91416" bIns="45708"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16" tIns="45708" rIns="91416" bIns="45708">
            <a:noAutofit/>
          </a:bodyPr>
          <a:lstStyle>
            <a:lvl1pPr marL="0" indent="0" algn="ctr">
              <a:buNone/>
              <a:defRPr sz="2000" b="0" i="0">
                <a:solidFill>
                  <a:schemeClr val="tx1"/>
                </a:solidFill>
                <a:latin typeface="+mn-lt"/>
                <a:cs typeface="CiscoSans ExtraLight"/>
              </a:defRPr>
            </a:lvl1pPr>
          </a:lstStyle>
          <a:p>
            <a:pPr lvl="0"/>
            <a:r>
              <a:rPr lang="en-GB"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4085137739"/>
      </p:ext>
    </p:extLst>
  </p:cSld>
  <p:clrMapOvr>
    <a:masterClrMapping/>
  </p:clrMapOvr>
  <p:transition xmlns:p14="http://schemas.microsoft.com/office/powerpoint/2010/mai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_Title_Photo">
    <p:spTree>
      <p:nvGrpSpPr>
        <p:cNvPr id="1" name=""/>
        <p:cNvGrpSpPr/>
        <p:nvPr/>
      </p:nvGrpSpPr>
      <p:grpSpPr>
        <a:xfrm>
          <a:off x="0" y="0"/>
          <a:ext cx="0" cy="0"/>
          <a:chOff x="0" y="0"/>
          <a:chExt cx="0" cy="0"/>
        </a:xfrm>
      </p:grpSpPr>
      <p:pic>
        <p:nvPicPr>
          <p:cNvPr id="18" name="Picture Placeholder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 y="0"/>
            <a:ext cx="9144319" cy="5143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logo_black.ai"/>
          <p:cNvPicPr>
            <a:picLocks noChangeAspect="1"/>
          </p:cNvPicPr>
          <p:nvPr userDrawn="1"/>
        </p:nvPicPr>
        <p:blipFill>
          <a:blip r:embed="rId3" cstate="email">
            <a:alphaModFix amt="82000"/>
            <a:extLst>
              <a:ext uri="{28A0092B-C50C-407E-A947-70E740481C1C}">
                <a14:useLocalDpi xmlns:a14="http://schemas.microsoft.com/office/drawing/2010/main"/>
              </a:ext>
            </a:extLst>
          </a:blip>
          <a:srcRect/>
          <a:stretch>
            <a:fillRect/>
          </a:stretch>
        </p:blipFill>
        <p:spPr bwMode="auto">
          <a:xfrm>
            <a:off x="425451" y="320676"/>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199"/>
            <a:ext cx="8296421" cy="288131"/>
          </a:xfrm>
          <a:prstGeom prst="rect">
            <a:avLst/>
          </a:prstGeom>
        </p:spPr>
        <p:txBody>
          <a:bodyPr lIns="91416" tIns="45708" rIns="91416" bIns="45708" anchor="b" anchorCtr="0">
            <a:noAutofit/>
          </a:bodyPr>
          <a:lstStyle>
            <a:lvl1pPr marL="0" indent="0" algn="l">
              <a:buNone/>
              <a:defRPr sz="1400" b="0" i="0">
                <a:solidFill>
                  <a:srgbClr val="4D4D4D"/>
                </a:solidFill>
                <a:latin typeface="+mn-lt"/>
                <a:cs typeface="CiscoSans"/>
              </a:defRPr>
            </a:lvl1pPr>
            <a:lvl2pPr marL="342841" indent="0" algn="ctr">
              <a:buNone/>
              <a:defRPr>
                <a:solidFill>
                  <a:schemeClr val="tx1">
                    <a:tint val="75000"/>
                  </a:schemeClr>
                </a:solidFill>
              </a:defRPr>
            </a:lvl2pPr>
            <a:lvl3pPr marL="685691" indent="0" algn="ctr">
              <a:buNone/>
              <a:defRPr>
                <a:solidFill>
                  <a:schemeClr val="tx1">
                    <a:tint val="75000"/>
                  </a:schemeClr>
                </a:solidFill>
              </a:defRPr>
            </a:lvl3pPr>
            <a:lvl4pPr marL="1028536" indent="0" algn="ctr">
              <a:buNone/>
              <a:defRPr>
                <a:solidFill>
                  <a:schemeClr val="tx1">
                    <a:tint val="75000"/>
                  </a:schemeClr>
                </a:solidFill>
              </a:defRPr>
            </a:lvl4pPr>
            <a:lvl5pPr marL="1371384" indent="0" algn="ctr">
              <a:buNone/>
              <a:defRPr>
                <a:solidFill>
                  <a:schemeClr val="tx1">
                    <a:tint val="75000"/>
                  </a:schemeClr>
                </a:solidFill>
              </a:defRPr>
            </a:lvl5pPr>
            <a:lvl6pPr marL="1714225" indent="0" algn="ctr">
              <a:buNone/>
              <a:defRPr>
                <a:solidFill>
                  <a:schemeClr val="tx1">
                    <a:tint val="75000"/>
                  </a:schemeClr>
                </a:solidFill>
              </a:defRPr>
            </a:lvl6pPr>
            <a:lvl7pPr marL="2057075" indent="0" algn="ctr">
              <a:buNone/>
              <a:defRPr>
                <a:solidFill>
                  <a:schemeClr val="tx1">
                    <a:tint val="75000"/>
                  </a:schemeClr>
                </a:solidFill>
              </a:defRPr>
            </a:lvl7pPr>
            <a:lvl8pPr marL="2399920" indent="0" algn="ctr">
              <a:buNone/>
              <a:defRPr>
                <a:solidFill>
                  <a:schemeClr val="tx1">
                    <a:tint val="75000"/>
                  </a:schemeClr>
                </a:solidFill>
              </a:defRPr>
            </a:lvl8pPr>
            <a:lvl9pPr marL="2742768"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2"/>
            <a:ext cx="8296421" cy="288131"/>
          </a:xfrm>
          <a:prstGeom prst="rect">
            <a:avLst/>
          </a:prstGeom>
        </p:spPr>
        <p:txBody>
          <a:bodyPr lIns="91416" tIns="45708" rIns="91416" bIns="4570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5"/>
            <a:ext cx="8296421" cy="288131"/>
          </a:xfrm>
          <a:prstGeom prst="rect">
            <a:avLst/>
          </a:prstGeom>
        </p:spPr>
        <p:txBody>
          <a:bodyPr lIns="91416" tIns="45708" rIns="91416" bIns="4570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2" y="3211463"/>
            <a:ext cx="8302625" cy="299001"/>
          </a:xfrm>
          <a:prstGeom prst="rect">
            <a:avLst/>
          </a:prstGeom>
        </p:spPr>
        <p:txBody>
          <a:bodyPr lIns="91416" tIns="45708" rIns="91416" bIns="45708"/>
          <a:lstStyle>
            <a:lvl1pPr marL="0" indent="0">
              <a:buFont typeface="Arial" panose="020B0604020202020204" pitchFamily="34" charset="0"/>
              <a:buNone/>
              <a:defRPr sz="2200" baseline="0">
                <a:solidFill>
                  <a:srgbClr val="4D4D4D"/>
                </a:solidFill>
                <a:latin typeface="+mj-lt"/>
              </a:defRPr>
            </a:lvl1pPr>
            <a:lvl2pPr marL="304769" indent="0">
              <a:buNone/>
              <a:defRPr/>
            </a:lvl2pPr>
            <a:lvl3pPr marL="427383" indent="0">
              <a:buNone/>
              <a:defRPr/>
            </a:lvl3pPr>
            <a:lvl4pPr marL="516673" indent="0">
              <a:buNone/>
              <a:defRPr/>
            </a:lvl4pPr>
            <a:lvl5pPr marL="60119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927906429"/>
      </p:ext>
    </p:extLst>
  </p:cSld>
  <p:clrMapOvr>
    <a:masterClrMapping/>
  </p:clrMapOvr>
  <p:transition xmlns:p14="http://schemas.microsoft.com/office/powerpoint/2010/main" spd="slow">
    <p:wip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2_Closing_Photo">
    <p:spTree>
      <p:nvGrpSpPr>
        <p:cNvPr id="1" name=""/>
        <p:cNvGrpSpPr/>
        <p:nvPr/>
      </p:nvGrpSpPr>
      <p:grpSpPr>
        <a:xfrm>
          <a:off x="0" y="0"/>
          <a:ext cx="0" cy="0"/>
          <a:chOff x="0" y="0"/>
          <a:chExt cx="0" cy="0"/>
        </a:xfrm>
      </p:grpSpPr>
      <p:pic>
        <p:nvPicPr>
          <p:cNvPr id="16" name="Picture Placeholder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0"/>
            <a:ext cx="9145993" cy="5143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191642975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BFECD78-3C8E-49F2-8FAB-59489D168ABB}" type="datetimeFigureOut">
              <a:rPr lang="en-US" smtClean="0">
                <a:solidFill>
                  <a:srgbClr val="676767"/>
                </a:solidFill>
              </a:rPr>
              <a:pPr/>
              <a:t>5/29/15</a:t>
            </a:fld>
            <a:endParaRPr lang="en-US">
              <a:solidFill>
                <a:srgbClr val="676767"/>
              </a:solidFill>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solidFill>
                <a:srgbClr val="676767"/>
              </a:solidFill>
            </a:endParaRPr>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0FB56013-B943-42BA-886F-6F9D4EB85E9D}" type="slidenum">
              <a:rPr lang="en-US" smtClean="0">
                <a:solidFill>
                  <a:srgbClr val="676767"/>
                </a:solidFill>
              </a:rPr>
              <a:pPr/>
              <a:t>‹#›</a:t>
            </a:fld>
            <a:endParaRPr lang="en-US">
              <a:solidFill>
                <a:srgbClr val="676767"/>
              </a:solidFill>
            </a:endParaRPr>
          </a:p>
        </p:txBody>
      </p:sp>
    </p:spTree>
    <p:extLst>
      <p:ext uri="{BB962C8B-B14F-4D97-AF65-F5344CB8AC3E}">
        <p14:creationId xmlns:p14="http://schemas.microsoft.com/office/powerpoint/2010/main" val="20603635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pic>
        <p:nvPicPr>
          <p:cNvPr id="12" name="Picture 11" descr="lets-buil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74543" y="1423147"/>
            <a:ext cx="3194914" cy="2297206"/>
          </a:xfrm>
          <a:prstGeom prst="rect">
            <a:avLst/>
          </a:prstGeom>
        </p:spPr>
      </p:pic>
      <p:pic>
        <p:nvPicPr>
          <p:cNvPr id="10" name="Picture 9"/>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0081" y="398607"/>
            <a:ext cx="792595" cy="42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5843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2" name="Rectangle 2"/>
          <p:cNvSpPr>
            <a:spLocks noGrp="1" noChangeArrowheads="1"/>
          </p:cNvSpPr>
          <p:nvPr>
            <p:ph type="title" hasCustomPrompt="1"/>
          </p:nvPr>
        </p:nvSpPr>
        <p:spPr bwMode="white">
          <a:xfrm>
            <a:off x="1556442" y="1200150"/>
            <a:ext cx="6031116" cy="1443895"/>
          </a:xfrm>
          <a:prstGeom prst="rect">
            <a:avLst/>
          </a:prstGeom>
          <a:noFill/>
          <a:ln w="12700">
            <a:noFill/>
            <a:miter lim="800000"/>
            <a:headEnd/>
            <a:tailEnd/>
          </a:ln>
          <a:effectLst/>
        </p:spPr>
        <p:txBody>
          <a:bodyPr lIns="91440" tIns="45720" rIns="91440" bIns="45720" anchor="b"/>
          <a:lstStyle>
            <a:lvl1pPr algn="ctr">
              <a:defRPr lang="en-US" sz="4000" i="1" kern="1200" dirty="0">
                <a:solidFill>
                  <a:schemeClr val="bg1"/>
                </a:solidFill>
                <a:latin typeface="+mn-lt"/>
                <a:ea typeface="+mn-ea"/>
                <a:cs typeface="+mn-cs"/>
                <a:sym typeface="Arial" pitchFamily="-107" charset="0"/>
              </a:defRPr>
            </a:lvl1pPr>
          </a:lstStyle>
          <a:p>
            <a:pPr lvl="0"/>
            <a:r>
              <a:rPr lang="en-US" dirty="0" smtClean="0">
                <a:sym typeface="Arial" pitchFamily="-107" charset="0"/>
              </a:rPr>
              <a:t>Presentation Title</a:t>
            </a:r>
            <a:endParaRPr lang="en-US" dirty="0">
              <a:sym typeface="Arial" pitchFamily="-107" charset="0"/>
            </a:endParaRPr>
          </a:p>
        </p:txBody>
      </p:sp>
      <p:sp>
        <p:nvSpPr>
          <p:cNvPr id="9" name="Text Placeholder 8"/>
          <p:cNvSpPr>
            <a:spLocks noGrp="1"/>
          </p:cNvSpPr>
          <p:nvPr>
            <p:ph type="body" sz="quarter" idx="10" hasCustomPrompt="1"/>
          </p:nvPr>
        </p:nvSpPr>
        <p:spPr>
          <a:xfrm>
            <a:off x="1556443" y="2591107"/>
            <a:ext cx="6031115" cy="336551"/>
          </a:xfrm>
        </p:spPr>
        <p:txBody>
          <a:bodyPr lIns="91440" tIns="45720" rIns="91440" bIns="45720" anchor="t"/>
          <a:lstStyle>
            <a:lvl1pPr marL="1785" indent="0" algn="ctr">
              <a:buNone/>
              <a:defRPr lang="en-US" sz="1600" kern="1200" dirty="0" smtClean="0">
                <a:solidFill>
                  <a:schemeClr val="bg1"/>
                </a:solidFill>
                <a:latin typeface="+mn-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smtClean="0"/>
              <a:t>Presenter Name and Title</a:t>
            </a:r>
          </a:p>
        </p:txBody>
      </p:sp>
      <p:sp>
        <p:nvSpPr>
          <p:cNvPr id="7" name="Text Placeholder 7"/>
          <p:cNvSpPr>
            <a:spLocks noGrp="1"/>
          </p:cNvSpPr>
          <p:nvPr>
            <p:ph type="body" sz="quarter" idx="12" hasCustomPrompt="1"/>
          </p:nvPr>
        </p:nvSpPr>
        <p:spPr>
          <a:xfrm>
            <a:off x="2738472" y="2926744"/>
            <a:ext cx="3667056" cy="30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86" indent="0" algn="ctr" rtl="0" eaLnBrk="0" fontAlgn="base" hangingPunct="0">
              <a:lnSpc>
                <a:spcPct val="90000"/>
              </a:lnSpc>
              <a:spcBef>
                <a:spcPts val="1200"/>
              </a:spcBef>
              <a:spcAft>
                <a:spcPct val="0"/>
              </a:spcAft>
              <a:buClrTx/>
              <a:buSzPct val="80000"/>
              <a:buFontTx/>
              <a:buNone/>
              <a:defRPr lang="en-US" sz="1200" dirty="0" smtClean="0">
                <a:solidFill>
                  <a:schemeClr val="bg1"/>
                </a:solidFill>
              </a:defRPr>
            </a:lvl1pPr>
          </a:lstStyle>
          <a:p>
            <a:pPr marL="1786" lvl="0" indent="0" algn="ctr" rtl="0" eaLnBrk="0" fontAlgn="base" hangingPunct="0">
              <a:lnSpc>
                <a:spcPct val="90000"/>
              </a:lnSpc>
              <a:spcBef>
                <a:spcPts val="1200"/>
              </a:spcBef>
              <a:spcAft>
                <a:spcPct val="0"/>
              </a:spcAft>
              <a:buClrTx/>
              <a:buSzPct val="80000"/>
              <a:buFontTx/>
              <a:buNone/>
            </a:pPr>
            <a:r>
              <a:rPr lang="en-US" dirty="0" smtClean="0"/>
              <a:t>Session ID</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4413" y="4565591"/>
            <a:ext cx="1040237" cy="349520"/>
          </a:xfrm>
          <a:prstGeom prst="rect">
            <a:avLst/>
          </a:prstGeom>
        </p:spPr>
      </p:pic>
    </p:spTree>
    <p:extLst>
      <p:ext uri="{BB962C8B-B14F-4D97-AF65-F5344CB8AC3E}">
        <p14:creationId xmlns:p14="http://schemas.microsoft.com/office/powerpoint/2010/main" val="21684172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
        <p:nvSpPr>
          <p:cNvPr id="8" name="Title 7"/>
          <p:cNvSpPr>
            <a:spLocks noGrp="1"/>
          </p:cNvSpPr>
          <p:nvPr>
            <p:ph type="title" hasCustomPrompt="1"/>
          </p:nvPr>
        </p:nvSpPr>
        <p:spPr bwMode="white">
          <a:xfrm>
            <a:off x="1506761" y="2015964"/>
            <a:ext cx="6130478" cy="1142052"/>
          </a:xfrm>
        </p:spPr>
        <p:txBody>
          <a:bodyPr anchor="ctr"/>
          <a:lstStyle>
            <a:lvl1pPr marL="6251" indent="-6251" algn="ctr" defTabSz="914400" rtl="0" eaLnBrk="0" fontAlgn="base" latinLnBrk="0" hangingPunct="0">
              <a:lnSpc>
                <a:spcPct val="90000"/>
              </a:lnSpc>
              <a:spcBef>
                <a:spcPct val="0"/>
              </a:spcBef>
              <a:spcAft>
                <a:spcPct val="0"/>
              </a:spcAft>
              <a:defRPr lang="en-US" sz="4000" b="0" i="1" kern="1200" dirty="0">
                <a:solidFill>
                  <a:schemeClr val="bg1"/>
                </a:solidFill>
                <a:latin typeface="+mj-lt"/>
                <a:ea typeface="+mj-ea"/>
                <a:cs typeface="+mj-cs"/>
                <a:sym typeface="Arial" pitchFamily="34" charset="0"/>
              </a:defRPr>
            </a:lvl1pPr>
          </a:lstStyle>
          <a:p>
            <a:r>
              <a:rPr lang="en-US" dirty="0" smtClean="0"/>
              <a:t>Segue Slide</a:t>
            </a:r>
            <a:endParaRPr lang="en-US"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4413" y="4565591"/>
            <a:ext cx="1040237" cy="349520"/>
          </a:xfrm>
          <a:prstGeom prst="rect">
            <a:avLst/>
          </a:prstGeom>
        </p:spPr>
      </p:pic>
      <p:sp>
        <p:nvSpPr>
          <p:cNvPr id="6" name="Rectangle 4"/>
          <p:cNvSpPr>
            <a:spLocks noChangeArrowheads="1"/>
          </p:cNvSpPr>
          <p:nvPr userDrawn="1"/>
        </p:nvSpPr>
        <p:spPr bwMode="ltGray">
          <a:xfrm>
            <a:off x="5985510" y="473152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dirty="0" smtClean="0">
                <a:solidFill>
                  <a:srgbClr val="FFFFFF">
                    <a:alpha val="60000"/>
                  </a:srgbClr>
                </a:solidFill>
                <a:latin typeface="Arial"/>
                <a:ea typeface="Apple LiGothic Medium"/>
                <a:cs typeface="CiscoSans Thin"/>
              </a:rPr>
              <a:t>© 2015  </a:t>
            </a:r>
            <a:r>
              <a:rPr lang="en-US" sz="600" dirty="0">
                <a:solidFill>
                  <a:srgbClr val="FFFFFF">
                    <a:alpha val="60000"/>
                  </a:srgbClr>
                </a:solidFill>
                <a:latin typeface="Arial"/>
                <a:ea typeface="Apple LiGothic Medium"/>
                <a:cs typeface="CiscoSans Thin"/>
              </a:rPr>
              <a:t>Cisco and/or its affiliates. All rights reserved.   Cisco </a:t>
            </a:r>
            <a:r>
              <a:rPr lang="en-US" sz="600" dirty="0" smtClean="0">
                <a:solidFill>
                  <a:srgbClr val="FFFFFF">
                    <a:alpha val="60000"/>
                  </a:srgbClr>
                </a:solidFill>
                <a:latin typeface="Arial"/>
                <a:ea typeface="Apple LiGothic Medium"/>
                <a:cs typeface="CiscoSans Thin"/>
              </a:rPr>
              <a:t>Public</a:t>
            </a:r>
            <a:endParaRPr lang="en-US" sz="600" dirty="0">
              <a:solidFill>
                <a:srgbClr val="FFFFFF">
                  <a:alpha val="60000"/>
                </a:srgbClr>
              </a:solidFill>
              <a:latin typeface="Arial"/>
              <a:ea typeface="Apple LiGothic Medium"/>
              <a:cs typeface="CiscoSans Thin"/>
            </a:endParaRPr>
          </a:p>
        </p:txBody>
      </p:sp>
      <p:sp>
        <p:nvSpPr>
          <p:cNvPr id="9"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latin typeface="Arial"/>
                <a:ea typeface="Apple LiGothic Medium"/>
              </a:rPr>
              <a:pPr/>
              <a:t>‹#›</a:t>
            </a:fld>
            <a:endParaRPr dirty="0">
              <a:solidFill>
                <a:srgbClr val="FFFFFF">
                  <a:alpha val="60000"/>
                </a:srgbClr>
              </a:solidFill>
              <a:latin typeface="Arial"/>
              <a:ea typeface="Apple LiGothic Medium"/>
            </a:endParaRPr>
          </a:p>
        </p:txBody>
      </p:sp>
      <p:sp>
        <p:nvSpPr>
          <p:cNvPr id="11" name="Rectangle 4"/>
          <p:cNvSpPr>
            <a:spLocks noChangeArrowheads="1"/>
          </p:cNvSpPr>
          <p:nvPr userDrawn="1"/>
        </p:nvSpPr>
        <p:spPr bwMode="ltGray">
          <a:xfrm>
            <a:off x="3561080" y="4731524"/>
            <a:ext cx="2310130"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smtClean="0">
                <a:solidFill>
                  <a:srgbClr val="FFFFFF">
                    <a:alpha val="60000"/>
                  </a:srgbClr>
                </a:solidFill>
                <a:latin typeface="Arial"/>
                <a:ea typeface="Apple LiGothic Medium"/>
                <a:cs typeface="CiscoSans Thin"/>
              </a:rPr>
              <a:t>Presentation ID</a:t>
            </a:r>
            <a:endParaRPr lang="en-US" sz="600" dirty="0">
              <a:solidFill>
                <a:srgbClr val="FFFFFF">
                  <a:alpha val="60000"/>
                </a:srgbClr>
              </a:solidFill>
              <a:latin typeface="Arial"/>
              <a:ea typeface="Apple LiGothic Medium"/>
              <a:cs typeface="CiscoSans Thin"/>
            </a:endParaRPr>
          </a:p>
        </p:txBody>
      </p:sp>
    </p:spTree>
    <p:extLst>
      <p:ext uri="{BB962C8B-B14F-4D97-AF65-F5344CB8AC3E}">
        <p14:creationId xmlns:p14="http://schemas.microsoft.com/office/powerpoint/2010/main" val="11841025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527785" y="3916058"/>
            <a:ext cx="7791858" cy="349356"/>
          </a:xfrm>
          <a:prstGeom prst="rect">
            <a:avLst/>
          </a:prstGeom>
        </p:spPr>
        <p:txBody>
          <a:bodyPr wrap="square" lIns="91416" tIns="45708" rIns="91416" bIns="45708" anchor="b" anchorCtr="0">
            <a:noAutofit/>
          </a:bodyPr>
          <a:lstStyle>
            <a:lvl1pPr marL="0" indent="0" algn="l" defTabSz="603550">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2"/>
            <a:ext cx="8031720" cy="2278837"/>
          </a:xfrm>
          <a:prstGeom prst="rect">
            <a:avLst/>
          </a:prstGeom>
        </p:spPr>
        <p:txBody>
          <a:bodyPr anchor="ctr">
            <a:noAutofit/>
          </a:bodyPr>
          <a:lstStyle>
            <a:lvl1pPr marL="183592" indent="-399951" algn="l">
              <a:lnSpc>
                <a:spcPct val="90000"/>
              </a:lnSpc>
              <a:defRPr sz="4600" b="0" i="1" spc="0" baseline="0">
                <a:gradFill flip="none" rotWithShape="1">
                  <a:gsLst>
                    <a:gs pos="0">
                      <a:schemeClr val="accent1"/>
                    </a:gs>
                    <a:gs pos="85000">
                      <a:schemeClr val="accent3"/>
                    </a:gs>
                  </a:gsLst>
                  <a:lin ang="0" scaled="1"/>
                  <a:tileRect/>
                </a:gradFill>
                <a:latin typeface="+mj-lt"/>
                <a:cs typeface="CiscoSans Thin"/>
              </a:defRPr>
            </a:lvl1pPr>
          </a:lstStyle>
          <a:p>
            <a:r>
              <a:rPr lang="en-GB" dirty="0" smtClean="0"/>
              <a:t>“Quote Goes Here”</a:t>
            </a:r>
            <a:endParaRPr lang="en-US" dirty="0"/>
          </a:p>
        </p:txBody>
      </p:sp>
      <p:sp>
        <p:nvSpPr>
          <p:cNvPr id="5"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3658610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4413" y="4565591"/>
            <a:ext cx="1040237" cy="349520"/>
          </a:xfrm>
          <a:prstGeom prst="rect">
            <a:avLst/>
          </a:prstGeom>
        </p:spPr>
      </p:pic>
      <p:sp>
        <p:nvSpPr>
          <p:cNvPr id="13" name="Text Placeholder 3"/>
          <p:cNvSpPr>
            <a:spLocks noGrp="1"/>
          </p:cNvSpPr>
          <p:nvPr>
            <p:ph type="body" sz="quarter" idx="10" hasCustomPrompt="1"/>
          </p:nvPr>
        </p:nvSpPr>
        <p:spPr>
          <a:xfrm>
            <a:off x="303276" y="1347788"/>
            <a:ext cx="8277344" cy="2855608"/>
          </a:xfrm>
          <a:prstGeom prst="rect">
            <a:avLst/>
          </a:prstGeom>
        </p:spPr>
        <p:txBody>
          <a:bodyPr lIns="91420" tIns="45710" rIns="91420" bIns="45710">
            <a:noAutofit/>
          </a:bodyPr>
          <a:lstStyle>
            <a:lvl1pPr marL="280928" indent="-223792">
              <a:lnSpc>
                <a:spcPct val="95000"/>
              </a:lnSpc>
              <a:spcBef>
                <a:spcPts val="1110"/>
              </a:spcBef>
              <a:buClrTx/>
              <a:buSzPct val="80000"/>
              <a:buFont typeface="Arial"/>
              <a:buChar char="•"/>
              <a:defRPr sz="2000" b="0" i="0">
                <a:solidFill>
                  <a:schemeClr val="bg1"/>
                </a:solidFill>
                <a:latin typeface="+mn-lt"/>
                <a:cs typeface="CiscoSans ExtraLight"/>
              </a:defRPr>
            </a:lvl1pPr>
            <a:lvl2pPr marL="507895" indent="-215855">
              <a:lnSpc>
                <a:spcPct val="95000"/>
              </a:lnSpc>
              <a:spcBef>
                <a:spcPts val="450"/>
              </a:spcBef>
              <a:buClrTx/>
              <a:buSzPct val="80000"/>
              <a:buFont typeface="Arial"/>
              <a:buChar char="•"/>
              <a:defRPr sz="1800" b="0" i="0">
                <a:solidFill>
                  <a:schemeClr val="bg1"/>
                </a:solidFill>
                <a:latin typeface="+mn-lt"/>
                <a:cs typeface="CiscoSans ExtraLight"/>
              </a:defRPr>
            </a:lvl2pPr>
            <a:lvl3pPr marL="747558" indent="-171415">
              <a:buClrTx/>
              <a:buSzPct val="80000"/>
              <a:buFont typeface="Arial"/>
              <a:buChar char="•"/>
              <a:defRPr sz="1600" b="0" i="0">
                <a:solidFill>
                  <a:schemeClr val="bg1"/>
                </a:solidFill>
                <a:latin typeface="+mn-lt"/>
                <a:cs typeface="CiscoSans ExtraLight"/>
              </a:defRPr>
            </a:lvl3pPr>
            <a:lvl4pPr marL="911035" indent="-171415">
              <a:buClrTx/>
              <a:buSzPct val="80000"/>
              <a:buFont typeface="Arial"/>
              <a:buChar char="•"/>
              <a:defRPr sz="1400" b="0" i="0">
                <a:solidFill>
                  <a:schemeClr val="bg1"/>
                </a:solidFill>
                <a:latin typeface="+mn-lt"/>
                <a:cs typeface="CiscoSans ExtraLight"/>
              </a:defRPr>
            </a:lvl4pPr>
            <a:lvl5pPr marL="1082450" indent="-168240">
              <a:buClrTx/>
              <a:buSzPct val="80000"/>
              <a:buFont typeface="Arial"/>
              <a:buChar char="•"/>
              <a:defRPr sz="1200" b="0" i="0">
                <a:solidFill>
                  <a:schemeClr val="bg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solidFill>
                  <a:srgbClr val="FFFFFF"/>
                </a:solidFill>
              </a:defRPr>
            </a:lvl1pPr>
          </a:lstStyle>
          <a:p>
            <a:pPr lvl="0"/>
            <a:r>
              <a:rPr lang="en-US" smtClean="0"/>
              <a:t>Click to edit Master title style</a:t>
            </a:r>
            <a:endParaRPr lang="en-GB" dirty="0"/>
          </a:p>
        </p:txBody>
      </p:sp>
      <p:sp>
        <p:nvSpPr>
          <p:cNvPr id="10"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latin typeface="Arial"/>
                <a:ea typeface="Apple LiGothic Medium"/>
              </a:rPr>
              <a:pPr/>
              <a:t>‹#›</a:t>
            </a:fld>
            <a:endParaRPr dirty="0">
              <a:solidFill>
                <a:srgbClr val="FFFFFF">
                  <a:alpha val="60000"/>
                </a:srgbClr>
              </a:solidFill>
              <a:latin typeface="Arial"/>
              <a:ea typeface="Apple LiGothic Medium"/>
            </a:endParaRPr>
          </a:p>
        </p:txBody>
      </p:sp>
      <p:sp>
        <p:nvSpPr>
          <p:cNvPr id="8" name="Rectangle 4"/>
          <p:cNvSpPr>
            <a:spLocks noChangeArrowheads="1"/>
          </p:cNvSpPr>
          <p:nvPr userDrawn="1"/>
        </p:nvSpPr>
        <p:spPr bwMode="ltGray">
          <a:xfrm>
            <a:off x="5985510" y="473152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dirty="0" smtClean="0">
                <a:solidFill>
                  <a:srgbClr val="FFFFFF">
                    <a:alpha val="60000"/>
                  </a:srgbClr>
                </a:solidFill>
                <a:latin typeface="Arial"/>
                <a:ea typeface="Apple LiGothic Medium"/>
                <a:cs typeface="CiscoSans Thin"/>
              </a:rPr>
              <a:t>© 2015  </a:t>
            </a:r>
            <a:r>
              <a:rPr lang="en-US" sz="600" dirty="0">
                <a:solidFill>
                  <a:srgbClr val="FFFFFF">
                    <a:alpha val="60000"/>
                  </a:srgbClr>
                </a:solidFill>
                <a:latin typeface="Arial"/>
                <a:ea typeface="Apple LiGothic Medium"/>
                <a:cs typeface="CiscoSans Thin"/>
              </a:rPr>
              <a:t>Cisco and/or its affiliates. All rights reserved.   Cisco </a:t>
            </a:r>
            <a:r>
              <a:rPr lang="en-US" sz="600" dirty="0" smtClean="0">
                <a:solidFill>
                  <a:srgbClr val="FFFFFF">
                    <a:alpha val="60000"/>
                  </a:srgbClr>
                </a:solidFill>
                <a:latin typeface="Arial"/>
                <a:ea typeface="Apple LiGothic Medium"/>
                <a:cs typeface="CiscoSans Thin"/>
              </a:rPr>
              <a:t>Public</a:t>
            </a:r>
            <a:endParaRPr lang="en-US" sz="600" dirty="0">
              <a:solidFill>
                <a:srgbClr val="FFFFFF">
                  <a:alpha val="60000"/>
                </a:srgbClr>
              </a:solidFill>
              <a:latin typeface="Arial"/>
              <a:ea typeface="Apple LiGothic Medium"/>
              <a:cs typeface="CiscoSans Thin"/>
            </a:endParaRPr>
          </a:p>
        </p:txBody>
      </p:sp>
      <p:sp>
        <p:nvSpPr>
          <p:cNvPr id="11" name="Rectangle 4"/>
          <p:cNvSpPr>
            <a:spLocks noChangeArrowheads="1"/>
          </p:cNvSpPr>
          <p:nvPr userDrawn="1"/>
        </p:nvSpPr>
        <p:spPr bwMode="ltGray">
          <a:xfrm>
            <a:off x="3561080" y="4731524"/>
            <a:ext cx="2310130"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smtClean="0">
                <a:solidFill>
                  <a:srgbClr val="FFFFFF">
                    <a:alpha val="60000"/>
                  </a:srgbClr>
                </a:solidFill>
                <a:latin typeface="Arial"/>
                <a:ea typeface="Apple LiGothic Medium"/>
                <a:cs typeface="CiscoSans Thin"/>
              </a:rPr>
              <a:t>Presentation ID</a:t>
            </a:r>
            <a:endParaRPr lang="en-US" sz="600" dirty="0">
              <a:solidFill>
                <a:srgbClr val="FFFFFF">
                  <a:alpha val="60000"/>
                </a:srgbClr>
              </a:solidFill>
              <a:latin typeface="Arial"/>
              <a:ea typeface="Apple LiGothic Medium"/>
              <a:cs typeface="CiscoSans Thin"/>
            </a:endParaRPr>
          </a:p>
        </p:txBody>
      </p:sp>
    </p:spTree>
    <p:extLst>
      <p:ext uri="{BB962C8B-B14F-4D97-AF65-F5344CB8AC3E}">
        <p14:creationId xmlns:p14="http://schemas.microsoft.com/office/powerpoint/2010/main" val="26868110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925" y="218947"/>
            <a:ext cx="8513064" cy="765432"/>
          </a:xfrm>
        </p:spPr>
        <p:txBody>
          <a:bodyPr/>
          <a:lstStyle>
            <a:lvl1pPr>
              <a:defRPr baseline="0"/>
            </a:lvl1pPr>
          </a:lstStyle>
          <a:p>
            <a:r>
              <a:rPr lang="en-US" smtClean="0"/>
              <a:t>Click to edit Master title style</a:t>
            </a:r>
            <a:endParaRPr lang="en-US" dirty="0"/>
          </a:p>
        </p:txBody>
      </p:sp>
      <p:sp>
        <p:nvSpPr>
          <p:cNvPr id="5" name="Content Placeholder 4"/>
          <p:cNvSpPr>
            <a:spLocks noGrp="1"/>
          </p:cNvSpPr>
          <p:nvPr>
            <p:ph sz="quarter" idx="11"/>
          </p:nvPr>
        </p:nvSpPr>
        <p:spPr>
          <a:xfrm>
            <a:off x="352925" y="1077913"/>
            <a:ext cx="8513064" cy="3398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16205867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3645863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gue Vide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31036"/>
            <a:ext cx="9144000" cy="2281428"/>
          </a:xfrm>
          <a:prstGeom prst="rect">
            <a:avLst/>
          </a:prstGeom>
        </p:spPr>
      </p:pic>
      <p:sp>
        <p:nvSpPr>
          <p:cNvPr id="13" name="Title 7"/>
          <p:cNvSpPr>
            <a:spLocks noGrp="1"/>
          </p:cNvSpPr>
          <p:nvPr>
            <p:ph type="title" hasCustomPrompt="1"/>
          </p:nvPr>
        </p:nvSpPr>
        <p:spPr bwMode="white">
          <a:xfrm>
            <a:off x="2950464" y="2094420"/>
            <a:ext cx="5779184" cy="1014149"/>
          </a:xfrm>
        </p:spPr>
        <p:txBody>
          <a:bodyPr anchor="ctr" anchorCtr="0"/>
          <a:lstStyle>
            <a:lvl1pPr algn="ctr">
              <a:defRPr lang="en-US" sz="4000" b="0" i="1" kern="1200" dirty="0">
                <a:solidFill>
                  <a:schemeClr val="bg1"/>
                </a:solidFill>
                <a:latin typeface="+mj-lt"/>
                <a:ea typeface="+mj-ea"/>
                <a:cs typeface="+mj-cs"/>
                <a:sym typeface="Arial" pitchFamily="34" charset="0"/>
              </a:defRPr>
            </a:lvl1pPr>
          </a:lstStyle>
          <a:p>
            <a:r>
              <a:rPr lang="en-US" dirty="0" smtClean="0"/>
              <a:t>Click to Edit Video Title Slide</a:t>
            </a:r>
            <a:endParaRPr lang="en-US"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163559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gue Dem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31036"/>
            <a:ext cx="9144000" cy="2281428"/>
          </a:xfrm>
          <a:prstGeom prst="rect">
            <a:avLst/>
          </a:prstGeom>
        </p:spPr>
      </p:pic>
      <p:sp>
        <p:nvSpPr>
          <p:cNvPr id="13" name="Title 7"/>
          <p:cNvSpPr>
            <a:spLocks noGrp="1"/>
          </p:cNvSpPr>
          <p:nvPr>
            <p:ph type="title" hasCustomPrompt="1"/>
          </p:nvPr>
        </p:nvSpPr>
        <p:spPr bwMode="white">
          <a:xfrm>
            <a:off x="2950464" y="2094420"/>
            <a:ext cx="5780620" cy="1014149"/>
          </a:xfrm>
        </p:spPr>
        <p:txBody>
          <a:bodyPr anchor="ctr" anchorCtr="0"/>
          <a:lstStyle>
            <a:lvl1pPr algn="ctr">
              <a:defRPr lang="en-US" sz="4000" b="0" i="1" kern="1200" dirty="0">
                <a:solidFill>
                  <a:schemeClr val="bg1"/>
                </a:solidFill>
                <a:latin typeface="+mj-lt"/>
                <a:ea typeface="+mj-ea"/>
                <a:cs typeface="+mj-cs"/>
                <a:sym typeface="Arial" pitchFamily="34" charset="0"/>
              </a:defRPr>
            </a:lvl1pPr>
          </a:lstStyle>
          <a:p>
            <a:r>
              <a:rPr lang="en-US" dirty="0" smtClean="0"/>
              <a:t>Click to Edit Demo Title Slide</a:t>
            </a:r>
            <a:endParaRPr lang="en-US" dirty="0"/>
          </a:p>
        </p:txBody>
      </p:sp>
      <p:sp>
        <p:nvSpPr>
          <p:cNvPr id="7"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3668583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6" name="Title 1"/>
          <p:cNvSpPr>
            <a:spLocks noGrp="1"/>
          </p:cNvSpPr>
          <p:nvPr>
            <p:ph type="ctrTitle" hasCustomPrompt="1"/>
          </p:nvPr>
        </p:nvSpPr>
        <p:spPr>
          <a:xfrm>
            <a:off x="356616"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4413" y="4565591"/>
            <a:ext cx="1040237" cy="349520"/>
          </a:xfrm>
          <a:prstGeom prst="rect">
            <a:avLst/>
          </a:prstGeom>
        </p:spPr>
      </p:pic>
      <p:sp>
        <p:nvSpPr>
          <p:cNvPr id="7"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latin typeface="Arial"/>
                <a:ea typeface="Apple LiGothic Medium"/>
              </a:rPr>
              <a:pPr/>
              <a:t>‹#›</a:t>
            </a:fld>
            <a:endParaRPr dirty="0">
              <a:solidFill>
                <a:srgbClr val="FFFFFF">
                  <a:alpha val="60000"/>
                </a:srgbClr>
              </a:solidFill>
              <a:latin typeface="Arial"/>
              <a:ea typeface="Apple LiGothic Medium"/>
            </a:endParaRPr>
          </a:p>
        </p:txBody>
      </p:sp>
      <p:sp>
        <p:nvSpPr>
          <p:cNvPr id="8" name="Rectangle 4"/>
          <p:cNvSpPr>
            <a:spLocks noChangeArrowheads="1"/>
          </p:cNvSpPr>
          <p:nvPr userDrawn="1"/>
        </p:nvSpPr>
        <p:spPr bwMode="ltGray">
          <a:xfrm>
            <a:off x="5985510" y="473152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dirty="0" smtClean="0">
                <a:solidFill>
                  <a:srgbClr val="FFFFFF">
                    <a:alpha val="60000"/>
                  </a:srgbClr>
                </a:solidFill>
                <a:latin typeface="Arial"/>
                <a:ea typeface="Apple LiGothic Medium"/>
                <a:cs typeface="CiscoSans Thin"/>
              </a:rPr>
              <a:t>© 2015  </a:t>
            </a:r>
            <a:r>
              <a:rPr lang="en-US" sz="600" dirty="0">
                <a:solidFill>
                  <a:srgbClr val="FFFFFF">
                    <a:alpha val="60000"/>
                  </a:srgbClr>
                </a:solidFill>
                <a:latin typeface="Arial"/>
                <a:ea typeface="Apple LiGothic Medium"/>
                <a:cs typeface="CiscoSans Thin"/>
              </a:rPr>
              <a:t>Cisco and/or its affiliates. All rights reserved.   Cisco </a:t>
            </a:r>
            <a:r>
              <a:rPr lang="en-US" sz="600" dirty="0" smtClean="0">
                <a:solidFill>
                  <a:srgbClr val="FFFFFF">
                    <a:alpha val="60000"/>
                  </a:srgbClr>
                </a:solidFill>
                <a:latin typeface="Arial"/>
                <a:ea typeface="Apple LiGothic Medium"/>
                <a:cs typeface="CiscoSans Thin"/>
              </a:rPr>
              <a:t>Public</a:t>
            </a:r>
            <a:endParaRPr lang="en-US" sz="600" dirty="0">
              <a:solidFill>
                <a:srgbClr val="FFFFFF">
                  <a:alpha val="60000"/>
                </a:srgbClr>
              </a:solidFill>
              <a:latin typeface="Arial"/>
              <a:ea typeface="Apple LiGothic Medium"/>
              <a:cs typeface="CiscoSans Thin"/>
            </a:endParaRPr>
          </a:p>
        </p:txBody>
      </p:sp>
      <p:sp>
        <p:nvSpPr>
          <p:cNvPr id="9" name="Rectangle 4"/>
          <p:cNvSpPr>
            <a:spLocks noChangeArrowheads="1"/>
          </p:cNvSpPr>
          <p:nvPr userDrawn="1"/>
        </p:nvSpPr>
        <p:spPr bwMode="ltGray">
          <a:xfrm>
            <a:off x="3561080" y="4731524"/>
            <a:ext cx="2310130"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smtClean="0">
                <a:solidFill>
                  <a:srgbClr val="FFFFFF">
                    <a:alpha val="60000"/>
                  </a:srgbClr>
                </a:solidFill>
                <a:latin typeface="Arial"/>
                <a:ea typeface="Apple LiGothic Medium"/>
                <a:cs typeface="CiscoSans Thin"/>
              </a:rPr>
              <a:t>Presentation ID</a:t>
            </a:r>
            <a:endParaRPr lang="en-US" sz="600" dirty="0">
              <a:solidFill>
                <a:srgbClr val="FFFFFF">
                  <a:alpha val="60000"/>
                </a:srgbClr>
              </a:solidFill>
              <a:latin typeface="Arial"/>
              <a:ea typeface="Apple LiGothic Medium"/>
              <a:cs typeface="CiscoSans Thin"/>
            </a:endParaRPr>
          </a:p>
        </p:txBody>
      </p:sp>
    </p:spTree>
    <p:extLst>
      <p:ext uri="{BB962C8B-B14F-4D97-AF65-F5344CB8AC3E}">
        <p14:creationId xmlns:p14="http://schemas.microsoft.com/office/powerpoint/2010/main" val="39723796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356616" y="1347788"/>
            <a:ext cx="8430768" cy="2845764"/>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356616" y="341313"/>
            <a:ext cx="84307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11613610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656" y="1347788"/>
            <a:ext cx="8491728" cy="2845764"/>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356616" y="341313"/>
            <a:ext cx="84307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30738462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4132" y="1347788"/>
            <a:ext cx="8493252" cy="288514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356616" y="341313"/>
            <a:ext cx="84307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14486439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656" y="895601"/>
            <a:ext cx="8505444"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3"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17452130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Rectangle 2"/>
          <p:cNvSpPr>
            <a:spLocks noGrp="1" noChangeArrowheads="1"/>
          </p:cNvSpPr>
          <p:nvPr>
            <p:ph type="title" hasCustomPrompt="1"/>
          </p:nvPr>
        </p:nvSpPr>
        <p:spPr bwMode="white">
          <a:xfrm>
            <a:off x="1556442" y="1200151"/>
            <a:ext cx="6031116" cy="1443895"/>
          </a:xfrm>
          <a:prstGeom prst="rect">
            <a:avLst/>
          </a:prstGeom>
          <a:noFill/>
          <a:ln w="12700">
            <a:noFill/>
            <a:miter lim="800000"/>
            <a:headEnd/>
            <a:tailEnd/>
          </a:ln>
          <a:effectLst/>
        </p:spPr>
        <p:txBody>
          <a:bodyPr lIns="91436" tIns="45718" rIns="91436" bIns="45718" anchor="b"/>
          <a:lstStyle>
            <a:lvl1pPr algn="ctr">
              <a:defRPr lang="en-US" sz="4000" i="1" kern="1200" dirty="0">
                <a:solidFill>
                  <a:schemeClr val="bg1"/>
                </a:solidFill>
                <a:latin typeface="+mn-lt"/>
                <a:ea typeface="+mn-ea"/>
                <a:cs typeface="+mn-cs"/>
                <a:sym typeface="Arial" pitchFamily="-107" charset="0"/>
              </a:defRPr>
            </a:lvl1pPr>
          </a:lstStyle>
          <a:p>
            <a:pPr lvl="0"/>
            <a:r>
              <a:rPr lang="en-US" dirty="0" smtClean="0">
                <a:sym typeface="Arial" pitchFamily="-107" charset="0"/>
              </a:rPr>
              <a:t>Presentation Title</a:t>
            </a:r>
            <a:endParaRPr lang="en-US" dirty="0">
              <a:sym typeface="Arial" pitchFamily="-107" charset="0"/>
            </a:endParaRPr>
          </a:p>
        </p:txBody>
      </p:sp>
      <p:sp>
        <p:nvSpPr>
          <p:cNvPr id="9" name="Text Placeholder 8"/>
          <p:cNvSpPr>
            <a:spLocks noGrp="1"/>
          </p:cNvSpPr>
          <p:nvPr>
            <p:ph type="body" sz="quarter" idx="10" hasCustomPrompt="1"/>
          </p:nvPr>
        </p:nvSpPr>
        <p:spPr>
          <a:xfrm>
            <a:off x="1556444" y="2591108"/>
            <a:ext cx="6031115" cy="336551"/>
          </a:xfrm>
        </p:spPr>
        <p:txBody>
          <a:bodyPr lIns="91436" tIns="45718" rIns="91436" bIns="45718" anchor="t"/>
          <a:lstStyle>
            <a:lvl1pPr marL="1785" indent="0" algn="ctr">
              <a:buNone/>
              <a:defRPr lang="en-US" sz="1600" kern="1200" dirty="0" smtClean="0">
                <a:solidFill>
                  <a:schemeClr val="bg1"/>
                </a:solidFill>
                <a:latin typeface="+mn-lt"/>
                <a:ea typeface="+mn-ea"/>
                <a:cs typeface="+mn-cs"/>
                <a:sym typeface="Arial" pitchFamily="34" charset="0"/>
              </a:defRPr>
            </a:lvl1pPr>
            <a:lvl2pPr marL="192873" indent="0">
              <a:buNone/>
              <a:defRPr/>
            </a:lvl2pPr>
            <a:lvl3pPr marL="386639" indent="0">
              <a:buNone/>
              <a:defRPr/>
            </a:lvl3pPr>
            <a:lvl4pPr marL="546474" indent="0">
              <a:buNone/>
              <a:defRPr/>
            </a:lvl4pPr>
            <a:lvl5pPr marL="706308" indent="0">
              <a:buNone/>
              <a:defRPr/>
            </a:lvl5pPr>
          </a:lstStyle>
          <a:p>
            <a:pPr lvl="0"/>
            <a:r>
              <a:rPr lang="en-US" dirty="0" smtClean="0"/>
              <a:t>Presenter Name and Title</a:t>
            </a:r>
          </a:p>
        </p:txBody>
      </p:sp>
      <p:sp>
        <p:nvSpPr>
          <p:cNvPr id="7" name="Text Placeholder 7"/>
          <p:cNvSpPr>
            <a:spLocks noGrp="1"/>
          </p:cNvSpPr>
          <p:nvPr>
            <p:ph type="body" sz="quarter" idx="12" hasCustomPrompt="1"/>
          </p:nvPr>
        </p:nvSpPr>
        <p:spPr>
          <a:xfrm>
            <a:off x="2738472" y="2926744"/>
            <a:ext cx="3667056" cy="30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lvl1pPr marL="1786" indent="0" algn="ctr" rtl="0" eaLnBrk="0" fontAlgn="base" hangingPunct="0">
              <a:lnSpc>
                <a:spcPct val="90000"/>
              </a:lnSpc>
              <a:spcBef>
                <a:spcPts val="1200"/>
              </a:spcBef>
              <a:spcAft>
                <a:spcPct val="0"/>
              </a:spcAft>
              <a:buClrTx/>
              <a:buSzPct val="80000"/>
              <a:buFontTx/>
              <a:buNone/>
              <a:defRPr lang="en-US" sz="1200" dirty="0" smtClean="0">
                <a:solidFill>
                  <a:schemeClr val="bg1"/>
                </a:solidFill>
              </a:defRPr>
            </a:lvl1pPr>
          </a:lstStyle>
          <a:p>
            <a:pPr marL="1786" lvl="0" indent="0" algn="ctr" rtl="0" eaLnBrk="0" fontAlgn="base" hangingPunct="0">
              <a:lnSpc>
                <a:spcPct val="90000"/>
              </a:lnSpc>
              <a:spcBef>
                <a:spcPts val="1200"/>
              </a:spcBef>
              <a:spcAft>
                <a:spcPct val="0"/>
              </a:spcAft>
              <a:buClrTx/>
              <a:buSzPct val="80000"/>
              <a:buFontTx/>
              <a:buNone/>
            </a:pPr>
            <a:r>
              <a:rPr lang="en-US" dirty="0" smtClean="0"/>
              <a:t>Session ID</a:t>
            </a:r>
          </a:p>
        </p:txBody>
      </p:sp>
    </p:spTree>
    <p:extLst>
      <p:ext uri="{BB962C8B-B14F-4D97-AF65-F5344CB8AC3E}">
        <p14:creationId xmlns:p14="http://schemas.microsoft.com/office/powerpoint/2010/main" val="3590380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57200" y="1347789"/>
            <a:ext cx="8244904" cy="2658728"/>
          </a:xfrm>
          <a:prstGeom prst="rect">
            <a:avLst/>
          </a:prstGeom>
        </p:spPr>
        <p:txBody>
          <a:bodyPr lIns="91416" tIns="45708" rIns="91416" bIns="45708">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356616" y="4148221"/>
            <a:ext cx="7180312" cy="326233"/>
          </a:xfrm>
          <a:prstGeom prst="rect">
            <a:avLst/>
          </a:prstGeom>
        </p:spPr>
        <p:txBody>
          <a:bodyPr wrap="square" lIns="91416" tIns="45708" rIns="91416" bIns="45708" anchor="b" anchorCtr="0">
            <a:noAutofit/>
          </a:bodyPr>
          <a:lstStyle>
            <a:lvl1pPr algn="l" defTabSz="60355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35661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dirty="0" smtClean="0"/>
              <a:t>Title Goes Here</a:t>
            </a:r>
            <a:endParaRPr lang="en-GB" dirty="0"/>
          </a:p>
        </p:txBody>
      </p:sp>
      <p:sp>
        <p:nvSpPr>
          <p:cNvPr id="7"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8361786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95656" y="1347788"/>
            <a:ext cx="8505444" cy="2855608"/>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356616" y="341313"/>
            <a:ext cx="844448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30655096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30327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356616" y="341313"/>
            <a:ext cx="844448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4039380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91728" y="302505"/>
            <a:ext cx="3715995" cy="826447"/>
          </a:xfrm>
          <a:prstGeom prst="rect">
            <a:avLst/>
          </a:prstGeom>
        </p:spPr>
        <p:txBody>
          <a:bodyPr lIns="61712" tIns="34286" rIns="61712" bIns="34286" rtlCol="0" anchor="ctr">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30028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85262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16621299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DA64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DA649"/>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372754"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305847" y="1201094"/>
            <a:ext cx="2404015"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10821" y="1200321"/>
            <a:ext cx="2404015"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287906" y="1200321"/>
            <a:ext cx="2404016"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1"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7349927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304578"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190689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4299802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527785"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8031720" cy="2278837"/>
          </a:xfrm>
          <a:prstGeom prst="rect">
            <a:avLst/>
          </a:prstGeom>
        </p:spPr>
        <p:txBody>
          <a:bodyPr anchor="ctr">
            <a:noAutofit/>
          </a:bodyPr>
          <a:lstStyle>
            <a:lvl1pPr marL="183600" indent="-399968" algn="l">
              <a:lnSpc>
                <a:spcPct val="90000"/>
              </a:lnSpc>
              <a:defRPr sz="4600" b="0" i="1" spc="0" baseline="0">
                <a:gradFill flip="none" rotWithShape="1">
                  <a:gsLst>
                    <a:gs pos="0">
                      <a:schemeClr val="accent1"/>
                    </a:gs>
                    <a:gs pos="85000">
                      <a:schemeClr val="accent3"/>
                    </a:gs>
                  </a:gsLst>
                  <a:lin ang="0" scaled="1"/>
                  <a:tileRect/>
                </a:gradFill>
                <a:latin typeface="+mj-lt"/>
                <a:cs typeface="CiscoSans Thin"/>
              </a:defRPr>
            </a:lvl1pPr>
          </a:lstStyle>
          <a:p>
            <a:r>
              <a:rPr lang="en-GB" dirty="0" smtClean="0"/>
              <a:t>“Quote Goes Here”</a:t>
            </a:r>
            <a:endParaRPr lang="en-US"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17399196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57200" y="1347788"/>
            <a:ext cx="8244904"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356616"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35661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7"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42046531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57200" y="1349375"/>
            <a:ext cx="8229600"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356616"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8"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2076570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35661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3976892"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356616" y="341313"/>
            <a:ext cx="833018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57060638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57200" y="1349376"/>
            <a:ext cx="8229600" cy="2660650"/>
          </a:xfrm>
          <a:prstGeom prst="rect">
            <a:avLst/>
          </a:prstGeom>
        </p:spPr>
        <p:txBody>
          <a:bodyPr vert="horz" lIns="91416" tIns="45708" rIns="91416" bIns="45708">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356616" y="4148221"/>
            <a:ext cx="7180312" cy="326233"/>
          </a:xfrm>
          <a:prstGeom prst="rect">
            <a:avLst/>
          </a:prstGeom>
        </p:spPr>
        <p:txBody>
          <a:bodyPr wrap="square" lIns="91416" tIns="45708" rIns="91416" bIns="45708" anchor="b" anchorCtr="0">
            <a:noAutofit/>
          </a:bodyPr>
          <a:lstStyle>
            <a:lvl1pPr algn="l" defTabSz="60355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35661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
        <p:nvSpPr>
          <p:cNvPr id="8"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6413581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35661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3978690"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6533277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smtClean="0">
              <a:solidFill>
                <a:srgbClr val="FFFFFF"/>
              </a:solidFill>
              <a:latin typeface="Arial"/>
              <a:ea typeface="Apple LiGothic Medium"/>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smtClean="0">
              <a:solidFill>
                <a:srgbClr val="FFFFFF"/>
              </a:solidFill>
              <a:latin typeface="Arial"/>
              <a:ea typeface="Apple LiGothic Medium"/>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smtClean="0">
              <a:solidFill>
                <a:srgbClr val="FFFFFF"/>
              </a:solidFill>
              <a:latin typeface="Arial"/>
              <a:ea typeface="Apple LiGothic Medium"/>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2"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617044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Apple LiGothic Medium"/>
              <a:cs typeface="Apple LiGothic Medium"/>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Apple LiGothic Medium"/>
              <a:cs typeface="Apple LiGothic Medium"/>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Apple LiGothic Medium"/>
              <a:cs typeface="Apple LiGothic Medium"/>
            </a:endParaRPr>
          </a:p>
        </p:txBody>
      </p:sp>
      <p:sp>
        <p:nvSpPr>
          <p:cNvPr id="3" name="Title Placeholder 5"/>
          <p:cNvSpPr>
            <a:spLocks noGrp="1"/>
          </p:cNvSpPr>
          <p:nvPr>
            <p:ph type="title"/>
          </p:nvPr>
        </p:nvSpPr>
        <p:spPr bwMode="auto">
          <a:xfrm>
            <a:off x="35661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2"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820411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995433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356616"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4134967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25899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3952921"/>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
        <p:nvSpPr>
          <p:cNvPr id="4"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1352631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fontAlgn="auto">
              <a:spcBef>
                <a:spcPts val="0"/>
              </a:spcBef>
              <a:spcAft>
                <a:spcPts val="0"/>
              </a:spcAft>
              <a:defRPr/>
            </a:pPr>
            <a:endParaRPr lang="en-US">
              <a:solidFill>
                <a:srgbClr val="FFFFFF"/>
              </a:solidFill>
              <a:latin typeface="Arial"/>
              <a:ea typeface="Apple LiGothic Medium"/>
              <a:cs typeface="Apple LiGothic Medium"/>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fontAlgn="auto">
              <a:spcBef>
                <a:spcPts val="0"/>
              </a:spcBef>
              <a:spcAft>
                <a:spcPts val="0"/>
              </a:spcAft>
              <a:defRPr/>
            </a:pPr>
            <a:endParaRPr lang="en-US">
              <a:solidFill>
                <a:srgbClr val="FFFFFF"/>
              </a:solidFill>
              <a:latin typeface="Arial"/>
              <a:ea typeface="Apple LiGothic Medium"/>
              <a:cs typeface="Apple LiGothic Medium"/>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818122477"/>
      </p:ext>
    </p:extLst>
  </p:cSld>
  <p:clrMapOvr>
    <a:overrideClrMapping bg1="dk1" tx1="lt1" bg2="dk2"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572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fontAlgn="auto">
              <a:spcBef>
                <a:spcPts val="0"/>
              </a:spcBef>
              <a:spcAft>
                <a:spcPts val="0"/>
              </a:spcAft>
              <a:defRPr/>
            </a:pPr>
            <a:endParaRPr lang="en-US">
              <a:solidFill>
                <a:srgbClr val="FFFFFF"/>
              </a:solidFill>
              <a:latin typeface="Arial"/>
              <a:ea typeface="Apple LiGothic Medium"/>
              <a:cs typeface="Apple LiGothic Medium"/>
            </a:endParaRPr>
          </a:p>
        </p:txBody>
      </p:sp>
      <p:sp>
        <p:nvSpPr>
          <p:cNvPr id="26" name="Picture Placeholder 25"/>
          <p:cNvSpPr>
            <a:spLocks noGrp="1"/>
          </p:cNvSpPr>
          <p:nvPr>
            <p:ph type="pic" sz="quarter" idx="10"/>
          </p:nvPr>
        </p:nvSpPr>
        <p:spPr>
          <a:xfrm>
            <a:off x="4573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356616"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1440601994"/>
      </p:ext>
    </p:extLst>
  </p:cSld>
  <p:clrMapOvr>
    <a:overrideClrMapping bg1="dk1" tx1="lt1" bg2="dk2"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fontAlgn="auto">
              <a:spcBef>
                <a:spcPts val="0"/>
              </a:spcBef>
              <a:spcAft>
                <a:spcPts val="0"/>
              </a:spcAft>
              <a:defRPr/>
            </a:pPr>
            <a:endParaRPr lang="en-US">
              <a:solidFill>
                <a:srgbClr val="FFFFFF"/>
              </a:solidFill>
              <a:latin typeface="Arial"/>
              <a:ea typeface="Apple LiGothic Medium"/>
              <a:cs typeface="Apple LiGothic Medium"/>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3DA649"/>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356616"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
        <p:nvSpPr>
          <p:cNvPr id="5"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4094797305"/>
      </p:ext>
    </p:extLst>
  </p:cSld>
  <p:clrMapOvr>
    <a:overrideClrMapping bg1="dk1" tx1="lt1" bg2="dk2"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356617" y="1349456"/>
            <a:ext cx="4007001" cy="3040773"/>
          </a:xfrm>
          <a:prstGeom prst="rect">
            <a:avLst/>
          </a:prstGeom>
        </p:spPr>
        <p:txBody>
          <a:bodyPr lIns="91416" tIns="45708" rIns="91416" bIns="45708"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3976892" cy="3039397"/>
          </a:xfrm>
          <a:prstGeom prst="rect">
            <a:avLst/>
          </a:prstGeom>
        </p:spPr>
        <p:txBody>
          <a:bodyPr vert="horz" lIns="91416" tIns="45708" rIns="91416" bIns="45708">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356616" y="341314"/>
            <a:ext cx="833018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7254815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fontAlgn="auto">
              <a:spcBef>
                <a:spcPts val="0"/>
              </a:spcBef>
              <a:spcAft>
                <a:spcPts val="0"/>
              </a:spcAft>
              <a:defRPr/>
            </a:pPr>
            <a:endParaRPr lang="en-US">
              <a:solidFill>
                <a:srgbClr val="FFFFFF"/>
              </a:solidFill>
              <a:latin typeface="CiscoSans"/>
              <a:ea typeface="Apple LiGothic Medium"/>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fontAlgn="auto">
              <a:spcBef>
                <a:spcPts val="0"/>
              </a:spcBef>
              <a:spcAft>
                <a:spcPts val="0"/>
              </a:spcAft>
              <a:defRPr/>
            </a:pPr>
            <a:endParaRPr lang="en-US">
              <a:solidFill>
                <a:srgbClr val="FFFFFF"/>
              </a:solidFill>
              <a:latin typeface="CiscoSans"/>
              <a:ea typeface="Apple LiGothic Medium"/>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fontAlgn="auto">
              <a:spcBef>
                <a:spcPts val="0"/>
              </a:spcBef>
              <a:spcAft>
                <a:spcPts val="0"/>
              </a:spcAft>
              <a:defRPr/>
            </a:pPr>
            <a:endParaRPr lang="en-US">
              <a:solidFill>
                <a:srgbClr val="FFFFFF"/>
              </a:solidFill>
              <a:latin typeface="CiscoSans"/>
              <a:ea typeface="Apple LiGothic Medium"/>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fontAlgn="auto">
              <a:spcBef>
                <a:spcPts val="0"/>
              </a:spcBef>
              <a:spcAft>
                <a:spcPts val="0"/>
              </a:spcAft>
              <a:defRPr/>
            </a:pPr>
            <a:endParaRPr lang="en-US">
              <a:solidFill>
                <a:srgbClr val="FFFFFF"/>
              </a:solidFill>
              <a:latin typeface="CiscoSans"/>
              <a:ea typeface="Apple LiGothic Medium"/>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fontAlgn="auto">
              <a:spcBef>
                <a:spcPts val="0"/>
              </a:spcBef>
              <a:spcAft>
                <a:spcPts val="0"/>
              </a:spcAft>
              <a:defRPr/>
            </a:pPr>
            <a:endParaRPr lang="en-US">
              <a:solidFill>
                <a:srgbClr val="FFFFFF"/>
              </a:solidFill>
              <a:latin typeface="CiscoSans"/>
              <a:ea typeface="Apple LiGothic Medium"/>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fontAlgn="auto">
              <a:spcBef>
                <a:spcPts val="0"/>
              </a:spcBef>
              <a:spcAft>
                <a:spcPts val="0"/>
              </a:spcAft>
              <a:defRPr/>
            </a:pPr>
            <a:endParaRPr lang="en-US">
              <a:solidFill>
                <a:srgbClr val="FFFFFF"/>
              </a:solidFill>
              <a:latin typeface="CiscoSans"/>
              <a:ea typeface="Apple LiGothic Medium"/>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fontAlgn="auto">
              <a:spcBef>
                <a:spcPts val="0"/>
              </a:spcBef>
              <a:spcAft>
                <a:spcPts val="0"/>
              </a:spcAft>
              <a:defRPr/>
            </a:pPr>
            <a:endParaRPr lang="en-US">
              <a:solidFill>
                <a:srgbClr val="FFFFFF"/>
              </a:solidFill>
              <a:latin typeface="CiscoSans"/>
              <a:ea typeface="Apple LiGothic Medium"/>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970273466"/>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3052340764"/>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47217297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Tree>
    <p:extLst>
      <p:ext uri="{BB962C8B-B14F-4D97-AF65-F5344CB8AC3E}">
        <p14:creationId xmlns:p14="http://schemas.microsoft.com/office/powerpoint/2010/main" val="201280869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Evaluation Layout">
    <p:spTree>
      <p:nvGrpSpPr>
        <p:cNvPr id="1" name=""/>
        <p:cNvGrpSpPr/>
        <p:nvPr/>
      </p:nvGrpSpPr>
      <p:grpSpPr>
        <a:xfrm>
          <a:off x="0" y="0"/>
          <a:ext cx="0" cy="0"/>
          <a:chOff x="0" y="0"/>
          <a:chExt cx="0" cy="0"/>
        </a:xfrm>
      </p:grpSpPr>
      <p:sp>
        <p:nvSpPr>
          <p:cNvPr id="12" name="Rectangle 11"/>
          <p:cNvSpPr/>
          <p:nvPr userDrawn="1"/>
        </p:nvSpPr>
        <p:spPr>
          <a:xfrm>
            <a:off x="304800" y="504248"/>
            <a:ext cx="6842579"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6251" indent="-6251" defTabSz="457200" eaLnBrk="0" hangingPunct="0">
              <a:lnSpc>
                <a:spcPct val="90000"/>
              </a:lnSpc>
            </a:pPr>
            <a:r>
              <a:rPr lang="en-US" sz="2800" dirty="0" smtClean="0">
                <a:solidFill>
                  <a:srgbClr val="676767"/>
                </a:solidFill>
                <a:latin typeface="Arial"/>
                <a:ea typeface="Apple LiGothic Medium"/>
                <a:cs typeface="Apple LiGothic Medium"/>
                <a:sym typeface="Arial" pitchFamily="34" charset="0"/>
              </a:rPr>
              <a:t>Complete Your Online Session Evaluation</a:t>
            </a:r>
            <a:endParaRPr lang="en-US" sz="2800" dirty="0">
              <a:solidFill>
                <a:srgbClr val="676767"/>
              </a:solidFill>
              <a:latin typeface="Arial"/>
              <a:ea typeface="Apple LiGothic Medium"/>
              <a:cs typeface="Apple LiGothic Medium"/>
              <a:sym typeface="Arial" pitchFamily="34" charset="0"/>
            </a:endParaRPr>
          </a:p>
        </p:txBody>
      </p:sp>
      <p:sp>
        <p:nvSpPr>
          <p:cNvPr id="3" name="TextBox 2"/>
          <p:cNvSpPr txBox="1"/>
          <p:nvPr userDrawn="1"/>
        </p:nvSpPr>
        <p:spPr>
          <a:xfrm>
            <a:off x="4724400" y="3790950"/>
            <a:ext cx="4191000" cy="677621"/>
          </a:xfrm>
          <a:prstGeom prst="rect">
            <a:avLst/>
          </a:prstGeom>
          <a:noFill/>
        </p:spPr>
        <p:txBody>
          <a:bodyPr wrap="square" rtlCol="0">
            <a:spAutoFit/>
          </a:bodyPr>
          <a:lstStyle/>
          <a:p>
            <a:pPr defTabSz="914400" fontAlgn="auto">
              <a:lnSpc>
                <a:spcPct val="90000"/>
              </a:lnSpc>
              <a:spcBef>
                <a:spcPts val="600"/>
              </a:spcBef>
              <a:spcAft>
                <a:spcPts val="0"/>
              </a:spcAft>
              <a:defRPr/>
            </a:pPr>
            <a:r>
              <a:rPr lang="en-US" sz="1400" dirty="0" smtClean="0">
                <a:solidFill>
                  <a:srgbClr val="676767"/>
                </a:solidFill>
                <a:latin typeface="Arial"/>
                <a:ea typeface="Apple LiGothic Medium" pitchFamily="2" charset="-120"/>
              </a:rPr>
              <a:t>Don’t forget: Cisco Live sessions will be available for viewing on-demand after the event at </a:t>
            </a:r>
            <a:r>
              <a:rPr lang="en-US" sz="1400" u="sng" dirty="0" smtClean="0">
                <a:solidFill>
                  <a:srgbClr val="1F92D3"/>
                </a:solidFill>
                <a:latin typeface="Arial"/>
                <a:ea typeface="Apple LiGothic Medium" pitchFamily="2" charset="-120"/>
              </a:rPr>
              <a:t>CiscoLive.com/Online</a:t>
            </a:r>
            <a:endParaRPr lang="en-US" sz="1600" dirty="0" smtClean="0">
              <a:solidFill>
                <a:srgbClr val="1F92D3"/>
              </a:solidFill>
              <a:latin typeface="Aria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1393" y="1128177"/>
            <a:ext cx="3936492" cy="2624328"/>
          </a:xfrm>
          <a:prstGeom prst="rect">
            <a:avLst/>
          </a:prstGeom>
        </p:spPr>
      </p:pic>
      <p:sp>
        <p:nvSpPr>
          <p:cNvPr id="6"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a:latin typeface="Arial"/>
                <a:ea typeface="Apple LiGothic Medium"/>
              </a:rPr>
              <a:pPr/>
              <a:t>‹#›</a:t>
            </a:fld>
            <a:endParaRPr dirty="0">
              <a:latin typeface="Arial"/>
              <a:ea typeface="Apple LiGothic Medium"/>
            </a:endParaRPr>
          </a:p>
        </p:txBody>
      </p:sp>
      <p:sp>
        <p:nvSpPr>
          <p:cNvPr id="7" name="Content Placeholder 2"/>
          <p:cNvSpPr txBox="1">
            <a:spLocks/>
          </p:cNvSpPr>
          <p:nvPr userDrawn="1"/>
        </p:nvSpPr>
        <p:spPr>
          <a:xfrm>
            <a:off x="353787" y="1077913"/>
            <a:ext cx="4119061" cy="3170099"/>
          </a:xfrm>
          <a:prstGeom prst="rect">
            <a:avLst/>
          </a:prstGeom>
        </p:spPr>
        <p:txBody>
          <a:bodyPr wrap="square">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defTabSz="457200">
              <a:buClr>
                <a:srgbClr val="676767"/>
              </a:buClr>
              <a:buSzPct val="80000"/>
            </a:pPr>
            <a:r>
              <a:rPr lang="en-US" sz="2000" dirty="0" smtClean="0">
                <a:solidFill>
                  <a:srgbClr val="676767"/>
                </a:solidFill>
                <a:latin typeface="Arial"/>
                <a:ea typeface="Apple LiGothic Medium"/>
                <a:cs typeface="Apple LiGothic Medium"/>
              </a:rPr>
              <a:t>Give us your feedback to be entered into a Daily Survey Drawing. A daily winner </a:t>
            </a:r>
            <a:br>
              <a:rPr lang="en-US" sz="2000" dirty="0" smtClean="0">
                <a:solidFill>
                  <a:srgbClr val="676767"/>
                </a:solidFill>
                <a:latin typeface="Arial"/>
                <a:ea typeface="Apple LiGothic Medium"/>
                <a:cs typeface="Apple LiGothic Medium"/>
              </a:rPr>
            </a:br>
            <a:r>
              <a:rPr lang="en-US" sz="2000" dirty="0" smtClean="0">
                <a:solidFill>
                  <a:srgbClr val="676767"/>
                </a:solidFill>
                <a:latin typeface="Arial"/>
                <a:ea typeface="Apple LiGothic Medium"/>
                <a:cs typeface="Apple LiGothic Medium"/>
              </a:rPr>
              <a:t>will receive a $750 Amazon </a:t>
            </a:r>
            <a:br>
              <a:rPr lang="en-US" sz="2000" dirty="0" smtClean="0">
                <a:solidFill>
                  <a:srgbClr val="676767"/>
                </a:solidFill>
                <a:latin typeface="Arial"/>
                <a:ea typeface="Apple LiGothic Medium"/>
                <a:cs typeface="Apple LiGothic Medium"/>
              </a:rPr>
            </a:br>
            <a:r>
              <a:rPr lang="en-US" sz="2000" dirty="0" smtClean="0">
                <a:solidFill>
                  <a:srgbClr val="676767"/>
                </a:solidFill>
                <a:latin typeface="Arial"/>
                <a:ea typeface="Apple LiGothic Medium"/>
                <a:cs typeface="Apple LiGothic Medium"/>
              </a:rPr>
              <a:t>gift card.</a:t>
            </a:r>
          </a:p>
          <a:p>
            <a:pPr defTabSz="457200">
              <a:buClr>
                <a:srgbClr val="676767"/>
              </a:buClr>
              <a:buSzPct val="80000"/>
            </a:pPr>
            <a:r>
              <a:rPr lang="en-US" sz="2000" dirty="0" smtClean="0">
                <a:solidFill>
                  <a:srgbClr val="676767"/>
                </a:solidFill>
                <a:latin typeface="Arial"/>
                <a:ea typeface="Apple LiGothic Medium"/>
                <a:cs typeface="Apple LiGothic Medium"/>
              </a:rPr>
              <a:t>Complete your session surveys though the Cisco Live mobile app or your computer on </a:t>
            </a:r>
            <a:br>
              <a:rPr lang="en-US" sz="2000" dirty="0" smtClean="0">
                <a:solidFill>
                  <a:srgbClr val="676767"/>
                </a:solidFill>
                <a:latin typeface="Arial"/>
                <a:ea typeface="Apple LiGothic Medium"/>
                <a:cs typeface="Apple LiGothic Medium"/>
              </a:rPr>
            </a:br>
            <a:r>
              <a:rPr lang="en-US" sz="2000" dirty="0" smtClean="0">
                <a:solidFill>
                  <a:srgbClr val="676767"/>
                </a:solidFill>
                <a:latin typeface="Arial"/>
                <a:ea typeface="Apple LiGothic Medium"/>
                <a:cs typeface="Apple LiGothic Medium"/>
              </a:rPr>
              <a:t>Cisco Live Connect.</a:t>
            </a:r>
            <a:endParaRPr lang="en-US" sz="2000" u="sng" dirty="0" smtClean="0">
              <a:solidFill>
                <a:srgbClr val="676767"/>
              </a:solidFill>
              <a:latin typeface="Arial"/>
              <a:ea typeface="Apple LiGothic Medium"/>
              <a:cs typeface="Apple LiGothic Medium"/>
              <a:sym typeface="Arial" charset="0"/>
            </a:endParaRPr>
          </a:p>
          <a:p>
            <a:pPr defTabSz="457200">
              <a:buClrTx/>
              <a:buSzPct val="80000"/>
            </a:pPr>
            <a:endParaRPr lang="en-US" sz="2000" u="sng" dirty="0">
              <a:solidFill>
                <a:srgbClr val="676767"/>
              </a:solidFill>
              <a:latin typeface="Arial"/>
              <a:ea typeface="Apple LiGothic Medium"/>
              <a:cs typeface="Apple LiGothic Medium"/>
              <a:sym typeface="Arial" charset="0"/>
            </a:endParaRPr>
          </a:p>
        </p:txBody>
      </p:sp>
    </p:spTree>
    <p:extLst>
      <p:ext uri="{BB962C8B-B14F-4D97-AF65-F5344CB8AC3E}">
        <p14:creationId xmlns:p14="http://schemas.microsoft.com/office/powerpoint/2010/main" val="806260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sp>
        <p:nvSpPr>
          <p:cNvPr id="13" name="Title 1"/>
          <p:cNvSpPr txBox="1">
            <a:spLocks/>
          </p:cNvSpPr>
          <p:nvPr userDrawn="1"/>
        </p:nvSpPr>
        <p:spPr>
          <a:xfrm>
            <a:off x="2449068" y="2182395"/>
            <a:ext cx="4245864" cy="838200"/>
          </a:xfrm>
          <a:prstGeom prst="rect">
            <a:avLst/>
          </a:prstGeom>
        </p:spPr>
        <p:txBody>
          <a:bodyPr anchor="ctr"/>
          <a:lstStyle>
            <a:lvl1pPr marL="6251" indent="-6251" algn="l" rtl="0" eaLnBrk="0" fontAlgn="base" hangingPunct="0">
              <a:lnSpc>
                <a:spcPct val="90000"/>
              </a:lnSpc>
              <a:spcBef>
                <a:spcPct val="0"/>
              </a:spcBef>
              <a:spcAft>
                <a:spcPct val="0"/>
              </a:spcAft>
              <a:defRPr sz="2800" b="0">
                <a:solidFill>
                  <a:schemeClr val="accent1"/>
                </a:solidFill>
                <a:latin typeface="+mj-lt"/>
                <a:ea typeface="+mj-ea"/>
                <a:cs typeface="+mj-cs"/>
                <a:sym typeface="Arial" pitchFamily="34" charset="0"/>
              </a:defRPr>
            </a:lvl1pPr>
            <a:lvl2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ctr" defTabSz="457200"/>
            <a:r>
              <a:rPr lang="en-US" sz="4000" i="1" dirty="0" smtClean="0">
                <a:solidFill>
                  <a:srgbClr val="FFFFFF"/>
                </a:solidFill>
                <a:latin typeface="Arial"/>
                <a:ea typeface="Apple LiGothic Medium"/>
                <a:cs typeface="Apple LiGothic Medium"/>
              </a:rPr>
              <a:t>Thank you</a:t>
            </a:r>
            <a:endParaRPr lang="en-US" sz="4000" i="1" dirty="0">
              <a:solidFill>
                <a:srgbClr val="FFFFFF"/>
              </a:solidFill>
              <a:latin typeface="Arial"/>
              <a:ea typeface="Apple LiGothic Medium"/>
              <a:cs typeface="Apple LiGothic Medium"/>
            </a:endParaRP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4413" y="4565591"/>
            <a:ext cx="1040237" cy="349520"/>
          </a:xfrm>
          <a:prstGeom prst="rect">
            <a:avLst/>
          </a:prstGeom>
        </p:spPr>
      </p:pic>
      <p:sp>
        <p:nvSpPr>
          <p:cNvPr id="8"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latin typeface="Arial"/>
                <a:ea typeface="Apple LiGothic Medium"/>
              </a:rPr>
              <a:pPr/>
              <a:t>‹#›</a:t>
            </a:fld>
            <a:endParaRPr dirty="0">
              <a:solidFill>
                <a:srgbClr val="FFFFFF">
                  <a:alpha val="60000"/>
                </a:srgbClr>
              </a:solidFill>
              <a:latin typeface="Arial"/>
              <a:ea typeface="Apple LiGothic Medium"/>
            </a:endParaRPr>
          </a:p>
        </p:txBody>
      </p:sp>
      <p:sp>
        <p:nvSpPr>
          <p:cNvPr id="10" name="Rectangle 4"/>
          <p:cNvSpPr>
            <a:spLocks noChangeArrowheads="1"/>
          </p:cNvSpPr>
          <p:nvPr userDrawn="1"/>
        </p:nvSpPr>
        <p:spPr bwMode="ltGray">
          <a:xfrm>
            <a:off x="5985510" y="473152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dirty="0" smtClean="0">
                <a:solidFill>
                  <a:srgbClr val="FFFFFF">
                    <a:alpha val="60000"/>
                  </a:srgbClr>
                </a:solidFill>
                <a:latin typeface="Arial"/>
                <a:ea typeface="Apple LiGothic Medium"/>
                <a:cs typeface="CiscoSans Thin"/>
              </a:rPr>
              <a:t>© 2015  </a:t>
            </a:r>
            <a:r>
              <a:rPr lang="en-US" sz="600" dirty="0">
                <a:solidFill>
                  <a:srgbClr val="FFFFFF">
                    <a:alpha val="60000"/>
                  </a:srgbClr>
                </a:solidFill>
                <a:latin typeface="Arial"/>
                <a:ea typeface="Apple LiGothic Medium"/>
                <a:cs typeface="CiscoSans Thin"/>
              </a:rPr>
              <a:t>Cisco and/or its affiliates. All rights reserved.   Cisco </a:t>
            </a:r>
            <a:r>
              <a:rPr lang="en-US" sz="600" dirty="0" smtClean="0">
                <a:solidFill>
                  <a:srgbClr val="FFFFFF">
                    <a:alpha val="60000"/>
                  </a:srgbClr>
                </a:solidFill>
                <a:latin typeface="Arial"/>
                <a:ea typeface="Apple LiGothic Medium"/>
                <a:cs typeface="CiscoSans Thin"/>
              </a:rPr>
              <a:t>Public</a:t>
            </a:r>
            <a:endParaRPr lang="en-US" sz="600" dirty="0">
              <a:solidFill>
                <a:srgbClr val="FFFFFF">
                  <a:alpha val="60000"/>
                </a:srgbClr>
              </a:solidFill>
              <a:latin typeface="Arial"/>
              <a:ea typeface="Apple LiGothic Medium"/>
              <a:cs typeface="CiscoSans Thin"/>
            </a:endParaRPr>
          </a:p>
        </p:txBody>
      </p:sp>
      <p:sp>
        <p:nvSpPr>
          <p:cNvPr id="12" name="Rectangle 4"/>
          <p:cNvSpPr>
            <a:spLocks noChangeArrowheads="1"/>
          </p:cNvSpPr>
          <p:nvPr userDrawn="1"/>
        </p:nvSpPr>
        <p:spPr bwMode="ltGray">
          <a:xfrm>
            <a:off x="3561080" y="4731524"/>
            <a:ext cx="2310130"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smtClean="0">
                <a:solidFill>
                  <a:srgbClr val="FFFFFF">
                    <a:alpha val="60000"/>
                  </a:srgbClr>
                </a:solidFill>
                <a:latin typeface="Arial"/>
                <a:ea typeface="Apple LiGothic Medium"/>
                <a:cs typeface="CiscoSans Thin"/>
              </a:rPr>
              <a:t>Presentation ID</a:t>
            </a:r>
            <a:endParaRPr lang="en-US" sz="600" dirty="0">
              <a:solidFill>
                <a:srgbClr val="FFFFFF">
                  <a:alpha val="60000"/>
                </a:srgbClr>
              </a:solidFill>
              <a:latin typeface="Arial"/>
              <a:ea typeface="Apple LiGothic Medium"/>
              <a:cs typeface="CiscoSans Thin"/>
            </a:endParaRPr>
          </a:p>
        </p:txBody>
      </p:sp>
    </p:spTree>
    <p:extLst>
      <p:ext uri="{BB962C8B-B14F-4D97-AF65-F5344CB8AC3E}">
        <p14:creationId xmlns:p14="http://schemas.microsoft.com/office/powerpoint/2010/main" val="424745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286"/>
            <a:ext cx="9144000" cy="5148072"/>
          </a:xfrm>
          <a:prstGeom prst="rect">
            <a:avLst/>
          </a:prstGeom>
        </p:spPr>
      </p:pic>
      <p:pic>
        <p:nvPicPr>
          <p:cNvPr id="20" name="Picture 19" descr="pref_1-line_logo+tagline-rt-white-CMYK.ai"/>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08707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19" y="324161"/>
            <a:ext cx="8588861" cy="628650"/>
          </a:xfrm>
        </p:spPr>
        <p:txBody>
          <a:bodyPr/>
          <a:lstStyle>
            <a:lvl1pPr algn="l" defTabSz="685790" rtl="0" eaLnBrk="1" latinLnBrk="0" hangingPunct="1">
              <a:lnSpc>
                <a:spcPct val="80000"/>
              </a:lnSpc>
              <a:spcBef>
                <a:spcPct val="0"/>
              </a:spcBef>
              <a:buNone/>
              <a:defRPr lang="en-US" sz="2700" b="0" kern="1200" spc="-75" baseline="0" dirty="0">
                <a:gradFill>
                  <a:gsLst>
                    <a:gs pos="0">
                      <a:schemeClr val="tx1"/>
                    </a:gs>
                    <a:gs pos="44000">
                      <a:srgbClr val="01BBBB"/>
                    </a:gs>
                    <a:gs pos="100000">
                      <a:schemeClr val="accent4"/>
                    </a:gs>
                  </a:gsLst>
                  <a:lin ang="4800000" scaled="0"/>
                </a:gradFill>
                <a:latin typeface="CiscoSans" pitchFamily="34" charset="0"/>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4" y="1081031"/>
            <a:ext cx="8578850" cy="3395741"/>
          </a:xfrm>
        </p:spPr>
        <p:txBody>
          <a:bodyPr>
            <a:noAutofit/>
          </a:bodyPr>
          <a:lstStyle>
            <a:lvl1pPr>
              <a:lnSpc>
                <a:spcPct val="95000"/>
              </a:lnSpc>
              <a:spcBef>
                <a:spcPts val="1109"/>
              </a:spcBef>
              <a:defRPr sz="1700" b="0">
                <a:solidFill>
                  <a:srgbClr val="435153"/>
                </a:solidFill>
                <a:latin typeface="CiscoSans" pitchFamily="34" charset="0"/>
              </a:defRPr>
            </a:lvl1pPr>
            <a:lvl2pPr>
              <a:lnSpc>
                <a:spcPct val="95000"/>
              </a:lnSpc>
              <a:spcBef>
                <a:spcPts val="450"/>
              </a:spcBef>
              <a:defRPr b="0">
                <a:solidFill>
                  <a:srgbClr val="435153"/>
                </a:solidFill>
                <a:latin typeface="CiscoSans" pitchFamily="34" charset="0"/>
              </a:defRPr>
            </a:lvl2pPr>
            <a:lvl3pPr>
              <a:defRPr b="0">
                <a:solidFill>
                  <a:srgbClr val="435153"/>
                </a:solidFill>
                <a:latin typeface="CiscoSans" pitchFamily="34" charset="0"/>
              </a:defRPr>
            </a:lvl3pPr>
            <a:lvl4pPr>
              <a:defRPr b="0">
                <a:solidFill>
                  <a:srgbClr val="435153"/>
                </a:solidFill>
                <a:latin typeface="CiscoSans" pitchFamily="34" charset="0"/>
              </a:defRPr>
            </a:lvl4pPr>
            <a:lvl5pPr>
              <a:defRPr b="0">
                <a:solidFill>
                  <a:srgbClr val="435153"/>
                </a:solidFill>
                <a:latin typeface="Cisco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00971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cSld name="Title and Content_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00050" y="1097281"/>
            <a:ext cx="8321040" cy="3535442"/>
          </a:xfrm>
          <a:prstGeom prst="rect">
            <a:avLst/>
          </a:prstGeom>
        </p:spPr>
        <p:txBody>
          <a:bodyPr lIns="91436" tIns="45718" rIns="91436" bIns="45718"/>
          <a:lstStyle>
            <a:lvl1pPr>
              <a:buClr>
                <a:schemeClr val="accent1">
                  <a:lumMod val="60000"/>
                  <a:lumOff val="40000"/>
                </a:schemeClr>
              </a:buClr>
              <a:defRPr/>
            </a:lvl1pPr>
            <a:lvl2pPr>
              <a:buClr>
                <a:schemeClr val="accent1">
                  <a:lumMod val="60000"/>
                  <a:lumOff val="40000"/>
                </a:schemeClr>
              </a:buClr>
              <a:defRPr/>
            </a:lvl2pPr>
            <a:lvl3pPr>
              <a:buClr>
                <a:schemeClr val="accent1">
                  <a:lumMod val="60000"/>
                  <a:lumOff val="40000"/>
                </a:schemeClr>
              </a:buClr>
              <a:defRPr/>
            </a:lvl3pPr>
            <a:lvl4pPr>
              <a:buClr>
                <a:schemeClr val="accent1">
                  <a:lumMod val="60000"/>
                  <a:lumOff val="40000"/>
                </a:schemeClr>
              </a:buClr>
              <a:defRPr/>
            </a:lvl4pPr>
            <a:lvl5pPr>
              <a:buClr>
                <a:schemeClr val="accent1">
                  <a:lumMod val="60000"/>
                  <a:lumOff val="4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a:xfrm>
            <a:off x="6775451" y="4959350"/>
            <a:ext cx="1714500" cy="171450"/>
          </a:xfrm>
          <a:prstGeom prst="rect">
            <a:avLst/>
          </a:prstGeom>
        </p:spPr>
        <p:txBody>
          <a:bodyPr vert="horz" lIns="68577" tIns="34289" rIns="68577" bIns="34289" rtlCol="0" anchor="ctr"/>
          <a:lstStyle>
            <a:lvl1pPr marL="0" marR="0" indent="0" algn="r" defTabSz="685771" rtl="0" eaLnBrk="1" fontAlgn="auto" latinLnBrk="0" hangingPunct="1">
              <a:lnSpc>
                <a:spcPct val="100000"/>
              </a:lnSpc>
              <a:spcBef>
                <a:spcPts val="0"/>
              </a:spcBef>
              <a:spcAft>
                <a:spcPts val="0"/>
              </a:spcAft>
              <a:buClrTx/>
              <a:buSzTx/>
              <a:buFontTx/>
              <a:buNone/>
              <a:tabLst/>
              <a:defRPr sz="500">
                <a:solidFill>
                  <a:prstClr val="black">
                    <a:tint val="75000"/>
                  </a:prstClr>
                </a:solidFill>
                <a:latin typeface="CiscoSans ExtraLight" panose="020B0303020201020303" pitchFamily="34" charset="0"/>
                <a:ea typeface="ＭＳ Ｐゴシック" pitchFamily="34" charset="-128"/>
              </a:defRPr>
            </a:lvl1pPr>
          </a:lstStyle>
          <a:p>
            <a:pPr>
              <a:defRPr/>
            </a:pPr>
            <a:r>
              <a:rPr lang="en-US"/>
              <a:t>Cisco Confidential</a:t>
            </a:r>
          </a:p>
        </p:txBody>
      </p:sp>
    </p:spTree>
    <p:extLst>
      <p:ext uri="{BB962C8B-B14F-4D97-AF65-F5344CB8AC3E}">
        <p14:creationId xmlns:p14="http://schemas.microsoft.com/office/powerpoint/2010/main" val="3418981095"/>
      </p:ext>
    </p:extLst>
  </p:cSld>
  <p:clrMapOvr>
    <a:masterClrMapping/>
  </p:clrMapOvr>
  <p:transition xmlns:p14="http://schemas.microsoft.com/office/powerpoint/2010/mai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6775704" y="4960085"/>
            <a:ext cx="1714500" cy="171450"/>
          </a:xfrm>
          <a:prstGeom prst="rect">
            <a:avLst/>
          </a:prstGeom>
        </p:spPr>
        <p:txBody>
          <a:bodyPr vert="horz" lIns="68580" tIns="34290" rIns="68580" bIns="34290" rtlCol="0" anchor="ctr"/>
          <a:lstStyle>
            <a:lvl1pPr marL="0" marR="0" indent="0" algn="r" defTabSz="685800"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3097383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356617" y="1349354"/>
            <a:ext cx="4003995" cy="3040875"/>
          </a:xfrm>
          <a:prstGeom prst="rect">
            <a:avLst/>
          </a:prstGeom>
        </p:spPr>
        <p:txBody>
          <a:bodyPr lIns="91416" tIns="45708" rIns="91416" bIns="45708"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3978690" cy="3041208"/>
          </a:xfrm>
          <a:prstGeom prst="rect">
            <a:avLst/>
          </a:prstGeom>
        </p:spPr>
        <p:txBody>
          <a:bodyPr vert="horz" lIns="91416" tIns="45708" rIns="91416" bIns="45708">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35661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6111823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84048"/>
            <a:ext cx="8513064" cy="434974"/>
          </a:xfrm>
        </p:spPr>
        <p:txBody>
          <a:bodyPr/>
          <a:lstStyle>
            <a:lvl1pPr>
              <a:defRPr baseline="0"/>
            </a:lvl1pPr>
          </a:lstStyle>
          <a:p>
            <a:r>
              <a:rPr lang="en-US" dirty="0" smtClean="0"/>
              <a:t>Slide Title</a:t>
            </a:r>
            <a:endParaRPr lang="en-US" dirty="0"/>
          </a:p>
        </p:txBody>
      </p:sp>
      <p:sp>
        <p:nvSpPr>
          <p:cNvPr id="6" name="Text Placeholder 5"/>
          <p:cNvSpPr>
            <a:spLocks noGrp="1"/>
          </p:cNvSpPr>
          <p:nvPr>
            <p:ph type="body" sz="quarter" idx="12"/>
          </p:nvPr>
        </p:nvSpPr>
        <p:spPr>
          <a:xfrm>
            <a:off x="304800" y="822960"/>
            <a:ext cx="8513064" cy="381000"/>
          </a:xfrm>
        </p:spPr>
        <p:txBody>
          <a:bodyPr/>
          <a:lstStyle>
            <a:lvl1pPr marL="1785" indent="0">
              <a:buNone/>
              <a:defRPr>
                <a:solidFill>
                  <a:schemeClr val="accent2"/>
                </a:solidFill>
              </a:defRPr>
            </a:lvl1pPr>
          </a:lstStyle>
          <a:p>
            <a:pPr lvl="0"/>
            <a:r>
              <a:rPr lang="en-US" dirty="0" smtClean="0"/>
              <a:t>Click to edit Master text styles</a:t>
            </a:r>
          </a:p>
        </p:txBody>
      </p:sp>
      <p:sp>
        <p:nvSpPr>
          <p:cNvPr id="5" name="Slide Number Placeholder 2"/>
          <p:cNvSpPr>
            <a:spLocks noGrp="1"/>
          </p:cNvSpPr>
          <p:nvPr>
            <p:ph type="sldNum" sz="quarter" idx="4"/>
          </p:nvPr>
        </p:nvSpPr>
        <p:spPr>
          <a:xfrm>
            <a:off x="4354895" y="4888858"/>
            <a:ext cx="383410" cy="274637"/>
          </a:xfrm>
          <a:prstGeom prst="rect">
            <a:avLst/>
          </a:prstGeom>
        </p:spPr>
        <p:txBody>
          <a:bodyPr vert="horz" lIns="91440" tIns="45720" rIns="91440" bIns="45720" rtlCol="0" anchor="ctr"/>
          <a:lstStyle>
            <a:lvl1pPr marL="0" algn="ctr" defTabSz="458093" rtl="0" eaLnBrk="1" fontAlgn="base" latinLnBrk="0" hangingPunct="1">
              <a:spcBef>
                <a:spcPct val="0"/>
              </a:spcBef>
              <a:spcAft>
                <a:spcPct val="0"/>
              </a:spcAft>
              <a:defRPr lang="en-US" sz="7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574009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457200"/>
            <a:fld id="{B0EF5675-5E59-4EF0-84FC-A2B81027BF13}" type="datetimeFigureOut">
              <a:rPr lang="en-US" smtClean="0">
                <a:solidFill>
                  <a:srgbClr val="676767"/>
                </a:solidFill>
              </a:rPr>
              <a:pPr defTabSz="457200"/>
              <a:t>5/29/15</a:t>
            </a:fld>
            <a:endParaRPr lang="en-US" dirty="0">
              <a:solidFill>
                <a:srgbClr val="676767"/>
              </a:solidFill>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defTabSz="457200"/>
            <a:endParaRPr lang="en-US" dirty="0">
              <a:solidFill>
                <a:srgbClr val="676767"/>
              </a:solidFill>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6FEDD3E6-693E-49AD-96A5-C170F8004B76}" type="slidenum">
              <a:rPr>
                <a:latin typeface="Arial"/>
                <a:ea typeface="Apple LiGothic Medium"/>
              </a:rPr>
              <a:pPr/>
              <a:t>‹#›</a:t>
            </a:fld>
            <a:endParaRPr dirty="0">
              <a:latin typeface="Arial"/>
              <a:ea typeface="Apple LiGothic Medium"/>
            </a:endParaRPr>
          </a:p>
        </p:txBody>
      </p:sp>
      <p:sp>
        <p:nvSpPr>
          <p:cNvPr id="5" name="Rectangle 4" descr="ToolsToo_PS"/>
          <p:cNvSpPr>
            <a:spLocks noChangeAspect="1"/>
          </p:cNvSpPr>
          <p:nvPr userDrawn="1"/>
        </p:nvSpPr>
        <p:spPr>
          <a:xfrm>
            <a:off x="3047934" y="448156"/>
            <a:ext cx="3048132" cy="4695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dirty="0" smtClean="0">
              <a:solidFill>
                <a:srgbClr val="FFFFFF"/>
              </a:solidFill>
              <a:latin typeface="Arial"/>
              <a:ea typeface="Apple LiGothic Medium"/>
              <a:cs typeface="Apple LiGothic Medium"/>
            </a:endParaRPr>
          </a:p>
        </p:txBody>
      </p:sp>
    </p:spTree>
    <p:extLst>
      <p:ext uri="{BB962C8B-B14F-4D97-AF65-F5344CB8AC3E}">
        <p14:creationId xmlns:p14="http://schemas.microsoft.com/office/powerpoint/2010/main" val="2966287590"/>
      </p:ext>
    </p:extLst>
  </p:cSld>
  <p:clrMapOvr>
    <a:masterClrMapping/>
  </p:clrMapOvr>
  <p:timing>
    <p:tnLst>
      <p:par>
        <p:cTn xmlns:p14="http://schemas.microsoft.com/office/powerpoint/2010/mai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defTabSz="685862" rtl="0" eaLnBrk="1" latinLnBrk="0" hangingPunct="1">
              <a:lnSpc>
                <a:spcPct val="80000"/>
              </a:lnSpc>
              <a:spcBef>
                <a:spcPct val="0"/>
              </a:spcBef>
              <a:buNone/>
              <a:defRPr lang="en-US" sz="2500" b="0" kern="1200" spc="0" baseline="0" dirty="0">
                <a:gradFill flip="none" rotWithShape="1">
                  <a:gsLst>
                    <a:gs pos="0">
                      <a:srgbClr val="32BEBD"/>
                    </a:gs>
                    <a:gs pos="100000">
                      <a:srgbClr val="3366FF"/>
                    </a:gs>
                  </a:gsLst>
                  <a:lin ang="0" scaled="1"/>
                  <a:tileRect/>
                </a:gradFill>
                <a:latin typeface="+mj-lt"/>
                <a:ea typeface="+mj-ea"/>
                <a:cs typeface="CiscoSans"/>
              </a:defRPr>
            </a:lvl1pPr>
          </a:lstStyle>
          <a:p>
            <a:r>
              <a:rPr lang="en-US" dirty="0" smtClean="0"/>
              <a:t>Bullet Title Goes Here</a:t>
            </a:r>
            <a:endParaRPr lang="en-US" dirty="0"/>
          </a:p>
        </p:txBody>
      </p:sp>
    </p:spTree>
    <p:extLst>
      <p:ext uri="{BB962C8B-B14F-4D97-AF65-F5344CB8AC3E}">
        <p14:creationId xmlns:p14="http://schemas.microsoft.com/office/powerpoint/2010/main" val="11945637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333846" y="100490"/>
            <a:ext cx="8413138" cy="37743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82278" tIns="45708" rIns="82278" bIns="45708" rtlCol="0" anchor="b" anchorCtr="0">
            <a:noAutofit/>
          </a:bodyPr>
          <a:lstStyle>
            <a:lvl1pPr>
              <a:defRPr lang="en-US" dirty="0"/>
            </a:lvl1pPr>
          </a:lstStyle>
          <a:p>
            <a:pPr lvl="0" defTabSz="914172" eaLnBrk="1" latinLnBrk="0" hangingPunct="1">
              <a:lnSpc>
                <a:spcPct val="80000"/>
              </a:lnSpc>
              <a:buNone/>
            </a:pPr>
            <a:r>
              <a:rPr lang="en-US" dirty="0" smtClean="0"/>
              <a:t>Click to edit Master title style</a:t>
            </a:r>
            <a:endParaRPr lang="en-US" dirty="0"/>
          </a:p>
        </p:txBody>
      </p:sp>
      <p:sp>
        <p:nvSpPr>
          <p:cNvPr id="6" name="Text Placeholder 5"/>
          <p:cNvSpPr>
            <a:spLocks noGrp="1"/>
          </p:cNvSpPr>
          <p:nvPr>
            <p:ph type="body" sz="quarter" idx="10"/>
          </p:nvPr>
        </p:nvSpPr>
        <p:spPr>
          <a:xfrm>
            <a:off x="347472" y="453487"/>
            <a:ext cx="8403336" cy="3137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2278" tIns="45708" rIns="82278" bIns="45708" numCol="1" rtlCol="0" anchor="b" anchorCtr="0" compatLnSpc="1">
            <a:prstTxWarp prst="textNoShape">
              <a:avLst/>
            </a:prstTxWarp>
            <a:noAutofit/>
          </a:bodyPr>
          <a:lstStyle>
            <a:lvl1pPr>
              <a:defRPr lang="en-US" b="0" kern="1200" spc="0" baseline="0" dirty="0">
                <a:gradFill>
                  <a:gsLst>
                    <a:gs pos="0">
                      <a:srgbClr val="66FFFF"/>
                    </a:gs>
                    <a:gs pos="80000">
                      <a:srgbClr val="008040"/>
                    </a:gs>
                  </a:gsLst>
                  <a:lin ang="12000000" scaled="0"/>
                </a:gradFill>
                <a:latin typeface="+mj-lt"/>
                <a:ea typeface="+mj-ea"/>
                <a:cs typeface="+mj-cs"/>
              </a:defRPr>
            </a:lvl1pPr>
          </a:lstStyle>
          <a:p>
            <a:pPr marL="6251" lvl="0" indent="-6251" defTabSz="914172" eaLnBrk="1" latinLnBrk="0" hangingPunct="1">
              <a:lnSpc>
                <a:spcPct val="80000"/>
              </a:lnSpc>
              <a:spcBef>
                <a:spcPct val="0"/>
              </a:spcBef>
              <a:buNone/>
            </a:pPr>
            <a:r>
              <a:rPr lang="en-US" dirty="0" smtClean="0"/>
              <a:t>Click to edit Master text styles</a:t>
            </a:r>
            <a:endParaRPr lang="en-US" dirty="0"/>
          </a:p>
        </p:txBody>
      </p:sp>
      <p:sp>
        <p:nvSpPr>
          <p:cNvPr id="7" name="Slide Number Placeholder 6"/>
          <p:cNvSpPr>
            <a:spLocks noGrp="1"/>
          </p:cNvSpPr>
          <p:nvPr>
            <p:ph type="sldNum" sz="quarter" idx="4"/>
          </p:nvPr>
        </p:nvSpPr>
        <p:spPr>
          <a:xfrm>
            <a:off x="8940996" y="4933956"/>
            <a:ext cx="203004" cy="154367"/>
          </a:xfrm>
          <a:prstGeom prst="rect">
            <a:avLst/>
          </a:prstGeom>
          <a:noFill/>
          <a:ln>
            <a:noFill/>
          </a:ln>
        </p:spPr>
        <p:txBody>
          <a:bodyPr wrap="none" lIns="46183" tIns="23091" rIns="46183" bIns="23091" anchor="b" anchorCtr="1">
            <a:spAutoFit/>
          </a:bodyPr>
          <a:lstStyle>
            <a:lvl1pPr>
              <a:defRPr lang="en-US" sz="700" smtClean="0">
                <a:solidFill>
                  <a:srgbClr val="8E8E95"/>
                </a:solidFill>
              </a:defRPr>
            </a:lvl1pPr>
          </a:lstStyle>
          <a:p>
            <a:pPr defTabSz="457979"/>
            <a:fld id="{2F5CCB13-0A32-4557-88E9-079F0C330695}" type="slidenum">
              <a:rPr>
                <a:latin typeface="Arial"/>
                <a:ea typeface="Apple LiGothic Medium"/>
              </a:rPr>
              <a:pPr defTabSz="457979"/>
              <a:t>‹#›</a:t>
            </a:fld>
            <a:endParaRPr dirty="0">
              <a:latin typeface="Arial"/>
              <a:ea typeface="Apple LiGothic Medium"/>
            </a:endParaRPr>
          </a:p>
        </p:txBody>
      </p:sp>
    </p:spTree>
    <p:extLst>
      <p:ext uri="{BB962C8B-B14F-4D97-AF65-F5344CB8AC3E}">
        <p14:creationId xmlns:p14="http://schemas.microsoft.com/office/powerpoint/2010/main" val="2534677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0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p:spPr>
        <p:txBody>
          <a:bodyPr vert="horz" wrap="square" lIns="0" tIns="45703" rIns="0" bIns="45703" rtlCol="0" anchor="b" anchorCtr="0">
            <a:noAutofit/>
          </a:bodyPr>
          <a:lstStyle>
            <a:lvl1pPr marL="0" indent="0" algn="l" defTabSz="804578">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22" lvl="0" indent="-228522" algn="l" defTabSz="804578"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0" y="438912"/>
            <a:ext cx="8580924" cy="704088"/>
          </a:xfrm>
          <a:prstGeom prst="rect">
            <a:avLst/>
          </a:prstGeom>
        </p:spPr>
        <p:txBody>
          <a:bodyPr vert="horz" lIns="61724" tIns="34292" rIns="61724" bIns="34292" rtlCol="0" anchor="t" anchorCtr="0">
            <a:noAutofit/>
          </a:bodyPr>
          <a:lstStyle/>
          <a:p>
            <a:r>
              <a:rPr lang="en-US" dirty="0" smtClean="0"/>
              <a:t>Slide Title Goes Here</a:t>
            </a:r>
            <a:endParaRPr lang="en-US" dirty="0"/>
          </a:p>
        </p:txBody>
      </p:sp>
      <p:sp>
        <p:nvSpPr>
          <p:cNvPr id="7" name="Text Placeholder 6"/>
          <p:cNvSpPr>
            <a:spLocks noGrp="1"/>
          </p:cNvSpPr>
          <p:nvPr>
            <p:ph type="body" sz="quarter" idx="12"/>
          </p:nvPr>
        </p:nvSpPr>
        <p:spPr>
          <a:xfrm>
            <a:off x="325440" y="1301751"/>
            <a:ext cx="8607425" cy="3041650"/>
          </a:xfrm>
        </p:spPr>
        <p:txBody>
          <a:bodyPr/>
          <a:lstStyle>
            <a:lvl1pPr>
              <a:buClr>
                <a:srgbClr val="00267F"/>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0994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p:spPr>
        <p:txBody>
          <a:bodyPr vert="horz" wrap="square" lIns="0" tIns="45701" rIns="0" bIns="45701" rtlCol="0" anchor="b" anchorCtr="0">
            <a:noAutofit/>
          </a:bodyPr>
          <a:lstStyle>
            <a:lvl1pPr marL="0" indent="0" algn="l" defTabSz="80454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13" lvl="0" indent="-228513" algn="l" defTabSz="80454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61721" tIns="34291" rIns="61721" bIns="34291" rtlCol="0" anchor="t" anchorCtr="0">
            <a:noAutofit/>
          </a:bodyPr>
          <a:lstStyle/>
          <a:p>
            <a:r>
              <a:rPr lang="en-US" dirty="0" smtClean="0"/>
              <a:t>Slide Title Goes Here</a:t>
            </a:r>
            <a:endParaRPr lang="en-US" dirty="0"/>
          </a:p>
        </p:txBody>
      </p:sp>
    </p:spTree>
    <p:extLst>
      <p:ext uri="{BB962C8B-B14F-4D97-AF65-F5344CB8AC3E}">
        <p14:creationId xmlns:p14="http://schemas.microsoft.com/office/powerpoint/2010/main" val="284112558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p:spPr>
        <p:txBody>
          <a:bodyPr vert="horz" wrap="square" lIns="0" tIns="45701" rIns="0" bIns="45701" rtlCol="0" anchor="b" anchorCtr="0">
            <a:noAutofit/>
          </a:bodyPr>
          <a:lstStyle>
            <a:lvl1pPr marL="0" indent="0" algn="l" defTabSz="80454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13" lvl="0" indent="-228513" algn="l" defTabSz="80454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61721" tIns="34291" rIns="61721" bIns="34291" rtlCol="0" anchor="t" anchorCtr="0">
            <a:noAutofit/>
          </a:bodyPr>
          <a:lstStyle/>
          <a:p>
            <a:r>
              <a:rPr lang="en-US" dirty="0" smtClean="0"/>
              <a:t>Slide Title Goes Here</a:t>
            </a:r>
            <a:endParaRPr lang="en-US" dirty="0"/>
          </a:p>
        </p:txBody>
      </p:sp>
    </p:spTree>
    <p:extLst>
      <p:ext uri="{BB962C8B-B14F-4D97-AF65-F5344CB8AC3E}">
        <p14:creationId xmlns:p14="http://schemas.microsoft.com/office/powerpoint/2010/main" val="21475565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6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p:spPr>
        <p:txBody>
          <a:bodyPr vert="horz" wrap="square" lIns="0" tIns="45701" rIns="0" bIns="45701" rtlCol="0" anchor="b" anchorCtr="0">
            <a:noAutofit/>
          </a:bodyPr>
          <a:lstStyle>
            <a:lvl1pPr marL="0" indent="0" algn="l" defTabSz="80454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13" lvl="0" indent="-228513" algn="l" defTabSz="80454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61721" tIns="34291" rIns="61721" bIns="34291" rtlCol="0" anchor="t" anchorCtr="0">
            <a:noAutofit/>
          </a:bodyPr>
          <a:lstStyle/>
          <a:p>
            <a:r>
              <a:rPr lang="en-US" dirty="0" smtClean="0"/>
              <a:t>Slide Title Goes Here</a:t>
            </a:r>
            <a:endParaRPr lang="en-US" dirty="0"/>
          </a:p>
        </p:txBody>
      </p:sp>
    </p:spTree>
    <p:extLst>
      <p:ext uri="{BB962C8B-B14F-4D97-AF65-F5344CB8AC3E}">
        <p14:creationId xmlns:p14="http://schemas.microsoft.com/office/powerpoint/2010/main" val="4083309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p:spPr>
        <p:txBody>
          <a:bodyPr vert="horz" wrap="square" lIns="0" tIns="45701" rIns="0" bIns="45701" rtlCol="0" anchor="b" anchorCtr="0">
            <a:noAutofit/>
          </a:bodyPr>
          <a:lstStyle>
            <a:lvl1pPr marL="0" indent="0" algn="l" defTabSz="80454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13" lvl="0" indent="-228513" algn="l" defTabSz="80454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61721" tIns="34291" rIns="61721" bIns="34291" rtlCol="0" anchor="t" anchorCtr="0">
            <a:noAutofit/>
          </a:bodyPr>
          <a:lstStyle/>
          <a:p>
            <a:r>
              <a:rPr lang="en-US" dirty="0" smtClean="0"/>
              <a:t>Slide Title Goes Here</a:t>
            </a:r>
            <a:endParaRPr lang="en-US" dirty="0"/>
          </a:p>
        </p:txBody>
      </p:sp>
    </p:spTree>
    <p:extLst>
      <p:ext uri="{BB962C8B-B14F-4D97-AF65-F5344CB8AC3E}">
        <p14:creationId xmlns:p14="http://schemas.microsoft.com/office/powerpoint/2010/main" val="42829871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74084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91416" tIns="45708" rIns="91416" bIns="45708"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91416" tIns="45708" rIns="91416" bIns="45708"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91416" tIns="45708" rIns="91416" bIns="45708"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2"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971259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9092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cSld name="13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5" y="324161"/>
            <a:ext cx="8588861" cy="62865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1640534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Title Only 4 Heavy Graphics">
    <p:bg bwMode="auto">
      <p:bgRef idx="1001">
        <a:schemeClr val="bg1"/>
      </p:bgRef>
    </p:bg>
    <p:spTree>
      <p:nvGrpSpPr>
        <p:cNvPr id="1" name=""/>
        <p:cNvGrpSpPr/>
        <p:nvPr/>
      </p:nvGrpSpPr>
      <p:grpSpPr>
        <a:xfrm>
          <a:off x="0" y="0"/>
          <a:ext cx="0" cy="0"/>
          <a:chOff x="0" y="0"/>
          <a:chExt cx="0" cy="0"/>
        </a:xfrm>
      </p:grpSpPr>
      <p:sp>
        <p:nvSpPr>
          <p:cNvPr id="4" name="Rectangle 3"/>
          <p:cNvSpPr/>
          <p:nvPr userDrawn="1"/>
        </p:nvSpPr>
        <p:spPr bwMode="white">
          <a:xfrm>
            <a:off x="0" y="0"/>
            <a:ext cx="9144000" cy="285750"/>
          </a:xfrm>
          <a:prstGeom prst="rect">
            <a:avLst/>
          </a:prstGeom>
          <a:solidFill>
            <a:schemeClr val="bg1"/>
          </a:solidFill>
          <a:ln w="12700" cap="flat">
            <a:noFill/>
            <a:miter lim="800000"/>
            <a:headEnd type="none" w="med" len="med"/>
            <a:tailEnd type="none" w="med" len="med"/>
          </a:ln>
        </p:spPr>
        <p:txBody>
          <a:bodyPr lIns="0" tIns="0" rIns="0" bIns="0" rtlCol="0" anchor="ctr"/>
          <a:lstStyle/>
          <a:p>
            <a:pPr algn="ctr" defTabSz="514350"/>
            <a:endParaRPr lang="en-US" sz="1400" dirty="0" err="1" smtClean="0">
              <a:solidFill>
                <a:srgbClr val="FFFFFF"/>
              </a:solidFill>
              <a:ea typeface="Arial" pitchFamily="-107" charset="0"/>
              <a:cs typeface="Arial" pitchFamily="-107" charset="0"/>
              <a:sym typeface="Arial" pitchFamily="-107" charset="0"/>
            </a:endParaRPr>
          </a:p>
        </p:txBody>
      </p:sp>
      <p:sp>
        <p:nvSpPr>
          <p:cNvPr id="2" name="Title 1"/>
          <p:cNvSpPr>
            <a:spLocks noGrp="1"/>
          </p:cNvSpPr>
          <p:nvPr>
            <p:ph type="title" hasCustomPrompt="1"/>
          </p:nvPr>
        </p:nvSpPr>
        <p:spPr>
          <a:xfrm>
            <a:off x="304799" y="155576"/>
            <a:ext cx="8513064" cy="434974"/>
          </a:xfrm>
        </p:spPr>
        <p:txBody>
          <a:bodyPr/>
          <a:lstStyle>
            <a:lvl1pPr>
              <a:defRPr baseline="0"/>
            </a:lvl1pPr>
          </a:lstStyle>
          <a:p>
            <a:r>
              <a:rPr lang="en-US" dirty="0" smtClean="0"/>
              <a:t>Slide Title</a:t>
            </a:r>
            <a:endParaRPr lang="en-US" dirty="0"/>
          </a:p>
        </p:txBody>
      </p:sp>
      <p:sp>
        <p:nvSpPr>
          <p:cNvPr id="5" name="Slide Number Placeholder 2"/>
          <p:cNvSpPr>
            <a:spLocks noGrp="1"/>
          </p:cNvSpPr>
          <p:nvPr>
            <p:ph type="sldNum" sz="quarter" idx="4"/>
          </p:nvPr>
        </p:nvSpPr>
        <p:spPr>
          <a:xfrm>
            <a:off x="4354895" y="4888858"/>
            <a:ext cx="383410" cy="274637"/>
          </a:xfrm>
          <a:prstGeom prst="rect">
            <a:avLst/>
          </a:prstGeom>
        </p:spPr>
        <p:txBody>
          <a:bodyPr vert="horz" lIns="91440" tIns="45720" rIns="91440" bIns="45720" rtlCol="0" anchor="ctr"/>
          <a:lstStyle>
            <a:lvl1pPr marL="0" algn="ctr" defTabSz="458093" rtl="0" eaLnBrk="1" fontAlgn="base" latinLnBrk="0" hangingPunct="1">
              <a:spcBef>
                <a:spcPct val="0"/>
              </a:spcBef>
              <a:spcAft>
                <a:spcPct val="0"/>
              </a:spcAft>
              <a:defRPr lang="en-US" sz="7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187144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itle and 3 Column Bullets">
    <p:spTree>
      <p:nvGrpSpPr>
        <p:cNvPr id="1" name=""/>
        <p:cNvGrpSpPr/>
        <p:nvPr/>
      </p:nvGrpSpPr>
      <p:grpSpPr>
        <a:xfrm>
          <a:off x="0" y="0"/>
          <a:ext cx="0" cy="0"/>
          <a:chOff x="0" y="0"/>
          <a:chExt cx="0" cy="0"/>
        </a:xfrm>
      </p:grpSpPr>
      <p:sp>
        <p:nvSpPr>
          <p:cNvPr id="2" name="Title 1"/>
          <p:cNvSpPr>
            <a:spLocks noGrp="1"/>
          </p:cNvSpPr>
          <p:nvPr>
            <p:ph type="title"/>
          </p:nvPr>
        </p:nvSpPr>
        <p:spPr>
          <a:xfrm>
            <a:off x="304800" y="219456"/>
            <a:ext cx="8513064" cy="7654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baseline="0"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304800" y="1100307"/>
            <a:ext cx="2624328" cy="3715533"/>
          </a:xfrm>
        </p:spPr>
        <p:txBody>
          <a:bodyPr lIns="91440" tIns="45720" rIns="91440" bIns="45720"/>
          <a:lstStyle>
            <a:lvl1pPr>
              <a:spcBef>
                <a:spcPts val="1200"/>
              </a:spcBef>
              <a:buClr>
                <a:srgbClr val="168ACB"/>
              </a:buClr>
              <a:defRPr sz="1600">
                <a:solidFill>
                  <a:srgbClr val="000000"/>
                </a:solidFill>
              </a:defRPr>
            </a:lvl1pPr>
            <a:lvl2pPr>
              <a:spcBef>
                <a:spcPts val="400"/>
              </a:spcBef>
              <a:defRPr sz="1400">
                <a:solidFill>
                  <a:srgbClr val="000000"/>
                </a:solidFill>
              </a:defRPr>
            </a:lvl2pPr>
            <a:lvl3pPr>
              <a:spcBef>
                <a:spcPts val="200"/>
              </a:spcBef>
              <a:defRPr sz="1200">
                <a:solidFill>
                  <a:srgbClr val="000000"/>
                </a:solidFill>
              </a:defRPr>
            </a:lvl3pPr>
            <a:lvl4pPr>
              <a:spcBef>
                <a:spcPts val="200"/>
              </a:spcBef>
              <a:defRPr sz="1000">
                <a:solidFill>
                  <a:srgbClr val="000000"/>
                </a:solidFill>
              </a:defRPr>
            </a:lvl4pPr>
            <a:lvl5pPr>
              <a:spcBef>
                <a:spcPts val="675"/>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0"/>
          </p:nvPr>
        </p:nvSpPr>
        <p:spPr>
          <a:xfrm>
            <a:off x="6193536" y="1100307"/>
            <a:ext cx="2624328" cy="3717925"/>
          </a:xfrm>
        </p:spPr>
        <p:txBody>
          <a:bodyPr lIns="91440" tIns="45720" rIns="91440" bIns="45720"/>
          <a:lstStyle>
            <a:lvl1pPr>
              <a:defRPr sz="1600">
                <a:solidFill>
                  <a:srgbClr val="000000"/>
                </a:solidFill>
              </a:defRPr>
            </a:lvl1pPr>
            <a:lvl2pPr>
              <a:defRPr sz="1400">
                <a:solidFill>
                  <a:srgbClr val="000000"/>
                </a:solidFill>
              </a:defRPr>
            </a:lvl2pPr>
            <a:lvl3pPr>
              <a:defRPr sz="1200">
                <a:solidFill>
                  <a:srgbClr val="000000"/>
                </a:solidFill>
              </a:defRPr>
            </a:lvl3pPr>
            <a:lvl4pPr>
              <a:defRPr sz="10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7"/>
          <p:cNvSpPr>
            <a:spLocks noGrp="1"/>
          </p:cNvSpPr>
          <p:nvPr>
            <p:ph type="body" sz="quarter" idx="11"/>
          </p:nvPr>
        </p:nvSpPr>
        <p:spPr>
          <a:xfrm>
            <a:off x="3249168" y="1100307"/>
            <a:ext cx="2624328" cy="3724275"/>
          </a:xfrm>
        </p:spPr>
        <p:txBody>
          <a:bodyPr lIns="91440" tIns="45720" rIns="91440" bIns="45720"/>
          <a:lstStyle>
            <a:lvl1pPr>
              <a:defRPr sz="1600">
                <a:solidFill>
                  <a:srgbClr val="000000"/>
                </a:solidFill>
              </a:defRPr>
            </a:lvl1pPr>
            <a:lvl2pPr>
              <a:defRPr sz="1400">
                <a:solidFill>
                  <a:srgbClr val="000000"/>
                </a:solidFill>
              </a:defRPr>
            </a:lvl2pPr>
            <a:lvl3pPr>
              <a:defRPr sz="1200">
                <a:solidFill>
                  <a:srgbClr val="000000"/>
                </a:solidFill>
              </a:defRPr>
            </a:lvl3pPr>
            <a:lvl4pPr>
              <a:defRPr sz="10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2"/>
          <p:cNvSpPr>
            <a:spLocks noGrp="1"/>
          </p:cNvSpPr>
          <p:nvPr>
            <p:ph type="sldNum" sz="quarter" idx="4"/>
          </p:nvPr>
        </p:nvSpPr>
        <p:spPr>
          <a:xfrm>
            <a:off x="4354895" y="4888858"/>
            <a:ext cx="383410" cy="274637"/>
          </a:xfrm>
          <a:prstGeom prst="rect">
            <a:avLst/>
          </a:prstGeom>
        </p:spPr>
        <p:txBody>
          <a:bodyPr vert="horz" lIns="91440" tIns="45720" rIns="91440" bIns="45720" rtlCol="0" anchor="ctr"/>
          <a:lstStyle>
            <a:lvl1pPr marL="0" algn="ctr" defTabSz="458093" rtl="0" eaLnBrk="1" fontAlgn="base" latinLnBrk="0" hangingPunct="1">
              <a:spcBef>
                <a:spcPct val="0"/>
              </a:spcBef>
              <a:spcAft>
                <a:spcPct val="0"/>
              </a:spcAft>
              <a:defRPr lang="en-US" sz="7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847817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74" tIns="34288" rIns="68574" bIns="34288" anchor="ctr"/>
          <a:lstStyle/>
          <a:p>
            <a:pPr marL="0" marR="0" lvl="0" indent="0" algn="ctr" defTabSz="9143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4" tIns="34288" rIns="68574" bIns="34288" anchor="ctr"/>
          <a:lstStyle/>
          <a:p>
            <a:pPr marL="0" marR="0" lvl="0" indent="0" algn="ctr" defTabSz="9143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74" tIns="34288" rIns="68574" bIns="34288" anchor="ctr"/>
          <a:lstStyle/>
          <a:p>
            <a:pPr marL="0" marR="0" lvl="0" indent="0" algn="ctr" defTabSz="91436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35661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91420" tIns="45710" rIns="91420" bIns="45710"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0" tIns="45710" rIns="91420" bIns="45710"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0" tIns="45710" rIns="91420" bIns="45710"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91416" tIns="45708" rIns="91416" bIns="45708"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16" tIns="45708" rIns="91416" bIns="45708"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2"/>
            <a:ext cx="2292136" cy="603661"/>
          </a:xfrm>
          <a:prstGeom prst="rect">
            <a:avLst/>
          </a:prstGeom>
        </p:spPr>
        <p:txBody>
          <a:bodyPr lIns="91416" tIns="45708" rIns="91416" bIns="45708"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2"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2301074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16" tIns="45708" rIns="91416" bIns="45708"/>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8254"/>
            <a:ext cx="8139112" cy="517441"/>
          </a:xfrm>
          <a:prstGeom prst="rect">
            <a:avLst/>
          </a:prstGeom>
          <a:solidFill>
            <a:schemeClr val="bg1">
              <a:alpha val="70000"/>
            </a:schemeClr>
          </a:solidFill>
          <a:extLst/>
        </p:spPr>
        <p:txBody>
          <a:bodyPr wrap="square" lIns="107996" tIns="0" rIns="91436" bIns="45718" numCol="1" anchor="ctr" anchorCtr="0" compatLnSpc="1">
            <a:prstTxWarp prst="textNoShape">
              <a:avLst/>
            </a:prstTxWarp>
            <a:spAutoFit/>
          </a:bodyPr>
          <a:lstStyle>
            <a:lvl1pPr marL="172793"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590522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8"/>
            <a:ext cx="8563172" cy="2542175"/>
          </a:xfrm>
          <a:prstGeom prst="rect">
            <a:avLst/>
          </a:prstGeom>
        </p:spPr>
        <p:txBody>
          <a:bodyPr vert="horz" lIns="91416" tIns="45708" rIns="91416" bIns="45708"/>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356616" y="3054518"/>
            <a:ext cx="8364236" cy="53897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
        <p:nvSpPr>
          <p:cNvPr id="5"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4279089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16" tIns="45708" rIns="91416" bIns="45708"/>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897990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3952921"/>
          </a:xfrm>
          <a:prstGeom prst="rect">
            <a:avLst/>
          </a:prstGeom>
        </p:spPr>
        <p:txBody>
          <a:bodyPr vert="horz" lIns="91420" tIns="45710" rIns="91420" bIns="45710"/>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
        <p:nvSpPr>
          <p:cNvPr id="4"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637485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8" name="Title 7"/>
          <p:cNvSpPr>
            <a:spLocks noGrp="1"/>
          </p:cNvSpPr>
          <p:nvPr>
            <p:ph type="title" hasCustomPrompt="1"/>
          </p:nvPr>
        </p:nvSpPr>
        <p:spPr bwMode="white">
          <a:xfrm>
            <a:off x="1506761" y="2015964"/>
            <a:ext cx="6130478" cy="1142052"/>
          </a:xfrm>
        </p:spPr>
        <p:txBody>
          <a:bodyPr anchor="ctr"/>
          <a:lstStyle>
            <a:lvl1pPr marL="6251" indent="-6251" algn="ctr" defTabSz="914362" rtl="0" eaLnBrk="0" fontAlgn="base" latinLnBrk="0" hangingPunct="0">
              <a:lnSpc>
                <a:spcPct val="90000"/>
              </a:lnSpc>
              <a:spcBef>
                <a:spcPct val="0"/>
              </a:spcBef>
              <a:spcAft>
                <a:spcPct val="0"/>
              </a:spcAft>
              <a:defRPr lang="en-US" sz="4000" b="0" i="1" kern="1200" dirty="0">
                <a:solidFill>
                  <a:schemeClr val="bg1"/>
                </a:solidFill>
                <a:latin typeface="+mj-lt"/>
                <a:ea typeface="+mj-ea"/>
                <a:cs typeface="+mj-cs"/>
                <a:sym typeface="Arial" pitchFamily="34" charset="0"/>
              </a:defRPr>
            </a:lvl1pPr>
          </a:lstStyle>
          <a:p>
            <a:r>
              <a:rPr lang="en-US" dirty="0" smtClean="0"/>
              <a:t>Segue Slide</a:t>
            </a:r>
            <a:endParaRPr lang="en-US" dirty="0"/>
          </a:p>
        </p:txBody>
      </p:sp>
      <p:sp>
        <p:nvSpPr>
          <p:cNvPr id="9"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5917800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mj-lt"/>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0" tIns="45710" rIns="91420" bIns="45710"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
        <p:nvSpPr>
          <p:cNvPr id="6"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718158455"/>
      </p:ext>
    </p:extLst>
  </p:cSld>
  <p:clrMapOvr>
    <a:overrideClrMapping bg1="dk1" tx1="lt1" bg2="dk2"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57201"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57391" y="233172"/>
            <a:ext cx="3273552" cy="1844802"/>
          </a:xfrm>
          <a:prstGeom prst="rect">
            <a:avLst/>
          </a:prstGeom>
          <a:solidFill>
            <a:schemeClr val="bg1">
              <a:alpha val="30000"/>
            </a:schemeClr>
          </a:solidFill>
          <a:ln>
            <a:solidFill>
              <a:srgbClr val="676767"/>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356617" y="2480694"/>
            <a:ext cx="6729865" cy="1614419"/>
          </a:xfrm>
        </p:spPr>
        <p:txBody>
          <a:bodyPr>
            <a:noAutofit/>
          </a:bodyPr>
          <a:lstStyle>
            <a:lvl1pPr marL="0" marR="0" indent="0" algn="l" defTabSz="685748"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5"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152860045"/>
      </p:ext>
    </p:extLst>
  </p:cSld>
  <p:clrMapOvr>
    <a:overrideClrMapping bg1="dk1" tx1="lt1" bg2="dk2"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3DA649"/>
            </a:solidFill>
          </a:ln>
          <a:effectLst/>
        </p:spPr>
        <p:txBody>
          <a:bodyPr lIns="91420" tIns="45710" rIns="91420" bIns="45710"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356616" y="54673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
        <p:nvSpPr>
          <p:cNvPr id="5"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030513613"/>
      </p:ext>
    </p:extLst>
  </p:cSld>
  <p:clrMapOvr>
    <a:overrideClrMapping bg1="dk1" tx1="lt1" bg2="dk2"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71" tIns="34286" rIns="68571" bIns="34286" rtlCol="0" anchor="ctr" anchorCtr="0">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9" y="233363"/>
            <a:ext cx="3302001" cy="1995489"/>
          </a:xfrm>
          <a:prstGeom prst="rect">
            <a:avLst/>
          </a:prstGeom>
          <a:solidFill>
            <a:schemeClr val="bg1">
              <a:alpha val="30000"/>
            </a:schemeClr>
          </a:solidFill>
          <a:ln>
            <a:solidFill>
              <a:schemeClr val="bg2"/>
            </a:solidFill>
          </a:ln>
          <a:effectLst/>
        </p:spPr>
        <p:txBody>
          <a:bodyPr vert="horz" lIns="68571" tIns="34286" rIns="68571" bIns="34286" rtlCol="0" anchor="ctr" anchorCtr="0">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1" tIns="34286" rIns="68571" bIns="34286" rtlCol="0" anchor="ctr" anchorCtr="0">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1" tIns="34286" rIns="68571" bIns="34286" rtlCol="0" anchor="ctr" anchorCtr="0">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9"/>
            <a:ext cx="4028516" cy="2594201"/>
          </a:xfrm>
          <a:prstGeom prst="rect">
            <a:avLst/>
          </a:prstGeom>
          <a:solidFill>
            <a:schemeClr val="bg1">
              <a:alpha val="30000"/>
            </a:schemeClr>
          </a:solidFill>
          <a:ln>
            <a:solidFill>
              <a:schemeClr val="bg2"/>
            </a:solidFill>
          </a:ln>
          <a:effectLst/>
        </p:spPr>
        <p:txBody>
          <a:bodyPr vert="horz" lIns="68571" tIns="34286" rIns="68571" bIns="34286" rtlCol="0" anchor="ctr" anchorCtr="0">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1" tIns="34286" rIns="68571" bIns="34286" rtlCol="0" anchor="ctr" anchorCtr="0">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1" tIns="34286" rIns="68571" bIns="34286" rtlCol="0" anchor="ctr" anchorCtr="0">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30371282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22640034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1" tIns="34286" rIns="68571" bIns="34286" rtlCol="0" anchor="ctr">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37904451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1" tIns="34286" rIns="68571" bIns="34286" rtlCol="0" anchor="ctr">
            <a:normAutofit/>
          </a:bodyPr>
          <a:lstStyle>
            <a:lvl1pPr marL="0" indent="0" algn="ctr" defTabSz="685720"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92293179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valuation Layout">
    <p:spTree>
      <p:nvGrpSpPr>
        <p:cNvPr id="1" name=""/>
        <p:cNvGrpSpPr/>
        <p:nvPr/>
      </p:nvGrpSpPr>
      <p:grpSpPr>
        <a:xfrm>
          <a:off x="0" y="0"/>
          <a:ext cx="0" cy="0"/>
          <a:chOff x="0" y="0"/>
          <a:chExt cx="0" cy="0"/>
        </a:xfrm>
      </p:grpSpPr>
      <p:sp>
        <p:nvSpPr>
          <p:cNvPr id="12" name="Rectangle 11"/>
          <p:cNvSpPr/>
          <p:nvPr userDrawn="1"/>
        </p:nvSpPr>
        <p:spPr>
          <a:xfrm>
            <a:off x="304801" y="504249"/>
            <a:ext cx="6842579"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36" tIns="45718" rIns="91436" bIns="45718" numCol="1" anchor="b" anchorCtr="0" compatLnSpc="1">
            <a:prstTxWarp prst="textNoShape">
              <a:avLst/>
            </a:prstTxWarp>
          </a:bodyPr>
          <a:lstStyle/>
          <a:p>
            <a:pPr marL="6251" lvl="0" indent="-6251" algn="l" rtl="0" eaLnBrk="0" fontAlgn="base" hangingPunct="0">
              <a:lnSpc>
                <a:spcPct val="90000"/>
              </a:lnSpc>
              <a:spcBef>
                <a:spcPct val="0"/>
              </a:spcBef>
              <a:spcAft>
                <a:spcPct val="0"/>
              </a:spcAft>
            </a:pPr>
            <a:r>
              <a:rPr lang="en-US" sz="2800" b="0" kern="1200" baseline="0" dirty="0" smtClean="0">
                <a:solidFill>
                  <a:schemeClr val="tx1"/>
                </a:solidFill>
                <a:latin typeface="+mj-lt"/>
                <a:ea typeface="+mj-ea"/>
                <a:cs typeface="+mj-cs"/>
                <a:sym typeface="Arial" pitchFamily="34" charset="0"/>
              </a:rPr>
              <a:t>Complete Your Online Session Evaluation</a:t>
            </a:r>
            <a:endParaRPr lang="en-US" sz="2800" b="0" kern="1200" baseline="0" dirty="0">
              <a:solidFill>
                <a:schemeClr val="tx1"/>
              </a:solidFill>
              <a:latin typeface="+mj-lt"/>
              <a:ea typeface="+mj-ea"/>
              <a:cs typeface="+mj-cs"/>
              <a:sym typeface="Arial" pitchFamily="34" charset="0"/>
            </a:endParaRPr>
          </a:p>
        </p:txBody>
      </p:sp>
      <p:sp>
        <p:nvSpPr>
          <p:cNvPr id="3" name="TextBox 2"/>
          <p:cNvSpPr txBox="1"/>
          <p:nvPr userDrawn="1"/>
        </p:nvSpPr>
        <p:spPr>
          <a:xfrm>
            <a:off x="4724400" y="3790951"/>
            <a:ext cx="4191000" cy="684401"/>
          </a:xfrm>
          <a:prstGeom prst="rect">
            <a:avLst/>
          </a:prstGeom>
          <a:noFill/>
        </p:spPr>
        <p:txBody>
          <a:bodyPr wrap="square" lIns="91436" tIns="45718" rIns="91436" bIns="45718" rtlCol="0">
            <a:spAutoFit/>
          </a:bodyPr>
          <a:lstStyle/>
          <a:p>
            <a:pPr marL="0" marR="0" indent="0" algn="l" defTabSz="914362" rtl="0" eaLnBrk="1" fontAlgn="auto" latinLnBrk="0" hangingPunct="1">
              <a:lnSpc>
                <a:spcPct val="90000"/>
              </a:lnSpc>
              <a:spcBef>
                <a:spcPts val="600"/>
              </a:spcBef>
              <a:spcAft>
                <a:spcPts val="0"/>
              </a:spcAft>
              <a:buClrTx/>
              <a:buSzTx/>
              <a:buFontTx/>
              <a:buNone/>
              <a:tabLst/>
              <a:defRPr/>
            </a:pPr>
            <a:r>
              <a:rPr lang="en-US" sz="1400" dirty="0" smtClean="0">
                <a:solidFill>
                  <a:schemeClr val="tx1"/>
                </a:solidFill>
                <a:latin typeface="+mn-lt"/>
                <a:ea typeface="Apple LiGothic Medium" pitchFamily="2" charset="-120"/>
              </a:rPr>
              <a:t>Don’t forget: Cisco Live sessions will be available for viewing</a:t>
            </a:r>
            <a:r>
              <a:rPr lang="en-US" sz="1400" baseline="0" dirty="0" smtClean="0">
                <a:solidFill>
                  <a:schemeClr val="tx1"/>
                </a:solidFill>
                <a:latin typeface="+mn-lt"/>
                <a:ea typeface="Apple LiGothic Medium" pitchFamily="2" charset="-120"/>
              </a:rPr>
              <a:t> </a:t>
            </a:r>
            <a:r>
              <a:rPr lang="en-US" sz="1400" dirty="0" smtClean="0">
                <a:solidFill>
                  <a:schemeClr val="tx1"/>
                </a:solidFill>
                <a:latin typeface="+mn-lt"/>
                <a:ea typeface="Apple LiGothic Medium" pitchFamily="2" charset="-120"/>
              </a:rPr>
              <a:t>on-demand after the event at </a:t>
            </a:r>
            <a:r>
              <a:rPr lang="en-US" sz="1400" b="0" u="sng" cap="none" spc="0" dirty="0" smtClean="0">
                <a:ln>
                  <a:noFill/>
                </a:ln>
                <a:solidFill>
                  <a:srgbClr val="1F92D3"/>
                </a:solidFill>
                <a:effectLst/>
                <a:latin typeface="+mn-lt"/>
                <a:ea typeface="Apple LiGothic Medium" pitchFamily="2" charset="-120"/>
              </a:rPr>
              <a:t>CiscoLive.com/Online</a:t>
            </a:r>
            <a:endParaRPr lang="en-US" sz="1600" b="0" cap="none" spc="0" dirty="0" smtClean="0">
              <a:ln>
                <a:noFill/>
              </a:ln>
              <a:solidFill>
                <a:srgbClr val="1F92D3"/>
              </a:solidFill>
              <a:effectLst/>
              <a:latin typeface="+mn-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21393" y="1128177"/>
            <a:ext cx="3936492" cy="2624328"/>
          </a:xfrm>
          <a:prstGeom prst="rect">
            <a:avLst/>
          </a:prstGeom>
        </p:spPr>
      </p:pic>
      <p:sp>
        <p:nvSpPr>
          <p:cNvPr id="6"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
        <p:nvSpPr>
          <p:cNvPr id="7" name="Content Placeholder 2"/>
          <p:cNvSpPr txBox="1">
            <a:spLocks/>
          </p:cNvSpPr>
          <p:nvPr userDrawn="1"/>
        </p:nvSpPr>
        <p:spPr>
          <a:xfrm>
            <a:off x="353788" y="1077914"/>
            <a:ext cx="4119061" cy="3170099"/>
          </a:xfrm>
          <a:prstGeom prst="rect">
            <a:avLst/>
          </a:prstGeom>
        </p:spPr>
        <p:txBody>
          <a:bodyPr wrap="square" lIns="91436" tIns="45718" rIns="91436" bIns="45718">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a:buClr>
                <a:schemeClr val="tx1"/>
              </a:buClr>
              <a:buSzPct val="80000"/>
            </a:pPr>
            <a:r>
              <a:rPr lang="en-US" sz="2000" b="0" kern="1200" dirty="0" smtClean="0">
                <a:solidFill>
                  <a:schemeClr val="tx1"/>
                </a:solidFill>
                <a:latin typeface="+mn-lt"/>
                <a:ea typeface="+mn-ea"/>
                <a:cs typeface="+mn-cs"/>
                <a:sym typeface="Arial" pitchFamily="34" charset="0"/>
              </a:rPr>
              <a:t>Give us your feedback to be entered into a Daily Survey Drawing. A daily winner </a:t>
            </a:r>
            <a:br>
              <a:rPr lang="en-US" sz="2000" b="0" kern="1200" dirty="0" smtClean="0">
                <a:solidFill>
                  <a:schemeClr val="tx1"/>
                </a:solidFill>
                <a:latin typeface="+mn-lt"/>
                <a:ea typeface="+mn-ea"/>
                <a:cs typeface="+mn-cs"/>
                <a:sym typeface="Arial" pitchFamily="34" charset="0"/>
              </a:rPr>
            </a:br>
            <a:r>
              <a:rPr lang="en-US" sz="2000" b="0" kern="1200" dirty="0" smtClean="0">
                <a:solidFill>
                  <a:schemeClr val="tx1"/>
                </a:solidFill>
                <a:latin typeface="+mn-lt"/>
                <a:ea typeface="+mn-ea"/>
                <a:cs typeface="+mn-cs"/>
                <a:sym typeface="Arial" pitchFamily="34" charset="0"/>
              </a:rPr>
              <a:t>will receive a $750 Amazon </a:t>
            </a:r>
            <a:br>
              <a:rPr lang="en-US" sz="2000" b="0" kern="1200" dirty="0" smtClean="0">
                <a:solidFill>
                  <a:schemeClr val="tx1"/>
                </a:solidFill>
                <a:latin typeface="+mn-lt"/>
                <a:ea typeface="+mn-ea"/>
                <a:cs typeface="+mn-cs"/>
                <a:sym typeface="Arial" pitchFamily="34" charset="0"/>
              </a:rPr>
            </a:br>
            <a:r>
              <a:rPr lang="en-US" sz="2000" b="0" kern="1200" dirty="0" smtClean="0">
                <a:solidFill>
                  <a:schemeClr val="tx1"/>
                </a:solidFill>
                <a:latin typeface="+mn-lt"/>
                <a:ea typeface="+mn-ea"/>
                <a:cs typeface="+mn-cs"/>
                <a:sym typeface="Arial" pitchFamily="34" charset="0"/>
              </a:rPr>
              <a:t>gift card.</a:t>
            </a:r>
          </a:p>
          <a:p>
            <a:pPr>
              <a:buClr>
                <a:schemeClr val="tx1"/>
              </a:buClr>
              <a:buSzPct val="80000"/>
            </a:pPr>
            <a:r>
              <a:rPr lang="en-US" sz="2000" b="0" kern="1200" dirty="0" smtClean="0">
                <a:solidFill>
                  <a:schemeClr val="tx1"/>
                </a:solidFill>
                <a:latin typeface="+mn-lt"/>
                <a:ea typeface="+mn-ea"/>
                <a:cs typeface="+mn-cs"/>
                <a:sym typeface="Arial" pitchFamily="34" charset="0"/>
              </a:rPr>
              <a:t>Complete your session surveys though the Cisco Live mobile app or your computer on </a:t>
            </a:r>
            <a:br>
              <a:rPr lang="en-US" sz="2000" b="0" kern="1200" dirty="0" smtClean="0">
                <a:solidFill>
                  <a:schemeClr val="tx1"/>
                </a:solidFill>
                <a:latin typeface="+mn-lt"/>
                <a:ea typeface="+mn-ea"/>
                <a:cs typeface="+mn-cs"/>
                <a:sym typeface="Arial" pitchFamily="34" charset="0"/>
              </a:rPr>
            </a:br>
            <a:r>
              <a:rPr lang="en-US" sz="2000" b="0" kern="1200" dirty="0" smtClean="0">
                <a:solidFill>
                  <a:schemeClr val="tx1"/>
                </a:solidFill>
                <a:latin typeface="+mn-lt"/>
                <a:ea typeface="+mn-ea"/>
                <a:cs typeface="+mn-cs"/>
                <a:sym typeface="Arial" pitchFamily="34" charset="0"/>
              </a:rPr>
              <a:t>Cisco Live Connect.</a:t>
            </a:r>
            <a:endParaRPr lang="en-US" sz="2000" b="0" u="sng" dirty="0" smtClean="0">
              <a:solidFill>
                <a:schemeClr val="tx1"/>
              </a:solidFill>
              <a:sym typeface="Arial" charset="0"/>
            </a:endParaRPr>
          </a:p>
          <a:p>
            <a:pPr>
              <a:buClrTx/>
              <a:buSzPct val="80000"/>
            </a:pPr>
            <a:endParaRPr lang="en-US" sz="2000" b="0" u="sng" dirty="0">
              <a:solidFill>
                <a:schemeClr val="tx1"/>
              </a:solidFill>
              <a:sym typeface="Arial" charset="0"/>
            </a:endParaRPr>
          </a:p>
        </p:txBody>
      </p:sp>
    </p:spTree>
    <p:extLst>
      <p:ext uri="{BB962C8B-B14F-4D97-AF65-F5344CB8AC3E}">
        <p14:creationId xmlns:p14="http://schemas.microsoft.com/office/powerpoint/2010/main" val="2329502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13" name="Title 1"/>
          <p:cNvSpPr txBox="1">
            <a:spLocks/>
          </p:cNvSpPr>
          <p:nvPr userDrawn="1"/>
        </p:nvSpPr>
        <p:spPr>
          <a:xfrm>
            <a:off x="2449068" y="2182395"/>
            <a:ext cx="4245864" cy="838200"/>
          </a:xfrm>
          <a:prstGeom prst="rect">
            <a:avLst/>
          </a:prstGeom>
        </p:spPr>
        <p:txBody>
          <a:bodyPr lIns="91436" tIns="45718" rIns="91436" bIns="45718" anchor="ctr"/>
          <a:lstStyle>
            <a:lvl1pPr marL="6251" indent="-6251" algn="l" rtl="0" eaLnBrk="0" fontAlgn="base" hangingPunct="0">
              <a:lnSpc>
                <a:spcPct val="90000"/>
              </a:lnSpc>
              <a:spcBef>
                <a:spcPct val="0"/>
              </a:spcBef>
              <a:spcAft>
                <a:spcPct val="0"/>
              </a:spcAft>
              <a:defRPr sz="2800" b="0">
                <a:solidFill>
                  <a:schemeClr val="accent1"/>
                </a:solidFill>
                <a:latin typeface="+mj-lt"/>
                <a:ea typeface="+mj-ea"/>
                <a:cs typeface="+mj-cs"/>
                <a:sym typeface="Arial" pitchFamily="34" charset="0"/>
              </a:defRPr>
            </a:lvl1pPr>
            <a:lvl2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ctr"/>
            <a:r>
              <a:rPr lang="en-US" sz="4000" i="1" dirty="0" smtClean="0">
                <a:solidFill>
                  <a:schemeClr val="bg1"/>
                </a:solidFill>
              </a:rPr>
              <a:t>Thank you</a:t>
            </a:r>
            <a:endParaRPr lang="en-US" sz="4000" i="1" dirty="0">
              <a:solidFill>
                <a:schemeClr val="bg1"/>
              </a:solidFill>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414" y="4565592"/>
            <a:ext cx="1040237" cy="349520"/>
          </a:xfrm>
          <a:prstGeom prst="rect">
            <a:avLst/>
          </a:prstGeom>
        </p:spPr>
      </p:pic>
      <p:sp>
        <p:nvSpPr>
          <p:cNvPr id="8"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lang="en-US" smtClean="0"/>
              <a:pPr/>
              <a:t>‹#›</a:t>
            </a:fld>
            <a:endParaRPr lang="en-US" dirty="0"/>
          </a:p>
        </p:txBody>
      </p:sp>
      <p:sp>
        <p:nvSpPr>
          <p:cNvPr id="10" name="Rectangle 4"/>
          <p:cNvSpPr>
            <a:spLocks noChangeArrowheads="1"/>
          </p:cNvSpPr>
          <p:nvPr userDrawn="1"/>
        </p:nvSpPr>
        <p:spPr bwMode="ltGray">
          <a:xfrm>
            <a:off x="5985511" y="4731524"/>
            <a:ext cx="2472136" cy="154518"/>
          </a:xfrm>
          <a:prstGeom prst="rect">
            <a:avLst/>
          </a:prstGeom>
          <a:noFill/>
          <a:ln w="9525">
            <a:noFill/>
            <a:miter lim="800000"/>
            <a:headEnd/>
            <a:tailEnd/>
          </a:ln>
          <a:effectLst/>
        </p:spPr>
        <p:txBody>
          <a:bodyPr wrap="square" lIns="61583" tIns="30791" rIns="61583" bIns="30791" anchor="b">
            <a:spAutoFit/>
          </a:bodyPr>
          <a:lstStyle/>
          <a:p>
            <a:pPr marL="0" marR="0" indent="0" algn="r" defTabSz="610719" rtl="0" eaLnBrk="1" fontAlgn="auto" latinLnBrk="0" hangingPunct="1">
              <a:lnSpc>
                <a:spcPct val="100000"/>
              </a:lnSpc>
              <a:spcBef>
                <a:spcPts val="0"/>
              </a:spcBef>
              <a:spcAft>
                <a:spcPts val="0"/>
              </a:spcAft>
              <a:buClrTx/>
              <a:buSzTx/>
              <a:buFontTx/>
              <a:buNone/>
              <a:tabLst/>
              <a:defRPr/>
            </a:pPr>
            <a:r>
              <a:rPr lang="en-US" sz="600" dirty="0" smtClean="0">
                <a:solidFill>
                  <a:schemeClr val="bg1">
                    <a:alpha val="60000"/>
                  </a:schemeClr>
                </a:solidFill>
                <a:latin typeface="+mn-lt"/>
                <a:ea typeface="+mn-ea"/>
                <a:cs typeface="CiscoSans Thin"/>
              </a:rPr>
              <a:t>© 2015  </a:t>
            </a:r>
            <a:r>
              <a:rPr lang="en-US" sz="600" dirty="0">
                <a:solidFill>
                  <a:schemeClr val="bg1">
                    <a:alpha val="60000"/>
                  </a:schemeClr>
                </a:solidFill>
                <a:latin typeface="+mn-lt"/>
                <a:ea typeface="+mn-ea"/>
                <a:cs typeface="CiscoSans Thin"/>
              </a:rPr>
              <a:t>Cisco and/or its affiliates. All rights reserved.   Cisco </a:t>
            </a:r>
            <a:r>
              <a:rPr lang="en-US" sz="600" dirty="0" smtClean="0">
                <a:solidFill>
                  <a:schemeClr val="bg1">
                    <a:alpha val="60000"/>
                  </a:schemeClr>
                </a:solidFill>
                <a:latin typeface="+mn-lt"/>
                <a:ea typeface="+mn-ea"/>
                <a:cs typeface="CiscoSans Thin"/>
              </a:rPr>
              <a:t>Public</a:t>
            </a:r>
            <a:endParaRPr lang="en-US" sz="600" dirty="0">
              <a:solidFill>
                <a:schemeClr val="bg1">
                  <a:alpha val="60000"/>
                </a:schemeClr>
              </a:solidFill>
              <a:latin typeface="+mn-lt"/>
              <a:ea typeface="+mn-ea"/>
              <a:cs typeface="CiscoSans Thin"/>
            </a:endParaRPr>
          </a:p>
        </p:txBody>
      </p:sp>
      <p:sp>
        <p:nvSpPr>
          <p:cNvPr id="12" name="Rectangle 4"/>
          <p:cNvSpPr>
            <a:spLocks noChangeArrowheads="1"/>
          </p:cNvSpPr>
          <p:nvPr userDrawn="1"/>
        </p:nvSpPr>
        <p:spPr bwMode="ltGray">
          <a:xfrm>
            <a:off x="3561080" y="4731524"/>
            <a:ext cx="2310130" cy="154518"/>
          </a:xfrm>
          <a:prstGeom prst="rect">
            <a:avLst/>
          </a:prstGeom>
          <a:noFill/>
          <a:ln w="9525">
            <a:noFill/>
            <a:miter lim="800000"/>
            <a:headEnd/>
            <a:tailEnd/>
          </a:ln>
          <a:effectLst/>
        </p:spPr>
        <p:txBody>
          <a:bodyPr wrap="square" lIns="61583" tIns="30791" rIns="61583" bIns="30791" anchor="b">
            <a:spAutoFit/>
          </a:bodyPr>
          <a:lstStyle/>
          <a:p>
            <a:pPr marL="0" marR="0" lvl="0" indent="0" algn="r" defTabSz="610719" rtl="0" eaLnBrk="1" fontAlgn="auto" latinLnBrk="0" hangingPunct="1">
              <a:lnSpc>
                <a:spcPct val="100000"/>
              </a:lnSpc>
              <a:spcBef>
                <a:spcPts val="0"/>
              </a:spcBef>
              <a:spcAft>
                <a:spcPts val="0"/>
              </a:spcAft>
              <a:buClrTx/>
              <a:buSzTx/>
              <a:buFontTx/>
              <a:buNone/>
              <a:tabLst/>
              <a:defRPr/>
            </a:pPr>
            <a:r>
              <a:rPr lang="en-US" sz="600" kern="1200" noProof="0" dirty="0" smtClean="0">
                <a:solidFill>
                  <a:schemeClr val="bg1">
                    <a:alpha val="60000"/>
                  </a:schemeClr>
                </a:solidFill>
                <a:latin typeface="+mn-lt"/>
                <a:ea typeface="+mn-ea"/>
                <a:cs typeface="CiscoSans Thin"/>
              </a:rPr>
              <a:t>Presentation ID</a:t>
            </a:r>
            <a:r>
              <a:rPr lang="en-US" sz="600" kern="1200" noProof="0" dirty="0" smtClean="0">
                <a:solidFill>
                  <a:schemeClr val="bg1">
                    <a:alpha val="60000"/>
                  </a:schemeClr>
                </a:solidFill>
                <a:latin typeface="Arial" charset="0"/>
                <a:ea typeface="ＭＳ Ｐゴシック" charset="0"/>
                <a:cs typeface="CiscoSans Thin"/>
              </a:rPr>
              <a:t> PSOGEN-1102</a:t>
            </a:r>
            <a:endParaRPr lang="en-US" sz="600" kern="1200" noProof="0" dirty="0">
              <a:solidFill>
                <a:schemeClr val="bg1">
                  <a:alpha val="60000"/>
                </a:schemeClr>
              </a:solidFill>
              <a:latin typeface="+mn-lt"/>
              <a:ea typeface="+mn-ea"/>
              <a:cs typeface="CiscoSans Thin"/>
            </a:endParaRPr>
          </a:p>
        </p:txBody>
      </p:sp>
    </p:spTree>
    <p:extLst>
      <p:ext uri="{BB962C8B-B14F-4D97-AF65-F5344CB8AC3E}">
        <p14:creationId xmlns:p14="http://schemas.microsoft.com/office/powerpoint/2010/main" val="3592626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pic>
        <p:nvPicPr>
          <p:cNvPr id="20" name="Picture 19" descr="pref_1-line_logo+tagline-rt-white-CMYK.ai"/>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9052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13" name="Text Placeholder 3"/>
          <p:cNvSpPr>
            <a:spLocks noGrp="1"/>
          </p:cNvSpPr>
          <p:nvPr>
            <p:ph type="body" sz="quarter" idx="10" hasCustomPrompt="1"/>
          </p:nvPr>
        </p:nvSpPr>
        <p:spPr>
          <a:xfrm>
            <a:off x="303276" y="1347789"/>
            <a:ext cx="8277344" cy="2855608"/>
          </a:xfrm>
          <a:prstGeom prst="rect">
            <a:avLst/>
          </a:prstGeom>
        </p:spPr>
        <p:txBody>
          <a:bodyPr lIns="91416" tIns="45708" rIns="91416" bIns="45708">
            <a:noAutofit/>
          </a:bodyPr>
          <a:lstStyle>
            <a:lvl1pPr marL="280916" indent="-223783">
              <a:lnSpc>
                <a:spcPct val="95000"/>
              </a:lnSpc>
              <a:spcBef>
                <a:spcPts val="1110"/>
              </a:spcBef>
              <a:buClrTx/>
              <a:buSzPct val="80000"/>
              <a:buFont typeface="Arial"/>
              <a:buChar char="•"/>
              <a:defRPr sz="2000" b="0" i="0">
                <a:solidFill>
                  <a:schemeClr val="bg1"/>
                </a:solidFill>
                <a:latin typeface="+mn-lt"/>
                <a:cs typeface="CiscoSans ExtraLight"/>
              </a:defRPr>
            </a:lvl1pPr>
            <a:lvl2pPr marL="507874" indent="-215846">
              <a:lnSpc>
                <a:spcPct val="95000"/>
              </a:lnSpc>
              <a:spcBef>
                <a:spcPts val="450"/>
              </a:spcBef>
              <a:buClrTx/>
              <a:buSzPct val="80000"/>
              <a:buFont typeface="Arial"/>
              <a:buChar char="•"/>
              <a:defRPr sz="1800" b="0" i="0">
                <a:solidFill>
                  <a:schemeClr val="bg1"/>
                </a:solidFill>
                <a:latin typeface="+mn-lt"/>
                <a:cs typeface="CiscoSans ExtraLight"/>
              </a:defRPr>
            </a:lvl2pPr>
            <a:lvl3pPr marL="747527" indent="-171408">
              <a:buClrTx/>
              <a:buSzPct val="80000"/>
              <a:buFont typeface="Arial"/>
              <a:buChar char="•"/>
              <a:defRPr sz="1600" b="0" i="0">
                <a:solidFill>
                  <a:schemeClr val="bg1"/>
                </a:solidFill>
                <a:latin typeface="+mn-lt"/>
                <a:cs typeface="CiscoSans ExtraLight"/>
              </a:defRPr>
            </a:lvl3pPr>
            <a:lvl4pPr marL="910997" indent="-171408">
              <a:buClrTx/>
              <a:buSzPct val="80000"/>
              <a:buFont typeface="Arial"/>
              <a:buChar char="•"/>
              <a:defRPr sz="1400" b="0" i="0">
                <a:solidFill>
                  <a:schemeClr val="bg1"/>
                </a:solidFill>
                <a:latin typeface="+mn-lt"/>
                <a:cs typeface="CiscoSans ExtraLight"/>
              </a:defRPr>
            </a:lvl4pPr>
            <a:lvl5pPr marL="1082405" indent="-168233">
              <a:buClrTx/>
              <a:buSzPct val="80000"/>
              <a:buFont typeface="Arial"/>
              <a:buChar char="•"/>
              <a:defRPr sz="1200" b="0" i="0">
                <a:solidFill>
                  <a:schemeClr val="bg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Title Placeholder 5"/>
          <p:cNvSpPr>
            <a:spLocks noGrp="1"/>
          </p:cNvSpPr>
          <p:nvPr>
            <p:ph type="title"/>
          </p:nvPr>
        </p:nvSpPr>
        <p:spPr bwMode="auto">
          <a:xfrm>
            <a:off x="35661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lvl1pPr>
              <a:defRPr>
                <a:solidFill>
                  <a:srgbClr val="FFFFFF"/>
                </a:solidFill>
              </a:defRPr>
            </a:lvl1pPr>
          </a:lstStyle>
          <a:p>
            <a:pPr lvl="0"/>
            <a:r>
              <a:rPr lang="en-US" smtClean="0"/>
              <a:t>Click to edit Master title style</a:t>
            </a:r>
            <a:endParaRPr lang="en-GB" dirty="0"/>
          </a:p>
        </p:txBody>
      </p:sp>
      <p:sp>
        <p:nvSpPr>
          <p:cNvPr id="10"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481691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6775704" y="4960085"/>
            <a:ext cx="1714500" cy="171450"/>
          </a:xfrm>
          <a:prstGeom prst="rect">
            <a:avLst/>
          </a:prstGeom>
        </p:spPr>
        <p:txBody>
          <a:bodyPr vert="horz" lIns="68580" tIns="34290" rIns="68580" bIns="34290" rtlCol="0" anchor="ctr"/>
          <a:lstStyle>
            <a:lvl1pPr marL="0" marR="0" indent="0" algn="r" defTabSz="685800" rtl="0" eaLnBrk="1" fontAlgn="auto" latinLnBrk="0" hangingPunct="1">
              <a:lnSpc>
                <a:spcPct val="100000"/>
              </a:lnSpc>
              <a:spcBef>
                <a:spcPts val="0"/>
              </a:spcBef>
              <a:spcAft>
                <a:spcPts val="0"/>
              </a:spcAft>
              <a:buClrTx/>
              <a:buSzTx/>
              <a:buFontTx/>
              <a:buNone/>
              <a:tabLst/>
              <a:defRPr sz="5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9656814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l="-15041" t="-9219" b="29758"/>
          <a:stretch>
            <a:fillRect/>
          </a:stretch>
        </p:blipFill>
        <p:spPr bwMode="auto">
          <a:xfrm>
            <a:off x="-1394585" y="291703"/>
            <a:ext cx="10538585" cy="485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4830366"/>
            <a:ext cx="9144000" cy="313134"/>
          </a:xfrm>
          <a:prstGeom prst="rect">
            <a:avLst/>
          </a:prstGeom>
          <a:solidFill>
            <a:srgbClr val="000000">
              <a:alpha val="7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a:defRPr/>
            </a:pPr>
            <a:endParaRPr lang="en-US" dirty="0"/>
          </a:p>
        </p:txBody>
      </p:sp>
      <p:sp>
        <p:nvSpPr>
          <p:cNvPr id="4" name="Rectangle 3"/>
          <p:cNvSpPr>
            <a:spLocks noChangeArrowheads="1"/>
          </p:cNvSpPr>
          <p:nvPr userDrawn="1"/>
        </p:nvSpPr>
        <p:spPr bwMode="ltGray">
          <a:xfrm>
            <a:off x="265579" y="4916092"/>
            <a:ext cx="3420366" cy="15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601" tIns="30800" rIns="61601" bIns="30800" anchor="b">
            <a:spAutoFit/>
          </a:bodyPr>
          <a:lstStyle/>
          <a:p>
            <a:pPr defTabSz="610872"/>
            <a:r>
              <a:rPr lang="en-US" sz="600">
                <a:solidFill>
                  <a:srgbClr val="7F7F7F"/>
                </a:solidFill>
              </a:rPr>
              <a:t>© 2015 Cisco and/or its affiliates. All rights reserved</a:t>
            </a:r>
            <a:r>
              <a:rPr lang="en-US" sz="400">
                <a:solidFill>
                  <a:srgbClr val="1F8BAE"/>
                </a:solidFill>
              </a:rPr>
              <a:t>.</a:t>
            </a:r>
          </a:p>
        </p:txBody>
      </p:sp>
      <p:sp>
        <p:nvSpPr>
          <p:cNvPr id="5" name="Rectangle 4"/>
          <p:cNvSpPr>
            <a:spLocks noChangeArrowheads="1"/>
          </p:cNvSpPr>
          <p:nvPr userDrawn="1"/>
        </p:nvSpPr>
        <p:spPr bwMode="ltGray">
          <a:xfrm>
            <a:off x="7828017" y="4914901"/>
            <a:ext cx="747907" cy="15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601" tIns="30800" rIns="61601" bIns="30800"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defRPr/>
            </a:pPr>
            <a:r>
              <a:rPr lang="en-US" altLang="en-US" sz="600" dirty="0" smtClean="0">
                <a:solidFill>
                  <a:srgbClr val="7F7F7F"/>
                </a:solidFill>
                <a:cs typeface="+mn-cs"/>
              </a:rPr>
              <a:t>Cisco Confidential</a:t>
            </a:r>
          </a:p>
        </p:txBody>
      </p:sp>
      <p:sp>
        <p:nvSpPr>
          <p:cNvPr id="6" name="Rectangle 7"/>
          <p:cNvSpPr>
            <a:spLocks noChangeArrowheads="1"/>
          </p:cNvSpPr>
          <p:nvPr userDrawn="1"/>
        </p:nvSpPr>
        <p:spPr bwMode="ltGray">
          <a:xfrm>
            <a:off x="8662862" y="4912519"/>
            <a:ext cx="217942" cy="15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601" tIns="30800" rIns="61601" bIns="30800" anchor="b">
            <a:spAutoFit/>
          </a:bodyPr>
          <a:lstStyle/>
          <a:p>
            <a:pPr algn="r" defTabSz="610872"/>
            <a:fld id="{2714A452-71D3-B84B-BAD9-27BDAE58836C}" type="slidenum">
              <a:rPr lang="en-US" sz="600">
                <a:solidFill>
                  <a:srgbClr val="7F7F7F"/>
                </a:solidFill>
              </a:rPr>
              <a:pPr algn="r" defTabSz="610872"/>
              <a:t>‹#›</a:t>
            </a:fld>
            <a:endParaRPr lang="en-US" sz="600">
              <a:solidFill>
                <a:srgbClr val="7F7F7F"/>
              </a:solidFill>
            </a:endParaRPr>
          </a:p>
        </p:txBody>
      </p:sp>
      <p:sp>
        <p:nvSpPr>
          <p:cNvPr id="7" name="Rectangle 6"/>
          <p:cNvSpPr>
            <a:spLocks noChangeArrowheads="1"/>
          </p:cNvSpPr>
          <p:nvPr userDrawn="1"/>
        </p:nvSpPr>
        <p:spPr bwMode="auto">
          <a:xfrm>
            <a:off x="0" y="0"/>
            <a:ext cx="9144000" cy="3377804"/>
          </a:xfrm>
          <a:prstGeom prst="rect">
            <a:avLst/>
          </a:prstGeom>
          <a:gradFill rotWithShape="1">
            <a:gsLst>
              <a:gs pos="0">
                <a:srgbClr val="000000"/>
              </a:gs>
              <a:gs pos="100000">
                <a:srgbClr val="DDEBFC">
                  <a:alpha val="0"/>
                </a:srgbClr>
              </a:gs>
            </a:gsLst>
            <a:lin ang="5400000" scaled="1"/>
          </a:gradFill>
          <a:ln>
            <a:noFill/>
          </a:ln>
          <a:effectLst>
            <a:outerShdw blurRad="76200" dist="50800" dir="5400000" algn="ctr" rotWithShape="0">
              <a:srgbClr val="000000">
                <a:alpha val="26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lIns="68589" tIns="34295" rIns="68589" bIns="34295" anchor="ctr"/>
          <a:lstStyle/>
          <a:p>
            <a:pPr algn="ctr">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2828401479"/>
      </p:ext>
    </p:extLst>
  </p:cSld>
  <p:clrMapOvr>
    <a:masterClrMapping/>
  </p:clrMapOvr>
  <p:transition xmlns:p14="http://schemas.microsoft.com/office/powerpoint/2010/mai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4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26140" y="4746002"/>
            <a:ext cx="749512" cy="154502"/>
          </a:xfrm>
          <a:prstGeom prst="rect">
            <a:avLst/>
          </a:prstGeom>
          <a:noFill/>
          <a:ln w="9525">
            <a:noFill/>
            <a:miter lim="800000"/>
            <a:headEnd/>
            <a:tailEnd/>
          </a:ln>
          <a:effectLst/>
        </p:spPr>
        <p:txBody>
          <a:bodyPr wrap="none" lIns="61569" tIns="30784" rIns="61569" bIns="30784" anchor="b">
            <a:spAutoFit/>
          </a:bodyPr>
          <a:lstStyle/>
          <a:p>
            <a:pPr algn="r" defTabSz="610586"/>
            <a:r>
              <a:rPr lang="en-US" sz="600" dirty="0">
                <a:solidFill>
                  <a:srgbClr val="FFFFFF"/>
                </a:solidFill>
                <a:latin typeface="Arial"/>
                <a:cs typeface="CiscoSans Thin"/>
              </a:rPr>
              <a:t>Cisco Confidential</a:t>
            </a:r>
          </a:p>
        </p:txBody>
      </p:sp>
      <p:sp>
        <p:nvSpPr>
          <p:cNvPr id="5" name="Rectangle 7"/>
          <p:cNvSpPr>
            <a:spLocks noChangeArrowheads="1"/>
          </p:cNvSpPr>
          <p:nvPr userDrawn="1"/>
        </p:nvSpPr>
        <p:spPr bwMode="ltGray">
          <a:xfrm>
            <a:off x="8662454" y="4742924"/>
            <a:ext cx="218918" cy="154502"/>
          </a:xfrm>
          <a:prstGeom prst="rect">
            <a:avLst/>
          </a:prstGeom>
          <a:noFill/>
          <a:ln w="9525" algn="ctr">
            <a:noFill/>
            <a:miter lim="800000"/>
            <a:headEnd/>
            <a:tailEnd/>
          </a:ln>
          <a:effectLst/>
        </p:spPr>
        <p:txBody>
          <a:bodyPr wrap="none" lIns="61569" tIns="30784" rIns="61569" bIns="30784" anchor="b">
            <a:spAutoFit/>
          </a:bodyPr>
          <a:lstStyle/>
          <a:p>
            <a:pPr algn="r" defTabSz="610586"/>
            <a:fld id="{DFCF27A5-1A5B-48D3-A060-2758FFBB1ADD}" type="slidenum">
              <a:rPr lang="en-US" sz="600">
                <a:solidFill>
                  <a:srgbClr val="FFFFFF"/>
                </a:solidFill>
                <a:latin typeface="Arial"/>
                <a:cs typeface="CiscoSans Thin"/>
              </a:rPr>
              <a:pPr algn="r" defTabSz="610586"/>
              <a:t>‹#›</a:t>
            </a:fld>
            <a:endParaRPr lang="en-US" sz="600" dirty="0">
              <a:solidFill>
                <a:srgbClr val="FFFFFF"/>
              </a:solidFill>
              <a:latin typeface="Arial"/>
              <a:cs typeface="CiscoSans Thin"/>
            </a:endParaRPr>
          </a:p>
        </p:txBody>
      </p:sp>
      <p:sp>
        <p:nvSpPr>
          <p:cNvPr id="6" name="Rectangle 4"/>
          <p:cNvSpPr>
            <a:spLocks noChangeArrowheads="1"/>
          </p:cNvSpPr>
          <p:nvPr userDrawn="1"/>
        </p:nvSpPr>
        <p:spPr bwMode="ltGray">
          <a:xfrm>
            <a:off x="292050" y="4747301"/>
            <a:ext cx="3420515" cy="154502"/>
          </a:xfrm>
          <a:prstGeom prst="rect">
            <a:avLst/>
          </a:prstGeom>
          <a:noFill/>
          <a:ln w="9525">
            <a:noFill/>
            <a:miter lim="800000"/>
            <a:headEnd/>
            <a:tailEnd/>
          </a:ln>
          <a:effectLst/>
        </p:spPr>
        <p:txBody>
          <a:bodyPr wrap="square" lIns="61569" tIns="30784" rIns="61569" bIns="30784" anchor="b" anchorCtr="0">
            <a:spAutoFit/>
          </a:bodyPr>
          <a:lstStyle/>
          <a:p>
            <a:pPr defTabSz="610586"/>
            <a:r>
              <a:rPr lang="en-US" sz="600" dirty="0" smtClean="0">
                <a:solidFill>
                  <a:srgbClr val="FFFFFF"/>
                </a:solidFill>
                <a:latin typeface="Arial"/>
                <a:cs typeface="CiscoSans Thin"/>
              </a:rPr>
              <a:t>© 2014  Cisco and/or its affiliates. All rights reserved.</a:t>
            </a:r>
            <a:endParaRPr lang="en-US" sz="600" dirty="0">
              <a:solidFill>
                <a:srgbClr val="FFFFFF"/>
              </a:solidFill>
              <a:latin typeface="Arial"/>
              <a:cs typeface="CiscoSans Thin"/>
            </a:endParaRPr>
          </a:p>
        </p:txBody>
      </p:sp>
    </p:spTree>
    <p:extLst>
      <p:ext uri="{BB962C8B-B14F-4D97-AF65-F5344CB8AC3E}">
        <p14:creationId xmlns:p14="http://schemas.microsoft.com/office/powerpoint/2010/main" val="42835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16" tIns="45708" rIns="91416" bIns="45708">
            <a:noAutofit/>
          </a:bodyPr>
          <a:lstStyle>
            <a:lvl1pPr marL="280916" indent="-22378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74" indent="-215846">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7" indent="-171408">
              <a:buClr>
                <a:schemeClr val="tx1"/>
              </a:buClr>
              <a:buSzPct val="80000"/>
              <a:buFont typeface="Arial"/>
              <a:buChar char="•"/>
              <a:defRPr sz="1600" b="0" i="0">
                <a:solidFill>
                  <a:srgbClr val="676767"/>
                </a:solidFill>
                <a:latin typeface="+mn-lt"/>
                <a:cs typeface="CiscoSans ExtraLight"/>
              </a:defRPr>
            </a:lvl3pPr>
            <a:lvl4pPr marL="910997" indent="-171408">
              <a:buClr>
                <a:schemeClr val="tx1"/>
              </a:buClr>
              <a:buSzPct val="80000"/>
              <a:buFont typeface="Arial"/>
              <a:buChar char="•"/>
              <a:defRPr sz="1400" b="0" i="0">
                <a:solidFill>
                  <a:srgbClr val="676767"/>
                </a:solidFill>
                <a:latin typeface="+mn-lt"/>
                <a:cs typeface="CiscoSans ExtraLight"/>
              </a:defRPr>
            </a:lvl4pPr>
            <a:lvl5pPr marL="1082405" indent="-168233">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4699749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5D9F536-252D-4EFC-8516-DAC80AD31F2E}" type="datetimeFigureOut">
              <a:rPr lang="en-IN" smtClean="0"/>
              <a:t>5/29/15</a:t>
            </a:fld>
            <a:endParaRPr lang="en-IN"/>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IN"/>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93C32DA-EF26-468F-B145-999349230FBD}" type="slidenum">
              <a:rPr lang="en-IN" smtClean="0"/>
              <a:t>‹#›</a:t>
            </a:fld>
            <a:endParaRPr lang="en-IN"/>
          </a:p>
        </p:txBody>
      </p:sp>
    </p:spTree>
    <p:extLst>
      <p:ext uri="{BB962C8B-B14F-4D97-AF65-F5344CB8AC3E}">
        <p14:creationId xmlns:p14="http://schemas.microsoft.com/office/powerpoint/2010/main" val="1304625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Title Slide-animated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1962701"/>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1309" y="3547927"/>
            <a:ext cx="8112126" cy="288131"/>
          </a:xfrm>
          <a:prstGeom prst="rect">
            <a:avLst/>
          </a:prstGeom>
        </p:spPr>
        <p:txBody>
          <a:bodyPr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9868" y="3873679"/>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0"/>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16026" y="2695592"/>
            <a:ext cx="8302625" cy="299001"/>
          </a:xfrm>
          <a:prstGeom prst="rect">
            <a:avLst/>
          </a:prstGeom>
        </p:spPr>
        <p:txBody>
          <a:bodyPr/>
          <a:lstStyle>
            <a:lvl1pPr marL="0" indent="0">
              <a:buFont typeface="Arial" panose="020B0604020202020204" pitchFamily="34" charset="0"/>
              <a:buNone/>
              <a:defRPr sz="1800" baseline="0">
                <a:solidFill>
                  <a:schemeClr val="tx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cxnSp>
        <p:nvCxnSpPr>
          <p:cNvPr id="27" name="Straight Connector 2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285166"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123380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2_Title Slide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1962701"/>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1309" y="3547927"/>
            <a:ext cx="8112126" cy="288131"/>
          </a:xfrm>
          <a:prstGeom prst="rect">
            <a:avLst/>
          </a:prstGeom>
        </p:spPr>
        <p:txBody>
          <a:bodyPr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9868" y="3873679"/>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0"/>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16026" y="2695592"/>
            <a:ext cx="8302625" cy="299001"/>
          </a:xfrm>
          <a:prstGeom prst="rect">
            <a:avLst/>
          </a:prstGeom>
        </p:spPr>
        <p:txBody>
          <a:bodyPr/>
          <a:lstStyle>
            <a:lvl1pPr marL="0" indent="0">
              <a:buFont typeface="Arial" panose="020B0604020202020204" pitchFamily="34" charset="0"/>
              <a:buNone/>
              <a:defRPr sz="1800" baseline="0">
                <a:solidFill>
                  <a:schemeClr val="tx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cxnSp>
        <p:nvCxnSpPr>
          <p:cNvPr id="27" name="Straight Connector 2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285166"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184907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1962701"/>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547927"/>
            <a:ext cx="8112126" cy="288131"/>
          </a:xfrm>
          <a:prstGeom prst="rect">
            <a:avLst/>
          </a:prstGeom>
        </p:spPr>
        <p:txBody>
          <a:bodyPr anchor="b" anchorCtr="0">
            <a:noAutofit/>
          </a:bodyPr>
          <a:lstStyle>
            <a:lvl1pPr marL="0" indent="0" algn="l">
              <a:buNone/>
              <a:defRPr sz="1200" b="0" i="0">
                <a:solidFill>
                  <a:schemeClr val="bg1"/>
                </a:solidFill>
                <a:latin typeface="+mn-lt"/>
                <a:cs typeface="CiscoSan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79"/>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0"/>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25163" y="2677319"/>
            <a:ext cx="8302625" cy="299001"/>
          </a:xfrm>
          <a:prstGeom prst="rect">
            <a:avLst/>
          </a:prstGeom>
        </p:spPr>
        <p:txBody>
          <a:bodyPr/>
          <a:lstStyle>
            <a:lvl1pPr marL="0" indent="0">
              <a:buFont typeface="Arial" panose="020B0604020202020204" pitchFamily="34" charset="0"/>
              <a:buNone/>
              <a:defRPr sz="1800" baseline="0">
                <a:solidFill>
                  <a:schemeClr val="bg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grpSp>
        <p:nvGrpSpPr>
          <p:cNvPr id="28" name="Group 67"/>
          <p:cNvGrpSpPr/>
          <p:nvPr/>
        </p:nvGrpSpPr>
        <p:grpSpPr>
          <a:xfrm>
            <a:off x="285166"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127654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1962701"/>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547927"/>
            <a:ext cx="8112126" cy="288131"/>
          </a:xfrm>
          <a:prstGeom prst="rect">
            <a:avLst/>
          </a:prstGeom>
        </p:spPr>
        <p:txBody>
          <a:bodyPr anchor="b" anchorCtr="0">
            <a:noAutofit/>
          </a:bodyPr>
          <a:lstStyle>
            <a:lvl1pPr marL="0" indent="0" algn="l">
              <a:buNone/>
              <a:defRPr sz="1200" b="0" i="0">
                <a:solidFill>
                  <a:schemeClr val="bg1"/>
                </a:solidFill>
                <a:latin typeface="+mn-lt"/>
                <a:cs typeface="CiscoSan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79"/>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0"/>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25163" y="2677319"/>
            <a:ext cx="8302625" cy="299001"/>
          </a:xfrm>
          <a:prstGeom prst="rect">
            <a:avLst/>
          </a:prstGeom>
        </p:spPr>
        <p:txBody>
          <a:bodyPr/>
          <a:lstStyle>
            <a:lvl1pPr marL="0" indent="0">
              <a:buFont typeface="Arial" panose="020B0604020202020204" pitchFamily="34" charset="0"/>
              <a:buNone/>
              <a:defRPr sz="1800" baseline="0">
                <a:solidFill>
                  <a:schemeClr val="bg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grpSp>
        <p:nvGrpSpPr>
          <p:cNvPr id="28" name="Group 67"/>
          <p:cNvGrpSpPr/>
          <p:nvPr/>
        </p:nvGrpSpPr>
        <p:grpSpPr>
          <a:xfrm>
            <a:off x="285166"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fontAlgn="auto">
                <a:spcBef>
                  <a:spcPts val="0"/>
                </a:spcBef>
                <a:spcAft>
                  <a:spcPts val="0"/>
                </a:spcAft>
              </a:pPr>
              <a:endParaRPr lang="en-US">
                <a:solidFill>
                  <a:srgbClr val="FFFFFF"/>
                </a:solidFill>
                <a:latin typeface="CiscoSansTT ExtraLight"/>
                <a:ea typeface="+mn-ea"/>
                <a:cs typeface="+mn-cs"/>
              </a:endParaRPr>
            </a:p>
          </p:txBody>
        </p:sp>
      </p:grpSp>
    </p:spTree>
    <p:extLst>
      <p:ext uri="{BB962C8B-B14F-4D97-AF65-F5344CB8AC3E}">
        <p14:creationId xmlns:p14="http://schemas.microsoft.com/office/powerpoint/2010/main" val="391140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3" y="3209547"/>
            <a:ext cx="4684867" cy="288131"/>
          </a:xfrm>
          <a:prstGeom prst="rect">
            <a:avLst/>
          </a:prstGeom>
        </p:spPr>
        <p:txBody>
          <a:bodyPr vert="horz" lIns="68589" tIns="34295" rIns="68589" bIns="34295" rtlCol="0">
            <a:noAutofit/>
          </a:bodyPr>
          <a:lstStyle>
            <a:lvl1pPr marL="0" indent="0" algn="l" defTabSz="685891"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pPr marL="0" lvl="0" indent="0" algn="l" defTabSz="685891"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89" tIns="34295" rIns="68589" bIns="34295" anchor="ctr"/>
          <a:lstStyle/>
          <a:p>
            <a:pPr defTabSz="914400" fontAlgn="auto">
              <a:spcBef>
                <a:spcPts val="0"/>
              </a:spcBef>
              <a:spcAft>
                <a:spcPts val="0"/>
              </a:spcAft>
            </a:pPr>
            <a:endParaRPr lang="en-US">
              <a:solidFill>
                <a:srgbClr val="000000"/>
              </a:solidFill>
              <a:latin typeface="CiscoSansTT ExtraLight"/>
              <a:ea typeface="+mn-ea"/>
              <a:cs typeface="+mn-cs"/>
            </a:endParaRPr>
          </a:p>
        </p:txBody>
      </p:sp>
      <p:sp>
        <p:nvSpPr>
          <p:cNvPr id="2" name="Title 1"/>
          <p:cNvSpPr>
            <a:spLocks noGrp="1"/>
          </p:cNvSpPr>
          <p:nvPr>
            <p:ph type="ctrTitle" hasCustomPrompt="1"/>
          </p:nvPr>
        </p:nvSpPr>
        <p:spPr>
          <a:xfrm>
            <a:off x="248803" y="2462024"/>
            <a:ext cx="4712557" cy="766763"/>
          </a:xfrm>
        </p:spPr>
        <p:txBody>
          <a:bodyPr vert="horz" lIns="61730" tIns="34295" rIns="61730" bIns="34295" rtlCol="0" anchor="b"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89" tIns="34295" rIns="68589" bIns="34295" anchor="ctr"/>
          <a:lstStyle/>
          <a:p>
            <a:pPr defTabSz="914400" fontAlgn="auto">
              <a:spcBef>
                <a:spcPts val="0"/>
              </a:spcBef>
              <a:spcAft>
                <a:spcPts val="0"/>
              </a:spcAft>
            </a:pPr>
            <a:endParaRPr lang="en-US">
              <a:solidFill>
                <a:srgbClr val="000000"/>
              </a:solidFill>
              <a:latin typeface="CiscoSansTT ExtraLight"/>
              <a:ea typeface="+mn-ea"/>
              <a:cs typeface="+mn-cs"/>
            </a:endParaRPr>
          </a:p>
        </p:txBody>
      </p:sp>
      <p:sp>
        <p:nvSpPr>
          <p:cNvPr id="31" name="Picture Placeholder 30"/>
          <p:cNvSpPr>
            <a:spLocks noGrp="1"/>
          </p:cNvSpPr>
          <p:nvPr>
            <p:ph type="pic" sz="quarter" idx="10" hasCustomPrompt="1"/>
          </p:nvPr>
        </p:nvSpPr>
        <p:spPr>
          <a:xfrm>
            <a:off x="5540380" y="1438276"/>
            <a:ext cx="2676525" cy="2166938"/>
          </a:xfrm>
          <a:prstGeom prst="rect">
            <a:avLst/>
          </a:prstGeom>
        </p:spPr>
        <p:txBody>
          <a:bodyPr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85049934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925" y="218947"/>
            <a:ext cx="8513064" cy="765432"/>
          </a:xfrm>
        </p:spPr>
        <p:txBody>
          <a:bodyPr/>
          <a:lstStyle>
            <a:lvl1pPr>
              <a:defRPr baseline="0"/>
            </a:lvl1pPr>
          </a:lstStyle>
          <a:p>
            <a:r>
              <a:rPr lang="en-US" smtClean="0"/>
              <a:t>Click to edit Master title style</a:t>
            </a:r>
            <a:endParaRPr lang="en-US" dirty="0"/>
          </a:p>
        </p:txBody>
      </p:sp>
      <p:sp>
        <p:nvSpPr>
          <p:cNvPr id="5" name="Content Placeholder 4"/>
          <p:cNvSpPr>
            <a:spLocks noGrp="1"/>
          </p:cNvSpPr>
          <p:nvPr>
            <p:ph sz="quarter" idx="11"/>
          </p:nvPr>
        </p:nvSpPr>
        <p:spPr>
          <a:xfrm>
            <a:off x="352925" y="1077914"/>
            <a:ext cx="8513064" cy="3398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8798266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pPr defTabSz="914400" fontAlgn="auto">
              <a:spcBef>
                <a:spcPts val="0"/>
              </a:spcBef>
              <a:spcAft>
                <a:spcPts val="0"/>
              </a:spcAft>
            </a:pPr>
            <a:endParaRPr lang="en-US">
              <a:solidFill>
                <a:srgbClr val="000000"/>
              </a:solidFill>
              <a:latin typeface="CiscoSansTT ExtraLight"/>
              <a:ea typeface="+mn-ea"/>
              <a:cs typeface="+mn-cs"/>
            </a:endParaRPr>
          </a:p>
        </p:txBody>
      </p:sp>
      <p:sp>
        <p:nvSpPr>
          <p:cNvPr id="47"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pPr defTabSz="914400" fontAlgn="auto">
              <a:spcBef>
                <a:spcPts val="0"/>
              </a:spcBef>
              <a:spcAft>
                <a:spcPts val="0"/>
              </a:spcAft>
            </a:pPr>
            <a:endParaRPr lang="en-US">
              <a:solidFill>
                <a:srgbClr val="000000"/>
              </a:solidFill>
              <a:latin typeface="CiscoSansTT ExtraLight"/>
              <a:ea typeface="+mn-ea"/>
              <a:cs typeface="+mn-cs"/>
            </a:endParaRPr>
          </a:p>
        </p:txBody>
      </p:sp>
      <p:sp>
        <p:nvSpPr>
          <p:cNvPr id="5" name="Title 1"/>
          <p:cNvSpPr>
            <a:spLocks noGrp="1"/>
          </p:cNvSpPr>
          <p:nvPr>
            <p:ph type="ctrTitle" hasCustomPrompt="1"/>
          </p:nvPr>
        </p:nvSpPr>
        <p:spPr>
          <a:xfrm>
            <a:off x="199771"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232249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99771"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4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08908"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3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04293" y="18429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197539" y="1081384"/>
            <a:ext cx="8659976" cy="3394075"/>
          </a:xfrm>
          <a:prstGeom prst="rect">
            <a:avLst/>
          </a:prstGeom>
        </p:spPr>
        <p:txBody>
          <a:bodyPr>
            <a:noAutofit/>
          </a:bodyPr>
          <a:lstStyle>
            <a:lvl1pPr marL="285750" marR="0" indent="-285750" algn="ctr" defTabSz="457200"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200"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269905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04295" y="184296"/>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06676" y="1072248"/>
            <a:ext cx="8659976" cy="3394075"/>
          </a:xfrm>
          <a:prstGeom prst="rect">
            <a:avLst/>
          </a:prstGeom>
        </p:spPr>
        <p:txBody>
          <a:bodyPr>
            <a:noAutofit/>
          </a:bodyPr>
          <a:lstStyle>
            <a:lvl1pPr marL="285750" marR="0" indent="-285750" algn="l" defTabSz="457200"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200"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1" name="Straight Connector 10"/>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74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775" y="1076380"/>
            <a:ext cx="8582751" cy="3266034"/>
          </a:xfrm>
          <a:prstGeom prst="rect">
            <a:avLst/>
          </a:prstGeom>
        </p:spPr>
        <p:txBody>
          <a:bodyPr>
            <a:noAutofit/>
          </a:bodyPr>
          <a:lstStyle>
            <a:lvl1pPr marL="280988" indent="-2238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80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713"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25"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75" indent="-1682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04400" y="186426"/>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51236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05472" y="18429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199772" y="1068898"/>
            <a:ext cx="4169632" cy="348364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86679" y="1068898"/>
            <a:ext cx="4169632" cy="348364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977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05472" y="18429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05472" y="1076381"/>
            <a:ext cx="4169632" cy="3564645"/>
          </a:xfrm>
          <a:prstGeom prst="rect">
            <a:avLst/>
          </a:prstGeom>
        </p:spPr>
        <p:txBody>
          <a:bodyPr>
            <a:noAutofit/>
          </a:bodyPr>
          <a:lstStyle>
            <a:lvl1pPr marL="233363" indent="-171450">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2000" indent="-171450">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95816" y="1076381"/>
            <a:ext cx="4169632" cy="3564645"/>
          </a:xfrm>
          <a:prstGeom prst="rect">
            <a:avLst/>
          </a:prstGeom>
        </p:spPr>
        <p:txBody>
          <a:bodyPr>
            <a:noAutofit/>
          </a:bodyPr>
          <a:lstStyle>
            <a:lvl1pPr marL="223838" indent="-171450">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2000" indent="-171450">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841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10" name="Rounded Rectangle 9"/>
          <p:cNvSpPr/>
          <p:nvPr/>
        </p:nvSpPr>
        <p:spPr>
          <a:xfrm>
            <a:off x="5097417" y="1083628"/>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75539" y="1164589"/>
            <a:ext cx="3236976" cy="1830001"/>
          </a:xfrm>
          <a:prstGeom prst="rect">
            <a:avLst/>
          </a:prstGeom>
        </p:spPr>
        <p:txBody>
          <a:bodyPr>
            <a:noAutofit/>
          </a:bodyPr>
          <a:lstStyle>
            <a:lvl1pPr marL="85733" indent="-85733" algn="l" defTabSz="685862"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733" indent="-85733" algn="l" defTabSz="685862" rtl="0" eaLnBrk="1" latinLnBrk="0" hangingPunct="1">
              <a:defRPr lang="en-US" sz="1500" kern="1200" dirty="0" smtClean="0">
                <a:solidFill>
                  <a:schemeClr val="accent2"/>
                </a:solidFill>
                <a:latin typeface="Ciscolight" pitchFamily="2" charset="0"/>
                <a:ea typeface="+mn-ea"/>
                <a:cs typeface="+mn-cs"/>
              </a:defRPr>
            </a:lvl2pPr>
            <a:lvl3pPr marL="85733" indent="-85733" algn="l" defTabSz="685862" rtl="0" eaLnBrk="1" latinLnBrk="0" hangingPunct="1">
              <a:defRPr lang="en-US" sz="1500" kern="1200" dirty="0" smtClean="0">
                <a:solidFill>
                  <a:schemeClr val="accent2"/>
                </a:solidFill>
                <a:latin typeface="Ciscolight" pitchFamily="2" charset="0"/>
                <a:ea typeface="+mn-ea"/>
                <a:cs typeface="+mn-cs"/>
              </a:defRPr>
            </a:lvl3pPr>
            <a:lvl4pPr marL="85733" indent="-85733" algn="l" defTabSz="685862" rtl="0" eaLnBrk="1" latinLnBrk="0" hangingPunct="1">
              <a:defRPr lang="en-US" sz="1500" kern="1200" dirty="0" smtClean="0">
                <a:solidFill>
                  <a:schemeClr val="accent2"/>
                </a:solidFill>
                <a:latin typeface="Ciscolight" pitchFamily="2" charset="0"/>
                <a:ea typeface="+mn-ea"/>
                <a:cs typeface="+mn-cs"/>
              </a:defRPr>
            </a:lvl4pPr>
            <a:lvl5pPr marL="85733" indent="-85733" algn="l" defTabSz="685862"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54116" y="3406268"/>
            <a:ext cx="3326071" cy="253746"/>
          </a:xfrm>
          <a:prstGeom prst="rect">
            <a:avLst/>
          </a:prstGeom>
        </p:spPr>
        <p:txBody>
          <a:bodyPr>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01014" y="186936"/>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199772" y="1076380"/>
            <a:ext cx="4169632" cy="3266034"/>
          </a:xfrm>
          <a:prstGeom prst="rect">
            <a:avLst/>
          </a:prstGeom>
        </p:spPr>
        <p:txBody>
          <a:bodyPr>
            <a:noAutofit/>
          </a:bodyPr>
          <a:lstStyle>
            <a:lvl1pPr marL="233363" indent="-171450">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613" indent="-190500">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24993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04918" y="18429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1978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gue Vide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1036"/>
            <a:ext cx="9144000" cy="2281428"/>
          </a:xfrm>
          <a:prstGeom prst="rect">
            <a:avLst/>
          </a:prstGeom>
        </p:spPr>
      </p:pic>
      <p:sp>
        <p:nvSpPr>
          <p:cNvPr id="13" name="Title 7"/>
          <p:cNvSpPr>
            <a:spLocks noGrp="1"/>
          </p:cNvSpPr>
          <p:nvPr>
            <p:ph type="title" hasCustomPrompt="1"/>
          </p:nvPr>
        </p:nvSpPr>
        <p:spPr bwMode="white">
          <a:xfrm>
            <a:off x="2950464" y="2094421"/>
            <a:ext cx="5779184" cy="1014149"/>
          </a:xfrm>
        </p:spPr>
        <p:txBody>
          <a:bodyPr anchor="ctr" anchorCtr="0"/>
          <a:lstStyle>
            <a:lvl1pPr algn="ctr">
              <a:defRPr lang="en-US" sz="4000" b="0" i="1" kern="1200" dirty="0">
                <a:solidFill>
                  <a:schemeClr val="bg1"/>
                </a:solidFill>
                <a:latin typeface="+mj-lt"/>
                <a:ea typeface="+mj-ea"/>
                <a:cs typeface="+mj-cs"/>
                <a:sym typeface="Arial" pitchFamily="34" charset="0"/>
              </a:defRPr>
            </a:lvl1pPr>
          </a:lstStyle>
          <a:p>
            <a:r>
              <a:rPr lang="en-US" dirty="0" smtClean="0"/>
              <a:t>Click to Edit Video Title Slide</a:t>
            </a:r>
            <a:endParaRPr lang="en-US" dirty="0"/>
          </a:p>
        </p:txBody>
      </p:sp>
    </p:spTree>
    <p:extLst>
      <p:ext uri="{BB962C8B-B14F-4D97-AF65-F5344CB8AC3E}">
        <p14:creationId xmlns:p14="http://schemas.microsoft.com/office/powerpoint/2010/main" val="11604883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04918" y="184299"/>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37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827" y="192874"/>
            <a:ext cx="4005072" cy="628650"/>
          </a:xfrm>
          <a:prstGeom prst="rect">
            <a:avLst/>
          </a:prstGeom>
        </p:spPr>
        <p:txBody>
          <a:bodyPr vert="horz" lIns="61727" tIns="34294" rIns="61727" bIns="34294" rtlCol="0" anchor="t" anchorCtr="0">
            <a:noAutofit/>
          </a:bodyPr>
          <a:lstStyle>
            <a:lvl1pPr algn="l" defTabSz="685862"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196717" y="1081382"/>
            <a:ext cx="4005072" cy="3394710"/>
          </a:xfrm>
          <a:prstGeom prst="rect">
            <a:avLst/>
          </a:prstGeom>
        </p:spPr>
        <p:txBody>
          <a:bodyPr>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94" indent="-171466">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081382"/>
            <a:ext cx="4005072" cy="3394710"/>
          </a:xfrm>
          <a:prstGeom prst="rect">
            <a:avLst/>
          </a:prstGeom>
        </p:spPr>
        <p:txBody>
          <a:bodyPr>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94" indent="-171466">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192874"/>
            <a:ext cx="4005072" cy="630936"/>
          </a:xfrm>
          <a:prstGeom prst="rect">
            <a:avLst/>
          </a:prstGeom>
        </p:spPr>
        <p:txBody>
          <a:bodyPr>
            <a:noAutofit/>
          </a:bodyPr>
          <a:lstStyle>
            <a:lvl1pPr marL="0" marR="0" indent="0" algn="l" defTabSz="685862"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p:nvCxnSpPr>
        <p:spPr>
          <a:xfrm>
            <a:off x="4600575" y="609603"/>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55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01244" y="185070"/>
            <a:ext cx="2668457" cy="864108"/>
          </a:xfrm>
          <a:prstGeom prst="rect">
            <a:avLst/>
          </a:prstGeom>
        </p:spPr>
        <p:txBody>
          <a:bodyPr anchor="b" anchorCtr="0">
            <a:noAutofit/>
          </a:bodyPr>
          <a:lstStyle>
            <a:lvl1pPr marL="0" marR="0" indent="0" algn="l" defTabSz="68586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40129" y="185070"/>
            <a:ext cx="2599859" cy="864108"/>
          </a:xfrm>
          <a:prstGeom prst="rect">
            <a:avLst/>
          </a:prstGeom>
        </p:spPr>
        <p:txBody>
          <a:bodyPr anchor="b" anchorCtr="0">
            <a:noAutofit/>
          </a:bodyPr>
          <a:lstStyle>
            <a:lvl1pPr marL="0" marR="0" indent="0" algn="l" defTabSz="68586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53928" y="185070"/>
            <a:ext cx="2634158" cy="864108"/>
          </a:xfrm>
          <a:prstGeom prst="rect">
            <a:avLst/>
          </a:prstGeom>
        </p:spPr>
        <p:txBody>
          <a:bodyPr anchor="b" anchorCtr="0">
            <a:noAutofit/>
          </a:bodyPr>
          <a:lstStyle>
            <a:lvl1pPr marL="0" marR="0" indent="0" algn="l" defTabSz="68586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201574"/>
            <a:ext cx="2668457" cy="3336008"/>
          </a:xfrm>
          <a:prstGeom prst="rect">
            <a:avLst/>
          </a:prstGeom>
        </p:spPr>
        <p:txBody>
          <a:bodyPr>
            <a:noAutofit/>
          </a:bodyPr>
          <a:lstStyle>
            <a:lvl1pPr marL="223838" indent="-171450">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225" indent="-190500">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913" indent="-166688">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125" indent="-171450">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75" indent="-171450">
              <a:buClr>
                <a:schemeClr val="tx2"/>
              </a:buClr>
              <a:buSzPct val="80000"/>
              <a:buFont typeface="Wingdings" panose="05000000000000000000" pitchFamily="2" charset="2"/>
              <a:buChar char="§"/>
              <a:defRPr sz="900">
                <a:solidFill>
                  <a:schemeClr val="tx2"/>
                </a:solidFill>
                <a:latin typeface="+mn-lt"/>
                <a:cs typeface="CiscoSans ExtraLight"/>
              </a:defRPr>
            </a:lvl5pPr>
            <a:lvl6pPr marL="69252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183948"/>
            <a:ext cx="2634158" cy="3336008"/>
          </a:xfrm>
          <a:prstGeom prst="rect">
            <a:avLst/>
          </a:prstGeom>
        </p:spPr>
        <p:txBody>
          <a:bodyPr>
            <a:noAutofit/>
          </a:bodyPr>
          <a:lstStyle>
            <a:lvl1pPr marL="171473" indent="-171473">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60000" indent="-216000">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3088" indent="-171450">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125" indent="-171450">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75" indent="-171450">
              <a:buClr>
                <a:schemeClr val="tx2"/>
              </a:buClr>
              <a:buSzPct val="80000"/>
              <a:buFont typeface="Wingdings" panose="05000000000000000000" pitchFamily="2" charset="2"/>
              <a:buChar char="§"/>
              <a:defRPr sz="900">
                <a:solidFill>
                  <a:schemeClr val="tx2"/>
                </a:solidFill>
                <a:latin typeface="+mn-lt"/>
                <a:cs typeface="CiscoSans ExtraLight"/>
              </a:defRPr>
            </a:lvl5pPr>
            <a:lvl6pPr marL="69252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03" y="1201574"/>
            <a:ext cx="2599859" cy="3336008"/>
          </a:xfrm>
          <a:prstGeom prst="rect">
            <a:avLst/>
          </a:prstGeom>
        </p:spPr>
        <p:txBody>
          <a:bodyPr>
            <a:noAutofit/>
          </a:bodyPr>
          <a:lstStyle>
            <a:lvl1pPr marL="171473" indent="-171473">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488" indent="-176213">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350" indent="-171450">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388" indent="-171450">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663" indent="-168275">
              <a:buClr>
                <a:schemeClr val="tx2"/>
              </a:buClr>
              <a:buSzPct val="80000"/>
              <a:buFont typeface="Wingdings" panose="05000000000000000000" pitchFamily="2" charset="2"/>
              <a:buChar char="§"/>
              <a:defRPr sz="900">
                <a:solidFill>
                  <a:schemeClr val="tx2"/>
                </a:solidFill>
                <a:latin typeface="+mn-lt"/>
                <a:cs typeface="CiscoSans ExtraLight"/>
              </a:defRPr>
            </a:lvl5pPr>
            <a:lvl6pPr marL="69252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p:nvCxnSpPr>
        <p:spPr>
          <a:xfrm>
            <a:off x="3076575" y="60960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67425" y="60960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0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12"/>
            <a:ext cx="8168270" cy="2878673"/>
          </a:xfrm>
          <a:prstGeom prst="rect">
            <a:avLst/>
          </a:prstGeom>
        </p:spPr>
        <p:txBody>
          <a:bodyPr>
            <a:noAutofit/>
          </a:bodyPr>
          <a:lstStyle>
            <a:lvl1pPr marL="400050" indent="-400050"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81115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12"/>
            <a:ext cx="8168270" cy="2878673"/>
          </a:xfrm>
          <a:prstGeom prst="rect">
            <a:avLst/>
          </a:prstGeom>
        </p:spPr>
        <p:txBody>
          <a:bodyPr>
            <a:noAutofit/>
          </a:bodyPr>
          <a:lstStyle>
            <a:lvl1pPr marL="403225" indent="-403225"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91297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6"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2"/>
            <a:ext cx="8168270" cy="2878673"/>
          </a:xfrm>
          <a:prstGeom prst="rect">
            <a:avLst/>
          </a:prstGeom>
        </p:spPr>
        <p:txBody>
          <a:bodyPr>
            <a:noAutofit/>
          </a:bodyPr>
          <a:lstStyle>
            <a:lvl1pPr marL="403225" indent="-40322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5745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4"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723286"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2"/>
            <a:ext cx="8168270" cy="2878673"/>
          </a:xfrm>
          <a:prstGeom prst="rect">
            <a:avLst/>
          </a:prstGeom>
        </p:spPr>
        <p:txBody>
          <a:bodyPr>
            <a:noAutofit/>
          </a:bodyPr>
          <a:lstStyle>
            <a:lvl1pPr marL="403225" indent="-40322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52346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3" y="940712"/>
            <a:ext cx="8301718"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51638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3" y="940712"/>
            <a:ext cx="8301718" cy="2878673"/>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42383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3" y="940712"/>
            <a:ext cx="8301718"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7" name="Straight Connector 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6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Dem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1036"/>
            <a:ext cx="9144000" cy="2281428"/>
          </a:xfrm>
          <a:prstGeom prst="rect">
            <a:avLst/>
          </a:prstGeom>
        </p:spPr>
      </p:pic>
      <p:sp>
        <p:nvSpPr>
          <p:cNvPr id="13" name="Title 7"/>
          <p:cNvSpPr>
            <a:spLocks noGrp="1"/>
          </p:cNvSpPr>
          <p:nvPr>
            <p:ph type="title" hasCustomPrompt="1"/>
          </p:nvPr>
        </p:nvSpPr>
        <p:spPr bwMode="white">
          <a:xfrm>
            <a:off x="2950464" y="2094421"/>
            <a:ext cx="5780620" cy="1014149"/>
          </a:xfrm>
        </p:spPr>
        <p:txBody>
          <a:bodyPr anchor="ctr" anchorCtr="0"/>
          <a:lstStyle>
            <a:lvl1pPr algn="ctr">
              <a:defRPr lang="en-US" sz="4000" b="0" i="1" kern="1200" dirty="0">
                <a:solidFill>
                  <a:schemeClr val="bg1"/>
                </a:solidFill>
                <a:latin typeface="+mj-lt"/>
                <a:ea typeface="+mj-ea"/>
                <a:cs typeface="+mj-cs"/>
                <a:sym typeface="Arial" pitchFamily="34" charset="0"/>
              </a:defRPr>
            </a:lvl1pPr>
          </a:lstStyle>
          <a:p>
            <a:r>
              <a:rPr lang="en-US" dirty="0" smtClean="0"/>
              <a:t>Click to Edit Demo Title Slide</a:t>
            </a:r>
            <a:endParaRPr lang="en-US" dirty="0"/>
          </a:p>
        </p:txBody>
      </p:sp>
    </p:spTree>
    <p:extLst>
      <p:ext uri="{BB962C8B-B14F-4D97-AF65-F5344CB8AC3E}">
        <p14:creationId xmlns:p14="http://schemas.microsoft.com/office/powerpoint/2010/main" val="20576712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120232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1"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7"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2" name="Straight Connector 11"/>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251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0"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6"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47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58"/>
            <a:ext cx="4117446" cy="2265389"/>
          </a:xfrm>
        </p:spPr>
        <p:txBody>
          <a:bodyPr vert="horz" lIns="61730" tIns="34295" rIns="61730" bIns="34295" rtlCol="0" anchor="ctr"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p:nvCxnSpPr>
        <p:spPr>
          <a:xfrm>
            <a:off x="4600575" y="609603"/>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82121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88823" y="192791"/>
            <a:ext cx="8631329"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205422" y="1077820"/>
            <a:ext cx="8450262" cy="3043238"/>
          </a:xfrm>
          <a:prstGeom prst="rect">
            <a:avLst/>
          </a:prstGeom>
        </p:spPr>
        <p:txBody>
          <a:bodyPr>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34397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04936" y="192789"/>
            <a:ext cx="8615217"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205426" y="1068684"/>
            <a:ext cx="8450261" cy="3043238"/>
          </a:xfrm>
          <a:prstGeom prst="rect">
            <a:avLst/>
          </a:prstGeom>
        </p:spPr>
        <p:txBody>
          <a:bodyPr>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41"/>
            <a:ext cx="7461250" cy="207749"/>
          </a:xfrm>
          <a:prstGeom prst="rect">
            <a:avLst/>
          </a:prstGeom>
        </p:spPr>
        <p:txBody>
          <a:bodyPr wrap="square" anchor="b" anchorCtr="0">
            <a:noAutofit/>
          </a:bodyPr>
          <a:lstStyle>
            <a:lvl1pPr marL="0" indent="0" algn="l" defTabSz="603703">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98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4365141"/>
            <a:ext cx="7461250" cy="207749"/>
          </a:xfrm>
          <a:prstGeom prst="rect">
            <a:avLst/>
          </a:prstGeom>
        </p:spPr>
        <p:txBody>
          <a:bodyPr wrap="square" anchor="b" anchorCtr="0">
            <a:noAutofit/>
          </a:bodyPr>
          <a:lstStyle>
            <a:lvl1pPr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04739" y="192789"/>
            <a:ext cx="8632053"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205422" y="1068684"/>
            <a:ext cx="8450262" cy="3043238"/>
          </a:xfrm>
          <a:prstGeom prst="rect">
            <a:avLst/>
          </a:prstGeom>
        </p:spPr>
        <p:txBody>
          <a:bodyPr vert="horz">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194680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205422" y="1068684"/>
            <a:ext cx="8450262" cy="3043238"/>
          </a:xfrm>
          <a:prstGeom prst="rect">
            <a:avLst/>
          </a:prstGeom>
        </p:spPr>
        <p:txBody>
          <a:bodyPr vert="horz">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04735" y="183653"/>
            <a:ext cx="8615940"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4365141"/>
            <a:ext cx="7461250" cy="207749"/>
          </a:xfrm>
          <a:prstGeom prst="rect">
            <a:avLst/>
          </a:prstGeom>
        </p:spPr>
        <p:txBody>
          <a:bodyPr wrap="square" anchor="b" anchorCtr="0">
            <a:noAutofit/>
          </a:bodyPr>
          <a:lstStyle>
            <a:lvl1pPr algn="l" defTabSz="603703">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9"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0"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16844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04735" y="19278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09670" y="1077962"/>
            <a:ext cx="4265612" cy="3220908"/>
          </a:xfrm>
          <a:prstGeom prst="rect">
            <a:avLst/>
          </a:prstGeom>
        </p:spPr>
        <p:txBody>
          <a:bodyPr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12" y="1077962"/>
            <a:ext cx="4016375" cy="3219450"/>
          </a:xfrm>
          <a:prstGeom prst="rect">
            <a:avLst/>
          </a:prstGeom>
        </p:spPr>
        <p:txBody>
          <a:bodyPr vert="horz">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198297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09670" y="1077962"/>
            <a:ext cx="4265612" cy="3220908"/>
          </a:xfrm>
          <a:prstGeom prst="rect">
            <a:avLst/>
          </a:prstGeom>
        </p:spPr>
        <p:txBody>
          <a:bodyPr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12" y="1077962"/>
            <a:ext cx="4016375" cy="3219450"/>
          </a:xfrm>
          <a:prstGeom prst="rect">
            <a:avLst/>
          </a:prstGeom>
        </p:spPr>
        <p:txBody>
          <a:bodyPr vert="horz">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03857" y="183653"/>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0" name="Straight Connector 9"/>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59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6" name="Title 1"/>
          <p:cNvSpPr>
            <a:spLocks noGrp="1"/>
          </p:cNvSpPr>
          <p:nvPr>
            <p:ph type="ctrTitle" hasCustomPrompt="1"/>
          </p:nvPr>
        </p:nvSpPr>
        <p:spPr>
          <a:xfrm>
            <a:off x="356616"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Slide Number Placeholder 1"/>
          <p:cNvSpPr>
            <a:spLocks noGrp="1"/>
          </p:cNvSpPr>
          <p:nvPr>
            <p:ph type="sldNum" sz="quarter" idx="4"/>
          </p:nvPr>
        </p:nvSpPr>
        <p:spPr>
          <a:xfrm>
            <a:off x="8409709" y="4671465"/>
            <a:ext cx="359666" cy="274637"/>
          </a:xfrm>
          <a:prstGeom prst="rect">
            <a:avLst/>
          </a:prstGeom>
        </p:spPr>
        <p:txBody>
          <a:bodyPr vert="horz" lIns="91436" tIns="45718" rIns="91436" bIns="45718"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60860576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03643" y="193433"/>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00533" y="1068826"/>
            <a:ext cx="4265612" cy="3220908"/>
          </a:xfrm>
          <a:prstGeom prst="rect">
            <a:avLst/>
          </a:prstGeom>
        </p:spPr>
        <p:txBody>
          <a:bodyPr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20" y="1068827"/>
            <a:ext cx="4015167" cy="3221261"/>
          </a:xfrm>
          <a:prstGeom prst="rect">
            <a:avLst/>
          </a:prstGeom>
        </p:spPr>
        <p:txBody>
          <a:bodyPr vert="horz">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23111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20" y="1068827"/>
            <a:ext cx="4015167" cy="3221261"/>
          </a:xfrm>
          <a:prstGeom prst="rect">
            <a:avLst/>
          </a:prstGeom>
        </p:spPr>
        <p:txBody>
          <a:bodyPr vert="horz"/>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09670" y="1068826"/>
            <a:ext cx="4265612" cy="3220908"/>
          </a:xfrm>
          <a:prstGeom prst="rect">
            <a:avLst/>
          </a:prstGeom>
        </p:spPr>
        <p:txBody>
          <a:bodyPr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12994" y="183653"/>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4" name="Straight Connector 13"/>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6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7"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9"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3" name="Picture Placeholder 2"/>
          <p:cNvSpPr>
            <a:spLocks noGrp="1"/>
          </p:cNvSpPr>
          <p:nvPr>
            <p:ph type="pic" sz="quarter" idx="10" hasCustomPrompt="1"/>
          </p:nvPr>
        </p:nvSpPr>
        <p:spPr>
          <a:xfrm>
            <a:off x="4778528" y="1068827"/>
            <a:ext cx="4015167" cy="3221261"/>
          </a:xfrm>
          <a:prstGeom prst="rect">
            <a:avLst/>
          </a:prstGeom>
        </p:spPr>
        <p:txBody>
          <a:bodyPr vert="horz">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09670" y="1068826"/>
            <a:ext cx="4265612" cy="3220908"/>
          </a:xfrm>
          <a:prstGeom prst="rect">
            <a:avLst/>
          </a:prstGeom>
        </p:spPr>
        <p:txBody>
          <a:bodyPr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07116" y="186033"/>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16" name="Straight Connector 15"/>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12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28" y="233363"/>
            <a:ext cx="3302001" cy="1995489"/>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69" y="2271716"/>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16"/>
            <a:ext cx="2537420" cy="2594201"/>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2271716"/>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2271716"/>
            <a:ext cx="4028516" cy="2594201"/>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47"/>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3"/>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400" fontAlgn="auto">
              <a:spcBef>
                <a:spcPts val="0"/>
              </a:spcBef>
              <a:spcAft>
                <a:spcPts val="0"/>
              </a:spcAft>
            </a:pPr>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9"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781013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3" name="Rectangle 22"/>
          <p:cNvSpPr/>
          <p:nvPr/>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chemeClr val="bg2"/>
            </a:solidFill>
          </a:ln>
          <a:effectLst/>
        </p:spPr>
        <p:txBody>
          <a:bodyPr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11" name="Title 10"/>
          <p:cNvSpPr>
            <a:spLocks noGrp="1"/>
          </p:cNvSpPr>
          <p:nvPr>
            <p:ph type="title"/>
          </p:nvPr>
        </p:nvSpPr>
        <p:spPr>
          <a:xfrm>
            <a:off x="2065871" y="3655079"/>
            <a:ext cx="5074070" cy="62865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p:nvSpPr>
        <p:spPr bwMode="ltGray">
          <a:xfrm>
            <a:off x="8664788" y="4912217"/>
            <a:ext cx="216583" cy="154535"/>
          </a:xfrm>
          <a:prstGeom prst="rect">
            <a:avLst/>
          </a:prstGeom>
          <a:noFill/>
          <a:ln w="9525" algn="ctr">
            <a:noFill/>
            <a:miter lim="800000"/>
            <a:headEnd/>
            <a:tailEnd/>
          </a:ln>
          <a:effectLst/>
        </p:spPr>
        <p:txBody>
          <a:bodyPr wrap="none" lIns="61601" tIns="30800" rIns="61601" bIns="30800" anchor="b">
            <a:spAutoFit/>
          </a:bodyPr>
          <a:lstStyle/>
          <a:p>
            <a:pPr algn="r" defTabSz="610872"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872" fontAlgn="auto">
                <a:spcBef>
                  <a:spcPts val="0"/>
                </a:spcBef>
                <a:spcAft>
                  <a:spcPts val="0"/>
                </a:spcAft>
              </a:pPr>
              <a:t>‹#›</a:t>
            </a:fld>
            <a:endParaRPr lang="en-US" sz="600" dirty="0">
              <a:solidFill>
                <a:srgbClr val="272848"/>
              </a:solidFill>
              <a:latin typeface="CiscoSansTT Light"/>
              <a:ea typeface="+mn-ea"/>
              <a:cs typeface="+mn-cs"/>
            </a:endParaRPr>
          </a:p>
        </p:txBody>
      </p:sp>
      <p:sp>
        <p:nvSpPr>
          <p:cNvPr id="15"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6"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90211656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29" y="233172"/>
            <a:ext cx="3273552" cy="1844802"/>
          </a:xfrm>
          <a:prstGeom prst="rect">
            <a:avLst/>
          </a:prstGeom>
          <a:solidFill>
            <a:schemeClr val="bg1">
              <a:alpha val="30000"/>
            </a:schemeClr>
          </a:solidFill>
          <a:ln>
            <a:solidFill>
              <a:schemeClr val="bg2"/>
            </a:solidFill>
          </a:ln>
          <a:effectLst/>
        </p:spPr>
        <p:txBody>
          <a:bodyPr vert="horz" lIns="68589" tIns="34295" rIns="68589" bIns="34295" rtlCol="0" anchor="ctr" anchorCtr="0">
            <a:normAutofit/>
          </a:bodyPr>
          <a:lstStyle>
            <a:lvl1pPr marL="0" indent="0" algn="ctr" defTabSz="685891"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Drag picture to placeholder or click icon to add</a:t>
            </a:r>
            <a:endParaRPr lang="en-US" dirty="0"/>
          </a:p>
        </p:txBody>
      </p:sp>
      <p:sp>
        <p:nvSpPr>
          <p:cNvPr id="9" name="Title 8"/>
          <p:cNvSpPr>
            <a:spLocks noGrp="1"/>
          </p:cNvSpPr>
          <p:nvPr>
            <p:ph type="title" hasCustomPrompt="1"/>
          </p:nvPr>
        </p:nvSpPr>
        <p:spPr>
          <a:xfrm>
            <a:off x="238092" y="2571750"/>
            <a:ext cx="7009298" cy="1066446"/>
          </a:xfrm>
        </p:spPr>
        <p:txBody>
          <a:bodyPr anchor="t">
            <a:noAutofit/>
          </a:bodyPr>
          <a:lstStyle>
            <a:lvl1pPr marL="0" marR="0" indent="0" algn="l" defTabSz="685891"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p:nvSpPr>
        <p:spPr bwMode="ltGray">
          <a:xfrm>
            <a:off x="292046" y="4916596"/>
            <a:ext cx="3420515" cy="154535"/>
          </a:xfrm>
          <a:prstGeom prst="rect">
            <a:avLst/>
          </a:prstGeom>
          <a:noFill/>
          <a:ln w="9525">
            <a:noFill/>
            <a:miter lim="800000"/>
            <a:headEnd/>
            <a:tailEnd/>
          </a:ln>
          <a:effectLst/>
        </p:spPr>
        <p:txBody>
          <a:bodyPr wrap="square" lIns="61601" tIns="30800" rIns="61601" bIns="30800" anchor="b" anchorCtr="0">
            <a:spAutoFit/>
          </a:bodyPr>
          <a:lstStyle/>
          <a:p>
            <a:pPr defTabSz="610872" fontAlgn="auto">
              <a:spcBef>
                <a:spcPts val="0"/>
              </a:spcBef>
              <a:spcAft>
                <a:spcPts val="0"/>
              </a:spcAft>
            </a:pPr>
            <a:r>
              <a:rPr lang="en-US" sz="600" dirty="0" smtClean="0">
                <a:solidFill>
                  <a:srgbClr val="272848"/>
                </a:solidFill>
                <a:latin typeface="CiscoSansTT ExtraLight"/>
                <a:ea typeface="+mn-ea"/>
                <a:cs typeface="+mn-cs"/>
              </a:rPr>
              <a:t>© 2013  Cisco and/or its affiliates. All rights reserved.</a:t>
            </a:r>
            <a:endParaRPr lang="en-US" sz="600" dirty="0">
              <a:solidFill>
                <a:srgbClr val="272848"/>
              </a:solidFill>
              <a:latin typeface="CiscoSansTT ExtraLight"/>
              <a:ea typeface="+mn-ea"/>
              <a:cs typeface="+mn-cs"/>
            </a:endParaRPr>
          </a:p>
        </p:txBody>
      </p:sp>
      <p:sp>
        <p:nvSpPr>
          <p:cNvPr id="10" name="Rectangle 7"/>
          <p:cNvSpPr>
            <a:spLocks noChangeArrowheads="1"/>
          </p:cNvSpPr>
          <p:nvPr/>
        </p:nvSpPr>
        <p:spPr bwMode="ltGray">
          <a:xfrm>
            <a:off x="8664788" y="4912217"/>
            <a:ext cx="216583" cy="154535"/>
          </a:xfrm>
          <a:prstGeom prst="rect">
            <a:avLst/>
          </a:prstGeom>
          <a:noFill/>
          <a:ln w="9525" algn="ctr">
            <a:noFill/>
            <a:miter lim="800000"/>
            <a:headEnd/>
            <a:tailEnd/>
          </a:ln>
          <a:effectLst/>
        </p:spPr>
        <p:txBody>
          <a:bodyPr wrap="none" lIns="61601" tIns="30800" rIns="61601" bIns="30800" anchor="b">
            <a:spAutoFit/>
          </a:bodyPr>
          <a:lstStyle/>
          <a:p>
            <a:pPr algn="r" defTabSz="610872"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872" fontAlgn="auto">
                <a:spcBef>
                  <a:spcPts val="0"/>
                </a:spcBef>
                <a:spcAft>
                  <a:spcPts val="0"/>
                </a:spcAft>
              </a:pPr>
              <a:t>‹#›</a:t>
            </a:fld>
            <a:endParaRPr lang="en-US" sz="600" dirty="0">
              <a:solidFill>
                <a:srgbClr val="272848"/>
              </a:solidFill>
              <a:latin typeface="CiscoSansTT Light"/>
              <a:ea typeface="+mn-ea"/>
              <a:cs typeface="+mn-cs"/>
            </a:endParaRPr>
          </a:p>
        </p:txBody>
      </p:sp>
      <p:sp>
        <p:nvSpPr>
          <p:cNvPr id="14"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5"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1"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75271991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914400" fontAlgn="auto">
              <a:spcBef>
                <a:spcPts val="0"/>
              </a:spcBef>
              <a:spcAft>
                <a:spcPts val="0"/>
              </a:spcAft>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9" name="Title 8"/>
          <p:cNvSpPr>
            <a:spLocks noGrp="1"/>
          </p:cNvSpPr>
          <p:nvPr>
            <p:ph type="title"/>
          </p:nvPr>
        </p:nvSpPr>
        <p:spPr>
          <a:xfrm>
            <a:off x="213537" y="182844"/>
            <a:ext cx="4349918" cy="813985"/>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p:nvSpPr>
        <p:spPr bwMode="ltGray">
          <a:xfrm>
            <a:off x="265670" y="4916596"/>
            <a:ext cx="3420515" cy="154535"/>
          </a:xfrm>
          <a:prstGeom prst="rect">
            <a:avLst/>
          </a:prstGeom>
          <a:noFill/>
          <a:ln w="9525">
            <a:noFill/>
            <a:miter lim="800000"/>
            <a:headEnd/>
            <a:tailEnd/>
          </a:ln>
          <a:effectLst/>
        </p:spPr>
        <p:txBody>
          <a:bodyPr wrap="square" lIns="61601" tIns="30800" rIns="61601" bIns="30800" anchor="b" anchorCtr="0">
            <a:spAutoFit/>
          </a:bodyPr>
          <a:lstStyle/>
          <a:p>
            <a:pPr defTabSz="610872" fontAlgn="auto">
              <a:spcBef>
                <a:spcPts val="0"/>
              </a:spcBef>
              <a:spcAft>
                <a:spcPts val="0"/>
              </a:spcAft>
            </a:pPr>
            <a:r>
              <a:rPr lang="en-US" sz="600" dirty="0" smtClean="0">
                <a:solidFill>
                  <a:srgbClr val="272848"/>
                </a:solidFill>
                <a:latin typeface="CiscoSansTT Light"/>
                <a:ea typeface="+mn-ea"/>
                <a:cs typeface="+mn-cs"/>
              </a:rPr>
              <a:t>© 2013  Cisco and/or its affiliates. All rights reserved.</a:t>
            </a:r>
            <a:endParaRPr lang="en-US" sz="600" dirty="0">
              <a:solidFill>
                <a:srgbClr val="272848"/>
              </a:solidFill>
              <a:latin typeface="CiscoSansTT Light"/>
              <a:ea typeface="+mn-ea"/>
              <a:cs typeface="+mn-cs"/>
            </a:endParaRPr>
          </a:p>
        </p:txBody>
      </p:sp>
      <p:sp>
        <p:nvSpPr>
          <p:cNvPr id="10" name="Rectangle 7"/>
          <p:cNvSpPr>
            <a:spLocks noChangeArrowheads="1"/>
          </p:cNvSpPr>
          <p:nvPr/>
        </p:nvSpPr>
        <p:spPr bwMode="ltGray">
          <a:xfrm>
            <a:off x="8664788" y="4912217"/>
            <a:ext cx="216583" cy="154535"/>
          </a:xfrm>
          <a:prstGeom prst="rect">
            <a:avLst/>
          </a:prstGeom>
          <a:noFill/>
          <a:ln w="9525" algn="ctr">
            <a:noFill/>
            <a:miter lim="800000"/>
            <a:headEnd/>
            <a:tailEnd/>
          </a:ln>
          <a:effectLst/>
        </p:spPr>
        <p:txBody>
          <a:bodyPr wrap="none" lIns="61601" tIns="30800" rIns="61601" bIns="30800" anchor="b">
            <a:spAutoFit/>
          </a:bodyPr>
          <a:lstStyle/>
          <a:p>
            <a:pPr algn="r" defTabSz="610872" fontAlgn="auto">
              <a:spcBef>
                <a:spcPts val="0"/>
              </a:spcBef>
              <a:spcAft>
                <a:spcPts val="0"/>
              </a:spcAft>
            </a:pPr>
            <a:fld id="{DFCF27A5-1A5B-48D3-A060-2758FFBB1ADD}" type="slidenum">
              <a:rPr lang="en-US" sz="600">
                <a:solidFill>
                  <a:srgbClr val="272848"/>
                </a:solidFill>
                <a:latin typeface="CiscoSansTT Light"/>
                <a:ea typeface="+mn-ea"/>
                <a:cs typeface="+mn-cs"/>
              </a:rPr>
              <a:pPr algn="r" defTabSz="610872" fontAlgn="auto">
                <a:spcBef>
                  <a:spcPts val="0"/>
                </a:spcBef>
                <a:spcAft>
                  <a:spcPts val="0"/>
                </a:spcAft>
              </a:pPr>
              <a:t>‹#›</a:t>
            </a:fld>
            <a:endParaRPr lang="en-US" sz="600" dirty="0">
              <a:solidFill>
                <a:srgbClr val="272848"/>
              </a:solidFill>
              <a:latin typeface="CiscoSansTT Light"/>
              <a:ea typeface="+mn-ea"/>
              <a:cs typeface="+mn-cs"/>
            </a:endParaRPr>
          </a:p>
        </p:txBody>
      </p:sp>
      <p:sp>
        <p:nvSpPr>
          <p:cNvPr id="11"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12"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14"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84488280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a:lstStyle>
            <a:lvl1pPr marL="0" indent="0" algn="ctr">
              <a:buNone/>
              <a:defRPr sz="15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223865197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47031" cy="4408370"/>
          </a:xfrm>
          <a:prstGeom prst="rect">
            <a:avLst/>
          </a:prstGeom>
        </p:spPr>
        <p:txBody>
          <a:bodyPr vert="horz"/>
          <a:lstStyle>
            <a:lvl1pPr marL="0" indent="0" algn="ctr">
              <a:buNone/>
              <a:defRPr sz="15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391087189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9144001" cy="4983479"/>
          </a:xfrm>
          <a:prstGeom prst="rect">
            <a:avLst/>
          </a:prstGeom>
        </p:spPr>
        <p:txBody>
          <a:bodyPr vert="horz"/>
          <a:lstStyle>
            <a:lvl1pPr marL="0" indent="0" algn="ctr">
              <a:buNone/>
              <a:defRPr sz="1500" baseline="0">
                <a:solidFill>
                  <a:schemeClr val="bg1"/>
                </a:solidFill>
                <a:latin typeface="+mn-lt"/>
                <a:cs typeface="CiscoSans ExtraLight"/>
              </a:defRPr>
            </a:lvl1pPr>
          </a:lstStyle>
          <a:p>
            <a:r>
              <a:rPr lang="en-US" smtClean="0"/>
              <a:t>Drag picture to placeholder or click icon to add</a:t>
            </a:r>
            <a:endParaRPr lang="en-US" dirty="0"/>
          </a:p>
        </p:txBody>
      </p:sp>
      <p:cxnSp>
        <p:nvCxnSpPr>
          <p:cNvPr id="7" name="Straight Connector 6"/>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39016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356616" y="1347788"/>
            <a:ext cx="8430768" cy="2845764"/>
          </a:xfrm>
          <a:prstGeom prst="rect">
            <a:avLst/>
          </a:prstGeom>
        </p:spPr>
        <p:txBody>
          <a:bodyPr lIns="91416" tIns="45708" rIns="91416" bIns="45708">
            <a:noAutofit/>
          </a:bodyPr>
          <a:lstStyle>
            <a:lvl1pPr marL="285678" marR="0" indent="-285678" algn="ctr" defTabSz="457086"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356616" y="341314"/>
            <a:ext cx="84307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949829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6" tIns="34294" rIns="68586" bIns="34294" rtlCol="0" anchor="ctr">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38"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39"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637752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6" tIns="34294" rIns="68586" bIns="34294" rtlCol="0" anchor="ctr">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p:nvSpPr>
        <p:spPr bwMode="ltGray">
          <a:xfrm>
            <a:off x="7812777" y="4932106"/>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22" name="Rectangle 7"/>
          <p:cNvSpPr>
            <a:spLocks noChangeArrowheads="1"/>
          </p:cNvSpPr>
          <p:nvPr/>
        </p:nvSpPr>
        <p:spPr bwMode="ltGray">
          <a:xfrm>
            <a:off x="8664794" y="4929028"/>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6" name="Rectangle 4"/>
          <p:cNvSpPr>
            <a:spLocks noChangeArrowheads="1"/>
          </p:cNvSpPr>
          <p:nvPr/>
        </p:nvSpPr>
        <p:spPr bwMode="ltGray">
          <a:xfrm>
            <a:off x="292047"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142619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8"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9" name="Straight Connector 8"/>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00795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00513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FFFFFF"/>
                </a:solidFill>
                <a:latin typeface="CiscoSansTT Light"/>
                <a:ea typeface="+mn-ea"/>
                <a:cs typeface="CiscoSans Thin"/>
              </a:rPr>
              <a:t>Cisco Confidential</a:t>
            </a:r>
          </a:p>
        </p:txBody>
      </p:sp>
      <p:sp>
        <p:nvSpPr>
          <p:cNvPr id="7"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FFFFFF"/>
                </a:solidFill>
                <a:latin typeface="CiscoSansTT Light"/>
                <a:ea typeface="+mn-ea"/>
                <a:cs typeface="CiscoSans Thin"/>
              </a:rPr>
              <a:pPr algn="r" defTabSz="610846" fontAlgn="auto">
                <a:spcBef>
                  <a:spcPts val="0"/>
                </a:spcBef>
                <a:spcAft>
                  <a:spcPts val="0"/>
                </a:spcAft>
              </a:pPr>
              <a:t>‹#›</a:t>
            </a:fld>
            <a:endParaRPr lang="en-US" sz="600" dirty="0">
              <a:solidFill>
                <a:srgbClr val="FFFFFF"/>
              </a:solidFill>
              <a:latin typeface="CiscoSansTT Light"/>
              <a:ea typeface="+mn-ea"/>
              <a:cs typeface="CiscoSans Thin"/>
            </a:endParaRPr>
          </a:p>
        </p:txBody>
      </p:sp>
      <p:sp>
        <p:nvSpPr>
          <p:cNvPr id="9"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FFFFFF"/>
                </a:solidFill>
                <a:latin typeface="CiscoSansTT Light"/>
                <a:ea typeface="+mn-ea"/>
                <a:cs typeface="CiscoSans Thin"/>
              </a:rPr>
              <a:t>© 2013-2014  Cisco and/or its affiliates. All rights reserved.</a:t>
            </a:r>
            <a:endParaRPr lang="en-US" sz="600" dirty="0">
              <a:solidFill>
                <a:srgbClr val="FFFFFF"/>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514996"/>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7500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p:nvGrpSpPr>
        <p:grpSpPr bwMode="auto">
          <a:xfrm>
            <a:off x="3947935" y="4088806"/>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grpSp>
    </p:spTree>
    <p:extLst>
      <p:ext uri="{BB962C8B-B14F-4D97-AF65-F5344CB8AC3E}">
        <p14:creationId xmlns:p14="http://schemas.microsoft.com/office/powerpoint/2010/main" val="2187951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p:nvSpPr>
        <p:spPr>
          <a:xfrm>
            <a:off x="626132" y="2300014"/>
            <a:ext cx="2438018" cy="646331"/>
          </a:xfrm>
          <a:prstGeom prst="rect">
            <a:avLst/>
          </a:prstGeom>
          <a:noFill/>
        </p:spPr>
        <p:txBody>
          <a:bodyPr wrap="none" rtlCol="0">
            <a:spAutoFit/>
          </a:bodyPr>
          <a:lstStyle/>
          <a:p>
            <a:pPr defTabSz="914400" fontAlgn="auto">
              <a:spcBef>
                <a:spcPts val="0"/>
              </a:spcBef>
              <a:spcAft>
                <a:spcPts val="0"/>
              </a:spcAft>
            </a:pPr>
            <a:r>
              <a:rPr lang="en-US" sz="3600" dirty="0" smtClean="0">
                <a:solidFill>
                  <a:srgbClr val="FFFFFF"/>
                </a:solidFill>
                <a:latin typeface="CiscoSansTT ExtraLight"/>
                <a:ea typeface="+mn-ea"/>
                <a:cs typeface="+mn-cs"/>
              </a:rPr>
              <a:t>Thank you.</a:t>
            </a:r>
            <a:endParaRPr lang="en-US" sz="3600" dirty="0">
              <a:solidFill>
                <a:srgbClr val="FFFFFF"/>
              </a:solidFill>
              <a:latin typeface="CiscoSansTT ExtraLight"/>
              <a:ea typeface="+mn-ea"/>
              <a:cs typeface="+mn-cs"/>
            </a:endParaRPr>
          </a:p>
        </p:txBody>
      </p:sp>
      <p:sp>
        <p:nvSpPr>
          <p:cNvPr id="65" name="Rectangle 64"/>
          <p:cNvSpPr>
            <a:spLocks noChangeArrowheads="1"/>
          </p:cNvSpPr>
          <p:nvPr/>
        </p:nvSpPr>
        <p:spPr bwMode="black">
          <a:xfrm>
            <a:off x="6286242" y="2851175"/>
            <a:ext cx="116616" cy="441827"/>
          </a:xfrm>
          <a:prstGeom prst="rect">
            <a:avLst/>
          </a:prstGeom>
          <a:solidFill>
            <a:schemeClr val="tx1"/>
          </a:solidFill>
          <a:ln w="9525">
            <a:noFill/>
            <a:miter lim="800000"/>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66" name="Freeform 65"/>
          <p:cNvSpPr>
            <a:spLocks/>
          </p:cNvSpPr>
          <p:nvPr/>
        </p:nvSpPr>
        <p:spPr bwMode="black">
          <a:xfrm>
            <a:off x="6965595" y="2840177"/>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67" name="Freeform 66"/>
          <p:cNvSpPr>
            <a:spLocks/>
          </p:cNvSpPr>
          <p:nvPr/>
        </p:nvSpPr>
        <p:spPr bwMode="black">
          <a:xfrm>
            <a:off x="5798084" y="2840177"/>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68" name="Freeform 67"/>
          <p:cNvSpPr>
            <a:spLocks noEditPoints="1"/>
          </p:cNvSpPr>
          <p:nvPr/>
        </p:nvSpPr>
        <p:spPr bwMode="black">
          <a:xfrm>
            <a:off x="7425276" y="2840177"/>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69" name="Freeform 68"/>
          <p:cNvSpPr>
            <a:spLocks/>
          </p:cNvSpPr>
          <p:nvPr/>
        </p:nvSpPr>
        <p:spPr bwMode="black">
          <a:xfrm>
            <a:off x="6553370" y="2840177"/>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0" name="Freeform 69"/>
          <p:cNvSpPr>
            <a:spLocks/>
          </p:cNvSpPr>
          <p:nvPr/>
        </p:nvSpPr>
        <p:spPr bwMode="black">
          <a:xfrm>
            <a:off x="5566212"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1" name="Freeform 70"/>
          <p:cNvSpPr>
            <a:spLocks/>
          </p:cNvSpPr>
          <p:nvPr/>
        </p:nvSpPr>
        <p:spPr bwMode="black">
          <a:xfrm>
            <a:off x="5874017" y="207275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2" name="Freeform 71"/>
          <p:cNvSpPr>
            <a:spLocks/>
          </p:cNvSpPr>
          <p:nvPr/>
        </p:nvSpPr>
        <p:spPr bwMode="black">
          <a:xfrm>
            <a:off x="6176411" y="186339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3" name="Freeform 72"/>
          <p:cNvSpPr>
            <a:spLocks/>
          </p:cNvSpPr>
          <p:nvPr/>
        </p:nvSpPr>
        <p:spPr bwMode="black">
          <a:xfrm>
            <a:off x="6484219"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4" name="Freeform 73"/>
          <p:cNvSpPr>
            <a:spLocks/>
          </p:cNvSpPr>
          <p:nvPr/>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5" name="Freeform 74"/>
          <p:cNvSpPr>
            <a:spLocks/>
          </p:cNvSpPr>
          <p:nvPr/>
        </p:nvSpPr>
        <p:spPr bwMode="black">
          <a:xfrm>
            <a:off x="70930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6" name="Freeform 75"/>
          <p:cNvSpPr>
            <a:spLocks/>
          </p:cNvSpPr>
          <p:nvPr/>
        </p:nvSpPr>
        <p:spPr bwMode="black">
          <a:xfrm>
            <a:off x="7400875"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7" name="Freeform 76"/>
          <p:cNvSpPr>
            <a:spLocks/>
          </p:cNvSpPr>
          <p:nvPr/>
        </p:nvSpPr>
        <p:spPr bwMode="black">
          <a:xfrm>
            <a:off x="7703259"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
        <p:nvSpPr>
          <p:cNvPr id="78" name="Freeform 77"/>
          <p:cNvSpPr>
            <a:spLocks/>
          </p:cNvSpPr>
          <p:nvPr/>
        </p:nvSpPr>
        <p:spPr bwMode="black">
          <a:xfrm>
            <a:off x="8011071"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a:lstStyle/>
          <a:p>
            <a:pPr defTabSz="914400" fontAlgn="auto">
              <a:spcBef>
                <a:spcPts val="0"/>
              </a:spcBef>
              <a:spcAft>
                <a:spcPts val="0"/>
              </a:spcAft>
            </a:pPr>
            <a:endParaRPr lang="en-US">
              <a:solidFill>
                <a:srgbClr val="0096D6"/>
              </a:solidFill>
              <a:latin typeface="CiscoSansTT ExtraLight"/>
              <a:ea typeface="+mn-ea"/>
              <a:cs typeface="+mn-cs"/>
            </a:endParaRPr>
          </a:p>
        </p:txBody>
      </p:sp>
    </p:spTree>
    <p:extLst>
      <p:ext uri="{BB962C8B-B14F-4D97-AF65-F5344CB8AC3E}">
        <p14:creationId xmlns:p14="http://schemas.microsoft.com/office/powerpoint/2010/main" val="1019762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p:nvGrpSpPr>
        <p:grpSpPr bwMode="auto">
          <a:xfrm>
            <a:off x="3947935" y="4088806"/>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grpSp>
    </p:spTree>
    <p:extLst>
      <p:ext uri="{BB962C8B-B14F-4D97-AF65-F5344CB8AC3E}">
        <p14:creationId xmlns:p14="http://schemas.microsoft.com/office/powerpoint/2010/main" val="2202386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6" y="940712"/>
            <a:ext cx="8694007"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p:nvGrpSpPr>
        <p:grpSpPr bwMode="auto">
          <a:xfrm>
            <a:off x="3947935" y="4088806"/>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62" eaLnBrk="0" hangingPunct="0">
                <a:lnSpc>
                  <a:spcPct val="90000"/>
                </a:lnSpc>
                <a:defRPr/>
              </a:pPr>
              <a:endParaRPr lang="en-US" smtClean="0">
                <a:solidFill>
                  <a:srgbClr val="FFFFFF"/>
                </a:solidFill>
                <a:ea typeface="+mn-ea"/>
                <a:cs typeface="+mn-cs"/>
              </a:endParaRPr>
            </a:p>
          </p:txBody>
        </p:sp>
      </p:grpSp>
      <p:cxnSp>
        <p:nvCxnSpPr>
          <p:cNvPr id="24" name="Straight Connector 23"/>
          <p:cNvCxnSpPr/>
          <p:nvPr/>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654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slideLayout" Target="../slideLayouts/slideLayout60.xml"/><Relationship Id="rId17" Type="http://schemas.openxmlformats.org/officeDocument/2006/relationships/slideLayout" Target="../slideLayouts/slideLayout61.xml"/><Relationship Id="rId18" Type="http://schemas.openxmlformats.org/officeDocument/2006/relationships/slideLayout" Target="../slideLayouts/slideLayout62.xml"/><Relationship Id="rId19" Type="http://schemas.openxmlformats.org/officeDocument/2006/relationships/slideLayout" Target="../slideLayouts/slideLayout63.xml"/><Relationship Id="rId50" Type="http://schemas.openxmlformats.org/officeDocument/2006/relationships/slideLayout" Target="../slideLayouts/slideLayout94.xml"/><Relationship Id="rId51" Type="http://schemas.openxmlformats.org/officeDocument/2006/relationships/slideLayout" Target="../slideLayouts/slideLayout95.xml"/><Relationship Id="rId52" Type="http://schemas.openxmlformats.org/officeDocument/2006/relationships/slideLayout" Target="../slideLayouts/slideLayout96.xml"/><Relationship Id="rId53" Type="http://schemas.openxmlformats.org/officeDocument/2006/relationships/slideLayout" Target="../slideLayouts/slideLayout97.xml"/><Relationship Id="rId54" Type="http://schemas.openxmlformats.org/officeDocument/2006/relationships/slideLayout" Target="../slideLayouts/slideLayout98.xml"/><Relationship Id="rId55" Type="http://schemas.openxmlformats.org/officeDocument/2006/relationships/slideLayout" Target="../slideLayouts/slideLayout99.xml"/><Relationship Id="rId56" Type="http://schemas.openxmlformats.org/officeDocument/2006/relationships/slideLayout" Target="../slideLayouts/slideLayout100.xml"/><Relationship Id="rId57" Type="http://schemas.openxmlformats.org/officeDocument/2006/relationships/slideLayout" Target="../slideLayouts/slideLayout101.xml"/><Relationship Id="rId58" Type="http://schemas.openxmlformats.org/officeDocument/2006/relationships/slideLayout" Target="../slideLayouts/slideLayout102.xml"/><Relationship Id="rId59" Type="http://schemas.openxmlformats.org/officeDocument/2006/relationships/theme" Target="../theme/theme2.xml"/><Relationship Id="rId40" Type="http://schemas.openxmlformats.org/officeDocument/2006/relationships/slideLayout" Target="../slideLayouts/slideLayout84.xml"/><Relationship Id="rId41" Type="http://schemas.openxmlformats.org/officeDocument/2006/relationships/slideLayout" Target="../slideLayouts/slideLayout85.xml"/><Relationship Id="rId42" Type="http://schemas.openxmlformats.org/officeDocument/2006/relationships/slideLayout" Target="../slideLayouts/slideLayout86.xml"/><Relationship Id="rId43" Type="http://schemas.openxmlformats.org/officeDocument/2006/relationships/slideLayout" Target="../slideLayouts/slideLayout87.xml"/><Relationship Id="rId44" Type="http://schemas.openxmlformats.org/officeDocument/2006/relationships/slideLayout" Target="../slideLayouts/slideLayout88.xml"/><Relationship Id="rId45" Type="http://schemas.openxmlformats.org/officeDocument/2006/relationships/slideLayout" Target="../slideLayouts/slideLayout89.xml"/><Relationship Id="rId46" Type="http://schemas.openxmlformats.org/officeDocument/2006/relationships/slideLayout" Target="../slideLayouts/slideLayout90.xml"/><Relationship Id="rId47" Type="http://schemas.openxmlformats.org/officeDocument/2006/relationships/slideLayout" Target="../slideLayouts/slideLayout91.xml"/><Relationship Id="rId48" Type="http://schemas.openxmlformats.org/officeDocument/2006/relationships/slideLayout" Target="../slideLayouts/slideLayout92.xml"/><Relationship Id="rId49" Type="http://schemas.openxmlformats.org/officeDocument/2006/relationships/slideLayout" Target="../slideLayouts/slideLayout93.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30" Type="http://schemas.openxmlformats.org/officeDocument/2006/relationships/slideLayout" Target="../slideLayouts/slideLayout74.xml"/><Relationship Id="rId31" Type="http://schemas.openxmlformats.org/officeDocument/2006/relationships/slideLayout" Target="../slideLayouts/slideLayout75.xml"/><Relationship Id="rId32" Type="http://schemas.openxmlformats.org/officeDocument/2006/relationships/slideLayout" Target="../slideLayouts/slideLayout76.xml"/><Relationship Id="rId33" Type="http://schemas.openxmlformats.org/officeDocument/2006/relationships/slideLayout" Target="../slideLayouts/slideLayout77.xml"/><Relationship Id="rId34" Type="http://schemas.openxmlformats.org/officeDocument/2006/relationships/slideLayout" Target="../slideLayouts/slideLayout78.xml"/><Relationship Id="rId35" Type="http://schemas.openxmlformats.org/officeDocument/2006/relationships/slideLayout" Target="../slideLayouts/slideLayout79.xml"/><Relationship Id="rId36" Type="http://schemas.openxmlformats.org/officeDocument/2006/relationships/slideLayout" Target="../slideLayouts/slideLayout80.xml"/><Relationship Id="rId37" Type="http://schemas.openxmlformats.org/officeDocument/2006/relationships/slideLayout" Target="../slideLayouts/slideLayout81.xml"/><Relationship Id="rId38" Type="http://schemas.openxmlformats.org/officeDocument/2006/relationships/slideLayout" Target="../slideLayouts/slideLayout82.xml"/><Relationship Id="rId39" Type="http://schemas.openxmlformats.org/officeDocument/2006/relationships/slideLayout" Target="../slideLayouts/slideLayout83.xml"/><Relationship Id="rId20" Type="http://schemas.openxmlformats.org/officeDocument/2006/relationships/slideLayout" Target="../slideLayouts/slideLayout64.xml"/><Relationship Id="rId21" Type="http://schemas.openxmlformats.org/officeDocument/2006/relationships/slideLayout" Target="../slideLayouts/slideLayout65.xml"/><Relationship Id="rId22" Type="http://schemas.openxmlformats.org/officeDocument/2006/relationships/slideLayout" Target="../slideLayouts/slideLayout66.xml"/><Relationship Id="rId23" Type="http://schemas.openxmlformats.org/officeDocument/2006/relationships/slideLayout" Target="../slideLayouts/slideLayout67.xml"/><Relationship Id="rId24" Type="http://schemas.openxmlformats.org/officeDocument/2006/relationships/slideLayout" Target="../slideLayouts/slideLayout68.xml"/><Relationship Id="rId25" Type="http://schemas.openxmlformats.org/officeDocument/2006/relationships/slideLayout" Target="../slideLayouts/slideLayout69.xml"/><Relationship Id="rId26" Type="http://schemas.openxmlformats.org/officeDocument/2006/relationships/slideLayout" Target="../slideLayouts/slideLayout70.xml"/><Relationship Id="rId27" Type="http://schemas.openxmlformats.org/officeDocument/2006/relationships/slideLayout" Target="../slideLayouts/slideLayout71.xml"/><Relationship Id="rId28" Type="http://schemas.openxmlformats.org/officeDocument/2006/relationships/slideLayout" Target="../slideLayouts/slideLayout72.xml"/><Relationship Id="rId29" Type="http://schemas.openxmlformats.org/officeDocument/2006/relationships/slideLayout" Target="../slideLayouts/slideLayout73.xml"/><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5.xml"/><Relationship Id="rId14" Type="http://schemas.openxmlformats.org/officeDocument/2006/relationships/slideLayout" Target="../slideLayouts/slideLayout116.xml"/><Relationship Id="rId15" Type="http://schemas.openxmlformats.org/officeDocument/2006/relationships/slideLayout" Target="../slideLayouts/slideLayout117.xml"/><Relationship Id="rId16" Type="http://schemas.openxmlformats.org/officeDocument/2006/relationships/slideLayout" Target="../slideLayouts/slideLayout118.xml"/><Relationship Id="rId17" Type="http://schemas.openxmlformats.org/officeDocument/2006/relationships/slideLayout" Target="../slideLayouts/slideLayout119.xml"/><Relationship Id="rId18" Type="http://schemas.openxmlformats.org/officeDocument/2006/relationships/slideLayout" Target="../slideLayouts/slideLayout120.xml"/><Relationship Id="rId19" Type="http://schemas.openxmlformats.org/officeDocument/2006/relationships/slideLayout" Target="../slideLayouts/slideLayout121.xml"/><Relationship Id="rId50" Type="http://schemas.openxmlformats.org/officeDocument/2006/relationships/slideLayout" Target="../slideLayouts/slideLayout152.xml"/><Relationship Id="rId51" Type="http://schemas.openxmlformats.org/officeDocument/2006/relationships/slideLayout" Target="../slideLayouts/slideLayout153.xml"/><Relationship Id="rId52" Type="http://schemas.openxmlformats.org/officeDocument/2006/relationships/slideLayout" Target="../slideLayouts/slideLayout154.xml"/><Relationship Id="rId53" Type="http://schemas.openxmlformats.org/officeDocument/2006/relationships/slideLayout" Target="../slideLayouts/slideLayout155.xml"/><Relationship Id="rId54" Type="http://schemas.openxmlformats.org/officeDocument/2006/relationships/slideLayout" Target="../slideLayouts/slideLayout156.xml"/><Relationship Id="rId55" Type="http://schemas.openxmlformats.org/officeDocument/2006/relationships/slideLayout" Target="../slideLayouts/slideLayout157.xml"/><Relationship Id="rId56" Type="http://schemas.openxmlformats.org/officeDocument/2006/relationships/slideLayout" Target="../slideLayouts/slideLayout158.xml"/><Relationship Id="rId57" Type="http://schemas.openxmlformats.org/officeDocument/2006/relationships/slideLayout" Target="../slideLayouts/slideLayout159.xml"/><Relationship Id="rId58" Type="http://schemas.openxmlformats.org/officeDocument/2006/relationships/slideLayout" Target="../slideLayouts/slideLayout160.xml"/><Relationship Id="rId59" Type="http://schemas.openxmlformats.org/officeDocument/2006/relationships/theme" Target="../theme/theme3.xml"/><Relationship Id="rId40" Type="http://schemas.openxmlformats.org/officeDocument/2006/relationships/slideLayout" Target="../slideLayouts/slideLayout142.xml"/><Relationship Id="rId41" Type="http://schemas.openxmlformats.org/officeDocument/2006/relationships/slideLayout" Target="../slideLayouts/slideLayout143.xml"/><Relationship Id="rId42" Type="http://schemas.openxmlformats.org/officeDocument/2006/relationships/slideLayout" Target="../slideLayouts/slideLayout144.xml"/><Relationship Id="rId43" Type="http://schemas.openxmlformats.org/officeDocument/2006/relationships/slideLayout" Target="../slideLayouts/slideLayout145.xml"/><Relationship Id="rId44" Type="http://schemas.openxmlformats.org/officeDocument/2006/relationships/slideLayout" Target="../slideLayouts/slideLayout146.xml"/><Relationship Id="rId45" Type="http://schemas.openxmlformats.org/officeDocument/2006/relationships/slideLayout" Target="../slideLayouts/slideLayout147.xml"/><Relationship Id="rId46" Type="http://schemas.openxmlformats.org/officeDocument/2006/relationships/slideLayout" Target="../slideLayouts/slideLayout148.xml"/><Relationship Id="rId47" Type="http://schemas.openxmlformats.org/officeDocument/2006/relationships/slideLayout" Target="../slideLayouts/slideLayout149.xml"/><Relationship Id="rId48" Type="http://schemas.openxmlformats.org/officeDocument/2006/relationships/slideLayout" Target="../slideLayouts/slideLayout150.xml"/><Relationship Id="rId49" Type="http://schemas.openxmlformats.org/officeDocument/2006/relationships/slideLayout" Target="../slideLayouts/slideLayout151.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30" Type="http://schemas.openxmlformats.org/officeDocument/2006/relationships/slideLayout" Target="../slideLayouts/slideLayout132.xml"/><Relationship Id="rId31" Type="http://schemas.openxmlformats.org/officeDocument/2006/relationships/slideLayout" Target="../slideLayouts/slideLayout133.xml"/><Relationship Id="rId32" Type="http://schemas.openxmlformats.org/officeDocument/2006/relationships/slideLayout" Target="../slideLayouts/slideLayout134.xml"/><Relationship Id="rId33" Type="http://schemas.openxmlformats.org/officeDocument/2006/relationships/slideLayout" Target="../slideLayouts/slideLayout135.xml"/><Relationship Id="rId34" Type="http://schemas.openxmlformats.org/officeDocument/2006/relationships/slideLayout" Target="../slideLayouts/slideLayout136.xml"/><Relationship Id="rId35" Type="http://schemas.openxmlformats.org/officeDocument/2006/relationships/slideLayout" Target="../slideLayouts/slideLayout137.xml"/><Relationship Id="rId36" Type="http://schemas.openxmlformats.org/officeDocument/2006/relationships/slideLayout" Target="../slideLayouts/slideLayout138.xml"/><Relationship Id="rId37" Type="http://schemas.openxmlformats.org/officeDocument/2006/relationships/slideLayout" Target="../slideLayouts/slideLayout139.xml"/><Relationship Id="rId38" Type="http://schemas.openxmlformats.org/officeDocument/2006/relationships/slideLayout" Target="../slideLayouts/slideLayout140.xml"/><Relationship Id="rId39" Type="http://schemas.openxmlformats.org/officeDocument/2006/relationships/slideLayout" Target="../slideLayouts/slideLayout141.xml"/><Relationship Id="rId20" Type="http://schemas.openxmlformats.org/officeDocument/2006/relationships/slideLayout" Target="../slideLayouts/slideLayout122.xml"/><Relationship Id="rId21" Type="http://schemas.openxmlformats.org/officeDocument/2006/relationships/slideLayout" Target="../slideLayouts/slideLayout123.xml"/><Relationship Id="rId22" Type="http://schemas.openxmlformats.org/officeDocument/2006/relationships/slideLayout" Target="../slideLayouts/slideLayout124.xml"/><Relationship Id="rId23" Type="http://schemas.openxmlformats.org/officeDocument/2006/relationships/slideLayout" Target="../slideLayouts/slideLayout125.xml"/><Relationship Id="rId24" Type="http://schemas.openxmlformats.org/officeDocument/2006/relationships/slideLayout" Target="../slideLayouts/slideLayout126.xml"/><Relationship Id="rId25" Type="http://schemas.openxmlformats.org/officeDocument/2006/relationships/slideLayout" Target="../slideLayouts/slideLayout127.xml"/><Relationship Id="rId26" Type="http://schemas.openxmlformats.org/officeDocument/2006/relationships/slideLayout" Target="../slideLayouts/slideLayout128.xml"/><Relationship Id="rId27" Type="http://schemas.openxmlformats.org/officeDocument/2006/relationships/slideLayout" Target="../slideLayouts/slideLayout129.xml"/><Relationship Id="rId28" Type="http://schemas.openxmlformats.org/officeDocument/2006/relationships/slideLayout" Target="../slideLayouts/slideLayout130.xml"/><Relationship Id="rId29" Type="http://schemas.openxmlformats.org/officeDocument/2006/relationships/slideLayout" Target="../slideLayouts/slideLayout131.xml"/><Relationship Id="rId10" Type="http://schemas.openxmlformats.org/officeDocument/2006/relationships/slideLayout" Target="../slideLayouts/slideLayout112.xml"/><Relationship Id="rId11" Type="http://schemas.openxmlformats.org/officeDocument/2006/relationships/slideLayout" Target="../slideLayouts/slideLayout113.xml"/><Relationship Id="rId12" Type="http://schemas.openxmlformats.org/officeDocument/2006/relationships/slideLayout" Target="../slideLayouts/slideLayout11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slideLayout" Target="../slideLayouts/slideLayout172.xml"/><Relationship Id="rId13" Type="http://schemas.openxmlformats.org/officeDocument/2006/relationships/slideLayout" Target="../slideLayouts/slideLayout173.xml"/><Relationship Id="rId14" Type="http://schemas.openxmlformats.org/officeDocument/2006/relationships/slideLayout" Target="../slideLayouts/slideLayout174.xml"/><Relationship Id="rId15" Type="http://schemas.openxmlformats.org/officeDocument/2006/relationships/slideLayout" Target="../slideLayouts/slideLayout175.xml"/><Relationship Id="rId16" Type="http://schemas.openxmlformats.org/officeDocument/2006/relationships/theme" Target="../theme/theme4.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theme" Target="../theme/theme5.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9.xml"/><Relationship Id="rId14" Type="http://schemas.openxmlformats.org/officeDocument/2006/relationships/slideLayout" Target="../slideLayouts/slideLayout200.xml"/><Relationship Id="rId15" Type="http://schemas.openxmlformats.org/officeDocument/2006/relationships/slideLayout" Target="../slideLayouts/slideLayout201.xml"/><Relationship Id="rId16" Type="http://schemas.openxmlformats.org/officeDocument/2006/relationships/slideLayout" Target="../slideLayouts/slideLayout202.xml"/><Relationship Id="rId17" Type="http://schemas.openxmlformats.org/officeDocument/2006/relationships/slideLayout" Target="../slideLayouts/slideLayout203.xml"/><Relationship Id="rId18" Type="http://schemas.openxmlformats.org/officeDocument/2006/relationships/slideLayout" Target="../slideLayouts/slideLayout204.xml"/><Relationship Id="rId19" Type="http://schemas.openxmlformats.org/officeDocument/2006/relationships/slideLayout" Target="../slideLayouts/slideLayout205.xml"/><Relationship Id="rId50" Type="http://schemas.openxmlformats.org/officeDocument/2006/relationships/slideLayout" Target="../slideLayouts/slideLayout236.xml"/><Relationship Id="rId51" Type="http://schemas.openxmlformats.org/officeDocument/2006/relationships/slideLayout" Target="../slideLayouts/slideLayout237.xml"/><Relationship Id="rId52" Type="http://schemas.openxmlformats.org/officeDocument/2006/relationships/slideLayout" Target="../slideLayouts/slideLayout238.xml"/><Relationship Id="rId53" Type="http://schemas.openxmlformats.org/officeDocument/2006/relationships/slideLayout" Target="../slideLayouts/slideLayout239.xml"/><Relationship Id="rId54" Type="http://schemas.openxmlformats.org/officeDocument/2006/relationships/slideLayout" Target="../slideLayouts/slideLayout240.xml"/><Relationship Id="rId55" Type="http://schemas.openxmlformats.org/officeDocument/2006/relationships/slideLayout" Target="../slideLayouts/slideLayout241.xml"/><Relationship Id="rId56" Type="http://schemas.openxmlformats.org/officeDocument/2006/relationships/slideLayout" Target="../slideLayouts/slideLayout242.xml"/><Relationship Id="rId57" Type="http://schemas.openxmlformats.org/officeDocument/2006/relationships/slideLayout" Target="../slideLayouts/slideLayout243.xml"/><Relationship Id="rId58" Type="http://schemas.openxmlformats.org/officeDocument/2006/relationships/theme" Target="../theme/theme6.xml"/><Relationship Id="rId59" Type="http://schemas.openxmlformats.org/officeDocument/2006/relationships/image" Target="../media/image16.png"/><Relationship Id="rId40" Type="http://schemas.openxmlformats.org/officeDocument/2006/relationships/slideLayout" Target="../slideLayouts/slideLayout226.xml"/><Relationship Id="rId41" Type="http://schemas.openxmlformats.org/officeDocument/2006/relationships/slideLayout" Target="../slideLayouts/slideLayout227.xml"/><Relationship Id="rId42" Type="http://schemas.openxmlformats.org/officeDocument/2006/relationships/slideLayout" Target="../slideLayouts/slideLayout228.xml"/><Relationship Id="rId43" Type="http://schemas.openxmlformats.org/officeDocument/2006/relationships/slideLayout" Target="../slideLayouts/slideLayout229.xml"/><Relationship Id="rId44" Type="http://schemas.openxmlformats.org/officeDocument/2006/relationships/slideLayout" Target="../slideLayouts/slideLayout230.xml"/><Relationship Id="rId45" Type="http://schemas.openxmlformats.org/officeDocument/2006/relationships/slideLayout" Target="../slideLayouts/slideLayout231.xml"/><Relationship Id="rId46" Type="http://schemas.openxmlformats.org/officeDocument/2006/relationships/slideLayout" Target="../slideLayouts/slideLayout232.xml"/><Relationship Id="rId47" Type="http://schemas.openxmlformats.org/officeDocument/2006/relationships/slideLayout" Target="../slideLayouts/slideLayout233.xml"/><Relationship Id="rId48" Type="http://schemas.openxmlformats.org/officeDocument/2006/relationships/slideLayout" Target="../slideLayouts/slideLayout234.xml"/><Relationship Id="rId49" Type="http://schemas.openxmlformats.org/officeDocument/2006/relationships/slideLayout" Target="../slideLayouts/slideLayout235.xml"/><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30" Type="http://schemas.openxmlformats.org/officeDocument/2006/relationships/slideLayout" Target="../slideLayouts/slideLayout216.xml"/><Relationship Id="rId31" Type="http://schemas.openxmlformats.org/officeDocument/2006/relationships/slideLayout" Target="../slideLayouts/slideLayout217.xml"/><Relationship Id="rId32" Type="http://schemas.openxmlformats.org/officeDocument/2006/relationships/slideLayout" Target="../slideLayouts/slideLayout218.xml"/><Relationship Id="rId33" Type="http://schemas.openxmlformats.org/officeDocument/2006/relationships/slideLayout" Target="../slideLayouts/slideLayout219.xml"/><Relationship Id="rId34" Type="http://schemas.openxmlformats.org/officeDocument/2006/relationships/slideLayout" Target="../slideLayouts/slideLayout220.xml"/><Relationship Id="rId35" Type="http://schemas.openxmlformats.org/officeDocument/2006/relationships/slideLayout" Target="../slideLayouts/slideLayout221.xml"/><Relationship Id="rId36" Type="http://schemas.openxmlformats.org/officeDocument/2006/relationships/slideLayout" Target="../slideLayouts/slideLayout222.xml"/><Relationship Id="rId37" Type="http://schemas.openxmlformats.org/officeDocument/2006/relationships/slideLayout" Target="../slideLayouts/slideLayout223.xml"/><Relationship Id="rId38" Type="http://schemas.openxmlformats.org/officeDocument/2006/relationships/slideLayout" Target="../slideLayouts/slideLayout224.xml"/><Relationship Id="rId39" Type="http://schemas.openxmlformats.org/officeDocument/2006/relationships/slideLayout" Target="../slideLayouts/slideLayout225.xml"/><Relationship Id="rId20" Type="http://schemas.openxmlformats.org/officeDocument/2006/relationships/slideLayout" Target="../slideLayouts/slideLayout206.xml"/><Relationship Id="rId21" Type="http://schemas.openxmlformats.org/officeDocument/2006/relationships/slideLayout" Target="../slideLayouts/slideLayout207.xml"/><Relationship Id="rId22" Type="http://schemas.openxmlformats.org/officeDocument/2006/relationships/slideLayout" Target="../slideLayouts/slideLayout208.xml"/><Relationship Id="rId23" Type="http://schemas.openxmlformats.org/officeDocument/2006/relationships/slideLayout" Target="../slideLayouts/slideLayout209.xml"/><Relationship Id="rId24" Type="http://schemas.openxmlformats.org/officeDocument/2006/relationships/slideLayout" Target="../slideLayouts/slideLayout210.xml"/><Relationship Id="rId25" Type="http://schemas.openxmlformats.org/officeDocument/2006/relationships/slideLayout" Target="../slideLayouts/slideLayout211.xml"/><Relationship Id="rId26" Type="http://schemas.openxmlformats.org/officeDocument/2006/relationships/slideLayout" Target="../slideLayouts/slideLayout212.xml"/><Relationship Id="rId27" Type="http://schemas.openxmlformats.org/officeDocument/2006/relationships/slideLayout" Target="../slideLayouts/slideLayout213.xml"/><Relationship Id="rId28" Type="http://schemas.openxmlformats.org/officeDocument/2006/relationships/slideLayout" Target="../slideLayouts/slideLayout214.xml"/><Relationship Id="rId29" Type="http://schemas.openxmlformats.org/officeDocument/2006/relationships/slideLayout" Target="../slideLayouts/slideLayout215.xml"/><Relationship Id="rId10" Type="http://schemas.openxmlformats.org/officeDocument/2006/relationships/slideLayout" Target="../slideLayouts/slideLayout196.xml"/><Relationship Id="rId11" Type="http://schemas.openxmlformats.org/officeDocument/2006/relationships/slideLayout" Target="../slideLayouts/slideLayout197.xml"/><Relationship Id="rId12"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6616" y="217715"/>
            <a:ext cx="8513064" cy="76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36" tIns="45718" rIns="91436" bIns="45718" numCol="1" anchor="b" anchorCtr="0" compatLnSpc="1">
            <a:prstTxWarp prst="textNoShape">
              <a:avLst/>
            </a:prstTxWarp>
          </a:bodyPr>
          <a:lstStyle/>
          <a:p>
            <a:pPr lvl="0"/>
            <a:r>
              <a:rPr lang="en-US" dirty="0" smtClean="0">
                <a:sym typeface="Arial" pitchFamily="34" charset="0"/>
              </a:rPr>
              <a:t>Slide Title</a:t>
            </a:r>
          </a:p>
        </p:txBody>
      </p:sp>
      <p:sp>
        <p:nvSpPr>
          <p:cNvPr id="1027" name="Rectangle 3"/>
          <p:cNvSpPr>
            <a:spLocks noGrp="1" noChangeArrowheads="1"/>
          </p:cNvSpPr>
          <p:nvPr>
            <p:ph type="body" idx="1"/>
          </p:nvPr>
        </p:nvSpPr>
        <p:spPr bwMode="auto">
          <a:xfrm>
            <a:off x="356616" y="1079427"/>
            <a:ext cx="8513064" cy="330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Tree>
    <p:extLst>
      <p:ext uri="{BB962C8B-B14F-4D97-AF65-F5344CB8AC3E}">
        <p14:creationId xmlns:p14="http://schemas.microsoft.com/office/powerpoint/2010/main" val="773870100"/>
      </p:ext>
    </p:extLst>
  </p:cSld>
  <p:clrMap bg1="lt1" tx1="dk1" bg2="lt2" tx2="dk2" accent1="accent1" accent2="accent2" accent3="accent3" accent4="accent4" accent5="accent5" accent6="accent6" hlink="hlink" folHlink="folHlink"/>
  <p:sldLayoutIdLst>
    <p:sldLayoutId id="2147483940" r:id="rId1"/>
    <p:sldLayoutId id="2147483933" r:id="rId2"/>
    <p:sldLayoutId id="2147483934" r:id="rId3"/>
    <p:sldLayoutId id="2147483935" r:id="rId4"/>
    <p:sldLayoutId id="2147483984" r:id="rId5"/>
    <p:sldLayoutId id="2147483936" r:id="rId6"/>
    <p:sldLayoutId id="2147483937" r:id="rId7"/>
    <p:sldLayoutId id="2147483943" r:id="rId8"/>
    <p:sldLayoutId id="2147483945" r:id="rId9"/>
    <p:sldLayoutId id="2147483946" r:id="rId10"/>
    <p:sldLayoutId id="2147483947" r:id="rId11"/>
    <p:sldLayoutId id="2147483948" r:id="rId12"/>
    <p:sldLayoutId id="2147483950" r:id="rId13"/>
    <p:sldLayoutId id="2147483951" r:id="rId14"/>
    <p:sldLayoutId id="2147483952" r:id="rId15"/>
    <p:sldLayoutId id="2147483953" r:id="rId16"/>
    <p:sldLayoutId id="2147483954" r:id="rId17"/>
    <p:sldLayoutId id="2147483955" r:id="rId18"/>
    <p:sldLayoutId id="2147483956"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 id="2147483970" r:id="rId32"/>
    <p:sldLayoutId id="2147483971" r:id="rId33"/>
    <p:sldLayoutId id="2147483972" r:id="rId34"/>
    <p:sldLayoutId id="2147483973" r:id="rId35"/>
    <p:sldLayoutId id="2147483974" r:id="rId36"/>
    <p:sldLayoutId id="2147483939" r:id="rId37"/>
    <p:sldLayoutId id="2147483941" r:id="rId38"/>
    <p:sldLayoutId id="2147483942" r:id="rId39"/>
    <p:sldLayoutId id="2147484107" r:id="rId40"/>
    <p:sldLayoutId id="2147484110" r:id="rId41"/>
    <p:sldLayoutId id="2147484199" r:id="rId42"/>
    <p:sldLayoutId id="2147484200" r:id="rId43"/>
    <p:sldLayoutId id="2147484201" r:id="rId4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15"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579"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43"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08"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15" indent="-185730"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40" indent="-193767"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74" indent="-159835"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10" indent="-159835"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279" indent="-66970"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189" indent="-128583"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353" indent="-128583"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17" indent="-128583"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682" indent="-128583"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64" rtl="0" eaLnBrk="1" latinLnBrk="0" hangingPunct="1">
        <a:defRPr sz="1000" kern="1200">
          <a:solidFill>
            <a:schemeClr val="tx1"/>
          </a:solidFill>
          <a:latin typeface="+mn-lt"/>
          <a:ea typeface="+mn-ea"/>
          <a:cs typeface="+mn-cs"/>
        </a:defRPr>
      </a:lvl1pPr>
      <a:lvl2pPr marL="257164" algn="l" defTabSz="257164" rtl="0" eaLnBrk="1" latinLnBrk="0" hangingPunct="1">
        <a:defRPr sz="1000" kern="1200">
          <a:solidFill>
            <a:schemeClr val="tx1"/>
          </a:solidFill>
          <a:latin typeface="+mn-lt"/>
          <a:ea typeface="+mn-ea"/>
          <a:cs typeface="+mn-cs"/>
        </a:defRPr>
      </a:lvl2pPr>
      <a:lvl3pPr marL="514329" algn="l" defTabSz="257164" rtl="0" eaLnBrk="1" latinLnBrk="0" hangingPunct="1">
        <a:defRPr sz="1000" kern="1200">
          <a:solidFill>
            <a:schemeClr val="tx1"/>
          </a:solidFill>
          <a:latin typeface="+mn-lt"/>
          <a:ea typeface="+mn-ea"/>
          <a:cs typeface="+mn-cs"/>
        </a:defRPr>
      </a:lvl3pPr>
      <a:lvl4pPr marL="771493" algn="l" defTabSz="257164" rtl="0" eaLnBrk="1" latinLnBrk="0" hangingPunct="1">
        <a:defRPr sz="1000" kern="1200">
          <a:solidFill>
            <a:schemeClr val="tx1"/>
          </a:solidFill>
          <a:latin typeface="+mn-lt"/>
          <a:ea typeface="+mn-ea"/>
          <a:cs typeface="+mn-cs"/>
        </a:defRPr>
      </a:lvl4pPr>
      <a:lvl5pPr marL="1028657" algn="l" defTabSz="257164" rtl="0" eaLnBrk="1" latinLnBrk="0" hangingPunct="1">
        <a:defRPr sz="1000" kern="1200">
          <a:solidFill>
            <a:schemeClr val="tx1"/>
          </a:solidFill>
          <a:latin typeface="+mn-lt"/>
          <a:ea typeface="+mn-ea"/>
          <a:cs typeface="+mn-cs"/>
        </a:defRPr>
      </a:lvl5pPr>
      <a:lvl6pPr marL="1285821" algn="l" defTabSz="257164" rtl="0" eaLnBrk="1" latinLnBrk="0" hangingPunct="1">
        <a:defRPr sz="1000" kern="1200">
          <a:solidFill>
            <a:schemeClr val="tx1"/>
          </a:solidFill>
          <a:latin typeface="+mn-lt"/>
          <a:ea typeface="+mn-ea"/>
          <a:cs typeface="+mn-cs"/>
        </a:defRPr>
      </a:lvl6pPr>
      <a:lvl7pPr marL="1542986" algn="l" defTabSz="257164" rtl="0" eaLnBrk="1" latinLnBrk="0" hangingPunct="1">
        <a:defRPr sz="1000" kern="1200">
          <a:solidFill>
            <a:schemeClr val="tx1"/>
          </a:solidFill>
          <a:latin typeface="+mn-lt"/>
          <a:ea typeface="+mn-ea"/>
          <a:cs typeface="+mn-cs"/>
        </a:defRPr>
      </a:lvl7pPr>
      <a:lvl8pPr marL="1800150" algn="l" defTabSz="257164" rtl="0" eaLnBrk="1" latinLnBrk="0" hangingPunct="1">
        <a:defRPr sz="1000" kern="1200">
          <a:solidFill>
            <a:schemeClr val="tx1"/>
          </a:solidFill>
          <a:latin typeface="+mn-lt"/>
          <a:ea typeface="+mn-ea"/>
          <a:cs typeface="+mn-cs"/>
        </a:defRPr>
      </a:lvl8pPr>
      <a:lvl9pPr marL="2057314" algn="l" defTabSz="257164" rtl="0" eaLnBrk="1" latinLnBrk="0" hangingPunct="1">
        <a:defRPr sz="10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620" userDrawn="1">
          <p15:clr>
            <a:srgbClr val="F26B43"/>
          </p15:clr>
        </p15:guide>
        <p15:guide id="2" pos="288" userDrawn="1">
          <p15:clr>
            <a:srgbClr val="F26B43"/>
          </p15:clr>
        </p15:guide>
        <p15:guide id="3" pos="5289" userDrawn="1">
          <p15:clr>
            <a:srgbClr val="F26B43"/>
          </p15:clr>
        </p15:guide>
        <p15:guide id="4" pos="5592" userDrawn="1">
          <p15:clr>
            <a:srgbClr val="F26B43"/>
          </p15:clr>
        </p15:guide>
        <p15:guide id="5" pos="2880" userDrawn="1">
          <p15:clr>
            <a:srgbClr val="F26B43"/>
          </p15:clr>
        </p15:guide>
        <p15:guide id="6" pos="55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196660" y="185846"/>
            <a:ext cx="8659368" cy="73152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231F20"/>
                </a:solidFill>
                <a:latin typeface="CiscoSansTT Light"/>
                <a:ea typeface="+mn-ea"/>
                <a:cs typeface="CiscoSans Thin"/>
              </a:rPr>
              <a:t>Cisco Confidential</a:t>
            </a:r>
          </a:p>
        </p:txBody>
      </p:sp>
      <p:sp>
        <p:nvSpPr>
          <p:cNvPr id="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231F20"/>
                </a:solidFill>
                <a:latin typeface="CiscoSansTT Light"/>
                <a:ea typeface="+mn-ea"/>
                <a:cs typeface="CiscoSans Thin"/>
              </a:rPr>
              <a:pPr algn="r" defTabSz="610846" fontAlgn="auto">
                <a:spcBef>
                  <a:spcPts val="0"/>
                </a:spcBef>
                <a:spcAft>
                  <a:spcPts val="0"/>
                </a:spcAft>
              </a:pPr>
              <a:t>‹#›</a:t>
            </a:fld>
            <a:endParaRPr lang="en-US" sz="600" dirty="0">
              <a:solidFill>
                <a:srgbClr val="231F20"/>
              </a:solidFill>
              <a:latin typeface="CiscoSansTT Light"/>
              <a:ea typeface="+mn-ea"/>
              <a:cs typeface="CiscoSans Thin"/>
            </a:endParaRPr>
          </a:p>
        </p:txBody>
      </p:sp>
      <p:sp>
        <p:nvSpPr>
          <p:cNvPr id="6"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231F20"/>
                </a:solidFill>
                <a:latin typeface="CiscoSansTT Light"/>
                <a:ea typeface="+mn-ea"/>
                <a:cs typeface="CiscoSans Thin"/>
              </a:rPr>
              <a:t>© 2013-2014  Cisco and/or its affiliates. All rights reserved.</a:t>
            </a:r>
            <a:endParaRPr lang="en-US" sz="600" dirty="0">
              <a:solidFill>
                <a:srgbClr val="231F20"/>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305991"/>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 id="2147484017" r:id="rId28"/>
    <p:sldLayoutId id="2147484018" r:id="rId29"/>
    <p:sldLayoutId id="2147484019" r:id="rId30"/>
    <p:sldLayoutId id="2147484020" r:id="rId31"/>
    <p:sldLayoutId id="2147484021" r:id="rId32"/>
    <p:sldLayoutId id="2147484022" r:id="rId33"/>
    <p:sldLayoutId id="2147484023" r:id="rId34"/>
    <p:sldLayoutId id="2147484024" r:id="rId35"/>
    <p:sldLayoutId id="2147484025" r:id="rId36"/>
    <p:sldLayoutId id="2147484026" r:id="rId37"/>
    <p:sldLayoutId id="2147484027" r:id="rId38"/>
    <p:sldLayoutId id="2147484028" r:id="rId39"/>
    <p:sldLayoutId id="2147484029" r:id="rId40"/>
    <p:sldLayoutId id="2147484030" r:id="rId41"/>
    <p:sldLayoutId id="2147484031" r:id="rId42"/>
    <p:sldLayoutId id="2147484032" r:id="rId43"/>
    <p:sldLayoutId id="2147484033" r:id="rId44"/>
    <p:sldLayoutId id="2147484034" r:id="rId45"/>
    <p:sldLayoutId id="2147484035" r:id="rId46"/>
    <p:sldLayoutId id="2147484036" r:id="rId47"/>
    <p:sldLayoutId id="2147484037" r:id="rId48"/>
    <p:sldLayoutId id="2147484038" r:id="rId49"/>
    <p:sldLayoutId id="2147484039" r:id="rId50"/>
    <p:sldLayoutId id="2147484040" r:id="rId51"/>
    <p:sldLayoutId id="2147484041" r:id="rId52"/>
    <p:sldLayoutId id="2147484042" r:id="rId53"/>
    <p:sldLayoutId id="2147484043" r:id="rId54"/>
    <p:sldLayoutId id="2147484044" r:id="rId55"/>
    <p:sldLayoutId id="2147484045" r:id="rId56"/>
    <p:sldLayoutId id="2147484046" r:id="rId57"/>
    <p:sldLayoutId id="2147484047" r:id="rId58"/>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196660" y="185846"/>
            <a:ext cx="8659368" cy="73152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12777" y="4745973"/>
            <a:ext cx="762874" cy="154530"/>
          </a:xfrm>
          <a:prstGeom prst="rect">
            <a:avLst/>
          </a:prstGeom>
          <a:noFill/>
          <a:ln w="9525">
            <a:noFill/>
            <a:miter lim="800000"/>
            <a:headEnd/>
            <a:tailEnd/>
          </a:ln>
          <a:effectLst/>
        </p:spPr>
        <p:txBody>
          <a:bodyPr wrap="none" lIns="61598" tIns="30798" rIns="61598" bIns="30798" anchor="b">
            <a:spAutoFit/>
          </a:bodyPr>
          <a:lstStyle/>
          <a:p>
            <a:pPr algn="r" defTabSz="610846" fontAlgn="auto">
              <a:spcBef>
                <a:spcPts val="0"/>
              </a:spcBef>
              <a:spcAft>
                <a:spcPts val="0"/>
              </a:spcAft>
            </a:pPr>
            <a:r>
              <a:rPr lang="en-US" sz="600" dirty="0">
                <a:solidFill>
                  <a:srgbClr val="231F20"/>
                </a:solidFill>
                <a:latin typeface="CiscoSansTT Light"/>
                <a:ea typeface="+mn-ea"/>
                <a:cs typeface="CiscoSans Thin"/>
              </a:rPr>
              <a:t>Cisco Confidential</a:t>
            </a:r>
          </a:p>
        </p:txBody>
      </p:sp>
      <p:sp>
        <p:nvSpPr>
          <p:cNvPr id="5" name="Rectangle 7"/>
          <p:cNvSpPr>
            <a:spLocks noChangeArrowheads="1"/>
          </p:cNvSpPr>
          <p:nvPr/>
        </p:nvSpPr>
        <p:spPr bwMode="ltGray">
          <a:xfrm>
            <a:off x="8664794" y="4742895"/>
            <a:ext cx="216577" cy="154530"/>
          </a:xfrm>
          <a:prstGeom prst="rect">
            <a:avLst/>
          </a:prstGeom>
          <a:noFill/>
          <a:ln w="9525" algn="ctr">
            <a:noFill/>
            <a:miter lim="800000"/>
            <a:headEnd/>
            <a:tailEnd/>
          </a:ln>
          <a:effectLst/>
        </p:spPr>
        <p:txBody>
          <a:bodyPr wrap="none" lIns="61598" tIns="30798" rIns="61598" bIns="30798" anchor="b">
            <a:spAutoFit/>
          </a:bodyPr>
          <a:lstStyle/>
          <a:p>
            <a:pPr algn="r" defTabSz="610846" fontAlgn="auto">
              <a:spcBef>
                <a:spcPts val="0"/>
              </a:spcBef>
              <a:spcAft>
                <a:spcPts val="0"/>
              </a:spcAft>
            </a:pPr>
            <a:fld id="{DFCF27A5-1A5B-48D3-A060-2758FFBB1ADD}" type="slidenum">
              <a:rPr lang="en-US" sz="600">
                <a:solidFill>
                  <a:srgbClr val="231F20"/>
                </a:solidFill>
                <a:latin typeface="CiscoSansTT Light"/>
                <a:ea typeface="+mn-ea"/>
                <a:cs typeface="CiscoSans Thin"/>
              </a:rPr>
              <a:pPr algn="r" defTabSz="610846" fontAlgn="auto">
                <a:spcBef>
                  <a:spcPts val="0"/>
                </a:spcBef>
                <a:spcAft>
                  <a:spcPts val="0"/>
                </a:spcAft>
              </a:pPr>
              <a:t>‹#›</a:t>
            </a:fld>
            <a:endParaRPr lang="en-US" sz="600" dirty="0">
              <a:solidFill>
                <a:srgbClr val="231F20"/>
              </a:solidFill>
              <a:latin typeface="CiscoSansTT Light"/>
              <a:ea typeface="+mn-ea"/>
              <a:cs typeface="CiscoSans Thin"/>
            </a:endParaRPr>
          </a:p>
        </p:txBody>
      </p:sp>
      <p:sp>
        <p:nvSpPr>
          <p:cNvPr id="6" name="Rectangle 4"/>
          <p:cNvSpPr>
            <a:spLocks noChangeArrowheads="1"/>
          </p:cNvSpPr>
          <p:nvPr/>
        </p:nvSpPr>
        <p:spPr bwMode="ltGray">
          <a:xfrm>
            <a:off x="292047"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fontAlgn="auto">
              <a:spcBef>
                <a:spcPts val="0"/>
              </a:spcBef>
              <a:spcAft>
                <a:spcPts val="0"/>
              </a:spcAft>
            </a:pPr>
            <a:r>
              <a:rPr lang="en-US" sz="600" dirty="0" smtClean="0">
                <a:solidFill>
                  <a:srgbClr val="231F20"/>
                </a:solidFill>
                <a:latin typeface="CiscoSansTT Light"/>
                <a:ea typeface="+mn-ea"/>
                <a:cs typeface="CiscoSans Thin"/>
              </a:rPr>
              <a:t>© 2013-2014  Cisco and/or its affiliates. All rights reserved.</a:t>
            </a:r>
            <a:endParaRPr lang="en-US" sz="600" dirty="0">
              <a:solidFill>
                <a:srgbClr val="231F20"/>
              </a:solidFill>
              <a:latin typeface="CiscoSansTT Light"/>
              <a:ea typeface="+mn-ea"/>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25597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 id="2147484070" r:id="rId22"/>
    <p:sldLayoutId id="2147484071" r:id="rId23"/>
    <p:sldLayoutId id="2147484072" r:id="rId24"/>
    <p:sldLayoutId id="2147484073" r:id="rId25"/>
    <p:sldLayoutId id="2147484074" r:id="rId26"/>
    <p:sldLayoutId id="2147484075" r:id="rId27"/>
    <p:sldLayoutId id="2147484076" r:id="rId28"/>
    <p:sldLayoutId id="2147484077" r:id="rId29"/>
    <p:sldLayoutId id="2147484078" r:id="rId30"/>
    <p:sldLayoutId id="2147484079" r:id="rId31"/>
    <p:sldLayoutId id="2147484080" r:id="rId32"/>
    <p:sldLayoutId id="2147484081" r:id="rId33"/>
    <p:sldLayoutId id="2147484082" r:id="rId34"/>
    <p:sldLayoutId id="2147484083" r:id="rId35"/>
    <p:sldLayoutId id="2147484084" r:id="rId36"/>
    <p:sldLayoutId id="2147484085" r:id="rId37"/>
    <p:sldLayoutId id="2147484086" r:id="rId38"/>
    <p:sldLayoutId id="2147484087" r:id="rId39"/>
    <p:sldLayoutId id="2147484088" r:id="rId40"/>
    <p:sldLayoutId id="2147484089" r:id="rId41"/>
    <p:sldLayoutId id="2147484090" r:id="rId42"/>
    <p:sldLayoutId id="2147484091" r:id="rId43"/>
    <p:sldLayoutId id="2147484092" r:id="rId44"/>
    <p:sldLayoutId id="2147484093" r:id="rId45"/>
    <p:sldLayoutId id="2147484094" r:id="rId46"/>
    <p:sldLayoutId id="2147484095" r:id="rId47"/>
    <p:sldLayoutId id="2147484096" r:id="rId48"/>
    <p:sldLayoutId id="2147484097" r:id="rId49"/>
    <p:sldLayoutId id="2147484098" r:id="rId50"/>
    <p:sldLayoutId id="2147484099" r:id="rId51"/>
    <p:sldLayoutId id="2147484100" r:id="rId52"/>
    <p:sldLayoutId id="2147484101" r:id="rId53"/>
    <p:sldLayoutId id="2147484102" r:id="rId54"/>
    <p:sldLayoutId id="2147484103" r:id="rId55"/>
    <p:sldLayoutId id="2147484104" r:id="rId56"/>
    <p:sldLayoutId id="2147484105" r:id="rId57"/>
    <p:sldLayoutId id="2147484106" r:id="rId58"/>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Arial"/>
            </a:endParaRPr>
          </a:p>
        </p:txBody>
      </p:sp>
      <p:grpSp>
        <p:nvGrpSpPr>
          <p:cNvPr id="18" name="Group 17"/>
          <p:cNvGrpSpPr/>
          <p:nvPr userDrawn="1"/>
        </p:nvGrpSpPr>
        <p:grpSpPr>
          <a:xfrm>
            <a:off x="0" y="0"/>
            <a:ext cx="9144000" cy="5143500"/>
            <a:chOff x="0" y="0"/>
            <a:chExt cx="9144000" cy="6858000"/>
          </a:xfrm>
        </p:grpSpPr>
        <p:grpSp>
          <p:nvGrpSpPr>
            <p:cNvPr id="12" name="Group 11"/>
            <p:cNvGrpSpPr/>
            <p:nvPr userDrawn="1"/>
          </p:nvGrpSpPr>
          <p:grpSpPr>
            <a:xfrm>
              <a:off x="0" y="0"/>
              <a:ext cx="9144000" cy="6858000"/>
              <a:chOff x="0" y="0"/>
              <a:chExt cx="9144000" cy="4859867"/>
            </a:xfrm>
          </p:grpSpPr>
          <p:sp>
            <p:nvSpPr>
              <p:cNvPr id="13" name="Rectangle 12"/>
              <p:cNvSpPr/>
              <p:nvPr/>
            </p:nvSpPr>
            <p:spPr>
              <a:xfrm>
                <a:off x="0" y="0"/>
                <a:ext cx="9144000" cy="4859867"/>
              </a:xfrm>
              <a:prstGeom prst="rect">
                <a:avLst/>
              </a:prstGeom>
              <a:gradFill flip="none" rotWithShape="1">
                <a:gsLst>
                  <a:gs pos="14000">
                    <a:srgbClr val="1E2226"/>
                  </a:gs>
                  <a:gs pos="50000">
                    <a:srgbClr val="282E34"/>
                  </a:gs>
                  <a:gs pos="86000">
                    <a:srgbClr val="1E2226"/>
                  </a:gs>
                  <a:gs pos="100000">
                    <a:srgbClr val="15181B"/>
                  </a:gs>
                  <a:gs pos="0">
                    <a:srgbClr val="15181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Calibri"/>
                </a:endParaRPr>
              </a:p>
            </p:txBody>
          </p:sp>
          <p:sp>
            <p:nvSpPr>
              <p:cNvPr id="14" name="Rectangle 13"/>
              <p:cNvSpPr/>
              <p:nvPr/>
            </p:nvSpPr>
            <p:spPr>
              <a:xfrm>
                <a:off x="0" y="1"/>
                <a:ext cx="9144000" cy="3420532"/>
              </a:xfrm>
              <a:prstGeom prst="rect">
                <a:avLst/>
              </a:prstGeom>
              <a:gradFill flip="none" rotWithShape="1">
                <a:gsLst>
                  <a:gs pos="0">
                    <a:srgbClr val="15181B"/>
                  </a:gs>
                  <a:gs pos="100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Calibri"/>
                </a:endParaRPr>
              </a:p>
            </p:txBody>
          </p:sp>
        </p:grpSp>
        <p:sp>
          <p:nvSpPr>
            <p:cNvPr id="15" name="Rectangle 14"/>
            <p:cNvSpPr/>
            <p:nvPr userDrawn="1"/>
          </p:nvSpPr>
          <p:spPr>
            <a:xfrm>
              <a:off x="0" y="0"/>
              <a:ext cx="9144000" cy="6858000"/>
            </a:xfrm>
            <a:prstGeom prst="rect">
              <a:avLst/>
            </a:prstGeom>
            <a:gradFill flip="none" rotWithShape="1">
              <a:gsLst>
                <a:gs pos="0">
                  <a:srgbClr val="000000"/>
                </a:gs>
                <a:gs pos="100000">
                  <a:srgbClr val="282E34">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Calibri"/>
              </a:endParaRPr>
            </a:p>
          </p:txBody>
        </p:sp>
      </p:gr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7"/>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914400" fontAlgn="auto">
              <a:spcBef>
                <a:spcPts val="0"/>
              </a:spcBef>
              <a:spcAft>
                <a:spcPts val="0"/>
              </a:spcAft>
            </a:pPr>
            <a:fld id="{A73052DD-C2CB-40DF-BE7C-20F52E120B40}" type="datetimeFigureOut">
              <a:rPr lang="en-US" smtClean="0">
                <a:solidFill>
                  <a:srgbClr val="676767">
                    <a:tint val="75000"/>
                  </a:srgbClr>
                </a:solidFill>
                <a:latin typeface="Arial"/>
              </a:rPr>
              <a:pPr defTabSz="914400" fontAlgn="auto">
                <a:spcBef>
                  <a:spcPts val="0"/>
                </a:spcBef>
                <a:spcAft>
                  <a:spcPts val="0"/>
                </a:spcAft>
              </a:pPr>
              <a:t>5/29/15</a:t>
            </a:fld>
            <a:endParaRPr lang="en-US" dirty="0">
              <a:solidFill>
                <a:srgbClr val="676767">
                  <a:tint val="75000"/>
                </a:srgbClr>
              </a:solidFill>
              <a:latin typeface="Aria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defTabSz="914400" fontAlgn="auto">
              <a:spcBef>
                <a:spcPts val="0"/>
              </a:spcBef>
              <a:spcAft>
                <a:spcPts val="0"/>
              </a:spcAft>
            </a:pPr>
            <a:endParaRPr lang="en-US" dirty="0">
              <a:solidFill>
                <a:srgbClr val="676767">
                  <a:tint val="75000"/>
                </a:srgbClr>
              </a:solidFill>
              <a:latin typeface="Arial"/>
            </a:endParaRPr>
          </a:p>
        </p:txBody>
      </p:sp>
      <p:sp>
        <p:nvSpPr>
          <p:cNvPr id="6" name="Slide Number Placeholder 5"/>
          <p:cNvSpPr>
            <a:spLocks noGrp="1"/>
          </p:cNvSpPr>
          <p:nvPr>
            <p:ph type="sldNum" sz="quarter" idx="4"/>
          </p:nvPr>
        </p:nvSpPr>
        <p:spPr>
          <a:xfrm>
            <a:off x="6553201" y="4767267"/>
            <a:ext cx="2133600" cy="273844"/>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pPr defTabSz="914400" fontAlgn="auto">
              <a:spcBef>
                <a:spcPts val="0"/>
              </a:spcBef>
              <a:spcAft>
                <a:spcPts val="0"/>
              </a:spcAft>
            </a:pPr>
            <a:fld id="{728CE343-7A65-449B-89A3-D060D78CE801}" type="slidenum">
              <a:rPr lang="en-US" smtClean="0">
                <a:solidFill>
                  <a:srgbClr val="676767">
                    <a:tint val="75000"/>
                  </a:srgbClr>
                </a:solidFill>
                <a:latin typeface="Arial"/>
              </a:rPr>
              <a:pPr defTabSz="914400" fontAlgn="auto">
                <a:spcBef>
                  <a:spcPts val="0"/>
                </a:spcBef>
                <a:spcAft>
                  <a:spcPts val="0"/>
                </a:spcAft>
              </a:pPr>
              <a:t>‹#›</a:t>
            </a:fld>
            <a:endParaRPr lang="en-US" dirty="0">
              <a:solidFill>
                <a:srgbClr val="676767">
                  <a:tint val="75000"/>
                </a:srgbClr>
              </a:solidFill>
              <a:latin typeface="Arial"/>
            </a:endParaRPr>
          </a:p>
        </p:txBody>
      </p:sp>
    </p:spTree>
    <p:extLst>
      <p:ext uri="{BB962C8B-B14F-4D97-AF65-F5344CB8AC3E}">
        <p14:creationId xmlns:p14="http://schemas.microsoft.com/office/powerpoint/2010/main" val="504359026"/>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3531" y="4742917"/>
            <a:ext cx="220590" cy="154508"/>
          </a:xfrm>
          <a:prstGeom prst="rect">
            <a:avLst/>
          </a:prstGeom>
          <a:noFill/>
          <a:ln w="9525" algn="ctr">
            <a:noFill/>
            <a:miter lim="800000"/>
            <a:headEnd/>
            <a:tailEnd/>
          </a:ln>
          <a:effectLst/>
        </p:spPr>
        <p:txBody>
          <a:bodyPr wrap="none" lIns="61583" tIns="30791" rIns="61583" bIns="30791" anchor="b">
            <a:spAutoFit/>
          </a:bodyPr>
          <a:lstStyle/>
          <a:p>
            <a:pPr algn="r" defTabSz="610719" fontAlgn="auto">
              <a:spcBef>
                <a:spcPts val="0"/>
              </a:spcBef>
              <a:spcAft>
                <a:spcPts val="0"/>
              </a:spcAft>
              <a:defRPr/>
            </a:pPr>
            <a:fld id="{4ABDCABE-3F10-B64C-92F1-862014417034}" type="slidenum">
              <a:rPr lang="en-US" sz="600">
                <a:solidFill>
                  <a:srgbClr val="000000">
                    <a:alpha val="25000"/>
                  </a:srgbClr>
                </a:solidFill>
                <a:latin typeface="Arial"/>
                <a:cs typeface="CiscoSans Thin"/>
              </a:rPr>
              <a:pPr algn="r" defTabSz="610719"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83" tIns="30791" rIns="61583" bIns="30791" anchor="b">
            <a:spAutoFit/>
          </a:bodyPr>
          <a:lstStyle/>
          <a:p>
            <a:pPr defTabSz="610719" fontAlgn="auto">
              <a:spcBef>
                <a:spcPts val="0"/>
              </a:spcBef>
              <a:spcAft>
                <a:spcPts val="0"/>
              </a:spcAft>
              <a:defRPr/>
            </a:pPr>
            <a:r>
              <a:rPr lang="en-US" sz="600" dirty="0" smtClean="0">
                <a:solidFill>
                  <a:srgbClr val="000000">
                    <a:alpha val="25000"/>
                  </a:srgbClr>
                </a:solidFill>
                <a:latin typeface="Arial"/>
                <a:cs typeface="CiscoSans Thin"/>
              </a:rPr>
              <a:t>© 2015  </a:t>
            </a:r>
            <a:r>
              <a:rPr lang="en-US" sz="600" dirty="0">
                <a:solidFill>
                  <a:srgbClr val="000000">
                    <a:alpha val="25000"/>
                  </a:srgbClr>
                </a:solidFill>
                <a:latin typeface="Arial"/>
                <a:cs typeface="CiscoSans Thin"/>
              </a:rPr>
              <a:t>Cisco and/or its affiliates. All rights reserved.   Cisco Confidential</a:t>
            </a:r>
          </a:p>
        </p:txBody>
      </p:sp>
      <p:grpSp>
        <p:nvGrpSpPr>
          <p:cNvPr id="6" name="Group 67"/>
          <p:cNvGrpSpPr/>
          <p:nvPr userDrawn="1"/>
        </p:nvGrpSpPr>
        <p:grpSpPr>
          <a:xfrm>
            <a:off x="513603" y="4663017"/>
            <a:ext cx="349997" cy="186544"/>
            <a:chOff x="609606" y="528528"/>
            <a:chExt cx="1444732" cy="763787"/>
          </a:xfrm>
          <a:solidFill>
            <a:schemeClr val="tx1"/>
          </a:solidFill>
        </p:grpSpPr>
        <p:sp>
          <p:nvSpPr>
            <p:cNvPr id="8" name="Rectangle 7"/>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05"/>
              <a:endParaRPr lang="en-US" dirty="0">
                <a:solidFill>
                  <a:srgbClr val="4D4D4D"/>
                </a:solidFill>
              </a:endParaRPr>
            </a:p>
          </p:txBody>
        </p:sp>
        <p:sp>
          <p:nvSpPr>
            <p:cNvPr id="9" name="Freeform 8"/>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05"/>
              <a:endParaRPr lang="en-US" dirty="0">
                <a:solidFill>
                  <a:srgbClr val="4D4D4D"/>
                </a:solidFill>
              </a:endParaRPr>
            </a:p>
          </p:txBody>
        </p:sp>
        <p:sp>
          <p:nvSpPr>
            <p:cNvPr id="10" name="Freeform 9"/>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05"/>
              <a:endParaRPr lang="en-US" dirty="0">
                <a:solidFill>
                  <a:srgbClr val="4D4D4D"/>
                </a:solidFill>
              </a:endParaRPr>
            </a:p>
          </p:txBody>
        </p:sp>
        <p:sp>
          <p:nvSpPr>
            <p:cNvPr id="11" name="Freeform 10"/>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05"/>
              <a:endParaRPr lang="en-US" dirty="0">
                <a:solidFill>
                  <a:srgbClr val="4D4D4D"/>
                </a:solidFill>
              </a:endParaRPr>
            </a:p>
          </p:txBody>
        </p:sp>
        <p:sp>
          <p:nvSpPr>
            <p:cNvPr id="14" name="Freeform 13"/>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05"/>
              <a:endParaRPr lang="en-US" dirty="0">
                <a:solidFill>
                  <a:srgbClr val="4D4D4D"/>
                </a:solidFill>
              </a:endParaRPr>
            </a:p>
          </p:txBody>
        </p:sp>
        <p:sp>
          <p:nvSpPr>
            <p:cNvPr id="15" name="Freeform 14"/>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05"/>
              <a:endParaRPr lang="en-US" dirty="0">
                <a:solidFill>
                  <a:srgbClr val="4D4D4D"/>
                </a:solidFill>
              </a:endParaRPr>
            </a:p>
          </p:txBody>
        </p:sp>
        <p:sp>
          <p:nvSpPr>
            <p:cNvPr id="16" name="Freeform 15"/>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05"/>
              <a:endParaRPr lang="en-US" dirty="0">
                <a:solidFill>
                  <a:srgbClr val="4D4D4D"/>
                </a:solidFill>
              </a:endParaRPr>
            </a:p>
          </p:txBody>
        </p:sp>
        <p:sp>
          <p:nvSpPr>
            <p:cNvPr id="17" name="Freeform 16"/>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05"/>
              <a:endParaRPr lang="en-US" dirty="0">
                <a:solidFill>
                  <a:srgbClr val="4D4D4D"/>
                </a:solidFill>
              </a:endParaRPr>
            </a:p>
          </p:txBody>
        </p:sp>
        <p:sp>
          <p:nvSpPr>
            <p:cNvPr id="18" name="Freeform 17"/>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05"/>
              <a:endParaRPr lang="en-US" dirty="0">
                <a:solidFill>
                  <a:srgbClr val="4D4D4D"/>
                </a:solidFill>
              </a:endParaRPr>
            </a:p>
          </p:txBody>
        </p:sp>
        <p:sp>
          <p:nvSpPr>
            <p:cNvPr id="19" name="Freeform 18"/>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05"/>
              <a:endParaRPr lang="en-US" dirty="0">
                <a:solidFill>
                  <a:srgbClr val="4D4D4D"/>
                </a:solidFill>
              </a:endParaRPr>
            </a:p>
          </p:txBody>
        </p:sp>
        <p:sp>
          <p:nvSpPr>
            <p:cNvPr id="20" name="Freeform 19"/>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05"/>
              <a:endParaRPr lang="en-US" dirty="0">
                <a:solidFill>
                  <a:srgbClr val="4D4D4D"/>
                </a:solidFill>
              </a:endParaRPr>
            </a:p>
          </p:txBody>
        </p:sp>
        <p:sp>
          <p:nvSpPr>
            <p:cNvPr id="21" name="Freeform 20"/>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05"/>
              <a:endParaRPr lang="en-US" dirty="0">
                <a:solidFill>
                  <a:srgbClr val="4D4D4D"/>
                </a:solidFill>
              </a:endParaRPr>
            </a:p>
          </p:txBody>
        </p:sp>
        <p:sp>
          <p:nvSpPr>
            <p:cNvPr id="22" name="Freeform 21"/>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05"/>
              <a:endParaRPr lang="en-US" dirty="0">
                <a:solidFill>
                  <a:srgbClr val="4D4D4D"/>
                </a:solidFill>
              </a:endParaRPr>
            </a:p>
          </p:txBody>
        </p:sp>
        <p:sp>
          <p:nvSpPr>
            <p:cNvPr id="23" name="Freeform 2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05"/>
              <a:endParaRPr lang="en-US" dirty="0">
                <a:solidFill>
                  <a:srgbClr val="4D4D4D"/>
                </a:solidFill>
              </a:endParaRPr>
            </a:p>
          </p:txBody>
        </p:sp>
      </p:grpSp>
    </p:spTree>
    <p:extLst>
      <p:ext uri="{BB962C8B-B14F-4D97-AF65-F5344CB8AC3E}">
        <p14:creationId xmlns:p14="http://schemas.microsoft.com/office/powerpoint/2010/main" val="1810987626"/>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9" r:id="rId11"/>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184"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184"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84"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84"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84"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1" algn="l" defTabSz="684184"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62" algn="l" defTabSz="684184"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43" algn="l" defTabSz="684184"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24" algn="l" defTabSz="684184"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6" indent="-169856" algn="l" defTabSz="684184"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0" indent="-215891" algn="l" defTabSz="684184"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2" indent="-169856" algn="l" defTabSz="684184"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7" indent="-169856" algn="l" defTabSz="68418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51" indent="-169856" algn="l" defTabSz="68418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20" indent="-171438" algn="l" defTabSz="685748"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05" indent="-171415" algn="l" defTabSz="685748"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20" indent="0" algn="l" defTabSz="685748"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32" indent="-171438" algn="l" defTabSz="68574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8" rtl="0" eaLnBrk="1" latinLnBrk="0" hangingPunct="1">
        <a:defRPr sz="1400" kern="1200">
          <a:solidFill>
            <a:schemeClr val="tx1"/>
          </a:solidFill>
          <a:latin typeface="+mn-lt"/>
          <a:ea typeface="+mn-ea"/>
          <a:cs typeface="+mn-cs"/>
        </a:defRPr>
      </a:lvl1pPr>
      <a:lvl2pPr marL="342871" algn="l" defTabSz="685748" rtl="0" eaLnBrk="1" latinLnBrk="0" hangingPunct="1">
        <a:defRPr sz="1400" kern="1200">
          <a:solidFill>
            <a:schemeClr val="tx1"/>
          </a:solidFill>
          <a:latin typeface="+mn-lt"/>
          <a:ea typeface="+mn-ea"/>
          <a:cs typeface="+mn-cs"/>
        </a:defRPr>
      </a:lvl2pPr>
      <a:lvl3pPr marL="685748" algn="l" defTabSz="685748" rtl="0" eaLnBrk="1" latinLnBrk="0" hangingPunct="1">
        <a:defRPr sz="1400" kern="1200">
          <a:solidFill>
            <a:schemeClr val="tx1"/>
          </a:solidFill>
          <a:latin typeface="+mn-lt"/>
          <a:ea typeface="+mn-ea"/>
          <a:cs typeface="+mn-cs"/>
        </a:defRPr>
      </a:lvl3pPr>
      <a:lvl4pPr marL="1028622" algn="l" defTabSz="685748" rtl="0" eaLnBrk="1" latinLnBrk="0" hangingPunct="1">
        <a:defRPr sz="1400" kern="1200">
          <a:solidFill>
            <a:schemeClr val="tx1"/>
          </a:solidFill>
          <a:latin typeface="+mn-lt"/>
          <a:ea typeface="+mn-ea"/>
          <a:cs typeface="+mn-cs"/>
        </a:defRPr>
      </a:lvl4pPr>
      <a:lvl5pPr marL="1371498" algn="l" defTabSz="685748" rtl="0" eaLnBrk="1" latinLnBrk="0" hangingPunct="1">
        <a:defRPr sz="1400" kern="1200">
          <a:solidFill>
            <a:schemeClr val="tx1"/>
          </a:solidFill>
          <a:latin typeface="+mn-lt"/>
          <a:ea typeface="+mn-ea"/>
          <a:cs typeface="+mn-cs"/>
        </a:defRPr>
      </a:lvl5pPr>
      <a:lvl6pPr marL="1714369" algn="l" defTabSz="685748" rtl="0" eaLnBrk="1" latinLnBrk="0" hangingPunct="1">
        <a:defRPr sz="1400" kern="1200">
          <a:solidFill>
            <a:schemeClr val="tx1"/>
          </a:solidFill>
          <a:latin typeface="+mn-lt"/>
          <a:ea typeface="+mn-ea"/>
          <a:cs typeface="+mn-cs"/>
        </a:defRPr>
      </a:lvl6pPr>
      <a:lvl7pPr marL="2057246" algn="l" defTabSz="685748" rtl="0" eaLnBrk="1" latinLnBrk="0" hangingPunct="1">
        <a:defRPr sz="1400" kern="1200">
          <a:solidFill>
            <a:schemeClr val="tx1"/>
          </a:solidFill>
          <a:latin typeface="+mn-lt"/>
          <a:ea typeface="+mn-ea"/>
          <a:cs typeface="+mn-cs"/>
        </a:defRPr>
      </a:lvl7pPr>
      <a:lvl8pPr marL="2400120" algn="l" defTabSz="685748" rtl="0" eaLnBrk="1" latinLnBrk="0" hangingPunct="1">
        <a:defRPr sz="1400" kern="1200">
          <a:solidFill>
            <a:schemeClr val="tx1"/>
          </a:solidFill>
          <a:latin typeface="+mn-lt"/>
          <a:ea typeface="+mn-ea"/>
          <a:cs typeface="+mn-cs"/>
        </a:defRPr>
      </a:lvl8pPr>
      <a:lvl9pPr marL="2742996" algn="l" defTabSz="68574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6616" y="217715"/>
            <a:ext cx="8513064" cy="76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smtClean="0">
                <a:sym typeface="Arial" pitchFamily="34" charset="0"/>
              </a:rPr>
              <a:t>Slide Title</a:t>
            </a:r>
          </a:p>
        </p:txBody>
      </p:sp>
      <p:sp>
        <p:nvSpPr>
          <p:cNvPr id="1027" name="Rectangle 3"/>
          <p:cNvSpPr>
            <a:spLocks noGrp="1" noChangeArrowheads="1"/>
          </p:cNvSpPr>
          <p:nvPr>
            <p:ph type="body" idx="1"/>
          </p:nvPr>
        </p:nvSpPr>
        <p:spPr bwMode="auto">
          <a:xfrm>
            <a:off x="356616" y="1079426"/>
            <a:ext cx="8513064" cy="330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pic>
        <p:nvPicPr>
          <p:cNvPr id="12" name="Picture 4"/>
          <p:cNvPicPr>
            <a:picLocks noChangeAspect="1" noChangeArrowheads="1"/>
          </p:cNvPicPr>
          <p:nvPr/>
        </p:nvPicPr>
        <p:blipFill>
          <a:blip r:embed="rId59" cstate="email">
            <a:alphaModFix amt="60000"/>
            <a:extLst>
              <a:ext uri="{28A0092B-C50C-407E-A947-70E740481C1C}">
                <a14:useLocalDpi xmlns:a14="http://schemas.microsoft.com/office/drawing/2010/main"/>
              </a:ext>
            </a:extLst>
          </a:blip>
          <a:stretch>
            <a:fillRect/>
          </a:stretch>
        </p:blipFill>
        <p:spPr bwMode="auto">
          <a:xfrm>
            <a:off x="456765" y="4559299"/>
            <a:ext cx="1040237" cy="3495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8409709" y="4671464"/>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pPr defTabSz="457200"/>
            <a:fld id="{96A97DD0-5BE7-4856-A2A9-C42C6688E607}" type="slidenum">
              <a:rPr>
                <a:latin typeface="Arial"/>
                <a:ea typeface="Apple LiGothic Medium"/>
              </a:rPr>
              <a:pPr defTabSz="457200"/>
              <a:t>‹#›</a:t>
            </a:fld>
            <a:endParaRPr dirty="0">
              <a:latin typeface="Arial"/>
              <a:ea typeface="Apple LiGothic Medium"/>
            </a:endParaRPr>
          </a:p>
        </p:txBody>
      </p:sp>
      <p:sp>
        <p:nvSpPr>
          <p:cNvPr id="9" name="Rectangle 4"/>
          <p:cNvSpPr>
            <a:spLocks noChangeArrowheads="1"/>
          </p:cNvSpPr>
          <p:nvPr/>
        </p:nvSpPr>
        <p:spPr bwMode="ltGray">
          <a:xfrm>
            <a:off x="5985510" y="473152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pPr>
            <a:r>
              <a:rPr lang="en-US" sz="600" dirty="0" smtClean="0">
                <a:solidFill>
                  <a:srgbClr val="000000">
                    <a:alpha val="25000"/>
                  </a:srgbClr>
                </a:solidFill>
                <a:cs typeface="CiscoSans Thin"/>
              </a:rPr>
              <a:t>© 2015  </a:t>
            </a:r>
            <a:r>
              <a:rPr lang="en-US" sz="600" dirty="0">
                <a:solidFill>
                  <a:srgbClr val="000000">
                    <a:alpha val="25000"/>
                  </a:srgbClr>
                </a:solidFill>
                <a:cs typeface="CiscoSans Thin"/>
              </a:rPr>
              <a:t>Cisco and/or its affiliates. All rights reserved.   Cisco </a:t>
            </a:r>
            <a:r>
              <a:rPr lang="en-US" sz="600" dirty="0" smtClean="0">
                <a:solidFill>
                  <a:srgbClr val="000000">
                    <a:alpha val="25000"/>
                  </a:srgbClr>
                </a:solidFill>
                <a:cs typeface="CiscoSans Thin"/>
              </a:rPr>
              <a:t>Public</a:t>
            </a:r>
            <a:endParaRPr lang="en-US" sz="600" dirty="0">
              <a:solidFill>
                <a:srgbClr val="000000">
                  <a:alpha val="25000"/>
                </a:srgbClr>
              </a:solidFill>
              <a:cs typeface="CiscoSans Thin"/>
            </a:endParaRPr>
          </a:p>
        </p:txBody>
      </p:sp>
      <p:sp>
        <p:nvSpPr>
          <p:cNvPr id="10" name="Rectangle 4"/>
          <p:cNvSpPr>
            <a:spLocks noChangeArrowheads="1"/>
          </p:cNvSpPr>
          <p:nvPr/>
        </p:nvSpPr>
        <p:spPr bwMode="ltGray">
          <a:xfrm>
            <a:off x="3561080" y="4731524"/>
            <a:ext cx="2310130" cy="154518"/>
          </a:xfrm>
          <a:prstGeom prst="rect">
            <a:avLst/>
          </a:prstGeom>
          <a:noFill/>
          <a:ln w="9525">
            <a:noFill/>
            <a:miter lim="800000"/>
            <a:headEnd/>
            <a:tailEnd/>
          </a:ln>
          <a:effectLst/>
        </p:spPr>
        <p:txBody>
          <a:bodyPr wrap="square" lIns="61586" tIns="30792" rIns="61586" bIns="30792" anchor="b">
            <a:spAutoFit/>
          </a:bodyPr>
          <a:lstStyle/>
          <a:p>
            <a:pPr algn="r" defTabSz="610744" fontAlgn="auto">
              <a:spcBef>
                <a:spcPts val="0"/>
              </a:spcBef>
              <a:spcAft>
                <a:spcPts val="0"/>
              </a:spcAft>
              <a:defRPr/>
            </a:pPr>
            <a:r>
              <a:rPr lang="en-US" sz="600" dirty="0" smtClean="0">
                <a:solidFill>
                  <a:srgbClr val="000000">
                    <a:alpha val="25000"/>
                  </a:srgbClr>
                </a:solidFill>
                <a:cs typeface="CiscoSans Thin"/>
              </a:rPr>
              <a:t>Presentation ID</a:t>
            </a:r>
            <a:endParaRPr lang="en-US" sz="600" dirty="0">
              <a:solidFill>
                <a:srgbClr val="000000">
                  <a:alpha val="25000"/>
                </a:srgbClr>
              </a:solidFill>
              <a:cs typeface="CiscoSans Thin"/>
            </a:endParaRPr>
          </a:p>
        </p:txBody>
      </p:sp>
    </p:spTree>
    <p:extLst>
      <p:ext uri="{BB962C8B-B14F-4D97-AF65-F5344CB8AC3E}">
        <p14:creationId xmlns:p14="http://schemas.microsoft.com/office/powerpoint/2010/main" val="2961580004"/>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 id="2147484160" r:id="rId19"/>
    <p:sldLayoutId id="2147484161" r:id="rId20"/>
    <p:sldLayoutId id="2147484162" r:id="rId21"/>
    <p:sldLayoutId id="2147484163" r:id="rId22"/>
    <p:sldLayoutId id="2147484164" r:id="rId23"/>
    <p:sldLayoutId id="2147484165" r:id="rId24"/>
    <p:sldLayoutId id="2147484166" r:id="rId25"/>
    <p:sldLayoutId id="2147484167" r:id="rId26"/>
    <p:sldLayoutId id="2147484168" r:id="rId27"/>
    <p:sldLayoutId id="2147484169" r:id="rId28"/>
    <p:sldLayoutId id="2147484170" r:id="rId29"/>
    <p:sldLayoutId id="2147484171" r:id="rId30"/>
    <p:sldLayoutId id="2147484172" r:id="rId31"/>
    <p:sldLayoutId id="2147484173" r:id="rId32"/>
    <p:sldLayoutId id="2147484174" r:id="rId33"/>
    <p:sldLayoutId id="2147484175" r:id="rId34"/>
    <p:sldLayoutId id="2147484176" r:id="rId35"/>
    <p:sldLayoutId id="2147484177" r:id="rId36"/>
    <p:sldLayoutId id="2147484178" r:id="rId37"/>
    <p:sldLayoutId id="2147484179" r:id="rId38"/>
    <p:sldLayoutId id="2147484180" r:id="rId39"/>
    <p:sldLayoutId id="2147484181" r:id="rId40"/>
    <p:sldLayoutId id="2147484182" r:id="rId41"/>
    <p:sldLayoutId id="2147484183" r:id="rId42"/>
    <p:sldLayoutId id="2147484184" r:id="rId43"/>
    <p:sldLayoutId id="2147484185" r:id="rId44"/>
    <p:sldLayoutId id="2147484186" r:id="rId45"/>
    <p:sldLayoutId id="2147484187" r:id="rId46"/>
    <p:sldLayoutId id="2147484188" r:id="rId47"/>
    <p:sldLayoutId id="2147484189" r:id="rId48"/>
    <p:sldLayoutId id="2147484190" r:id="rId49"/>
    <p:sldLayoutId id="2147484191" r:id="rId50"/>
    <p:sldLayoutId id="2147484192" r:id="rId51"/>
    <p:sldLayoutId id="2147484193" r:id="rId52"/>
    <p:sldLayoutId id="2147484194" r:id="rId53"/>
    <p:sldLayoutId id="2147484195" r:id="rId54"/>
    <p:sldLayoutId id="2147484196" r:id="rId55"/>
    <p:sldLayoutId id="2147484197" r:id="rId56"/>
    <p:sldLayoutId id="2147484198" r:id="rId57"/>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620" userDrawn="1">
          <p15:clr>
            <a:srgbClr val="F26B43"/>
          </p15:clr>
        </p15:guide>
        <p15:guide id="2" pos="288" userDrawn="1">
          <p15:clr>
            <a:srgbClr val="F26B43"/>
          </p15:clr>
        </p15:guide>
        <p15:guide id="3" pos="5289" userDrawn="1">
          <p15:clr>
            <a:srgbClr val="F26B43"/>
          </p15:clr>
        </p15:guide>
        <p15:guide id="4" pos="5592" userDrawn="1">
          <p15:clr>
            <a:srgbClr val="F26B43"/>
          </p15:clr>
        </p15:guide>
        <p15:guide id="5" pos="2880" userDrawn="1">
          <p15:clr>
            <a:srgbClr val="F26B43"/>
          </p15:clr>
        </p15:guide>
        <p15:guide id="6" pos="55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24.jp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3.png"/><Relationship Id="rId15" Type="http://schemas.openxmlformats.org/officeDocument/2006/relationships/image" Target="../media/image54.png"/><Relationship Id="rId16" Type="http://schemas.openxmlformats.org/officeDocument/2006/relationships/image" Target="../media/image55.png"/><Relationship Id="rId17" Type="http://schemas.openxmlformats.org/officeDocument/2006/relationships/image" Target="../media/image56.png"/><Relationship Id="rId1" Type="http://schemas.openxmlformats.org/officeDocument/2006/relationships/slideLayout" Target="../slideLayouts/slideLayout175.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microsoft.com/office/2007/relationships/hdphoto" Target="../media/hdphoto2.wdp"/><Relationship Id="rId6" Type="http://schemas.openxmlformats.org/officeDocument/2006/relationships/image" Target="../media/image59.png"/><Relationship Id="rId7" Type="http://schemas.openxmlformats.org/officeDocument/2006/relationships/image" Target="../media/image60.emf"/><Relationship Id="rId8" Type="http://schemas.openxmlformats.org/officeDocument/2006/relationships/image" Target="../media/image61.emf"/><Relationship Id="rId1" Type="http://schemas.openxmlformats.org/officeDocument/2006/relationships/slideLayout" Target="../slideLayouts/slideLayout4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26.png"/><Relationship Id="rId5" Type="http://schemas.openxmlformats.org/officeDocument/2006/relationships/image" Target="../media/image66.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emf"/><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png"/><Relationship Id="rId1" Type="http://schemas.openxmlformats.org/officeDocument/2006/relationships/slideLayout" Target="../slideLayouts/slideLayout8.xml"/><Relationship Id="rId2"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jpeg"/><Relationship Id="rId7" Type="http://schemas.openxmlformats.org/officeDocument/2006/relationships/image" Target="../media/image69.png"/><Relationship Id="rId1" Type="http://schemas.openxmlformats.org/officeDocument/2006/relationships/slideLayout" Target="../slideLayouts/slideLayout40.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3" Type="http://schemas.openxmlformats.org/officeDocument/2006/relationships/image" Target="../media/image82.png"/><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74.jpg"/><Relationship Id="rId4" Type="http://schemas.openxmlformats.org/officeDocument/2006/relationships/image" Target="../media/image75.jpg"/><Relationship Id="rId5" Type="http://schemas.openxmlformats.org/officeDocument/2006/relationships/image" Target="../media/image76.jpg"/><Relationship Id="rId6" Type="http://schemas.openxmlformats.org/officeDocument/2006/relationships/image" Target="../media/image77.jp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67.png"/><Relationship Id="rId10" Type="http://schemas.openxmlformats.org/officeDocument/2006/relationships/image" Target="../media/image6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png"/><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67.png"/><Relationship Id="rId5" Type="http://schemas.openxmlformats.org/officeDocument/2006/relationships/image" Target="../media/image68.emf"/><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67.png"/><Relationship Id="rId5" Type="http://schemas.openxmlformats.org/officeDocument/2006/relationships/image" Target="../media/image68.emf"/><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emf"/><Relationship Id="rId5" Type="http://schemas.openxmlformats.org/officeDocument/2006/relationships/image" Target="../media/image69.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85.jpeg"/><Relationship Id="rId1" Type="http://schemas.openxmlformats.org/officeDocument/2006/relationships/slideLayout" Target="../slideLayouts/slideLayout8.xml"/><Relationship Id="rId2"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jpg"/><Relationship Id="rId5" Type="http://schemas.openxmlformats.org/officeDocument/2006/relationships/image" Target="../media/image88.jpg"/><Relationship Id="rId6" Type="http://schemas.openxmlformats.org/officeDocument/2006/relationships/image" Target="../media/image89.jpg"/><Relationship Id="rId7" Type="http://schemas.openxmlformats.org/officeDocument/2006/relationships/image" Target="../media/image67.png"/><Relationship Id="rId8" Type="http://schemas.openxmlformats.org/officeDocument/2006/relationships/image" Target="../media/image68.emf"/><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emf"/><Relationship Id="rId1" Type="http://schemas.openxmlformats.org/officeDocument/2006/relationships/slideLayout" Target="../slideLayouts/slideLayout8.xml"/><Relationship Id="rId2"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90.jpg"/><Relationship Id="rId1" Type="http://schemas.openxmlformats.org/officeDocument/2006/relationships/slideLayout" Target="../slideLayouts/slideLayout8.xml"/><Relationship Id="rId2"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jpeg"/><Relationship Id="rId5" Type="http://schemas.microsoft.com/office/2007/relationships/hdphoto" Target="../media/hdphoto3.wdp"/><Relationship Id="rId6" Type="http://schemas.openxmlformats.org/officeDocument/2006/relationships/image" Target="../media/image93.jpe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image" Target="../media/image67.png"/><Relationship Id="rId11" Type="http://schemas.openxmlformats.org/officeDocument/2006/relationships/image" Target="../media/image68.emf"/><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97.jp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67.png"/><Relationship Id="rId9" Type="http://schemas.openxmlformats.org/officeDocument/2006/relationships/image" Target="../media/image68.emf"/><Relationship Id="rId10"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7.png"/><Relationship Id="rId3" Type="http://schemas.openxmlformats.org/officeDocument/2006/relationships/image" Target="../media/image68.emf"/></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emf"/><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9" Type="http://schemas.microsoft.com/office/2007/relationships/hdphoto" Target="../media/hdphoto4.wdp"/><Relationship Id="rId20" Type="http://schemas.openxmlformats.org/officeDocument/2006/relationships/image" Target="../media/image119.png"/><Relationship Id="rId21" Type="http://schemas.openxmlformats.org/officeDocument/2006/relationships/image" Target="../media/image120.png"/><Relationship Id="rId22" Type="http://schemas.openxmlformats.org/officeDocument/2006/relationships/image" Target="../media/image121.png"/><Relationship Id="rId10" Type="http://schemas.openxmlformats.org/officeDocument/2006/relationships/image" Target="../media/image110.png"/><Relationship Id="rId11" Type="http://schemas.microsoft.com/office/2007/relationships/hdphoto" Target="../media/hdphoto5.wdp"/><Relationship Id="rId12" Type="http://schemas.openxmlformats.org/officeDocument/2006/relationships/image" Target="../media/image111.png"/><Relationship Id="rId13" Type="http://schemas.openxmlformats.org/officeDocument/2006/relationships/image" Target="../media/image112.png"/><Relationship Id="rId14" Type="http://schemas.openxmlformats.org/officeDocument/2006/relationships/image" Target="../media/image113.png"/><Relationship Id="rId15" Type="http://schemas.openxmlformats.org/officeDocument/2006/relationships/image" Target="../media/image114.png"/><Relationship Id="rId16" Type="http://schemas.openxmlformats.org/officeDocument/2006/relationships/image" Target="../media/image115.jpeg"/><Relationship Id="rId17" Type="http://schemas.openxmlformats.org/officeDocument/2006/relationships/image" Target="../media/image116.png"/><Relationship Id="rId18" Type="http://schemas.openxmlformats.org/officeDocument/2006/relationships/image" Target="../media/image117.jpg"/><Relationship Id="rId19" Type="http://schemas.openxmlformats.org/officeDocument/2006/relationships/image" Target="../media/image118.png"/><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104.jpeg"/><Relationship Id="rId4" Type="http://schemas.openxmlformats.org/officeDocument/2006/relationships/image" Target="../media/image105.gif"/><Relationship Id="rId5" Type="http://schemas.openxmlformats.org/officeDocument/2006/relationships/image" Target="../media/image106.png"/><Relationship Id="rId6" Type="http://schemas.openxmlformats.org/officeDocument/2006/relationships/image" Target="../media/image107.jpeg"/><Relationship Id="rId7" Type="http://schemas.openxmlformats.org/officeDocument/2006/relationships/image" Target="../media/image108.png"/><Relationship Id="rId8"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20" Type="http://schemas.openxmlformats.org/officeDocument/2006/relationships/image" Target="../media/image143.png"/><Relationship Id="rId21" Type="http://schemas.openxmlformats.org/officeDocument/2006/relationships/image" Target="../media/image144.png"/><Relationship Id="rId22" Type="http://schemas.openxmlformats.org/officeDocument/2006/relationships/image" Target="../media/image145.png"/><Relationship Id="rId23" Type="http://schemas.openxmlformats.org/officeDocument/2006/relationships/image" Target="../media/image146.png"/><Relationship Id="rId24" Type="http://schemas.openxmlformats.org/officeDocument/2006/relationships/image" Target="../media/image147.png"/><Relationship Id="rId25" Type="http://schemas.openxmlformats.org/officeDocument/2006/relationships/image" Target="../media/image148.png"/><Relationship Id="rId26" Type="http://schemas.openxmlformats.org/officeDocument/2006/relationships/image" Target="../media/image149.jpeg"/><Relationship Id="rId27" Type="http://schemas.openxmlformats.org/officeDocument/2006/relationships/image" Target="../media/image150.jpeg"/><Relationship Id="rId28" Type="http://schemas.openxmlformats.org/officeDocument/2006/relationships/oleObject" Target="../embeddings/oleObject1.bin"/><Relationship Id="rId29" Type="http://schemas.openxmlformats.org/officeDocument/2006/relationships/image" Target="../media/image127.emf"/><Relationship Id="rId1" Type="http://schemas.openxmlformats.org/officeDocument/2006/relationships/vmlDrawing" Target="../drawings/vmlDrawing1.vml"/><Relationship Id="rId2" Type="http://schemas.openxmlformats.org/officeDocument/2006/relationships/slideLayout" Target="../slideLayouts/slideLayout18.xml"/><Relationship Id="rId3" Type="http://schemas.openxmlformats.org/officeDocument/2006/relationships/notesSlide" Target="../notesSlides/notesSlide24.xml"/><Relationship Id="rId4" Type="http://schemas.openxmlformats.org/officeDocument/2006/relationships/image" Target="../media/image128.png"/><Relationship Id="rId5" Type="http://schemas.microsoft.com/office/2007/relationships/hdphoto" Target="NULL"/><Relationship Id="rId30" Type="http://schemas.openxmlformats.org/officeDocument/2006/relationships/image" Target="../media/image151.png"/><Relationship Id="rId31" Type="http://schemas.openxmlformats.org/officeDocument/2006/relationships/image" Target="../media/image152.png"/><Relationship Id="rId32" Type="http://schemas.openxmlformats.org/officeDocument/2006/relationships/image" Target="../media/image153.png"/><Relationship Id="rId9" Type="http://schemas.openxmlformats.org/officeDocument/2006/relationships/image" Target="../media/image132.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33" Type="http://schemas.openxmlformats.org/officeDocument/2006/relationships/image" Target="../media/image154.png"/><Relationship Id="rId34" Type="http://schemas.openxmlformats.org/officeDocument/2006/relationships/image" Target="../media/image155.png"/><Relationship Id="rId35" Type="http://schemas.openxmlformats.org/officeDocument/2006/relationships/image" Target="../media/image156.png"/><Relationship Id="rId36" Type="http://schemas.openxmlformats.org/officeDocument/2006/relationships/image" Target="../media/image157.png"/><Relationship Id="rId10" Type="http://schemas.openxmlformats.org/officeDocument/2006/relationships/image" Target="../media/image133.png"/><Relationship Id="rId11" Type="http://schemas.openxmlformats.org/officeDocument/2006/relationships/image" Target="../media/image134.wmf"/><Relationship Id="rId12" Type="http://schemas.openxmlformats.org/officeDocument/2006/relationships/image" Target="../media/image135.png"/><Relationship Id="rId13" Type="http://schemas.openxmlformats.org/officeDocument/2006/relationships/image" Target="../media/image136.png"/><Relationship Id="rId14" Type="http://schemas.openxmlformats.org/officeDocument/2006/relationships/image" Target="../media/image137.png"/><Relationship Id="rId15" Type="http://schemas.openxmlformats.org/officeDocument/2006/relationships/image" Target="../media/image138.png"/><Relationship Id="rId16" Type="http://schemas.openxmlformats.org/officeDocument/2006/relationships/image" Target="../media/image139.png"/><Relationship Id="rId17" Type="http://schemas.openxmlformats.org/officeDocument/2006/relationships/image" Target="../media/image140.png"/><Relationship Id="rId18" Type="http://schemas.openxmlformats.org/officeDocument/2006/relationships/image" Target="../media/image141.png"/><Relationship Id="rId19" Type="http://schemas.openxmlformats.org/officeDocument/2006/relationships/image" Target="../media/image142.png"/></Relationships>
</file>

<file path=ppt/slides/_rels/slide34.xml.rels><?xml version="1.0" encoding="UTF-8" standalone="yes"?>
<Relationships xmlns="http://schemas.openxmlformats.org/package/2006/relationships"><Relationship Id="rId9" Type="http://schemas.openxmlformats.org/officeDocument/2006/relationships/image" Target="../media/image164.png"/><Relationship Id="rId20" Type="http://schemas.openxmlformats.org/officeDocument/2006/relationships/image" Target="../media/image175.png"/><Relationship Id="rId21" Type="http://schemas.openxmlformats.org/officeDocument/2006/relationships/image" Target="../media/image137.png"/><Relationship Id="rId22" Type="http://schemas.openxmlformats.org/officeDocument/2006/relationships/image" Target="../media/image155.png"/><Relationship Id="rId23" Type="http://schemas.openxmlformats.org/officeDocument/2006/relationships/image" Target="../media/image152.png"/><Relationship Id="rId24" Type="http://schemas.openxmlformats.org/officeDocument/2006/relationships/image" Target="../media/image176.png"/><Relationship Id="rId25" Type="http://schemas.openxmlformats.org/officeDocument/2006/relationships/image" Target="../media/image177.png"/><Relationship Id="rId26" Type="http://schemas.openxmlformats.org/officeDocument/2006/relationships/image" Target="../media/image178.png"/><Relationship Id="rId27" Type="http://schemas.openxmlformats.org/officeDocument/2006/relationships/image" Target="../media/image179.png"/><Relationship Id="rId28" Type="http://schemas.openxmlformats.org/officeDocument/2006/relationships/image" Target="../media/image156.png"/><Relationship Id="rId29" Type="http://schemas.openxmlformats.org/officeDocument/2006/relationships/image" Target="../media/image180.png"/><Relationship Id="rId10" Type="http://schemas.openxmlformats.org/officeDocument/2006/relationships/image" Target="../media/image165.png"/><Relationship Id="rId11" Type="http://schemas.openxmlformats.org/officeDocument/2006/relationships/image" Target="../media/image166.png"/><Relationship Id="rId12" Type="http://schemas.openxmlformats.org/officeDocument/2006/relationships/image" Target="../media/image167.jpeg"/><Relationship Id="rId13" Type="http://schemas.openxmlformats.org/officeDocument/2006/relationships/image" Target="../media/image168.png"/><Relationship Id="rId14" Type="http://schemas.openxmlformats.org/officeDocument/2006/relationships/image" Target="../media/image169.png"/><Relationship Id="rId15" Type="http://schemas.openxmlformats.org/officeDocument/2006/relationships/image" Target="../media/image170.png"/><Relationship Id="rId16" Type="http://schemas.openxmlformats.org/officeDocument/2006/relationships/image" Target="../media/image171.png"/><Relationship Id="rId17" Type="http://schemas.openxmlformats.org/officeDocument/2006/relationships/image" Target="../media/image172.png"/><Relationship Id="rId18" Type="http://schemas.openxmlformats.org/officeDocument/2006/relationships/image" Target="../media/image173.png"/><Relationship Id="rId19" Type="http://schemas.openxmlformats.org/officeDocument/2006/relationships/image" Target="../media/image174.jpeg"/><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181.png"/></Relationships>
</file>

<file path=ppt/slides/_rels/slide36.xml.rels><?xml version="1.0" encoding="UTF-8" standalone="yes"?>
<Relationships xmlns="http://schemas.openxmlformats.org/package/2006/relationships"><Relationship Id="rId11" Type="http://schemas.openxmlformats.org/officeDocument/2006/relationships/image" Target="../media/image187.jpg"/><Relationship Id="rId12" Type="http://schemas.openxmlformats.org/officeDocument/2006/relationships/image" Target="../media/image188.png"/><Relationship Id="rId13" Type="http://schemas.openxmlformats.org/officeDocument/2006/relationships/image" Target="../media/image189.png"/><Relationship Id="rId14" Type="http://schemas.openxmlformats.org/officeDocument/2006/relationships/image" Target="../media/image190.png"/><Relationship Id="rId15" Type="http://schemas.openxmlformats.org/officeDocument/2006/relationships/image" Target="../media/image191.png"/><Relationship Id="rId16" Type="http://schemas.openxmlformats.org/officeDocument/2006/relationships/image" Target="../media/image192.png"/><Relationship Id="rId17" Type="http://schemas.openxmlformats.org/officeDocument/2006/relationships/image" Target="../media/image193.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slideLayout" Target="../slideLayouts/slideLayout18.xml"/><Relationship Id="rId5" Type="http://schemas.openxmlformats.org/officeDocument/2006/relationships/notesSlide" Target="../notesSlides/notesSlide27.xml"/><Relationship Id="rId6" Type="http://schemas.openxmlformats.org/officeDocument/2006/relationships/image" Target="../media/image182.png"/><Relationship Id="rId7" Type="http://schemas.openxmlformats.org/officeDocument/2006/relationships/image" Target="../media/image183.png"/><Relationship Id="rId8" Type="http://schemas.openxmlformats.org/officeDocument/2006/relationships/image" Target="../media/image184.png"/><Relationship Id="rId9" Type="http://schemas.openxmlformats.org/officeDocument/2006/relationships/image" Target="../media/image185.png"/><Relationship Id="rId10" Type="http://schemas.openxmlformats.org/officeDocument/2006/relationships/image" Target="../media/image1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19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1" Type="http://schemas.openxmlformats.org/officeDocument/2006/relationships/slideLayout" Target="../slideLayouts/slideLayout41.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3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69535" y="3579862"/>
            <a:ext cx="4248472" cy="400110"/>
          </a:xfrm>
          <a:prstGeom prst="rect">
            <a:avLst/>
          </a:prstGeom>
          <a:noFill/>
        </p:spPr>
        <p:txBody>
          <a:bodyPr wrap="square" rtlCol="0">
            <a:spAutoFit/>
          </a:bodyPr>
          <a:lstStyle/>
          <a:p>
            <a:r>
              <a:rPr lang="en-IN" sz="2000" b="1" dirty="0" smtClean="0">
                <a:solidFill>
                  <a:schemeClr val="bg1"/>
                </a:solidFill>
              </a:rPr>
              <a:t>Marketing Presentation</a:t>
            </a:r>
            <a:endParaRPr lang="en-IN" sz="2000" dirty="0">
              <a:solidFill>
                <a:schemeClr val="bg1"/>
              </a:solidFill>
            </a:endParaRPr>
          </a:p>
        </p:txBody>
      </p:sp>
      <p:sp>
        <p:nvSpPr>
          <p:cNvPr id="14" name="TextBox 13"/>
          <p:cNvSpPr txBox="1"/>
          <p:nvPr/>
        </p:nvSpPr>
        <p:spPr>
          <a:xfrm>
            <a:off x="269535" y="3865423"/>
            <a:ext cx="2664296" cy="338554"/>
          </a:xfrm>
          <a:prstGeom prst="rect">
            <a:avLst/>
          </a:prstGeom>
          <a:noFill/>
        </p:spPr>
        <p:txBody>
          <a:bodyPr wrap="square" rtlCol="0">
            <a:spAutoFit/>
          </a:bodyPr>
          <a:lstStyle/>
          <a:p>
            <a:pPr>
              <a:defRPr/>
            </a:pPr>
            <a:r>
              <a:rPr lang="en-GB" sz="1600" dirty="0" smtClean="0">
                <a:solidFill>
                  <a:schemeClr val="bg1"/>
                </a:solidFill>
                <a:ea typeface="ＭＳ Ｐゴシック" pitchFamily="34" charset="-128"/>
              </a:rPr>
              <a:t>Speaker </a:t>
            </a:r>
            <a:r>
              <a:rPr lang="en-GB" sz="1600" dirty="0">
                <a:solidFill>
                  <a:schemeClr val="bg1"/>
                </a:solidFill>
                <a:ea typeface="ＭＳ Ｐゴシック" pitchFamily="34" charset="-128"/>
              </a:rPr>
              <a:t>Name</a:t>
            </a:r>
          </a:p>
        </p:txBody>
      </p:sp>
      <p:sp>
        <p:nvSpPr>
          <p:cNvPr id="17" name="TextBox 16"/>
          <p:cNvSpPr txBox="1"/>
          <p:nvPr/>
        </p:nvSpPr>
        <p:spPr>
          <a:xfrm>
            <a:off x="263782" y="4056928"/>
            <a:ext cx="925446" cy="276999"/>
          </a:xfrm>
          <a:prstGeom prst="rect">
            <a:avLst/>
          </a:prstGeom>
          <a:noFill/>
        </p:spPr>
        <p:txBody>
          <a:bodyPr wrap="none" rtlCol="0">
            <a:spAutoFit/>
          </a:bodyPr>
          <a:lstStyle/>
          <a:p>
            <a:r>
              <a:rPr lang="en-IN" sz="1200" dirty="0" smtClean="0">
                <a:solidFill>
                  <a:schemeClr val="bg1"/>
                </a:solidFill>
                <a:ea typeface="ＭＳ Ｐゴシック" pitchFamily="34" charset="-128"/>
              </a:rPr>
              <a:t>Designation</a:t>
            </a:r>
          </a:p>
        </p:txBody>
      </p:sp>
      <p:sp>
        <p:nvSpPr>
          <p:cNvPr id="18" name="TextBox 17"/>
          <p:cNvSpPr txBox="1"/>
          <p:nvPr/>
        </p:nvSpPr>
        <p:spPr>
          <a:xfrm>
            <a:off x="253124" y="4279091"/>
            <a:ext cx="1872208" cy="461665"/>
          </a:xfrm>
          <a:prstGeom prst="rect">
            <a:avLst/>
          </a:prstGeom>
          <a:noFill/>
        </p:spPr>
        <p:txBody>
          <a:bodyPr wrap="square" rtlCol="0">
            <a:spAutoFit/>
          </a:bodyPr>
          <a:lstStyle/>
          <a:p>
            <a:r>
              <a:rPr lang="en-GB" sz="1200" dirty="0" smtClean="0">
                <a:solidFill>
                  <a:schemeClr val="bg1"/>
                </a:solidFill>
                <a:ea typeface="ＭＳ Ｐゴシック" pitchFamily="34" charset="-128"/>
              </a:rPr>
              <a:t>Date: 00/00/0000</a:t>
            </a:r>
          </a:p>
          <a:p>
            <a:endParaRPr lang="en-IN" sz="1200" dirty="0">
              <a:solidFill>
                <a:schemeClr val="bg1"/>
              </a:solidFill>
            </a:endParaRPr>
          </a:p>
        </p:txBody>
      </p:sp>
      <p:sp>
        <p:nvSpPr>
          <p:cNvPr id="7" name="TextBox 6"/>
          <p:cNvSpPr txBox="1"/>
          <p:nvPr/>
        </p:nvSpPr>
        <p:spPr>
          <a:xfrm>
            <a:off x="421935" y="3732262"/>
            <a:ext cx="4248472" cy="400110"/>
          </a:xfrm>
          <a:prstGeom prst="rect">
            <a:avLst/>
          </a:prstGeom>
          <a:noFill/>
        </p:spPr>
        <p:txBody>
          <a:bodyPr wrap="square" rtlCol="0">
            <a:spAutoFit/>
          </a:bodyPr>
          <a:lstStyle/>
          <a:p>
            <a:r>
              <a:rPr lang="en-IN" sz="2000" b="1" dirty="0" smtClean="0">
                <a:solidFill>
                  <a:schemeClr val="bg1"/>
                </a:solidFill>
              </a:rPr>
              <a:t>Marketing Presentation</a:t>
            </a:r>
            <a:endParaRPr lang="en-IN" sz="2000" dirty="0">
              <a:solidFill>
                <a:schemeClr val="bg1"/>
              </a:solidFill>
            </a:endParaRPr>
          </a:p>
        </p:txBody>
      </p:sp>
      <p:sp>
        <p:nvSpPr>
          <p:cNvPr id="8" name="TextBox 7"/>
          <p:cNvSpPr txBox="1"/>
          <p:nvPr/>
        </p:nvSpPr>
        <p:spPr>
          <a:xfrm>
            <a:off x="421935" y="4017823"/>
            <a:ext cx="2664296" cy="338554"/>
          </a:xfrm>
          <a:prstGeom prst="rect">
            <a:avLst/>
          </a:prstGeom>
          <a:noFill/>
        </p:spPr>
        <p:txBody>
          <a:bodyPr wrap="square" rtlCol="0">
            <a:spAutoFit/>
          </a:bodyPr>
          <a:lstStyle/>
          <a:p>
            <a:pPr>
              <a:defRPr/>
            </a:pPr>
            <a:r>
              <a:rPr lang="en-GB" sz="1600" dirty="0" smtClean="0">
                <a:solidFill>
                  <a:schemeClr val="bg1"/>
                </a:solidFill>
                <a:ea typeface="ＭＳ Ｐゴシック" pitchFamily="34" charset="-128"/>
              </a:rPr>
              <a:t>Speaker </a:t>
            </a:r>
            <a:r>
              <a:rPr lang="en-GB" sz="1600" dirty="0">
                <a:solidFill>
                  <a:schemeClr val="bg1"/>
                </a:solidFill>
                <a:ea typeface="ＭＳ Ｐゴシック" pitchFamily="34" charset="-128"/>
              </a:rPr>
              <a:t>Name</a:t>
            </a:r>
          </a:p>
        </p:txBody>
      </p:sp>
      <p:sp>
        <p:nvSpPr>
          <p:cNvPr id="9" name="TextBox 8"/>
          <p:cNvSpPr txBox="1"/>
          <p:nvPr/>
        </p:nvSpPr>
        <p:spPr>
          <a:xfrm>
            <a:off x="416182" y="4209328"/>
            <a:ext cx="925446" cy="276999"/>
          </a:xfrm>
          <a:prstGeom prst="rect">
            <a:avLst/>
          </a:prstGeom>
          <a:noFill/>
        </p:spPr>
        <p:txBody>
          <a:bodyPr wrap="none" rtlCol="0">
            <a:spAutoFit/>
          </a:bodyPr>
          <a:lstStyle/>
          <a:p>
            <a:r>
              <a:rPr lang="en-IN" sz="1200" dirty="0" smtClean="0">
                <a:solidFill>
                  <a:schemeClr val="bg1"/>
                </a:solidFill>
                <a:ea typeface="ＭＳ Ｐゴシック" pitchFamily="34" charset="-128"/>
              </a:rPr>
              <a:t>Designation</a:t>
            </a:r>
          </a:p>
        </p:txBody>
      </p:sp>
      <p:sp>
        <p:nvSpPr>
          <p:cNvPr id="10" name="TextBox 9"/>
          <p:cNvSpPr txBox="1"/>
          <p:nvPr/>
        </p:nvSpPr>
        <p:spPr>
          <a:xfrm>
            <a:off x="405524" y="4431491"/>
            <a:ext cx="1872208" cy="461665"/>
          </a:xfrm>
          <a:prstGeom prst="rect">
            <a:avLst/>
          </a:prstGeom>
          <a:noFill/>
        </p:spPr>
        <p:txBody>
          <a:bodyPr wrap="square" rtlCol="0">
            <a:spAutoFit/>
          </a:bodyPr>
          <a:lstStyle/>
          <a:p>
            <a:r>
              <a:rPr lang="en-GB" sz="1200" dirty="0" smtClean="0">
                <a:solidFill>
                  <a:schemeClr val="bg1"/>
                </a:solidFill>
                <a:ea typeface="ＭＳ Ｐゴシック" pitchFamily="34" charset="-128"/>
              </a:rPr>
              <a:t>Date: 00/00/0000</a:t>
            </a:r>
          </a:p>
          <a:p>
            <a:endParaRPr lang="en-IN" sz="12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2"/>
            <a:ext cx="9144000" cy="5142895"/>
          </a:xfrm>
          <a:prstGeom prst="rect">
            <a:avLst/>
          </a:prstGeom>
        </p:spPr>
      </p:pic>
      <p:sp>
        <p:nvSpPr>
          <p:cNvPr id="12" name="TextBox 11"/>
          <p:cNvSpPr txBox="1"/>
          <p:nvPr/>
        </p:nvSpPr>
        <p:spPr>
          <a:xfrm>
            <a:off x="499079" y="3219822"/>
            <a:ext cx="4248472" cy="646331"/>
          </a:xfrm>
          <a:prstGeom prst="rect">
            <a:avLst/>
          </a:prstGeom>
          <a:noFill/>
        </p:spPr>
        <p:txBody>
          <a:bodyPr wrap="square" rtlCol="0">
            <a:spAutoFit/>
          </a:bodyPr>
          <a:lstStyle/>
          <a:p>
            <a:r>
              <a:rPr lang="en-IN" sz="2000" b="1" dirty="0" smtClean="0">
                <a:solidFill>
                  <a:schemeClr val="bg1"/>
                </a:solidFill>
              </a:rPr>
              <a:t>Workforce Experience</a:t>
            </a:r>
          </a:p>
          <a:p>
            <a:r>
              <a:rPr lang="en-IN" sz="1600" b="1" dirty="0" smtClean="0">
                <a:solidFill>
                  <a:schemeClr val="bg1"/>
                </a:solidFill>
              </a:rPr>
              <a:t>Building Next Gen Workspace</a:t>
            </a:r>
            <a:endParaRPr lang="en-IN" sz="1600" dirty="0">
              <a:solidFill>
                <a:schemeClr val="bg1"/>
              </a:solidFill>
            </a:endParaRPr>
          </a:p>
        </p:txBody>
      </p:sp>
      <p:sp>
        <p:nvSpPr>
          <p:cNvPr id="15" name="TextBox 14"/>
          <p:cNvSpPr txBox="1"/>
          <p:nvPr/>
        </p:nvSpPr>
        <p:spPr>
          <a:xfrm>
            <a:off x="499079" y="3915440"/>
            <a:ext cx="2664296" cy="338554"/>
          </a:xfrm>
          <a:prstGeom prst="rect">
            <a:avLst/>
          </a:prstGeom>
          <a:noFill/>
        </p:spPr>
        <p:txBody>
          <a:bodyPr wrap="square" rtlCol="0">
            <a:spAutoFit/>
          </a:bodyPr>
          <a:lstStyle/>
          <a:p>
            <a:pPr>
              <a:defRPr/>
            </a:pPr>
            <a:r>
              <a:rPr lang="en-GB" sz="1600" dirty="0" smtClean="0">
                <a:solidFill>
                  <a:schemeClr val="bg1"/>
                </a:solidFill>
                <a:ea typeface="ＭＳ Ｐゴシック" pitchFamily="34" charset="-128"/>
              </a:rPr>
              <a:t>Faraz Aladin</a:t>
            </a:r>
            <a:endParaRPr lang="en-GB" sz="1600" dirty="0">
              <a:solidFill>
                <a:schemeClr val="bg1"/>
              </a:solidFill>
              <a:ea typeface="ＭＳ Ｐゴシック" pitchFamily="34" charset="-128"/>
            </a:endParaRPr>
          </a:p>
        </p:txBody>
      </p:sp>
      <p:sp>
        <p:nvSpPr>
          <p:cNvPr id="16" name="TextBox 15"/>
          <p:cNvSpPr txBox="1"/>
          <p:nvPr/>
        </p:nvSpPr>
        <p:spPr>
          <a:xfrm>
            <a:off x="493326" y="4106945"/>
            <a:ext cx="2496897" cy="307777"/>
          </a:xfrm>
          <a:prstGeom prst="rect">
            <a:avLst/>
          </a:prstGeom>
          <a:noFill/>
        </p:spPr>
        <p:txBody>
          <a:bodyPr wrap="none" rtlCol="0">
            <a:spAutoFit/>
          </a:bodyPr>
          <a:lstStyle/>
          <a:p>
            <a:pPr>
              <a:lnSpc>
                <a:spcPct val="120000"/>
              </a:lnSpc>
            </a:pPr>
            <a:r>
              <a:rPr lang="en-IN" sz="1200" dirty="0" smtClean="0">
                <a:solidFill>
                  <a:schemeClr val="bg1"/>
                </a:solidFill>
                <a:ea typeface="ＭＳ Ｐゴシック" pitchFamily="34" charset="-128"/>
              </a:rPr>
              <a:t>CTO – Enterprise Solutions Office</a:t>
            </a:r>
          </a:p>
        </p:txBody>
      </p:sp>
      <p:sp>
        <p:nvSpPr>
          <p:cNvPr id="19" name="TextBox 18"/>
          <p:cNvSpPr txBox="1"/>
          <p:nvPr/>
        </p:nvSpPr>
        <p:spPr>
          <a:xfrm>
            <a:off x="482668" y="4329108"/>
            <a:ext cx="1872208" cy="461665"/>
          </a:xfrm>
          <a:prstGeom prst="rect">
            <a:avLst/>
          </a:prstGeom>
          <a:noFill/>
        </p:spPr>
        <p:txBody>
          <a:bodyPr wrap="square" rtlCol="0">
            <a:spAutoFit/>
          </a:bodyPr>
          <a:lstStyle/>
          <a:p>
            <a:r>
              <a:rPr lang="en-GB" sz="1200" dirty="0" smtClean="0">
                <a:solidFill>
                  <a:schemeClr val="bg1"/>
                </a:solidFill>
                <a:ea typeface="ＭＳ Ｐゴシック" pitchFamily="34" charset="-128"/>
              </a:rPr>
              <a:t>Date: 29/05/2015</a:t>
            </a:r>
          </a:p>
          <a:p>
            <a:endParaRPr lang="en-IN" sz="1200" dirty="0">
              <a:solidFill>
                <a:schemeClr val="bg1"/>
              </a:solidFill>
            </a:endParaRPr>
          </a:p>
        </p:txBody>
      </p:sp>
    </p:spTree>
    <p:extLst>
      <p:ext uri="{BB962C8B-B14F-4D97-AF65-F5344CB8AC3E}">
        <p14:creationId xmlns:p14="http://schemas.microsoft.com/office/powerpoint/2010/main" val="27838042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Placeholder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191" y="35720"/>
            <a:ext cx="9143612" cy="5143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rot="16200000" flipV="1">
            <a:off x="1993437" y="-1993439"/>
            <a:ext cx="5179352" cy="9166227"/>
          </a:xfrm>
          <a:prstGeom prst="rect">
            <a:avLst/>
          </a:prstGeom>
          <a:gradFill flip="none" rotWithShape="1">
            <a:gsLst>
              <a:gs pos="0">
                <a:srgbClr val="CDDFE4">
                  <a:alpha val="32000"/>
                </a:srgbClr>
              </a:gs>
              <a:gs pos="96000">
                <a:schemeClr val="bg1">
                  <a:alpha val="91000"/>
                </a:schemeClr>
              </a:gs>
              <a:gs pos="31000">
                <a:srgbClr val="CDDFE4">
                  <a:alpha val="93000"/>
                </a:srgbClr>
              </a:gs>
              <a:gs pos="68000">
                <a:srgbClr val="D8EAF0">
                  <a:alpha val="66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endParaRPr lang="en-US" dirty="0">
              <a:solidFill>
                <a:srgbClr val="FFFFFF"/>
              </a:solidFill>
              <a:latin typeface="Arial"/>
            </a:endParaRPr>
          </a:p>
        </p:txBody>
      </p:sp>
      <p:sp>
        <p:nvSpPr>
          <p:cNvPr id="4" name="Title 3"/>
          <p:cNvSpPr>
            <a:spLocks noGrp="1"/>
          </p:cNvSpPr>
          <p:nvPr>
            <p:ph type="title"/>
          </p:nvPr>
        </p:nvSpPr>
        <p:spPr/>
        <p:txBody>
          <a:bodyPr/>
          <a:lstStyle/>
          <a:p>
            <a:r>
              <a:rPr lang="en-US" dirty="0" smtClean="0"/>
              <a:t>Workforce Experience Capabilities</a:t>
            </a:r>
            <a:endParaRPr lang="en-US" dirty="0"/>
          </a:p>
        </p:txBody>
      </p:sp>
      <p:sp>
        <p:nvSpPr>
          <p:cNvPr id="74" name="Rectangle 73"/>
          <p:cNvSpPr/>
          <p:nvPr/>
        </p:nvSpPr>
        <p:spPr>
          <a:xfrm>
            <a:off x="176146" y="1365292"/>
            <a:ext cx="1691640" cy="34747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1371600" rIns="91440" bIns="0" rtlCol="0" anchor="t"/>
          <a:lstStyle/>
          <a:p>
            <a:pPr marL="171450" indent="-171450" defTabSz="457101">
              <a:spcBef>
                <a:spcPts val="600"/>
              </a:spcBef>
              <a:buFont typeface="Arial" panose="020B0604020202020204" pitchFamily="34" charset="0"/>
              <a:buChar char="•"/>
            </a:pPr>
            <a:r>
              <a:rPr lang="en-US" sz="1200" dirty="0">
                <a:solidFill>
                  <a:srgbClr val="676767"/>
                </a:solidFill>
                <a:latin typeface="Arial"/>
              </a:rPr>
              <a:t>Accelerated incident awareness and faster response time</a:t>
            </a:r>
          </a:p>
          <a:p>
            <a:pPr marL="171450" indent="-171450" defTabSz="457101">
              <a:spcBef>
                <a:spcPts val="600"/>
              </a:spcBef>
              <a:buFont typeface="Arial" panose="020B0604020202020204" pitchFamily="34" charset="0"/>
              <a:buChar char="•"/>
            </a:pPr>
            <a:r>
              <a:rPr lang="en-US" sz="1200" dirty="0">
                <a:solidFill>
                  <a:srgbClr val="676767"/>
                </a:solidFill>
                <a:latin typeface="Arial"/>
              </a:rPr>
              <a:t>Deliver appropriate information to relevant personnel for better employee assistance</a:t>
            </a:r>
          </a:p>
        </p:txBody>
      </p:sp>
      <p:sp>
        <p:nvSpPr>
          <p:cNvPr id="78" name="Rectangle 77"/>
          <p:cNvSpPr/>
          <p:nvPr/>
        </p:nvSpPr>
        <p:spPr>
          <a:xfrm>
            <a:off x="176146" y="984405"/>
            <a:ext cx="1691640" cy="679356"/>
          </a:xfrm>
          <a:prstGeom prst="rect">
            <a:avLst/>
          </a:prstGeom>
          <a:gradFill>
            <a:gsLst>
              <a:gs pos="0">
                <a:srgbClr val="215A9C"/>
              </a:gs>
              <a:gs pos="100000">
                <a:schemeClr val="tx2"/>
              </a:gs>
            </a:gsLst>
          </a:gradFill>
          <a:ln>
            <a:noFill/>
          </a:ln>
          <a:effectLst/>
        </p:spPr>
        <p:style>
          <a:lnRef idx="1">
            <a:schemeClr val="accent5"/>
          </a:lnRef>
          <a:fillRef idx="3">
            <a:schemeClr val="accent5"/>
          </a:fillRef>
          <a:effectRef idx="2">
            <a:schemeClr val="accent5"/>
          </a:effectRef>
          <a:fontRef idx="minor">
            <a:schemeClr val="lt1"/>
          </a:fontRef>
        </p:style>
        <p:txBody>
          <a:bodyPr lIns="91420" tIns="45710" rIns="91420" bIns="45710" rtlCol="0" anchor="ctr"/>
          <a:lstStyle/>
          <a:p>
            <a:pPr algn="ctr" defTabSz="457101"/>
            <a:r>
              <a:rPr lang="en-US" sz="1300" dirty="0">
                <a:solidFill>
                  <a:srgbClr val="FFFFFF"/>
                </a:solidFill>
                <a:latin typeface="Arial"/>
              </a:rPr>
              <a:t>Safe, Secure Workplace</a:t>
            </a:r>
          </a:p>
        </p:txBody>
      </p:sp>
      <p:sp>
        <p:nvSpPr>
          <p:cNvPr id="54" name="Rectangle 53"/>
          <p:cNvSpPr/>
          <p:nvPr/>
        </p:nvSpPr>
        <p:spPr>
          <a:xfrm>
            <a:off x="1949610" y="1365292"/>
            <a:ext cx="1691640" cy="34747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1371600" rIns="91440" bIns="0" rtlCol="0" anchor="t"/>
          <a:lstStyle/>
          <a:p>
            <a:pPr marL="171450" indent="-171450" defTabSz="457101">
              <a:spcBef>
                <a:spcPts val="600"/>
              </a:spcBef>
              <a:buFont typeface="Arial" panose="020B0604020202020204" pitchFamily="34" charset="0"/>
              <a:buChar char="•"/>
            </a:pPr>
            <a:r>
              <a:rPr lang="en-US" sz="1200" dirty="0">
                <a:solidFill>
                  <a:srgbClr val="676767"/>
                </a:solidFill>
                <a:latin typeface="Arial"/>
              </a:rPr>
              <a:t>Create </a:t>
            </a:r>
            <a:r>
              <a:rPr lang="en-US" sz="1200" dirty="0" smtClean="0">
                <a:solidFill>
                  <a:srgbClr val="676767"/>
                </a:solidFill>
                <a:latin typeface="Arial"/>
              </a:rPr>
              <a:t>workspaces </a:t>
            </a:r>
            <a:r>
              <a:rPr lang="en-US" sz="1200" dirty="0">
                <a:solidFill>
                  <a:srgbClr val="676767"/>
                </a:solidFill>
                <a:latin typeface="Arial"/>
              </a:rPr>
              <a:t>that encourage collaborative working practices</a:t>
            </a:r>
          </a:p>
          <a:p>
            <a:pPr marL="171450" indent="-171450" defTabSz="457101">
              <a:spcBef>
                <a:spcPts val="600"/>
              </a:spcBef>
              <a:buFont typeface="Arial" panose="020B0604020202020204" pitchFamily="34" charset="0"/>
              <a:buChar char="•"/>
            </a:pPr>
            <a:r>
              <a:rPr lang="en-US" sz="1200" dirty="0">
                <a:solidFill>
                  <a:srgbClr val="676767"/>
                </a:solidFill>
                <a:latin typeface="Arial"/>
              </a:rPr>
              <a:t>Secure access to the right resources from anywhere</a:t>
            </a:r>
          </a:p>
        </p:txBody>
      </p:sp>
      <p:sp>
        <p:nvSpPr>
          <p:cNvPr id="63" name="Rectangle 62"/>
          <p:cNvSpPr/>
          <p:nvPr/>
        </p:nvSpPr>
        <p:spPr>
          <a:xfrm>
            <a:off x="1949610" y="984405"/>
            <a:ext cx="1691640" cy="679356"/>
          </a:xfrm>
          <a:prstGeom prst="rect">
            <a:avLst/>
          </a:prstGeom>
          <a:gradFill>
            <a:gsLst>
              <a:gs pos="0">
                <a:srgbClr val="215A9C"/>
              </a:gs>
              <a:gs pos="100000">
                <a:schemeClr val="tx2"/>
              </a:gs>
            </a:gsLst>
          </a:gradFill>
          <a:ln>
            <a:noFill/>
          </a:ln>
          <a:effectLst/>
        </p:spPr>
        <p:style>
          <a:lnRef idx="1">
            <a:schemeClr val="accent5"/>
          </a:lnRef>
          <a:fillRef idx="3">
            <a:schemeClr val="accent5"/>
          </a:fillRef>
          <a:effectRef idx="2">
            <a:schemeClr val="accent5"/>
          </a:effectRef>
          <a:fontRef idx="minor">
            <a:schemeClr val="lt1"/>
          </a:fontRef>
        </p:style>
        <p:txBody>
          <a:bodyPr lIns="91420" tIns="45710" rIns="91420" bIns="45710" rtlCol="0" anchor="ctr"/>
          <a:lstStyle/>
          <a:p>
            <a:pPr algn="ctr" defTabSz="457101"/>
            <a:r>
              <a:rPr lang="en-US" sz="1300" dirty="0">
                <a:solidFill>
                  <a:srgbClr val="FFFFFF"/>
                </a:solidFill>
                <a:latin typeface="Arial"/>
              </a:rPr>
              <a:t>Flexible Work Environments</a:t>
            </a:r>
          </a:p>
        </p:txBody>
      </p:sp>
      <p:sp>
        <p:nvSpPr>
          <p:cNvPr id="66" name="Rectangle 65"/>
          <p:cNvSpPr/>
          <p:nvPr/>
        </p:nvSpPr>
        <p:spPr>
          <a:xfrm>
            <a:off x="3723074" y="1365292"/>
            <a:ext cx="1691640" cy="34747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1371600" rIns="91440" bIns="0" rtlCol="0" anchor="t"/>
          <a:lstStyle/>
          <a:p>
            <a:pPr marL="171450" indent="-171450" defTabSz="457101">
              <a:spcBef>
                <a:spcPts val="600"/>
              </a:spcBef>
              <a:buFont typeface="Arial" panose="020B0604020202020204" pitchFamily="34" charset="0"/>
              <a:buChar char="•"/>
            </a:pPr>
            <a:r>
              <a:rPr lang="en-US" sz="1200" dirty="0">
                <a:solidFill>
                  <a:srgbClr val="676767"/>
                </a:solidFill>
                <a:latin typeface="Arial"/>
              </a:rPr>
              <a:t>Simplify workflow and improve productivity by directly integrating to the applications that you use most often</a:t>
            </a:r>
          </a:p>
          <a:p>
            <a:pPr marL="171450" indent="-171450" defTabSz="457101">
              <a:spcBef>
                <a:spcPts val="600"/>
              </a:spcBef>
              <a:buFont typeface="Arial" panose="020B0604020202020204" pitchFamily="34" charset="0"/>
              <a:buChar char="•"/>
            </a:pPr>
            <a:r>
              <a:rPr lang="en-US" sz="1200" dirty="0">
                <a:solidFill>
                  <a:srgbClr val="676767"/>
                </a:solidFill>
                <a:latin typeface="Arial"/>
              </a:rPr>
              <a:t>Optimizing experiences for the changing </a:t>
            </a:r>
            <a:r>
              <a:rPr lang="en-US" sz="1200" dirty="0" smtClean="0">
                <a:solidFill>
                  <a:srgbClr val="676767"/>
                </a:solidFill>
                <a:latin typeface="Arial"/>
              </a:rPr>
              <a:t>workforce</a:t>
            </a:r>
            <a:endParaRPr lang="en-US" sz="1200" dirty="0">
              <a:solidFill>
                <a:srgbClr val="676767"/>
              </a:solidFill>
              <a:latin typeface="Arial"/>
            </a:endParaRPr>
          </a:p>
        </p:txBody>
      </p:sp>
      <p:sp>
        <p:nvSpPr>
          <p:cNvPr id="91" name="Rectangle 90"/>
          <p:cNvSpPr/>
          <p:nvPr/>
        </p:nvSpPr>
        <p:spPr>
          <a:xfrm>
            <a:off x="3723074" y="984405"/>
            <a:ext cx="1691640" cy="679356"/>
          </a:xfrm>
          <a:prstGeom prst="rect">
            <a:avLst/>
          </a:prstGeom>
          <a:gradFill>
            <a:gsLst>
              <a:gs pos="0">
                <a:srgbClr val="215A9C"/>
              </a:gs>
              <a:gs pos="100000">
                <a:schemeClr val="tx2"/>
              </a:gs>
            </a:gsLst>
          </a:gradFill>
          <a:ln>
            <a:noFill/>
          </a:ln>
          <a:effectLst/>
        </p:spPr>
        <p:style>
          <a:lnRef idx="1">
            <a:schemeClr val="accent5"/>
          </a:lnRef>
          <a:fillRef idx="3">
            <a:schemeClr val="accent5"/>
          </a:fillRef>
          <a:effectRef idx="2">
            <a:schemeClr val="accent5"/>
          </a:effectRef>
          <a:fontRef idx="minor">
            <a:schemeClr val="lt1"/>
          </a:fontRef>
        </p:style>
        <p:txBody>
          <a:bodyPr lIns="91420" tIns="45710" rIns="91420" bIns="45710" rtlCol="0" anchor="ctr"/>
          <a:lstStyle/>
          <a:p>
            <a:pPr algn="ctr" defTabSz="457101"/>
            <a:r>
              <a:rPr lang="en-US" sz="1300" dirty="0" smtClean="0">
                <a:solidFill>
                  <a:srgbClr val="FFFFFF"/>
                </a:solidFill>
                <a:latin typeface="Arial"/>
              </a:rPr>
              <a:t>Pervasive and Connected </a:t>
            </a:r>
            <a:r>
              <a:rPr lang="en-US" sz="1300" dirty="0">
                <a:solidFill>
                  <a:srgbClr val="FFFFFF"/>
                </a:solidFill>
                <a:latin typeface="Arial"/>
              </a:rPr>
              <a:t>Digital Workplace</a:t>
            </a:r>
          </a:p>
        </p:txBody>
      </p:sp>
      <p:sp>
        <p:nvSpPr>
          <p:cNvPr id="42" name="Rectangle 41"/>
          <p:cNvSpPr/>
          <p:nvPr/>
        </p:nvSpPr>
        <p:spPr>
          <a:xfrm>
            <a:off x="5496538" y="1365292"/>
            <a:ext cx="1691640" cy="34747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1371600" rIns="91440" bIns="0" rtlCol="0" anchor="t"/>
          <a:lstStyle/>
          <a:p>
            <a:pPr marL="171450" indent="-171450" defTabSz="457101">
              <a:spcBef>
                <a:spcPts val="600"/>
              </a:spcBef>
              <a:buFont typeface="Arial" panose="020B0604020202020204" pitchFamily="34" charset="0"/>
              <a:buChar char="•"/>
            </a:pPr>
            <a:r>
              <a:rPr lang="en-US" sz="1200" dirty="0">
                <a:solidFill>
                  <a:srgbClr val="676767"/>
                </a:solidFill>
                <a:latin typeface="Arial"/>
              </a:rPr>
              <a:t>Reduce employee travel, real-estate costs, and environmental impact by meeting virtually</a:t>
            </a:r>
          </a:p>
          <a:p>
            <a:pPr marL="171450" indent="-171450" defTabSz="457101">
              <a:spcBef>
                <a:spcPts val="600"/>
              </a:spcBef>
              <a:buFont typeface="Arial" panose="020B0604020202020204" pitchFamily="34" charset="0"/>
              <a:buChar char="•"/>
            </a:pPr>
            <a:r>
              <a:rPr lang="en-US" sz="1200" dirty="0">
                <a:solidFill>
                  <a:srgbClr val="676767"/>
                </a:solidFill>
                <a:latin typeface="Arial"/>
              </a:rPr>
              <a:t>Impactful experiences across </a:t>
            </a:r>
            <a:r>
              <a:rPr lang="en-US" sz="1200" dirty="0" smtClean="0">
                <a:solidFill>
                  <a:srgbClr val="676767"/>
                </a:solidFill>
                <a:latin typeface="Arial"/>
              </a:rPr>
              <a:t>devices</a:t>
            </a:r>
            <a:endParaRPr lang="en-US" sz="1200" dirty="0">
              <a:solidFill>
                <a:srgbClr val="676767"/>
              </a:solidFill>
              <a:latin typeface="Arial"/>
            </a:endParaRPr>
          </a:p>
        </p:txBody>
      </p:sp>
      <p:sp>
        <p:nvSpPr>
          <p:cNvPr id="44" name="Rectangle 43"/>
          <p:cNvSpPr/>
          <p:nvPr/>
        </p:nvSpPr>
        <p:spPr>
          <a:xfrm>
            <a:off x="5496538" y="984405"/>
            <a:ext cx="1691640" cy="679356"/>
          </a:xfrm>
          <a:prstGeom prst="rect">
            <a:avLst/>
          </a:prstGeom>
          <a:gradFill>
            <a:gsLst>
              <a:gs pos="0">
                <a:srgbClr val="215A9C"/>
              </a:gs>
              <a:gs pos="100000">
                <a:schemeClr val="tx2"/>
              </a:gs>
            </a:gsLst>
          </a:gradFill>
          <a:ln>
            <a:noFill/>
          </a:ln>
          <a:effectLst/>
        </p:spPr>
        <p:style>
          <a:lnRef idx="1">
            <a:schemeClr val="accent5"/>
          </a:lnRef>
          <a:fillRef idx="3">
            <a:schemeClr val="accent5"/>
          </a:fillRef>
          <a:effectRef idx="2">
            <a:schemeClr val="accent5"/>
          </a:effectRef>
          <a:fontRef idx="minor">
            <a:schemeClr val="lt1"/>
          </a:fontRef>
        </p:style>
        <p:txBody>
          <a:bodyPr lIns="91420" tIns="45710" rIns="91420" bIns="45710" rtlCol="0" anchor="ctr"/>
          <a:lstStyle/>
          <a:p>
            <a:pPr algn="ctr" defTabSz="457101"/>
            <a:r>
              <a:rPr lang="en-US" sz="1300" dirty="0">
                <a:solidFill>
                  <a:srgbClr val="FFFFFF"/>
                </a:solidFill>
                <a:latin typeface="Arial"/>
              </a:rPr>
              <a:t>Flawless, Effective </a:t>
            </a:r>
            <a:r>
              <a:rPr lang="en-US" sz="1300" dirty="0" smtClean="0">
                <a:solidFill>
                  <a:srgbClr val="FFFFFF"/>
                </a:solidFill>
                <a:latin typeface="Arial"/>
              </a:rPr>
              <a:t>Meetings</a:t>
            </a:r>
            <a:endParaRPr lang="en-US" sz="1300" dirty="0">
              <a:solidFill>
                <a:srgbClr val="FFFFFF"/>
              </a:solidFill>
              <a:latin typeface="Arial"/>
            </a:endParaRPr>
          </a:p>
        </p:txBody>
      </p:sp>
      <p:pic>
        <p:nvPicPr>
          <p:cNvPr id="59" name="Picture Placeholder 26" descr="Handle_info_1282_256.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01926" y="1768377"/>
            <a:ext cx="640080" cy="640246"/>
          </a:xfrm>
          <a:prstGeom prst="rect">
            <a:avLst/>
          </a:prstGeom>
        </p:spPr>
      </p:pic>
      <p:sp>
        <p:nvSpPr>
          <p:cNvPr id="49" name="Up Arrow 69"/>
          <p:cNvSpPr>
            <a:spLocks noChangeAspect="1"/>
          </p:cNvSpPr>
          <p:nvPr/>
        </p:nvSpPr>
        <p:spPr>
          <a:xfrm rot="4312753">
            <a:off x="4307045" y="1849772"/>
            <a:ext cx="640080" cy="568044"/>
          </a:xfrm>
          <a:custGeom>
            <a:avLst/>
            <a:gdLst/>
            <a:ahLst/>
            <a:cxnLst/>
            <a:rect l="l" t="t" r="r" b="b"/>
            <a:pathLst>
              <a:path w="1461538" h="1392945">
                <a:moveTo>
                  <a:pt x="751454" y="757845"/>
                </a:moveTo>
                <a:cubicBezTo>
                  <a:pt x="906124" y="673538"/>
                  <a:pt x="1040748" y="564448"/>
                  <a:pt x="1215464" y="504925"/>
                </a:cubicBezTo>
                <a:lnTo>
                  <a:pt x="1182544" y="398348"/>
                </a:lnTo>
                <a:lnTo>
                  <a:pt x="1461538" y="545660"/>
                </a:lnTo>
                <a:lnTo>
                  <a:pt x="1314226" y="824655"/>
                </a:lnTo>
                <a:lnTo>
                  <a:pt x="1281306" y="718078"/>
                </a:lnTo>
                <a:cubicBezTo>
                  <a:pt x="1088639" y="779656"/>
                  <a:pt x="928071" y="744589"/>
                  <a:pt x="751454" y="757845"/>
                </a:cubicBezTo>
                <a:close/>
                <a:moveTo>
                  <a:pt x="741026" y="789710"/>
                </a:moveTo>
                <a:cubicBezTo>
                  <a:pt x="875637" y="904816"/>
                  <a:pt x="1025871" y="971460"/>
                  <a:pt x="1144859" y="1135028"/>
                </a:cubicBezTo>
                <a:lnTo>
                  <a:pt x="1234417" y="1068532"/>
                </a:lnTo>
                <a:lnTo>
                  <a:pt x="1188289" y="1380640"/>
                </a:lnTo>
                <a:lnTo>
                  <a:pt x="876182" y="1334512"/>
                </a:lnTo>
                <a:lnTo>
                  <a:pt x="965740" y="1268017"/>
                </a:lnTo>
                <a:cubicBezTo>
                  <a:pt x="860016" y="1116720"/>
                  <a:pt x="815931" y="949146"/>
                  <a:pt x="741026" y="789710"/>
                </a:cubicBezTo>
                <a:close/>
                <a:moveTo>
                  <a:pt x="514846" y="223091"/>
                </a:moveTo>
                <a:lnTo>
                  <a:pt x="737937" y="0"/>
                </a:lnTo>
                <a:lnTo>
                  <a:pt x="961028" y="223091"/>
                </a:lnTo>
                <a:lnTo>
                  <a:pt x="849482" y="223091"/>
                </a:lnTo>
                <a:cubicBezTo>
                  <a:pt x="851455" y="425349"/>
                  <a:pt x="770561" y="568416"/>
                  <a:pt x="731100" y="741077"/>
                </a:cubicBezTo>
                <a:cubicBezTo>
                  <a:pt x="696198" y="568415"/>
                  <a:pt x="631699" y="407591"/>
                  <a:pt x="626392" y="223091"/>
                </a:cubicBezTo>
                <a:close/>
                <a:moveTo>
                  <a:pt x="234053" y="1081126"/>
                </a:moveTo>
                <a:lnTo>
                  <a:pt x="324018" y="1147071"/>
                </a:lnTo>
                <a:cubicBezTo>
                  <a:pt x="437372" y="1001403"/>
                  <a:pt x="584471" y="909825"/>
                  <a:pt x="714697" y="791201"/>
                </a:cubicBezTo>
                <a:cubicBezTo>
                  <a:pt x="644447" y="953787"/>
                  <a:pt x="625111" y="1116999"/>
                  <a:pt x="503947" y="1278960"/>
                </a:cubicBezTo>
                <a:lnTo>
                  <a:pt x="593912" y="1344905"/>
                </a:lnTo>
                <a:lnTo>
                  <a:pt x="282093" y="1392945"/>
                </a:lnTo>
                <a:close/>
                <a:moveTo>
                  <a:pt x="0" y="535551"/>
                </a:moveTo>
                <a:lnTo>
                  <a:pt x="281411" y="392910"/>
                </a:lnTo>
                <a:lnTo>
                  <a:pt x="246718" y="498923"/>
                </a:lnTo>
                <a:cubicBezTo>
                  <a:pt x="420417" y="561351"/>
                  <a:pt x="553204" y="672670"/>
                  <a:pt x="706447" y="759543"/>
                </a:cubicBezTo>
                <a:cubicBezTo>
                  <a:pt x="530076" y="743346"/>
                  <a:pt x="368945" y="775731"/>
                  <a:pt x="177332" y="710949"/>
                </a:cubicBezTo>
                <a:lnTo>
                  <a:pt x="142640" y="816962"/>
                </a:lnTo>
                <a:close/>
              </a:path>
            </a:pathLst>
          </a:custGeom>
          <a:gradFill flip="none" rotWithShape="1">
            <a:gsLst>
              <a:gs pos="0">
                <a:schemeClr val="bg1">
                  <a:lumMod val="65000"/>
                </a:schemeClr>
              </a:gs>
              <a:gs pos="100000">
                <a:schemeClr val="tx1"/>
              </a:gs>
            </a:gsLst>
            <a:path path="circle">
              <a:fillToRect l="50000" t="50000" r="50000" b="50000"/>
            </a:path>
            <a:tileRect/>
          </a:gradFill>
          <a:ln/>
          <a:scene3d>
            <a:camera prst="orthographicFront">
              <a:rot lat="0" lon="0" rev="0"/>
            </a:camera>
            <a:lightRig rig="threePt" dir="t">
              <a:rot lat="0" lon="0" rev="1200000"/>
            </a:lightRig>
          </a:scene3d>
          <a:sp3d>
            <a:bevelT w="44450" h="25400"/>
          </a:sp3d>
        </p:spPr>
        <p:style>
          <a:lnRef idx="0">
            <a:schemeClr val="accent5"/>
          </a:lnRef>
          <a:fillRef idx="3">
            <a:schemeClr val="accent5"/>
          </a:fillRef>
          <a:effectRef idx="3">
            <a:schemeClr val="accent5"/>
          </a:effectRef>
          <a:fontRef idx="minor">
            <a:schemeClr val="lt1"/>
          </a:fontRef>
        </p:style>
        <p:txBody>
          <a:bodyPr lIns="121893" tIns="60947" rIns="121893" bIns="60947" rtlCol="0" anchor="ctr"/>
          <a:lstStyle/>
          <a:p>
            <a:pPr algn="ctr" defTabSz="609468"/>
            <a:endParaRPr lang="en-US">
              <a:solidFill>
                <a:srgbClr val="FFFFFF"/>
              </a:solidFill>
              <a:latin typeface="Arial"/>
            </a:endParaRPr>
          </a:p>
        </p:txBody>
      </p:sp>
      <p:cxnSp>
        <p:nvCxnSpPr>
          <p:cNvPr id="79" name="Straight Connector 78"/>
          <p:cNvCxnSpPr/>
          <p:nvPr/>
        </p:nvCxnSpPr>
        <p:spPr bwMode="auto">
          <a:xfrm flipH="1">
            <a:off x="287590" y="2569941"/>
            <a:ext cx="1463040" cy="0"/>
          </a:xfrm>
          <a:prstGeom prst="line">
            <a:avLst/>
          </a:prstGeom>
          <a:solidFill>
            <a:srgbClr val="0183B7"/>
          </a:solidFill>
          <a:ln w="25400" cap="flat" cmpd="sng" algn="ctr">
            <a:solidFill>
              <a:schemeClr val="tx2">
                <a:alpha val="75000"/>
              </a:schemeClr>
            </a:solidFill>
            <a:prstDash val="solid"/>
            <a:round/>
            <a:headEnd type="none" w="med" len="med"/>
            <a:tailEnd type="none" w="med" len="med"/>
          </a:ln>
          <a:effectLst/>
        </p:spPr>
      </p:cxnSp>
      <p:cxnSp>
        <p:nvCxnSpPr>
          <p:cNvPr id="64" name="Straight Connector 63"/>
          <p:cNvCxnSpPr/>
          <p:nvPr/>
        </p:nvCxnSpPr>
        <p:spPr bwMode="auto">
          <a:xfrm flipH="1">
            <a:off x="2057482" y="2569941"/>
            <a:ext cx="1463040" cy="0"/>
          </a:xfrm>
          <a:prstGeom prst="line">
            <a:avLst/>
          </a:prstGeom>
          <a:solidFill>
            <a:srgbClr val="0183B7"/>
          </a:solidFill>
          <a:ln w="25400" cap="flat" cmpd="sng" algn="ctr">
            <a:solidFill>
              <a:schemeClr val="tx2">
                <a:alpha val="75000"/>
              </a:schemeClr>
            </a:solidFill>
            <a:prstDash val="solid"/>
            <a:round/>
            <a:headEnd type="none" w="med" len="med"/>
            <a:tailEnd type="none" w="med" len="med"/>
          </a:ln>
          <a:effectLst/>
        </p:spPr>
      </p:cxnSp>
      <p:cxnSp>
        <p:nvCxnSpPr>
          <p:cNvPr id="92" name="Straight Connector 91"/>
          <p:cNvCxnSpPr/>
          <p:nvPr/>
        </p:nvCxnSpPr>
        <p:spPr bwMode="auto">
          <a:xfrm flipH="1">
            <a:off x="3827374" y="2569941"/>
            <a:ext cx="1463040" cy="0"/>
          </a:xfrm>
          <a:prstGeom prst="line">
            <a:avLst/>
          </a:prstGeom>
          <a:solidFill>
            <a:srgbClr val="0183B7"/>
          </a:solidFill>
          <a:ln w="25400" cap="flat" cmpd="sng" algn="ctr">
            <a:solidFill>
              <a:schemeClr val="tx2">
                <a:alpha val="75000"/>
              </a:schemeClr>
            </a:solidFill>
            <a:prstDash val="solid"/>
            <a:round/>
            <a:headEnd type="none" w="med" len="med"/>
            <a:tailEnd type="none" w="med" len="med"/>
          </a:ln>
          <a:effectLst/>
        </p:spPr>
      </p:cxnSp>
      <p:cxnSp>
        <p:nvCxnSpPr>
          <p:cNvPr id="46" name="Straight Connector 45"/>
          <p:cNvCxnSpPr/>
          <p:nvPr/>
        </p:nvCxnSpPr>
        <p:spPr bwMode="auto">
          <a:xfrm flipH="1">
            <a:off x="5597266" y="2569941"/>
            <a:ext cx="1463040" cy="0"/>
          </a:xfrm>
          <a:prstGeom prst="line">
            <a:avLst/>
          </a:prstGeom>
          <a:solidFill>
            <a:srgbClr val="0183B7"/>
          </a:solidFill>
          <a:ln w="25400" cap="flat" cmpd="sng" algn="ctr">
            <a:solidFill>
              <a:schemeClr val="tx2">
                <a:alpha val="75000"/>
              </a:schemeClr>
            </a:solidFill>
            <a:prstDash val="solid"/>
            <a:round/>
            <a:headEnd type="none" w="med" len="med"/>
            <a:tailEnd type="none" w="med" len="med"/>
          </a:ln>
          <a:effectLst/>
        </p:spPr>
      </p:cxnSp>
      <p:sp>
        <p:nvSpPr>
          <p:cNvPr id="48" name="Rectangle 47"/>
          <p:cNvSpPr/>
          <p:nvPr/>
        </p:nvSpPr>
        <p:spPr>
          <a:xfrm>
            <a:off x="7270002" y="1365292"/>
            <a:ext cx="1691640" cy="34747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1371600" rIns="91440" bIns="0" rtlCol="0" anchor="t"/>
          <a:lstStyle/>
          <a:p>
            <a:pPr marL="171450" indent="-171450" defTabSz="457101">
              <a:spcBef>
                <a:spcPts val="600"/>
              </a:spcBef>
              <a:buFont typeface="Arial" panose="020B0604020202020204" pitchFamily="34" charset="0"/>
              <a:buChar char="•"/>
            </a:pPr>
            <a:r>
              <a:rPr lang="en-US" sz="1200" dirty="0" smtClean="0">
                <a:ln w="0"/>
                <a:solidFill>
                  <a:srgbClr val="676767"/>
                </a:solidFill>
                <a:latin typeface="Arial"/>
              </a:rPr>
              <a:t>Leveraging the workspace as a brand element</a:t>
            </a:r>
          </a:p>
          <a:p>
            <a:pPr marL="171450" indent="-171450" defTabSz="457101">
              <a:spcBef>
                <a:spcPts val="600"/>
              </a:spcBef>
              <a:buFont typeface="Arial" panose="020B0604020202020204" pitchFamily="34" charset="0"/>
              <a:buChar char="•"/>
            </a:pPr>
            <a:r>
              <a:rPr lang="en-US" sz="1200" dirty="0" smtClean="0">
                <a:ln w="0"/>
                <a:solidFill>
                  <a:srgbClr val="676767"/>
                </a:solidFill>
                <a:latin typeface="Arial"/>
              </a:rPr>
              <a:t>Attract and retain talent with optimized experiences from their device</a:t>
            </a:r>
            <a:endParaRPr lang="en-US" sz="1200" dirty="0">
              <a:ln w="0"/>
              <a:solidFill>
                <a:srgbClr val="676767"/>
              </a:solidFill>
              <a:latin typeface="Arial"/>
            </a:endParaRPr>
          </a:p>
        </p:txBody>
      </p:sp>
      <p:sp>
        <p:nvSpPr>
          <p:cNvPr id="60" name="Rectangle 59"/>
          <p:cNvSpPr/>
          <p:nvPr/>
        </p:nvSpPr>
        <p:spPr>
          <a:xfrm>
            <a:off x="7270002" y="984405"/>
            <a:ext cx="1691640" cy="679356"/>
          </a:xfrm>
          <a:prstGeom prst="rect">
            <a:avLst/>
          </a:prstGeom>
          <a:gradFill>
            <a:gsLst>
              <a:gs pos="0">
                <a:srgbClr val="215A9C"/>
              </a:gs>
              <a:gs pos="100000">
                <a:schemeClr val="tx2"/>
              </a:gs>
            </a:gsLst>
          </a:gradFill>
          <a:ln>
            <a:noFill/>
          </a:ln>
          <a:effectLst/>
        </p:spPr>
        <p:style>
          <a:lnRef idx="1">
            <a:schemeClr val="accent5"/>
          </a:lnRef>
          <a:fillRef idx="3">
            <a:schemeClr val="accent5"/>
          </a:fillRef>
          <a:effectRef idx="2">
            <a:schemeClr val="accent5"/>
          </a:effectRef>
          <a:fontRef idx="minor">
            <a:schemeClr val="lt1"/>
          </a:fontRef>
        </p:style>
        <p:txBody>
          <a:bodyPr lIns="91420" tIns="45710" rIns="91420" bIns="45710" rtlCol="0" anchor="ctr"/>
          <a:lstStyle/>
          <a:p>
            <a:pPr algn="ctr" defTabSz="457101"/>
            <a:r>
              <a:rPr lang="en-US" sz="1300" dirty="0" smtClean="0">
                <a:solidFill>
                  <a:srgbClr val="FFFFFF"/>
                </a:solidFill>
                <a:latin typeface="Arial"/>
              </a:rPr>
              <a:t>Modernized, Branded Workspace</a:t>
            </a:r>
            <a:endParaRPr lang="en-US" sz="1300" dirty="0">
              <a:ln w="0"/>
              <a:solidFill>
                <a:srgbClr val="214794"/>
              </a:solidFill>
              <a:effectLst>
                <a:outerShdw blurRad="38100" dist="25400" dir="5400000" algn="ctr" rotWithShape="0">
                  <a:srgbClr val="6E747A">
                    <a:alpha val="43000"/>
                  </a:srgbClr>
                </a:outerShdw>
              </a:effectLst>
              <a:latin typeface="Arial"/>
            </a:endParaRPr>
          </a:p>
        </p:txBody>
      </p:sp>
      <p:cxnSp>
        <p:nvCxnSpPr>
          <p:cNvPr id="62" name="Straight Connector 61"/>
          <p:cNvCxnSpPr/>
          <p:nvPr/>
        </p:nvCxnSpPr>
        <p:spPr bwMode="auto">
          <a:xfrm flipH="1">
            <a:off x="7367158" y="2569941"/>
            <a:ext cx="1463040" cy="0"/>
          </a:xfrm>
          <a:prstGeom prst="line">
            <a:avLst/>
          </a:prstGeom>
          <a:solidFill>
            <a:srgbClr val="0183B7"/>
          </a:solidFill>
          <a:ln w="25400" cap="flat" cmpd="sng" algn="ctr">
            <a:solidFill>
              <a:schemeClr val="tx2">
                <a:alpha val="75000"/>
              </a:schemeClr>
            </a:solidFill>
            <a:prstDash val="solid"/>
            <a:round/>
            <a:headEnd type="none" w="med" len="med"/>
            <a:tailEnd type="none" w="med" len="med"/>
          </a:ln>
          <a:effectLst/>
        </p:spPr>
      </p:cxnSp>
      <p:grpSp>
        <p:nvGrpSpPr>
          <p:cNvPr id="68" name="Group 67"/>
          <p:cNvGrpSpPr>
            <a:grpSpLocks noChangeAspect="1"/>
          </p:cNvGrpSpPr>
          <p:nvPr/>
        </p:nvGrpSpPr>
        <p:grpSpPr>
          <a:xfrm>
            <a:off x="6068038" y="1811467"/>
            <a:ext cx="548640" cy="604839"/>
            <a:chOff x="9575800" y="1455738"/>
            <a:chExt cx="1239838" cy="1366837"/>
          </a:xfrm>
          <a:gradFill>
            <a:gsLst>
              <a:gs pos="0">
                <a:schemeClr val="accent5">
                  <a:lumMod val="75000"/>
                </a:schemeClr>
              </a:gs>
              <a:gs pos="100000">
                <a:schemeClr val="accent5"/>
              </a:gs>
            </a:gsLst>
            <a:lin ang="16200000" scaled="0"/>
          </a:gradFill>
        </p:grpSpPr>
        <p:sp>
          <p:nvSpPr>
            <p:cNvPr id="70" name="Freeform 6"/>
            <p:cNvSpPr>
              <a:spLocks/>
            </p:cNvSpPr>
            <p:nvPr/>
          </p:nvSpPr>
          <p:spPr bwMode="auto">
            <a:xfrm>
              <a:off x="9904412" y="1803400"/>
              <a:ext cx="574675" cy="1019175"/>
            </a:xfrm>
            <a:custGeom>
              <a:avLst/>
              <a:gdLst>
                <a:gd name="T0" fmla="*/ 77 w 153"/>
                <a:gd name="T1" fmla="*/ 255 h 272"/>
                <a:gd name="T2" fmla="*/ 74 w 153"/>
                <a:gd name="T3" fmla="*/ 260 h 272"/>
                <a:gd name="T4" fmla="*/ 48 w 153"/>
                <a:gd name="T5" fmla="*/ 269 h 272"/>
                <a:gd name="T6" fmla="*/ 31 w 153"/>
                <a:gd name="T7" fmla="*/ 247 h 272"/>
                <a:gd name="T8" fmla="*/ 31 w 153"/>
                <a:gd name="T9" fmla="*/ 137 h 272"/>
                <a:gd name="T10" fmla="*/ 31 w 153"/>
                <a:gd name="T11" fmla="*/ 134 h 272"/>
                <a:gd name="T12" fmla="*/ 24 w 153"/>
                <a:gd name="T13" fmla="*/ 134 h 272"/>
                <a:gd name="T14" fmla="*/ 1 w 153"/>
                <a:gd name="T15" fmla="*/ 116 h 272"/>
                <a:gd name="T16" fmla="*/ 0 w 153"/>
                <a:gd name="T17" fmla="*/ 110 h 272"/>
                <a:gd name="T18" fmla="*/ 0 w 153"/>
                <a:gd name="T19" fmla="*/ 24 h 272"/>
                <a:gd name="T20" fmla="*/ 19 w 153"/>
                <a:gd name="T21" fmla="*/ 1 h 272"/>
                <a:gd name="T22" fmla="*/ 24 w 153"/>
                <a:gd name="T23" fmla="*/ 0 h 272"/>
                <a:gd name="T24" fmla="*/ 51 w 153"/>
                <a:gd name="T25" fmla="*/ 0 h 272"/>
                <a:gd name="T26" fmla="*/ 54 w 153"/>
                <a:gd name="T27" fmla="*/ 2 h 272"/>
                <a:gd name="T28" fmla="*/ 75 w 153"/>
                <a:gd name="T29" fmla="*/ 62 h 272"/>
                <a:gd name="T30" fmla="*/ 76 w 153"/>
                <a:gd name="T31" fmla="*/ 65 h 272"/>
                <a:gd name="T32" fmla="*/ 78 w 153"/>
                <a:gd name="T33" fmla="*/ 62 h 272"/>
                <a:gd name="T34" fmla="*/ 99 w 153"/>
                <a:gd name="T35" fmla="*/ 3 h 272"/>
                <a:gd name="T36" fmla="*/ 103 w 153"/>
                <a:gd name="T37" fmla="*/ 0 h 272"/>
                <a:gd name="T38" fmla="*/ 129 w 153"/>
                <a:gd name="T39" fmla="*/ 0 h 272"/>
                <a:gd name="T40" fmla="*/ 153 w 153"/>
                <a:gd name="T41" fmla="*/ 20 h 272"/>
                <a:gd name="T42" fmla="*/ 153 w 153"/>
                <a:gd name="T43" fmla="*/ 25 h 272"/>
                <a:gd name="T44" fmla="*/ 153 w 153"/>
                <a:gd name="T45" fmla="*/ 109 h 272"/>
                <a:gd name="T46" fmla="*/ 128 w 153"/>
                <a:gd name="T47" fmla="*/ 134 h 272"/>
                <a:gd name="T48" fmla="*/ 122 w 153"/>
                <a:gd name="T49" fmla="*/ 134 h 272"/>
                <a:gd name="T50" fmla="*/ 122 w 153"/>
                <a:gd name="T51" fmla="*/ 138 h 272"/>
                <a:gd name="T52" fmla="*/ 122 w 153"/>
                <a:gd name="T53" fmla="*/ 246 h 272"/>
                <a:gd name="T54" fmla="*/ 104 w 153"/>
                <a:gd name="T55" fmla="*/ 270 h 272"/>
                <a:gd name="T56" fmla="*/ 77 w 153"/>
                <a:gd name="T57" fmla="*/ 257 h 272"/>
                <a:gd name="T58" fmla="*/ 77 w 153"/>
                <a:gd name="T59"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3" h="272">
                  <a:moveTo>
                    <a:pt x="77" y="255"/>
                  </a:moveTo>
                  <a:cubicBezTo>
                    <a:pt x="76" y="257"/>
                    <a:pt x="75" y="258"/>
                    <a:pt x="74" y="260"/>
                  </a:cubicBezTo>
                  <a:cubicBezTo>
                    <a:pt x="68" y="268"/>
                    <a:pt x="58" y="272"/>
                    <a:pt x="48" y="269"/>
                  </a:cubicBezTo>
                  <a:cubicBezTo>
                    <a:pt x="38" y="266"/>
                    <a:pt x="31" y="257"/>
                    <a:pt x="31" y="247"/>
                  </a:cubicBezTo>
                  <a:cubicBezTo>
                    <a:pt x="31" y="210"/>
                    <a:pt x="31" y="174"/>
                    <a:pt x="31" y="137"/>
                  </a:cubicBezTo>
                  <a:cubicBezTo>
                    <a:pt x="31" y="136"/>
                    <a:pt x="31" y="136"/>
                    <a:pt x="31" y="134"/>
                  </a:cubicBezTo>
                  <a:cubicBezTo>
                    <a:pt x="28" y="134"/>
                    <a:pt x="26" y="134"/>
                    <a:pt x="24" y="134"/>
                  </a:cubicBezTo>
                  <a:cubicBezTo>
                    <a:pt x="13" y="134"/>
                    <a:pt x="3" y="127"/>
                    <a:pt x="1" y="116"/>
                  </a:cubicBezTo>
                  <a:cubicBezTo>
                    <a:pt x="0" y="114"/>
                    <a:pt x="0" y="112"/>
                    <a:pt x="0" y="110"/>
                  </a:cubicBezTo>
                  <a:cubicBezTo>
                    <a:pt x="0" y="81"/>
                    <a:pt x="0" y="53"/>
                    <a:pt x="0" y="24"/>
                  </a:cubicBezTo>
                  <a:cubicBezTo>
                    <a:pt x="0" y="12"/>
                    <a:pt x="7" y="3"/>
                    <a:pt x="19" y="1"/>
                  </a:cubicBezTo>
                  <a:cubicBezTo>
                    <a:pt x="21" y="0"/>
                    <a:pt x="22" y="0"/>
                    <a:pt x="24" y="0"/>
                  </a:cubicBezTo>
                  <a:cubicBezTo>
                    <a:pt x="33" y="0"/>
                    <a:pt x="42" y="0"/>
                    <a:pt x="51" y="0"/>
                  </a:cubicBezTo>
                  <a:cubicBezTo>
                    <a:pt x="52" y="0"/>
                    <a:pt x="53" y="1"/>
                    <a:pt x="54" y="2"/>
                  </a:cubicBezTo>
                  <a:cubicBezTo>
                    <a:pt x="61" y="22"/>
                    <a:pt x="68" y="42"/>
                    <a:pt x="75" y="62"/>
                  </a:cubicBezTo>
                  <a:cubicBezTo>
                    <a:pt x="76" y="63"/>
                    <a:pt x="76" y="64"/>
                    <a:pt x="76" y="65"/>
                  </a:cubicBezTo>
                  <a:cubicBezTo>
                    <a:pt x="77" y="64"/>
                    <a:pt x="77" y="63"/>
                    <a:pt x="78" y="62"/>
                  </a:cubicBezTo>
                  <a:cubicBezTo>
                    <a:pt x="85" y="43"/>
                    <a:pt x="92" y="23"/>
                    <a:pt x="99" y="3"/>
                  </a:cubicBezTo>
                  <a:cubicBezTo>
                    <a:pt x="100" y="1"/>
                    <a:pt x="101" y="0"/>
                    <a:pt x="103" y="0"/>
                  </a:cubicBezTo>
                  <a:cubicBezTo>
                    <a:pt x="112" y="0"/>
                    <a:pt x="120" y="0"/>
                    <a:pt x="129" y="0"/>
                  </a:cubicBezTo>
                  <a:cubicBezTo>
                    <a:pt x="141" y="0"/>
                    <a:pt x="151" y="8"/>
                    <a:pt x="153" y="20"/>
                  </a:cubicBezTo>
                  <a:cubicBezTo>
                    <a:pt x="153" y="21"/>
                    <a:pt x="153" y="23"/>
                    <a:pt x="153" y="25"/>
                  </a:cubicBezTo>
                  <a:cubicBezTo>
                    <a:pt x="153" y="53"/>
                    <a:pt x="153" y="81"/>
                    <a:pt x="153" y="109"/>
                  </a:cubicBezTo>
                  <a:cubicBezTo>
                    <a:pt x="153" y="124"/>
                    <a:pt x="142" y="135"/>
                    <a:pt x="128" y="134"/>
                  </a:cubicBezTo>
                  <a:cubicBezTo>
                    <a:pt x="126" y="134"/>
                    <a:pt x="124" y="134"/>
                    <a:pt x="122" y="134"/>
                  </a:cubicBezTo>
                  <a:cubicBezTo>
                    <a:pt x="122" y="135"/>
                    <a:pt x="122" y="136"/>
                    <a:pt x="122" y="138"/>
                  </a:cubicBezTo>
                  <a:cubicBezTo>
                    <a:pt x="122" y="174"/>
                    <a:pt x="122" y="210"/>
                    <a:pt x="122" y="246"/>
                  </a:cubicBezTo>
                  <a:cubicBezTo>
                    <a:pt x="122" y="258"/>
                    <a:pt x="115" y="267"/>
                    <a:pt x="104" y="270"/>
                  </a:cubicBezTo>
                  <a:cubicBezTo>
                    <a:pt x="93" y="272"/>
                    <a:pt x="83" y="267"/>
                    <a:pt x="77" y="257"/>
                  </a:cubicBezTo>
                  <a:cubicBezTo>
                    <a:pt x="77" y="257"/>
                    <a:pt x="77" y="256"/>
                    <a:pt x="77" y="255"/>
                  </a:cubicBezTo>
                  <a:close/>
                </a:path>
              </a:pathLst>
            </a:custGeom>
            <a:grpFill/>
            <a:ln w="1270">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463040" fontAlgn="auto">
                <a:spcBef>
                  <a:spcPts val="0"/>
                </a:spcBef>
                <a:spcAft>
                  <a:spcPts val="0"/>
                </a:spcAft>
                <a:defRPr/>
              </a:pPr>
              <a:endParaRPr lang="en-IN" sz="2900" kern="0" smtClean="0">
                <a:solidFill>
                  <a:srgbClr val="676767"/>
                </a:solidFill>
                <a:latin typeface="Arial"/>
              </a:endParaRPr>
            </a:p>
          </p:txBody>
        </p:sp>
        <p:sp>
          <p:nvSpPr>
            <p:cNvPr id="71" name="Freeform 7"/>
            <p:cNvSpPr>
              <a:spLocks/>
            </p:cNvSpPr>
            <p:nvPr/>
          </p:nvSpPr>
          <p:spPr bwMode="auto">
            <a:xfrm>
              <a:off x="10474325" y="1808163"/>
              <a:ext cx="341313" cy="831850"/>
            </a:xfrm>
            <a:custGeom>
              <a:avLst/>
              <a:gdLst>
                <a:gd name="T0" fmla="*/ 9 w 91"/>
                <a:gd name="T1" fmla="*/ 0 h 222"/>
                <a:gd name="T2" fmla="*/ 11 w 91"/>
                <a:gd name="T3" fmla="*/ 0 h 222"/>
                <a:gd name="T4" fmla="*/ 66 w 91"/>
                <a:gd name="T5" fmla="*/ 0 h 222"/>
                <a:gd name="T6" fmla="*/ 91 w 91"/>
                <a:gd name="T7" fmla="*/ 24 h 222"/>
                <a:gd name="T8" fmla="*/ 91 w 91"/>
                <a:gd name="T9" fmla="*/ 92 h 222"/>
                <a:gd name="T10" fmla="*/ 75 w 91"/>
                <a:gd name="T11" fmla="*/ 114 h 222"/>
                <a:gd name="T12" fmla="*/ 72 w 91"/>
                <a:gd name="T13" fmla="*/ 117 h 222"/>
                <a:gd name="T14" fmla="*/ 72 w 91"/>
                <a:gd name="T15" fmla="*/ 199 h 222"/>
                <a:gd name="T16" fmla="*/ 65 w 91"/>
                <a:gd name="T17" fmla="*/ 215 h 222"/>
                <a:gd name="T18" fmla="*/ 37 w 91"/>
                <a:gd name="T19" fmla="*/ 207 h 222"/>
                <a:gd name="T20" fmla="*/ 36 w 91"/>
                <a:gd name="T21" fmla="*/ 204 h 222"/>
                <a:gd name="T22" fmla="*/ 28 w 91"/>
                <a:gd name="T23" fmla="*/ 215 h 222"/>
                <a:gd name="T24" fmla="*/ 10 w 91"/>
                <a:gd name="T25" fmla="*/ 216 h 222"/>
                <a:gd name="T26" fmla="*/ 0 w 91"/>
                <a:gd name="T27" fmla="*/ 200 h 222"/>
                <a:gd name="T28" fmla="*/ 0 w 91"/>
                <a:gd name="T29" fmla="*/ 142 h 222"/>
                <a:gd name="T30" fmla="*/ 2 w 91"/>
                <a:gd name="T31" fmla="*/ 139 h 222"/>
                <a:gd name="T32" fmla="*/ 16 w 91"/>
                <a:gd name="T33" fmla="*/ 109 h 222"/>
                <a:gd name="T34" fmla="*/ 16 w 91"/>
                <a:gd name="T35" fmla="*/ 24 h 222"/>
                <a:gd name="T36" fmla="*/ 9 w 91"/>
                <a:gd name="T37" fmla="*/ 2 h 222"/>
                <a:gd name="T38" fmla="*/ 9 w 91"/>
                <a:gd name="T39" fmla="*/ 1 h 222"/>
                <a:gd name="T40" fmla="*/ 9 w 91"/>
                <a:gd name="T4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222">
                  <a:moveTo>
                    <a:pt x="9" y="0"/>
                  </a:moveTo>
                  <a:cubicBezTo>
                    <a:pt x="9" y="0"/>
                    <a:pt x="10" y="0"/>
                    <a:pt x="11" y="0"/>
                  </a:cubicBezTo>
                  <a:cubicBezTo>
                    <a:pt x="30" y="0"/>
                    <a:pt x="48" y="0"/>
                    <a:pt x="66" y="0"/>
                  </a:cubicBezTo>
                  <a:cubicBezTo>
                    <a:pt x="81" y="0"/>
                    <a:pt x="91" y="10"/>
                    <a:pt x="91" y="24"/>
                  </a:cubicBezTo>
                  <a:cubicBezTo>
                    <a:pt x="91" y="47"/>
                    <a:pt x="91" y="70"/>
                    <a:pt x="91" y="92"/>
                  </a:cubicBezTo>
                  <a:cubicBezTo>
                    <a:pt x="91" y="102"/>
                    <a:pt x="84" y="111"/>
                    <a:pt x="75" y="114"/>
                  </a:cubicBezTo>
                  <a:cubicBezTo>
                    <a:pt x="73" y="115"/>
                    <a:pt x="72" y="116"/>
                    <a:pt x="72" y="117"/>
                  </a:cubicBezTo>
                  <a:cubicBezTo>
                    <a:pt x="72" y="145"/>
                    <a:pt x="72" y="172"/>
                    <a:pt x="72" y="199"/>
                  </a:cubicBezTo>
                  <a:cubicBezTo>
                    <a:pt x="72" y="206"/>
                    <a:pt x="70" y="211"/>
                    <a:pt x="65" y="215"/>
                  </a:cubicBezTo>
                  <a:cubicBezTo>
                    <a:pt x="55" y="222"/>
                    <a:pt x="42" y="218"/>
                    <a:pt x="37" y="207"/>
                  </a:cubicBezTo>
                  <a:cubicBezTo>
                    <a:pt x="37" y="206"/>
                    <a:pt x="37" y="205"/>
                    <a:pt x="36" y="204"/>
                  </a:cubicBezTo>
                  <a:cubicBezTo>
                    <a:pt x="35" y="209"/>
                    <a:pt x="32" y="213"/>
                    <a:pt x="28" y="215"/>
                  </a:cubicBezTo>
                  <a:cubicBezTo>
                    <a:pt x="22" y="219"/>
                    <a:pt x="16" y="219"/>
                    <a:pt x="10" y="216"/>
                  </a:cubicBezTo>
                  <a:cubicBezTo>
                    <a:pt x="4" y="213"/>
                    <a:pt x="0" y="207"/>
                    <a:pt x="0" y="200"/>
                  </a:cubicBezTo>
                  <a:cubicBezTo>
                    <a:pt x="0" y="181"/>
                    <a:pt x="0" y="161"/>
                    <a:pt x="0" y="142"/>
                  </a:cubicBezTo>
                  <a:cubicBezTo>
                    <a:pt x="0" y="141"/>
                    <a:pt x="1" y="139"/>
                    <a:pt x="2" y="139"/>
                  </a:cubicBezTo>
                  <a:cubicBezTo>
                    <a:pt x="11" y="131"/>
                    <a:pt x="16" y="121"/>
                    <a:pt x="16" y="109"/>
                  </a:cubicBezTo>
                  <a:cubicBezTo>
                    <a:pt x="15" y="80"/>
                    <a:pt x="15" y="52"/>
                    <a:pt x="16" y="24"/>
                  </a:cubicBezTo>
                  <a:cubicBezTo>
                    <a:pt x="16" y="16"/>
                    <a:pt x="14" y="8"/>
                    <a:pt x="9" y="2"/>
                  </a:cubicBezTo>
                  <a:cubicBezTo>
                    <a:pt x="9" y="1"/>
                    <a:pt x="9" y="1"/>
                    <a:pt x="9" y="1"/>
                  </a:cubicBezTo>
                  <a:cubicBezTo>
                    <a:pt x="8" y="1"/>
                    <a:pt x="9" y="1"/>
                    <a:pt x="9" y="0"/>
                  </a:cubicBezTo>
                  <a:close/>
                </a:path>
              </a:pathLst>
            </a:custGeom>
            <a:grpFill/>
            <a:ln w="1270">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463040" fontAlgn="auto">
                <a:spcBef>
                  <a:spcPts val="0"/>
                </a:spcBef>
                <a:spcAft>
                  <a:spcPts val="0"/>
                </a:spcAft>
                <a:defRPr/>
              </a:pPr>
              <a:endParaRPr lang="en-IN" sz="2900" kern="0" smtClean="0">
                <a:solidFill>
                  <a:srgbClr val="676767"/>
                </a:solidFill>
                <a:latin typeface="Arial"/>
              </a:endParaRPr>
            </a:p>
          </p:txBody>
        </p:sp>
        <p:sp>
          <p:nvSpPr>
            <p:cNvPr id="72" name="Freeform 8"/>
            <p:cNvSpPr>
              <a:spLocks/>
            </p:cNvSpPr>
            <p:nvPr/>
          </p:nvSpPr>
          <p:spPr bwMode="auto">
            <a:xfrm>
              <a:off x="9575800" y="1808163"/>
              <a:ext cx="336550" cy="823912"/>
            </a:xfrm>
            <a:custGeom>
              <a:avLst/>
              <a:gdLst>
                <a:gd name="T0" fmla="*/ 80 w 90"/>
                <a:gd name="T1" fmla="*/ 0 h 220"/>
                <a:gd name="T2" fmla="*/ 75 w 90"/>
                <a:gd name="T3" fmla="*/ 13 h 220"/>
                <a:gd name="T4" fmla="*/ 74 w 90"/>
                <a:gd name="T5" fmla="*/ 23 h 220"/>
                <a:gd name="T6" fmla="*/ 74 w 90"/>
                <a:gd name="T7" fmla="*/ 109 h 220"/>
                <a:gd name="T8" fmla="*/ 88 w 90"/>
                <a:gd name="T9" fmla="*/ 139 h 220"/>
                <a:gd name="T10" fmla="*/ 90 w 90"/>
                <a:gd name="T11" fmla="*/ 143 h 220"/>
                <a:gd name="T12" fmla="*/ 90 w 90"/>
                <a:gd name="T13" fmla="*/ 199 h 220"/>
                <a:gd name="T14" fmla="*/ 79 w 90"/>
                <a:gd name="T15" fmla="*/ 217 h 220"/>
                <a:gd name="T16" fmla="*/ 59 w 90"/>
                <a:gd name="T17" fmla="*/ 213 h 220"/>
                <a:gd name="T18" fmla="*/ 54 w 90"/>
                <a:gd name="T19" fmla="*/ 205 h 220"/>
                <a:gd name="T20" fmla="*/ 53 w 90"/>
                <a:gd name="T21" fmla="*/ 206 h 220"/>
                <a:gd name="T22" fmla="*/ 33 w 90"/>
                <a:gd name="T23" fmla="*/ 218 h 220"/>
                <a:gd name="T24" fmla="*/ 18 w 90"/>
                <a:gd name="T25" fmla="*/ 199 h 220"/>
                <a:gd name="T26" fmla="*/ 18 w 90"/>
                <a:gd name="T27" fmla="*/ 118 h 220"/>
                <a:gd name="T28" fmla="*/ 15 w 90"/>
                <a:gd name="T29" fmla="*/ 114 h 220"/>
                <a:gd name="T30" fmla="*/ 0 w 90"/>
                <a:gd name="T31" fmla="*/ 92 h 220"/>
                <a:gd name="T32" fmla="*/ 0 w 90"/>
                <a:gd name="T33" fmla="*/ 23 h 220"/>
                <a:gd name="T34" fmla="*/ 22 w 90"/>
                <a:gd name="T35" fmla="*/ 0 h 220"/>
                <a:gd name="T36" fmla="*/ 79 w 90"/>
                <a:gd name="T37" fmla="*/ 0 h 220"/>
                <a:gd name="T38" fmla="*/ 80 w 90"/>
                <a:gd name="T3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220">
                  <a:moveTo>
                    <a:pt x="80" y="0"/>
                  </a:moveTo>
                  <a:cubicBezTo>
                    <a:pt x="78" y="5"/>
                    <a:pt x="76" y="9"/>
                    <a:pt x="75" y="13"/>
                  </a:cubicBezTo>
                  <a:cubicBezTo>
                    <a:pt x="74" y="16"/>
                    <a:pt x="74" y="20"/>
                    <a:pt x="74" y="23"/>
                  </a:cubicBezTo>
                  <a:cubicBezTo>
                    <a:pt x="73" y="52"/>
                    <a:pt x="73" y="81"/>
                    <a:pt x="74" y="109"/>
                  </a:cubicBezTo>
                  <a:cubicBezTo>
                    <a:pt x="74" y="122"/>
                    <a:pt x="79" y="132"/>
                    <a:pt x="88" y="139"/>
                  </a:cubicBezTo>
                  <a:cubicBezTo>
                    <a:pt x="89" y="140"/>
                    <a:pt x="90" y="141"/>
                    <a:pt x="90" y="143"/>
                  </a:cubicBezTo>
                  <a:cubicBezTo>
                    <a:pt x="90" y="162"/>
                    <a:pt x="90" y="181"/>
                    <a:pt x="90" y="199"/>
                  </a:cubicBezTo>
                  <a:cubicBezTo>
                    <a:pt x="90" y="207"/>
                    <a:pt x="86" y="213"/>
                    <a:pt x="79" y="217"/>
                  </a:cubicBezTo>
                  <a:cubicBezTo>
                    <a:pt x="72" y="220"/>
                    <a:pt x="65" y="219"/>
                    <a:pt x="59" y="213"/>
                  </a:cubicBezTo>
                  <a:cubicBezTo>
                    <a:pt x="57" y="211"/>
                    <a:pt x="55" y="208"/>
                    <a:pt x="54" y="205"/>
                  </a:cubicBezTo>
                  <a:cubicBezTo>
                    <a:pt x="53" y="205"/>
                    <a:pt x="53" y="206"/>
                    <a:pt x="53" y="206"/>
                  </a:cubicBezTo>
                  <a:cubicBezTo>
                    <a:pt x="50" y="215"/>
                    <a:pt x="41" y="220"/>
                    <a:pt x="33" y="218"/>
                  </a:cubicBezTo>
                  <a:cubicBezTo>
                    <a:pt x="24" y="216"/>
                    <a:pt x="18" y="209"/>
                    <a:pt x="18" y="199"/>
                  </a:cubicBezTo>
                  <a:cubicBezTo>
                    <a:pt x="18" y="172"/>
                    <a:pt x="18" y="145"/>
                    <a:pt x="18" y="118"/>
                  </a:cubicBezTo>
                  <a:cubicBezTo>
                    <a:pt x="18" y="116"/>
                    <a:pt x="17" y="115"/>
                    <a:pt x="15" y="114"/>
                  </a:cubicBezTo>
                  <a:cubicBezTo>
                    <a:pt x="6" y="111"/>
                    <a:pt x="0" y="102"/>
                    <a:pt x="0" y="92"/>
                  </a:cubicBezTo>
                  <a:cubicBezTo>
                    <a:pt x="0" y="69"/>
                    <a:pt x="0" y="46"/>
                    <a:pt x="0" y="23"/>
                  </a:cubicBezTo>
                  <a:cubicBezTo>
                    <a:pt x="0" y="11"/>
                    <a:pt x="10" y="0"/>
                    <a:pt x="22" y="0"/>
                  </a:cubicBezTo>
                  <a:cubicBezTo>
                    <a:pt x="41" y="0"/>
                    <a:pt x="60" y="0"/>
                    <a:pt x="79" y="0"/>
                  </a:cubicBezTo>
                  <a:cubicBezTo>
                    <a:pt x="80" y="0"/>
                    <a:pt x="80" y="0"/>
                    <a:pt x="80" y="0"/>
                  </a:cubicBezTo>
                  <a:close/>
                </a:path>
              </a:pathLst>
            </a:custGeom>
            <a:grpFill/>
            <a:ln w="1270">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463040" fontAlgn="auto">
                <a:spcBef>
                  <a:spcPts val="0"/>
                </a:spcBef>
                <a:spcAft>
                  <a:spcPts val="0"/>
                </a:spcAft>
                <a:defRPr/>
              </a:pPr>
              <a:endParaRPr lang="en-IN" sz="2900" kern="0" smtClean="0">
                <a:solidFill>
                  <a:srgbClr val="676767"/>
                </a:solidFill>
                <a:latin typeface="Arial"/>
              </a:endParaRPr>
            </a:p>
          </p:txBody>
        </p:sp>
        <p:sp>
          <p:nvSpPr>
            <p:cNvPr id="73" name="Freeform 9"/>
            <p:cNvSpPr>
              <a:spLocks/>
            </p:cNvSpPr>
            <p:nvPr/>
          </p:nvSpPr>
          <p:spPr bwMode="auto">
            <a:xfrm>
              <a:off x="10047288" y="1455738"/>
              <a:ext cx="288925" cy="287337"/>
            </a:xfrm>
            <a:custGeom>
              <a:avLst/>
              <a:gdLst>
                <a:gd name="T0" fmla="*/ 77 w 77"/>
                <a:gd name="T1" fmla="*/ 38 h 77"/>
                <a:gd name="T2" fmla="*/ 39 w 77"/>
                <a:gd name="T3" fmla="*/ 77 h 77"/>
                <a:gd name="T4" fmla="*/ 0 w 77"/>
                <a:gd name="T5" fmla="*/ 38 h 77"/>
                <a:gd name="T6" fmla="*/ 39 w 77"/>
                <a:gd name="T7" fmla="*/ 0 h 77"/>
                <a:gd name="T8" fmla="*/ 77 w 77"/>
                <a:gd name="T9" fmla="*/ 38 h 77"/>
              </a:gdLst>
              <a:ahLst/>
              <a:cxnLst>
                <a:cxn ang="0">
                  <a:pos x="T0" y="T1"/>
                </a:cxn>
                <a:cxn ang="0">
                  <a:pos x="T2" y="T3"/>
                </a:cxn>
                <a:cxn ang="0">
                  <a:pos x="T4" y="T5"/>
                </a:cxn>
                <a:cxn ang="0">
                  <a:pos x="T6" y="T7"/>
                </a:cxn>
                <a:cxn ang="0">
                  <a:pos x="T8" y="T9"/>
                </a:cxn>
              </a:cxnLst>
              <a:rect l="0" t="0" r="r" b="b"/>
              <a:pathLst>
                <a:path w="77" h="77">
                  <a:moveTo>
                    <a:pt x="77" y="38"/>
                  </a:moveTo>
                  <a:cubicBezTo>
                    <a:pt x="77" y="58"/>
                    <a:pt x="61" y="77"/>
                    <a:pt x="39" y="77"/>
                  </a:cubicBezTo>
                  <a:cubicBezTo>
                    <a:pt x="17" y="77"/>
                    <a:pt x="0" y="60"/>
                    <a:pt x="0" y="38"/>
                  </a:cubicBezTo>
                  <a:cubicBezTo>
                    <a:pt x="0" y="17"/>
                    <a:pt x="17" y="0"/>
                    <a:pt x="39" y="0"/>
                  </a:cubicBezTo>
                  <a:cubicBezTo>
                    <a:pt x="60" y="0"/>
                    <a:pt x="77" y="17"/>
                    <a:pt x="77" y="38"/>
                  </a:cubicBezTo>
                  <a:close/>
                </a:path>
              </a:pathLst>
            </a:custGeom>
            <a:grpFill/>
            <a:ln w="1270">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463040" fontAlgn="auto">
                <a:spcBef>
                  <a:spcPts val="0"/>
                </a:spcBef>
                <a:spcAft>
                  <a:spcPts val="0"/>
                </a:spcAft>
                <a:defRPr/>
              </a:pPr>
              <a:endParaRPr lang="en-IN" sz="2900" kern="0" smtClean="0">
                <a:solidFill>
                  <a:srgbClr val="676767"/>
                </a:solidFill>
                <a:latin typeface="Arial"/>
              </a:endParaRPr>
            </a:p>
          </p:txBody>
        </p:sp>
        <p:sp>
          <p:nvSpPr>
            <p:cNvPr id="75" name="Freeform 10"/>
            <p:cNvSpPr>
              <a:spLocks/>
            </p:cNvSpPr>
            <p:nvPr/>
          </p:nvSpPr>
          <p:spPr bwMode="auto">
            <a:xfrm>
              <a:off x="9661525" y="1522413"/>
              <a:ext cx="231775" cy="236537"/>
            </a:xfrm>
            <a:custGeom>
              <a:avLst/>
              <a:gdLst>
                <a:gd name="T0" fmla="*/ 31 w 62"/>
                <a:gd name="T1" fmla="*/ 63 h 63"/>
                <a:gd name="T2" fmla="*/ 0 w 62"/>
                <a:gd name="T3" fmla="*/ 32 h 63"/>
                <a:gd name="T4" fmla="*/ 31 w 62"/>
                <a:gd name="T5" fmla="*/ 0 h 63"/>
                <a:gd name="T6" fmla="*/ 62 w 62"/>
                <a:gd name="T7" fmla="*/ 32 h 63"/>
                <a:gd name="T8" fmla="*/ 31 w 62"/>
                <a:gd name="T9" fmla="*/ 63 h 63"/>
              </a:gdLst>
              <a:ahLst/>
              <a:cxnLst>
                <a:cxn ang="0">
                  <a:pos x="T0" y="T1"/>
                </a:cxn>
                <a:cxn ang="0">
                  <a:pos x="T2" y="T3"/>
                </a:cxn>
                <a:cxn ang="0">
                  <a:pos x="T4" y="T5"/>
                </a:cxn>
                <a:cxn ang="0">
                  <a:pos x="T6" y="T7"/>
                </a:cxn>
                <a:cxn ang="0">
                  <a:pos x="T8" y="T9"/>
                </a:cxn>
              </a:cxnLst>
              <a:rect l="0" t="0" r="r" b="b"/>
              <a:pathLst>
                <a:path w="62" h="63">
                  <a:moveTo>
                    <a:pt x="31" y="63"/>
                  </a:moveTo>
                  <a:cubicBezTo>
                    <a:pt x="13" y="63"/>
                    <a:pt x="0" y="49"/>
                    <a:pt x="0" y="32"/>
                  </a:cubicBezTo>
                  <a:cubicBezTo>
                    <a:pt x="0" y="14"/>
                    <a:pt x="14" y="0"/>
                    <a:pt x="31" y="0"/>
                  </a:cubicBezTo>
                  <a:cubicBezTo>
                    <a:pt x="48" y="0"/>
                    <a:pt x="62" y="14"/>
                    <a:pt x="62" y="32"/>
                  </a:cubicBezTo>
                  <a:cubicBezTo>
                    <a:pt x="62" y="49"/>
                    <a:pt x="48" y="63"/>
                    <a:pt x="31" y="63"/>
                  </a:cubicBezTo>
                  <a:close/>
                </a:path>
              </a:pathLst>
            </a:custGeom>
            <a:grpFill/>
            <a:ln w="1270">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463040" fontAlgn="auto">
                <a:spcBef>
                  <a:spcPts val="0"/>
                </a:spcBef>
                <a:spcAft>
                  <a:spcPts val="0"/>
                </a:spcAft>
                <a:defRPr/>
              </a:pPr>
              <a:endParaRPr lang="en-IN" sz="2900" kern="0" smtClean="0">
                <a:solidFill>
                  <a:srgbClr val="676767"/>
                </a:solidFill>
                <a:latin typeface="Arial"/>
              </a:endParaRPr>
            </a:p>
          </p:txBody>
        </p:sp>
        <p:sp>
          <p:nvSpPr>
            <p:cNvPr id="76" name="Freeform 11"/>
            <p:cNvSpPr>
              <a:spLocks/>
            </p:cNvSpPr>
            <p:nvPr/>
          </p:nvSpPr>
          <p:spPr bwMode="auto">
            <a:xfrm>
              <a:off x="10493375" y="1522413"/>
              <a:ext cx="236538" cy="236537"/>
            </a:xfrm>
            <a:custGeom>
              <a:avLst/>
              <a:gdLst>
                <a:gd name="T0" fmla="*/ 31 w 63"/>
                <a:gd name="T1" fmla="*/ 63 h 63"/>
                <a:gd name="T2" fmla="*/ 0 w 63"/>
                <a:gd name="T3" fmla="*/ 32 h 63"/>
                <a:gd name="T4" fmla="*/ 31 w 63"/>
                <a:gd name="T5" fmla="*/ 0 h 63"/>
                <a:gd name="T6" fmla="*/ 63 w 63"/>
                <a:gd name="T7" fmla="*/ 32 h 63"/>
                <a:gd name="T8" fmla="*/ 31 w 63"/>
                <a:gd name="T9" fmla="*/ 63 h 63"/>
              </a:gdLst>
              <a:ahLst/>
              <a:cxnLst>
                <a:cxn ang="0">
                  <a:pos x="T0" y="T1"/>
                </a:cxn>
                <a:cxn ang="0">
                  <a:pos x="T2" y="T3"/>
                </a:cxn>
                <a:cxn ang="0">
                  <a:pos x="T4" y="T5"/>
                </a:cxn>
                <a:cxn ang="0">
                  <a:pos x="T6" y="T7"/>
                </a:cxn>
                <a:cxn ang="0">
                  <a:pos x="T8" y="T9"/>
                </a:cxn>
              </a:cxnLst>
              <a:rect l="0" t="0" r="r" b="b"/>
              <a:pathLst>
                <a:path w="63" h="63">
                  <a:moveTo>
                    <a:pt x="31" y="63"/>
                  </a:moveTo>
                  <a:cubicBezTo>
                    <a:pt x="14" y="63"/>
                    <a:pt x="0" y="49"/>
                    <a:pt x="0" y="32"/>
                  </a:cubicBezTo>
                  <a:cubicBezTo>
                    <a:pt x="0" y="14"/>
                    <a:pt x="14" y="0"/>
                    <a:pt x="31" y="0"/>
                  </a:cubicBezTo>
                  <a:cubicBezTo>
                    <a:pt x="49" y="0"/>
                    <a:pt x="63" y="15"/>
                    <a:pt x="63" y="32"/>
                  </a:cubicBezTo>
                  <a:cubicBezTo>
                    <a:pt x="63" y="49"/>
                    <a:pt x="49" y="63"/>
                    <a:pt x="31" y="63"/>
                  </a:cubicBezTo>
                  <a:close/>
                </a:path>
              </a:pathLst>
            </a:custGeom>
            <a:grpFill/>
            <a:ln w="1270">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463040" fontAlgn="auto">
                <a:spcBef>
                  <a:spcPts val="0"/>
                </a:spcBef>
                <a:spcAft>
                  <a:spcPts val="0"/>
                </a:spcAft>
                <a:defRPr/>
              </a:pPr>
              <a:endParaRPr lang="en-IN" sz="2900" kern="0" smtClean="0">
                <a:solidFill>
                  <a:srgbClr val="676767"/>
                </a:solidFill>
                <a:latin typeface="Arial"/>
              </a:endParaRPr>
            </a:p>
          </p:txBody>
        </p:sp>
      </p:grpSp>
      <p:grpSp>
        <p:nvGrpSpPr>
          <p:cNvPr id="14" name="Group 13"/>
          <p:cNvGrpSpPr>
            <a:grpSpLocks noChangeAspect="1"/>
          </p:cNvGrpSpPr>
          <p:nvPr/>
        </p:nvGrpSpPr>
        <p:grpSpPr>
          <a:xfrm>
            <a:off x="2521110" y="1859764"/>
            <a:ext cx="548640" cy="544106"/>
            <a:chOff x="2397125" y="1685926"/>
            <a:chExt cx="768350" cy="762000"/>
          </a:xfrm>
        </p:grpSpPr>
        <p:sp>
          <p:nvSpPr>
            <p:cNvPr id="10" name="Freeform 5"/>
            <p:cNvSpPr>
              <a:spLocks noEditPoints="1"/>
            </p:cNvSpPr>
            <p:nvPr/>
          </p:nvSpPr>
          <p:spPr bwMode="auto">
            <a:xfrm>
              <a:off x="2867025" y="1685926"/>
              <a:ext cx="187325" cy="187325"/>
            </a:xfrm>
            <a:custGeom>
              <a:avLst/>
              <a:gdLst>
                <a:gd name="T0" fmla="*/ 25 w 25"/>
                <a:gd name="T1" fmla="*/ 12 h 25"/>
                <a:gd name="T2" fmla="*/ 12 w 25"/>
                <a:gd name="T3" fmla="*/ 25 h 25"/>
                <a:gd name="T4" fmla="*/ 0 w 25"/>
                <a:gd name="T5" fmla="*/ 12 h 25"/>
                <a:gd name="T6" fmla="*/ 12 w 25"/>
                <a:gd name="T7" fmla="*/ 0 h 25"/>
                <a:gd name="T8" fmla="*/ 25 w 25"/>
                <a:gd name="T9" fmla="*/ 12 h 25"/>
                <a:gd name="T10" fmla="*/ 25 w 25"/>
                <a:gd name="T11" fmla="*/ 12 h 25"/>
                <a:gd name="T12" fmla="*/ 25 w 2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25" y="12"/>
                  </a:moveTo>
                  <a:cubicBezTo>
                    <a:pt x="25" y="19"/>
                    <a:pt x="19" y="25"/>
                    <a:pt x="12" y="25"/>
                  </a:cubicBezTo>
                  <a:cubicBezTo>
                    <a:pt x="6" y="25"/>
                    <a:pt x="0" y="19"/>
                    <a:pt x="0" y="12"/>
                  </a:cubicBezTo>
                  <a:cubicBezTo>
                    <a:pt x="0" y="6"/>
                    <a:pt x="6" y="0"/>
                    <a:pt x="12" y="0"/>
                  </a:cubicBezTo>
                  <a:cubicBezTo>
                    <a:pt x="19" y="0"/>
                    <a:pt x="25" y="6"/>
                    <a:pt x="25" y="12"/>
                  </a:cubicBezTo>
                  <a:close/>
                  <a:moveTo>
                    <a:pt x="25" y="12"/>
                  </a:moveTo>
                  <a:cubicBezTo>
                    <a:pt x="25" y="12"/>
                    <a:pt x="25" y="12"/>
                    <a:pt x="25" y="12"/>
                  </a:cubicBezTo>
                </a:path>
              </a:pathLst>
            </a:custGeom>
            <a:gradFill>
              <a:gsLst>
                <a:gs pos="0">
                  <a:schemeClr val="accent5">
                    <a:lumMod val="75000"/>
                  </a:schemeClr>
                </a:gs>
                <a:gs pos="100000">
                  <a:schemeClr val="accent5"/>
                </a:gs>
              </a:gsLst>
              <a:lin ang="16200000" scaled="0"/>
            </a:gradFill>
            <a:ln>
              <a:noFill/>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1" name="Freeform 6"/>
            <p:cNvSpPr>
              <a:spLocks noEditPoints="1"/>
            </p:cNvSpPr>
            <p:nvPr/>
          </p:nvSpPr>
          <p:spPr bwMode="auto">
            <a:xfrm>
              <a:off x="2397125" y="1746251"/>
              <a:ext cx="403225" cy="701675"/>
            </a:xfrm>
            <a:custGeom>
              <a:avLst/>
              <a:gdLst>
                <a:gd name="T0" fmla="*/ 50 w 54"/>
                <a:gd name="T1" fmla="*/ 70 h 94"/>
                <a:gd name="T2" fmla="*/ 50 w 54"/>
                <a:gd name="T3" fmla="*/ 67 h 94"/>
                <a:gd name="T4" fmla="*/ 53 w 54"/>
                <a:gd name="T5" fmla="*/ 61 h 94"/>
                <a:gd name="T6" fmla="*/ 53 w 54"/>
                <a:gd name="T7" fmla="*/ 50 h 94"/>
                <a:gd name="T8" fmla="*/ 42 w 54"/>
                <a:gd name="T9" fmla="*/ 50 h 94"/>
                <a:gd name="T10" fmla="*/ 34 w 54"/>
                <a:gd name="T11" fmla="*/ 42 h 94"/>
                <a:gd name="T12" fmla="*/ 34 w 54"/>
                <a:gd name="T13" fmla="*/ 40 h 94"/>
                <a:gd name="T14" fmla="*/ 34 w 54"/>
                <a:gd name="T15" fmla="*/ 37 h 94"/>
                <a:gd name="T16" fmla="*/ 35 w 54"/>
                <a:gd name="T17" fmla="*/ 37 h 94"/>
                <a:gd name="T18" fmla="*/ 42 w 54"/>
                <a:gd name="T19" fmla="*/ 34 h 94"/>
                <a:gd name="T20" fmla="*/ 52 w 54"/>
                <a:gd name="T21" fmla="*/ 34 h 94"/>
                <a:gd name="T22" fmla="*/ 53 w 54"/>
                <a:gd name="T23" fmla="*/ 33 h 94"/>
                <a:gd name="T24" fmla="*/ 53 w 54"/>
                <a:gd name="T25" fmla="*/ 5 h 94"/>
                <a:gd name="T26" fmla="*/ 48 w 54"/>
                <a:gd name="T27" fmla="*/ 0 h 94"/>
                <a:gd name="T28" fmla="*/ 13 w 54"/>
                <a:gd name="T29" fmla="*/ 0 h 94"/>
                <a:gd name="T30" fmla="*/ 9 w 54"/>
                <a:gd name="T31" fmla="*/ 5 h 94"/>
                <a:gd name="T32" fmla="*/ 9 w 54"/>
                <a:gd name="T33" fmla="*/ 33 h 94"/>
                <a:gd name="T34" fmla="*/ 13 w 54"/>
                <a:gd name="T35" fmla="*/ 37 h 94"/>
                <a:gd name="T36" fmla="*/ 27 w 54"/>
                <a:gd name="T37" fmla="*/ 37 h 94"/>
                <a:gd name="T38" fmla="*/ 27 w 54"/>
                <a:gd name="T39" fmla="*/ 41 h 94"/>
                <a:gd name="T40" fmla="*/ 22 w 54"/>
                <a:gd name="T41" fmla="*/ 41 h 94"/>
                <a:gd name="T42" fmla="*/ 18 w 54"/>
                <a:gd name="T43" fmla="*/ 45 h 94"/>
                <a:gd name="T44" fmla="*/ 2 w 54"/>
                <a:gd name="T45" fmla="*/ 45 h 94"/>
                <a:gd name="T46" fmla="*/ 0 w 54"/>
                <a:gd name="T47" fmla="*/ 47 h 94"/>
                <a:gd name="T48" fmla="*/ 0 w 54"/>
                <a:gd name="T49" fmla="*/ 52 h 94"/>
                <a:gd name="T50" fmla="*/ 2 w 54"/>
                <a:gd name="T51" fmla="*/ 53 h 94"/>
                <a:gd name="T52" fmla="*/ 7 w 54"/>
                <a:gd name="T53" fmla="*/ 53 h 94"/>
                <a:gd name="T54" fmla="*/ 7 w 54"/>
                <a:gd name="T55" fmla="*/ 94 h 94"/>
                <a:gd name="T56" fmla="*/ 54 w 54"/>
                <a:gd name="T57" fmla="*/ 94 h 94"/>
                <a:gd name="T58" fmla="*/ 54 w 54"/>
                <a:gd name="T59" fmla="*/ 75 h 94"/>
                <a:gd name="T60" fmla="*/ 50 w 54"/>
                <a:gd name="T61" fmla="*/ 70 h 94"/>
                <a:gd name="T62" fmla="*/ 19 w 54"/>
                <a:gd name="T63" fmla="*/ 31 h 94"/>
                <a:gd name="T64" fmla="*/ 14 w 54"/>
                <a:gd name="T65" fmla="*/ 27 h 94"/>
                <a:gd name="T66" fmla="*/ 14 w 54"/>
                <a:gd name="T67" fmla="*/ 11 h 94"/>
                <a:gd name="T68" fmla="*/ 19 w 54"/>
                <a:gd name="T69" fmla="*/ 7 h 94"/>
                <a:gd name="T70" fmla="*/ 42 w 54"/>
                <a:gd name="T71" fmla="*/ 7 h 94"/>
                <a:gd name="T72" fmla="*/ 46 w 54"/>
                <a:gd name="T73" fmla="*/ 11 h 94"/>
                <a:gd name="T74" fmla="*/ 46 w 54"/>
                <a:gd name="T75" fmla="*/ 27 h 94"/>
                <a:gd name="T76" fmla="*/ 42 w 54"/>
                <a:gd name="T77" fmla="*/ 31 h 94"/>
                <a:gd name="T78" fmla="*/ 19 w 54"/>
                <a:gd name="T79" fmla="*/ 31 h 94"/>
                <a:gd name="T80" fmla="*/ 19 w 54"/>
                <a:gd name="T81" fmla="*/ 31 h 94"/>
                <a:gd name="T82" fmla="*/ 19 w 54"/>
                <a:gd name="T83"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4">
                  <a:moveTo>
                    <a:pt x="50" y="70"/>
                  </a:moveTo>
                  <a:cubicBezTo>
                    <a:pt x="50" y="67"/>
                    <a:pt x="50" y="67"/>
                    <a:pt x="50" y="67"/>
                  </a:cubicBezTo>
                  <a:cubicBezTo>
                    <a:pt x="50" y="65"/>
                    <a:pt x="51" y="62"/>
                    <a:pt x="53" y="61"/>
                  </a:cubicBezTo>
                  <a:cubicBezTo>
                    <a:pt x="53" y="50"/>
                    <a:pt x="53" y="50"/>
                    <a:pt x="53" y="50"/>
                  </a:cubicBezTo>
                  <a:cubicBezTo>
                    <a:pt x="42" y="50"/>
                    <a:pt x="42" y="50"/>
                    <a:pt x="42" y="50"/>
                  </a:cubicBezTo>
                  <a:cubicBezTo>
                    <a:pt x="37" y="50"/>
                    <a:pt x="34" y="47"/>
                    <a:pt x="34" y="42"/>
                  </a:cubicBezTo>
                  <a:cubicBezTo>
                    <a:pt x="34" y="41"/>
                    <a:pt x="34" y="41"/>
                    <a:pt x="34" y="40"/>
                  </a:cubicBezTo>
                  <a:cubicBezTo>
                    <a:pt x="34" y="37"/>
                    <a:pt x="34" y="37"/>
                    <a:pt x="34" y="37"/>
                  </a:cubicBezTo>
                  <a:cubicBezTo>
                    <a:pt x="35" y="37"/>
                    <a:pt x="35" y="37"/>
                    <a:pt x="35" y="37"/>
                  </a:cubicBezTo>
                  <a:cubicBezTo>
                    <a:pt x="37" y="35"/>
                    <a:pt x="39" y="34"/>
                    <a:pt x="42" y="34"/>
                  </a:cubicBezTo>
                  <a:cubicBezTo>
                    <a:pt x="52" y="34"/>
                    <a:pt x="52" y="34"/>
                    <a:pt x="52" y="34"/>
                  </a:cubicBezTo>
                  <a:cubicBezTo>
                    <a:pt x="52" y="34"/>
                    <a:pt x="53" y="33"/>
                    <a:pt x="53" y="33"/>
                  </a:cubicBezTo>
                  <a:cubicBezTo>
                    <a:pt x="53" y="5"/>
                    <a:pt x="53" y="5"/>
                    <a:pt x="53" y="5"/>
                  </a:cubicBezTo>
                  <a:cubicBezTo>
                    <a:pt x="53" y="2"/>
                    <a:pt x="50" y="0"/>
                    <a:pt x="48" y="0"/>
                  </a:cubicBezTo>
                  <a:cubicBezTo>
                    <a:pt x="13" y="0"/>
                    <a:pt x="13" y="0"/>
                    <a:pt x="13" y="0"/>
                  </a:cubicBezTo>
                  <a:cubicBezTo>
                    <a:pt x="10" y="0"/>
                    <a:pt x="9" y="2"/>
                    <a:pt x="9" y="5"/>
                  </a:cubicBezTo>
                  <a:cubicBezTo>
                    <a:pt x="9" y="33"/>
                    <a:pt x="9" y="33"/>
                    <a:pt x="9" y="33"/>
                  </a:cubicBezTo>
                  <a:cubicBezTo>
                    <a:pt x="9" y="35"/>
                    <a:pt x="10" y="37"/>
                    <a:pt x="13" y="37"/>
                  </a:cubicBezTo>
                  <a:cubicBezTo>
                    <a:pt x="27" y="37"/>
                    <a:pt x="27" y="37"/>
                    <a:pt x="27" y="37"/>
                  </a:cubicBezTo>
                  <a:cubicBezTo>
                    <a:pt x="27" y="41"/>
                    <a:pt x="27" y="41"/>
                    <a:pt x="27" y="41"/>
                  </a:cubicBezTo>
                  <a:cubicBezTo>
                    <a:pt x="22" y="41"/>
                    <a:pt x="22" y="41"/>
                    <a:pt x="22" y="41"/>
                  </a:cubicBezTo>
                  <a:cubicBezTo>
                    <a:pt x="20" y="41"/>
                    <a:pt x="18" y="43"/>
                    <a:pt x="18" y="45"/>
                  </a:cubicBezTo>
                  <a:cubicBezTo>
                    <a:pt x="2" y="45"/>
                    <a:pt x="2" y="45"/>
                    <a:pt x="2" y="45"/>
                  </a:cubicBezTo>
                  <a:cubicBezTo>
                    <a:pt x="1" y="45"/>
                    <a:pt x="0" y="46"/>
                    <a:pt x="0" y="47"/>
                  </a:cubicBezTo>
                  <a:cubicBezTo>
                    <a:pt x="0" y="52"/>
                    <a:pt x="0" y="52"/>
                    <a:pt x="0" y="52"/>
                  </a:cubicBezTo>
                  <a:cubicBezTo>
                    <a:pt x="0" y="53"/>
                    <a:pt x="1" y="53"/>
                    <a:pt x="2" y="53"/>
                  </a:cubicBezTo>
                  <a:cubicBezTo>
                    <a:pt x="7" y="53"/>
                    <a:pt x="7" y="53"/>
                    <a:pt x="7" y="53"/>
                  </a:cubicBezTo>
                  <a:cubicBezTo>
                    <a:pt x="7" y="94"/>
                    <a:pt x="7" y="94"/>
                    <a:pt x="7" y="94"/>
                  </a:cubicBezTo>
                  <a:cubicBezTo>
                    <a:pt x="54" y="94"/>
                    <a:pt x="54" y="94"/>
                    <a:pt x="54" y="94"/>
                  </a:cubicBezTo>
                  <a:cubicBezTo>
                    <a:pt x="54" y="75"/>
                    <a:pt x="54" y="75"/>
                    <a:pt x="54" y="75"/>
                  </a:cubicBezTo>
                  <a:cubicBezTo>
                    <a:pt x="54" y="75"/>
                    <a:pt x="50" y="75"/>
                    <a:pt x="50" y="70"/>
                  </a:cubicBezTo>
                  <a:close/>
                  <a:moveTo>
                    <a:pt x="19" y="31"/>
                  </a:moveTo>
                  <a:cubicBezTo>
                    <a:pt x="17" y="31"/>
                    <a:pt x="14" y="29"/>
                    <a:pt x="14" y="27"/>
                  </a:cubicBezTo>
                  <a:cubicBezTo>
                    <a:pt x="14" y="11"/>
                    <a:pt x="14" y="11"/>
                    <a:pt x="14" y="11"/>
                  </a:cubicBezTo>
                  <a:cubicBezTo>
                    <a:pt x="14" y="8"/>
                    <a:pt x="17" y="7"/>
                    <a:pt x="19" y="7"/>
                  </a:cubicBezTo>
                  <a:cubicBezTo>
                    <a:pt x="42" y="7"/>
                    <a:pt x="42" y="7"/>
                    <a:pt x="42" y="7"/>
                  </a:cubicBezTo>
                  <a:cubicBezTo>
                    <a:pt x="44" y="7"/>
                    <a:pt x="46" y="8"/>
                    <a:pt x="46" y="11"/>
                  </a:cubicBezTo>
                  <a:cubicBezTo>
                    <a:pt x="46" y="27"/>
                    <a:pt x="46" y="27"/>
                    <a:pt x="46" y="27"/>
                  </a:cubicBezTo>
                  <a:cubicBezTo>
                    <a:pt x="46" y="29"/>
                    <a:pt x="44" y="31"/>
                    <a:pt x="42" y="31"/>
                  </a:cubicBezTo>
                  <a:lnTo>
                    <a:pt x="19" y="31"/>
                  </a:lnTo>
                  <a:close/>
                  <a:moveTo>
                    <a:pt x="19" y="31"/>
                  </a:moveTo>
                  <a:cubicBezTo>
                    <a:pt x="19" y="31"/>
                    <a:pt x="19" y="31"/>
                    <a:pt x="19" y="31"/>
                  </a:cubicBezTo>
                </a:path>
              </a:pathLst>
            </a:custGeom>
            <a:gradFill>
              <a:gsLst>
                <a:gs pos="0">
                  <a:schemeClr val="accent5">
                    <a:lumMod val="75000"/>
                  </a:schemeClr>
                </a:gs>
                <a:gs pos="100000">
                  <a:schemeClr val="accent5"/>
                </a:gs>
              </a:gsLst>
              <a:lin ang="16200000" scaled="0"/>
            </a:gradFill>
            <a:ln>
              <a:noFill/>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2" name="Freeform 7"/>
            <p:cNvSpPr>
              <a:spLocks noEditPoints="1"/>
            </p:cNvSpPr>
            <p:nvPr/>
          </p:nvSpPr>
          <p:spPr bwMode="auto">
            <a:xfrm>
              <a:off x="2673350" y="1887538"/>
              <a:ext cx="403225" cy="292100"/>
            </a:xfrm>
            <a:custGeom>
              <a:avLst/>
              <a:gdLst>
                <a:gd name="T0" fmla="*/ 47 w 54"/>
                <a:gd name="T1" fmla="*/ 0 h 39"/>
                <a:gd name="T2" fmla="*/ 30 w 54"/>
                <a:gd name="T3" fmla="*/ 0 h 39"/>
                <a:gd name="T4" fmla="*/ 20 w 54"/>
                <a:gd name="T5" fmla="*/ 10 h 39"/>
                <a:gd name="T6" fmla="*/ 17 w 54"/>
                <a:gd name="T7" fmla="*/ 18 h 39"/>
                <a:gd name="T8" fmla="*/ 16 w 54"/>
                <a:gd name="T9" fmla="*/ 18 h 39"/>
                <a:gd name="T10" fmla="*/ 5 w 54"/>
                <a:gd name="T11" fmla="*/ 18 h 39"/>
                <a:gd name="T12" fmla="*/ 0 w 54"/>
                <a:gd name="T13" fmla="*/ 23 h 39"/>
                <a:gd name="T14" fmla="*/ 5 w 54"/>
                <a:gd name="T15" fmla="*/ 28 h 39"/>
                <a:gd name="T16" fmla="*/ 16 w 54"/>
                <a:gd name="T17" fmla="*/ 28 h 39"/>
                <a:gd name="T18" fmla="*/ 19 w 54"/>
                <a:gd name="T19" fmla="*/ 27 h 39"/>
                <a:gd name="T20" fmla="*/ 19 w 54"/>
                <a:gd name="T21" fmla="*/ 39 h 39"/>
                <a:gd name="T22" fmla="*/ 26 w 54"/>
                <a:gd name="T23" fmla="*/ 39 h 39"/>
                <a:gd name="T24" fmla="*/ 26 w 54"/>
                <a:gd name="T25" fmla="*/ 13 h 39"/>
                <a:gd name="T26" fmla="*/ 34 w 54"/>
                <a:gd name="T27" fmla="*/ 2 h 39"/>
                <a:gd name="T28" fmla="*/ 54 w 54"/>
                <a:gd name="T29" fmla="*/ 2 h 39"/>
                <a:gd name="T30" fmla="*/ 47 w 54"/>
                <a:gd name="T31" fmla="*/ 0 h 39"/>
                <a:gd name="T32" fmla="*/ 47 w 54"/>
                <a:gd name="T33" fmla="*/ 0 h 39"/>
                <a:gd name="T34" fmla="*/ 47 w 54"/>
                <a:gd name="T3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39">
                  <a:moveTo>
                    <a:pt x="47" y="0"/>
                  </a:moveTo>
                  <a:cubicBezTo>
                    <a:pt x="30" y="0"/>
                    <a:pt x="30" y="0"/>
                    <a:pt x="30" y="0"/>
                  </a:cubicBezTo>
                  <a:cubicBezTo>
                    <a:pt x="20" y="0"/>
                    <a:pt x="20" y="10"/>
                    <a:pt x="20" y="10"/>
                  </a:cubicBezTo>
                  <a:cubicBezTo>
                    <a:pt x="20" y="10"/>
                    <a:pt x="18" y="17"/>
                    <a:pt x="17" y="18"/>
                  </a:cubicBezTo>
                  <a:cubicBezTo>
                    <a:pt x="17" y="18"/>
                    <a:pt x="16" y="18"/>
                    <a:pt x="16" y="18"/>
                  </a:cubicBezTo>
                  <a:cubicBezTo>
                    <a:pt x="5" y="18"/>
                    <a:pt x="5" y="18"/>
                    <a:pt x="5" y="18"/>
                  </a:cubicBezTo>
                  <a:cubicBezTo>
                    <a:pt x="2" y="18"/>
                    <a:pt x="0" y="20"/>
                    <a:pt x="0" y="23"/>
                  </a:cubicBezTo>
                  <a:cubicBezTo>
                    <a:pt x="0" y="25"/>
                    <a:pt x="2" y="28"/>
                    <a:pt x="5" y="28"/>
                  </a:cubicBezTo>
                  <a:cubicBezTo>
                    <a:pt x="16" y="28"/>
                    <a:pt x="16" y="28"/>
                    <a:pt x="16" y="28"/>
                  </a:cubicBezTo>
                  <a:cubicBezTo>
                    <a:pt x="18" y="28"/>
                    <a:pt x="19" y="28"/>
                    <a:pt x="19" y="27"/>
                  </a:cubicBezTo>
                  <a:cubicBezTo>
                    <a:pt x="19" y="39"/>
                    <a:pt x="19" y="39"/>
                    <a:pt x="19" y="39"/>
                  </a:cubicBezTo>
                  <a:cubicBezTo>
                    <a:pt x="26" y="39"/>
                    <a:pt x="26" y="39"/>
                    <a:pt x="26" y="39"/>
                  </a:cubicBezTo>
                  <a:cubicBezTo>
                    <a:pt x="26" y="13"/>
                    <a:pt x="26" y="13"/>
                    <a:pt x="26" y="13"/>
                  </a:cubicBezTo>
                  <a:cubicBezTo>
                    <a:pt x="26" y="8"/>
                    <a:pt x="29" y="2"/>
                    <a:pt x="34" y="2"/>
                  </a:cubicBezTo>
                  <a:cubicBezTo>
                    <a:pt x="54" y="2"/>
                    <a:pt x="54" y="2"/>
                    <a:pt x="54" y="2"/>
                  </a:cubicBezTo>
                  <a:cubicBezTo>
                    <a:pt x="52" y="0"/>
                    <a:pt x="50" y="0"/>
                    <a:pt x="47" y="0"/>
                  </a:cubicBezTo>
                  <a:close/>
                  <a:moveTo>
                    <a:pt x="47" y="0"/>
                  </a:moveTo>
                  <a:cubicBezTo>
                    <a:pt x="47" y="0"/>
                    <a:pt x="47" y="0"/>
                    <a:pt x="47" y="0"/>
                  </a:cubicBezTo>
                </a:path>
              </a:pathLst>
            </a:custGeom>
            <a:gradFill>
              <a:gsLst>
                <a:gs pos="0">
                  <a:schemeClr val="accent5">
                    <a:lumMod val="75000"/>
                  </a:schemeClr>
                </a:gs>
                <a:gs pos="100000">
                  <a:schemeClr val="accent5"/>
                </a:gs>
              </a:gsLst>
              <a:lin ang="16200000" scaled="0"/>
            </a:gradFill>
            <a:ln>
              <a:noFill/>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 name="Freeform 8"/>
            <p:cNvSpPr>
              <a:spLocks noEditPoints="1"/>
            </p:cNvSpPr>
            <p:nvPr/>
          </p:nvSpPr>
          <p:spPr bwMode="auto">
            <a:xfrm>
              <a:off x="2800350" y="1933576"/>
              <a:ext cx="365125" cy="508000"/>
            </a:xfrm>
            <a:custGeom>
              <a:avLst/>
              <a:gdLst>
                <a:gd name="T0" fmla="*/ 42 w 49"/>
                <a:gd name="T1" fmla="*/ 47 h 68"/>
                <a:gd name="T2" fmla="*/ 49 w 49"/>
                <a:gd name="T3" fmla="*/ 40 h 68"/>
                <a:gd name="T4" fmla="*/ 49 w 49"/>
                <a:gd name="T5" fmla="*/ 7 h 68"/>
                <a:gd name="T6" fmla="*/ 41 w 49"/>
                <a:gd name="T7" fmla="*/ 0 h 68"/>
                <a:gd name="T8" fmla="*/ 19 w 49"/>
                <a:gd name="T9" fmla="*/ 0 h 68"/>
                <a:gd name="T10" fmla="*/ 12 w 49"/>
                <a:gd name="T11" fmla="*/ 7 h 68"/>
                <a:gd name="T12" fmla="*/ 12 w 49"/>
                <a:gd name="T13" fmla="*/ 37 h 68"/>
                <a:gd name="T14" fmla="*/ 5 w 49"/>
                <a:gd name="T15" fmla="*/ 37 h 68"/>
                <a:gd name="T16" fmla="*/ 0 w 49"/>
                <a:gd name="T17" fmla="*/ 42 h 68"/>
                <a:gd name="T18" fmla="*/ 0 w 49"/>
                <a:gd name="T19" fmla="*/ 43 h 68"/>
                <a:gd name="T20" fmla="*/ 3 w 49"/>
                <a:gd name="T21" fmla="*/ 47 h 68"/>
                <a:gd name="T22" fmla="*/ 18 w 49"/>
                <a:gd name="T23" fmla="*/ 47 h 68"/>
                <a:gd name="T24" fmla="*/ 18 w 49"/>
                <a:gd name="T25" fmla="*/ 51 h 68"/>
                <a:gd name="T26" fmla="*/ 16 w 49"/>
                <a:gd name="T27" fmla="*/ 51 h 68"/>
                <a:gd name="T28" fmla="*/ 10 w 49"/>
                <a:gd name="T29" fmla="*/ 57 h 68"/>
                <a:gd name="T30" fmla="*/ 10 w 49"/>
                <a:gd name="T31" fmla="*/ 65 h 68"/>
                <a:gd name="T32" fmla="*/ 13 w 49"/>
                <a:gd name="T33" fmla="*/ 68 h 68"/>
                <a:gd name="T34" fmla="*/ 16 w 49"/>
                <a:gd name="T35" fmla="*/ 65 h 68"/>
                <a:gd name="T36" fmla="*/ 16 w 49"/>
                <a:gd name="T37" fmla="*/ 58 h 68"/>
                <a:gd name="T38" fmla="*/ 27 w 49"/>
                <a:gd name="T39" fmla="*/ 58 h 68"/>
                <a:gd name="T40" fmla="*/ 27 w 49"/>
                <a:gd name="T41" fmla="*/ 65 h 68"/>
                <a:gd name="T42" fmla="*/ 31 w 49"/>
                <a:gd name="T43" fmla="*/ 68 h 68"/>
                <a:gd name="T44" fmla="*/ 34 w 49"/>
                <a:gd name="T45" fmla="*/ 65 h 68"/>
                <a:gd name="T46" fmla="*/ 34 w 49"/>
                <a:gd name="T47" fmla="*/ 57 h 68"/>
                <a:gd name="T48" fmla="*/ 28 w 49"/>
                <a:gd name="T49" fmla="*/ 51 h 68"/>
                <a:gd name="T50" fmla="*/ 25 w 49"/>
                <a:gd name="T51" fmla="*/ 51 h 68"/>
                <a:gd name="T52" fmla="*/ 25 w 49"/>
                <a:gd name="T53" fmla="*/ 47 h 68"/>
                <a:gd name="T54" fmla="*/ 42 w 49"/>
                <a:gd name="T55" fmla="*/ 47 h 68"/>
                <a:gd name="T56" fmla="*/ 42 w 49"/>
                <a:gd name="T57" fmla="*/ 47 h 68"/>
                <a:gd name="T58" fmla="*/ 42 w 49"/>
                <a:gd name="T59" fmla="*/ 4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68">
                  <a:moveTo>
                    <a:pt x="42" y="47"/>
                  </a:moveTo>
                  <a:cubicBezTo>
                    <a:pt x="46" y="47"/>
                    <a:pt x="49" y="44"/>
                    <a:pt x="49" y="40"/>
                  </a:cubicBezTo>
                  <a:cubicBezTo>
                    <a:pt x="49" y="7"/>
                    <a:pt x="49" y="7"/>
                    <a:pt x="49" y="7"/>
                  </a:cubicBezTo>
                  <a:cubicBezTo>
                    <a:pt x="49" y="3"/>
                    <a:pt x="45" y="0"/>
                    <a:pt x="41" y="0"/>
                  </a:cubicBezTo>
                  <a:cubicBezTo>
                    <a:pt x="19" y="0"/>
                    <a:pt x="19" y="0"/>
                    <a:pt x="19" y="0"/>
                  </a:cubicBezTo>
                  <a:cubicBezTo>
                    <a:pt x="15" y="0"/>
                    <a:pt x="12" y="3"/>
                    <a:pt x="12" y="7"/>
                  </a:cubicBezTo>
                  <a:cubicBezTo>
                    <a:pt x="12" y="37"/>
                    <a:pt x="12" y="37"/>
                    <a:pt x="12" y="37"/>
                  </a:cubicBezTo>
                  <a:cubicBezTo>
                    <a:pt x="5" y="37"/>
                    <a:pt x="5" y="37"/>
                    <a:pt x="5" y="37"/>
                  </a:cubicBezTo>
                  <a:cubicBezTo>
                    <a:pt x="2" y="37"/>
                    <a:pt x="0" y="39"/>
                    <a:pt x="0" y="42"/>
                  </a:cubicBezTo>
                  <a:cubicBezTo>
                    <a:pt x="0" y="43"/>
                    <a:pt x="0" y="43"/>
                    <a:pt x="0" y="43"/>
                  </a:cubicBezTo>
                  <a:cubicBezTo>
                    <a:pt x="0" y="45"/>
                    <a:pt x="1" y="47"/>
                    <a:pt x="3" y="47"/>
                  </a:cubicBezTo>
                  <a:cubicBezTo>
                    <a:pt x="18" y="47"/>
                    <a:pt x="18" y="47"/>
                    <a:pt x="18" y="47"/>
                  </a:cubicBezTo>
                  <a:cubicBezTo>
                    <a:pt x="18" y="51"/>
                    <a:pt x="18" y="51"/>
                    <a:pt x="18" y="51"/>
                  </a:cubicBezTo>
                  <a:cubicBezTo>
                    <a:pt x="16" y="51"/>
                    <a:pt x="16" y="51"/>
                    <a:pt x="16" y="51"/>
                  </a:cubicBezTo>
                  <a:cubicBezTo>
                    <a:pt x="16" y="51"/>
                    <a:pt x="10" y="51"/>
                    <a:pt x="10" y="57"/>
                  </a:cubicBezTo>
                  <a:cubicBezTo>
                    <a:pt x="10" y="65"/>
                    <a:pt x="10" y="65"/>
                    <a:pt x="10" y="65"/>
                  </a:cubicBezTo>
                  <a:cubicBezTo>
                    <a:pt x="10" y="67"/>
                    <a:pt x="11" y="68"/>
                    <a:pt x="13" y="68"/>
                  </a:cubicBezTo>
                  <a:cubicBezTo>
                    <a:pt x="15" y="68"/>
                    <a:pt x="16" y="67"/>
                    <a:pt x="16" y="65"/>
                  </a:cubicBezTo>
                  <a:cubicBezTo>
                    <a:pt x="16" y="58"/>
                    <a:pt x="16" y="58"/>
                    <a:pt x="16" y="58"/>
                  </a:cubicBezTo>
                  <a:cubicBezTo>
                    <a:pt x="27" y="58"/>
                    <a:pt x="27" y="58"/>
                    <a:pt x="27" y="58"/>
                  </a:cubicBezTo>
                  <a:cubicBezTo>
                    <a:pt x="27" y="65"/>
                    <a:pt x="27" y="65"/>
                    <a:pt x="27" y="65"/>
                  </a:cubicBezTo>
                  <a:cubicBezTo>
                    <a:pt x="27" y="67"/>
                    <a:pt x="29" y="68"/>
                    <a:pt x="31" y="68"/>
                  </a:cubicBezTo>
                  <a:cubicBezTo>
                    <a:pt x="33" y="68"/>
                    <a:pt x="34" y="67"/>
                    <a:pt x="34" y="65"/>
                  </a:cubicBezTo>
                  <a:cubicBezTo>
                    <a:pt x="34" y="57"/>
                    <a:pt x="34" y="57"/>
                    <a:pt x="34" y="57"/>
                  </a:cubicBezTo>
                  <a:cubicBezTo>
                    <a:pt x="34" y="51"/>
                    <a:pt x="28" y="51"/>
                    <a:pt x="28" y="51"/>
                  </a:cubicBezTo>
                  <a:cubicBezTo>
                    <a:pt x="25" y="51"/>
                    <a:pt x="25" y="51"/>
                    <a:pt x="25" y="51"/>
                  </a:cubicBezTo>
                  <a:cubicBezTo>
                    <a:pt x="25" y="47"/>
                    <a:pt x="25" y="47"/>
                    <a:pt x="25" y="47"/>
                  </a:cubicBezTo>
                  <a:lnTo>
                    <a:pt x="42" y="47"/>
                  </a:lnTo>
                  <a:close/>
                  <a:moveTo>
                    <a:pt x="42" y="47"/>
                  </a:moveTo>
                  <a:cubicBezTo>
                    <a:pt x="42" y="47"/>
                    <a:pt x="42" y="47"/>
                    <a:pt x="42" y="47"/>
                  </a:cubicBezTo>
                </a:path>
              </a:pathLst>
            </a:custGeom>
            <a:gradFill>
              <a:gsLst>
                <a:gs pos="0">
                  <a:schemeClr val="accent5">
                    <a:lumMod val="75000"/>
                  </a:schemeClr>
                </a:gs>
                <a:gs pos="100000">
                  <a:schemeClr val="accent5"/>
                </a:gs>
              </a:gsLst>
              <a:lin ang="16200000" scaled="0"/>
            </a:gradFill>
            <a:ln>
              <a:noFill/>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15" name="Group 14"/>
          <p:cNvGrpSpPr>
            <a:grpSpLocks noChangeAspect="1"/>
          </p:cNvGrpSpPr>
          <p:nvPr/>
        </p:nvGrpSpPr>
        <p:grpSpPr>
          <a:xfrm>
            <a:off x="7750062" y="1819823"/>
            <a:ext cx="731520" cy="591672"/>
            <a:chOff x="7709354" y="1726951"/>
            <a:chExt cx="865571" cy="700095"/>
          </a:xfrm>
        </p:grpSpPr>
        <p:sp>
          <p:nvSpPr>
            <p:cNvPr id="98" name="Freeform 97"/>
            <p:cNvSpPr>
              <a:spLocks/>
            </p:cNvSpPr>
            <p:nvPr/>
          </p:nvSpPr>
          <p:spPr bwMode="auto">
            <a:xfrm>
              <a:off x="7709354" y="2065178"/>
              <a:ext cx="865571" cy="361868"/>
            </a:xfrm>
            <a:custGeom>
              <a:avLst/>
              <a:gdLst>
                <a:gd name="T0" fmla="*/ 337 w 359"/>
                <a:gd name="T1" fmla="*/ 62 h 150"/>
                <a:gd name="T2" fmla="*/ 208 w 359"/>
                <a:gd name="T3" fmla="*/ 139 h 150"/>
                <a:gd name="T4" fmla="*/ 161 w 359"/>
                <a:gd name="T5" fmla="*/ 142 h 150"/>
                <a:gd name="T6" fmla="*/ 101 w 359"/>
                <a:gd name="T7" fmla="*/ 120 h 150"/>
                <a:gd name="T8" fmla="*/ 62 w 359"/>
                <a:gd name="T9" fmla="*/ 120 h 150"/>
                <a:gd name="T10" fmla="*/ 42 w 359"/>
                <a:gd name="T11" fmla="*/ 132 h 150"/>
                <a:gd name="T12" fmla="*/ 0 w 359"/>
                <a:gd name="T13" fmla="*/ 38 h 150"/>
                <a:gd name="T14" fmla="*/ 56 w 359"/>
                <a:gd name="T15" fmla="*/ 13 h 150"/>
                <a:gd name="T16" fmla="*/ 120 w 359"/>
                <a:gd name="T17" fmla="*/ 18 h 150"/>
                <a:gd name="T18" fmla="*/ 154 w 359"/>
                <a:gd name="T19" fmla="*/ 43 h 150"/>
                <a:gd name="T20" fmla="*/ 204 w 359"/>
                <a:gd name="T21" fmla="*/ 58 h 150"/>
                <a:gd name="T22" fmla="*/ 238 w 359"/>
                <a:gd name="T23" fmla="*/ 73 h 150"/>
                <a:gd name="T24" fmla="*/ 212 w 359"/>
                <a:gd name="T25" fmla="*/ 88 h 150"/>
                <a:gd name="T26" fmla="*/ 163 w 359"/>
                <a:gd name="T27" fmla="*/ 88 h 150"/>
                <a:gd name="T28" fmla="*/ 111 w 359"/>
                <a:gd name="T29" fmla="*/ 75 h 150"/>
                <a:gd name="T30" fmla="*/ 163 w 359"/>
                <a:gd name="T31" fmla="*/ 103 h 150"/>
                <a:gd name="T32" fmla="*/ 212 w 359"/>
                <a:gd name="T33" fmla="*/ 103 h 150"/>
                <a:gd name="T34" fmla="*/ 253 w 359"/>
                <a:gd name="T35" fmla="*/ 73 h 150"/>
                <a:gd name="T36" fmla="*/ 191 w 359"/>
                <a:gd name="T37" fmla="*/ 43 h 150"/>
                <a:gd name="T38" fmla="*/ 184 w 359"/>
                <a:gd name="T39" fmla="*/ 42 h 150"/>
                <a:gd name="T40" fmla="*/ 188 w 359"/>
                <a:gd name="T41" fmla="*/ 40 h 150"/>
                <a:gd name="T42" fmla="*/ 212 w 359"/>
                <a:gd name="T43" fmla="*/ 25 h 150"/>
                <a:gd name="T44" fmla="*/ 261 w 359"/>
                <a:gd name="T45" fmla="*/ 24 h 150"/>
                <a:gd name="T46" fmla="*/ 289 w 359"/>
                <a:gd name="T47" fmla="*/ 13 h 150"/>
                <a:gd name="T48" fmla="*/ 306 w 359"/>
                <a:gd name="T49" fmla="*/ 31 h 150"/>
                <a:gd name="T50" fmla="*/ 352 w 359"/>
                <a:gd name="T51" fmla="*/ 29 h 150"/>
                <a:gd name="T52" fmla="*/ 337 w 359"/>
                <a:gd name="T53"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9" h="150">
                  <a:moveTo>
                    <a:pt x="337" y="62"/>
                  </a:moveTo>
                  <a:cubicBezTo>
                    <a:pt x="326" y="70"/>
                    <a:pt x="223" y="131"/>
                    <a:pt x="208" y="139"/>
                  </a:cubicBezTo>
                  <a:cubicBezTo>
                    <a:pt x="191" y="149"/>
                    <a:pt x="187" y="150"/>
                    <a:pt x="161" y="142"/>
                  </a:cubicBezTo>
                  <a:cubicBezTo>
                    <a:pt x="144" y="136"/>
                    <a:pt x="119" y="128"/>
                    <a:pt x="101" y="120"/>
                  </a:cubicBezTo>
                  <a:cubicBezTo>
                    <a:pt x="86" y="113"/>
                    <a:pt x="74" y="112"/>
                    <a:pt x="62" y="120"/>
                  </a:cubicBezTo>
                  <a:cubicBezTo>
                    <a:pt x="42" y="132"/>
                    <a:pt x="42" y="132"/>
                    <a:pt x="42" y="132"/>
                  </a:cubicBezTo>
                  <a:cubicBezTo>
                    <a:pt x="0" y="38"/>
                    <a:pt x="0" y="38"/>
                    <a:pt x="0" y="38"/>
                  </a:cubicBezTo>
                  <a:cubicBezTo>
                    <a:pt x="0" y="38"/>
                    <a:pt x="35" y="21"/>
                    <a:pt x="56" y="13"/>
                  </a:cubicBezTo>
                  <a:cubicBezTo>
                    <a:pt x="90" y="0"/>
                    <a:pt x="101" y="6"/>
                    <a:pt x="120" y="18"/>
                  </a:cubicBezTo>
                  <a:cubicBezTo>
                    <a:pt x="128" y="23"/>
                    <a:pt x="154" y="43"/>
                    <a:pt x="154" y="43"/>
                  </a:cubicBezTo>
                  <a:cubicBezTo>
                    <a:pt x="154" y="43"/>
                    <a:pt x="170" y="58"/>
                    <a:pt x="204" y="58"/>
                  </a:cubicBezTo>
                  <a:cubicBezTo>
                    <a:pt x="225" y="58"/>
                    <a:pt x="238" y="60"/>
                    <a:pt x="238" y="73"/>
                  </a:cubicBezTo>
                  <a:cubicBezTo>
                    <a:pt x="238" y="87"/>
                    <a:pt x="212" y="88"/>
                    <a:pt x="212" y="88"/>
                  </a:cubicBezTo>
                  <a:cubicBezTo>
                    <a:pt x="163" y="88"/>
                    <a:pt x="163" y="88"/>
                    <a:pt x="163" y="88"/>
                  </a:cubicBezTo>
                  <a:cubicBezTo>
                    <a:pt x="142" y="88"/>
                    <a:pt x="111" y="75"/>
                    <a:pt x="111" y="75"/>
                  </a:cubicBezTo>
                  <a:cubicBezTo>
                    <a:pt x="111" y="75"/>
                    <a:pt x="137" y="103"/>
                    <a:pt x="163" y="103"/>
                  </a:cubicBezTo>
                  <a:cubicBezTo>
                    <a:pt x="212" y="103"/>
                    <a:pt x="212" y="103"/>
                    <a:pt x="212" y="103"/>
                  </a:cubicBezTo>
                  <a:cubicBezTo>
                    <a:pt x="226" y="103"/>
                    <a:pt x="253" y="96"/>
                    <a:pt x="253" y="73"/>
                  </a:cubicBezTo>
                  <a:cubicBezTo>
                    <a:pt x="253" y="43"/>
                    <a:pt x="226" y="43"/>
                    <a:pt x="191" y="43"/>
                  </a:cubicBezTo>
                  <a:cubicBezTo>
                    <a:pt x="188" y="43"/>
                    <a:pt x="186" y="42"/>
                    <a:pt x="184" y="42"/>
                  </a:cubicBezTo>
                  <a:cubicBezTo>
                    <a:pt x="185" y="41"/>
                    <a:pt x="186" y="41"/>
                    <a:pt x="188" y="40"/>
                  </a:cubicBezTo>
                  <a:cubicBezTo>
                    <a:pt x="194" y="36"/>
                    <a:pt x="202" y="31"/>
                    <a:pt x="212" y="25"/>
                  </a:cubicBezTo>
                  <a:cubicBezTo>
                    <a:pt x="236" y="10"/>
                    <a:pt x="249" y="8"/>
                    <a:pt x="261" y="24"/>
                  </a:cubicBezTo>
                  <a:cubicBezTo>
                    <a:pt x="270" y="16"/>
                    <a:pt x="280" y="13"/>
                    <a:pt x="289" y="13"/>
                  </a:cubicBezTo>
                  <a:cubicBezTo>
                    <a:pt x="300" y="13"/>
                    <a:pt x="309" y="20"/>
                    <a:pt x="306" y="31"/>
                  </a:cubicBezTo>
                  <a:cubicBezTo>
                    <a:pt x="333" y="16"/>
                    <a:pt x="346" y="22"/>
                    <a:pt x="352" y="29"/>
                  </a:cubicBezTo>
                  <a:cubicBezTo>
                    <a:pt x="359" y="39"/>
                    <a:pt x="354" y="50"/>
                    <a:pt x="337" y="62"/>
                  </a:cubicBezTo>
                  <a:close/>
                </a:path>
              </a:pathLst>
            </a:custGeom>
            <a:gradFill>
              <a:gsLst>
                <a:gs pos="0">
                  <a:schemeClr val="tx1"/>
                </a:gs>
                <a:gs pos="100000">
                  <a:schemeClr val="bg1">
                    <a:lumMod val="75000"/>
                  </a:schemeClr>
                </a:gs>
              </a:gsLst>
              <a:lin ang="16200000" scaled="0"/>
            </a:gradFill>
            <a:ln w="3175">
              <a:noFill/>
            </a:ln>
          </p:spPr>
          <p:txBody>
            <a:bodyPr vert="horz" wrap="square" lIns="91440" tIns="45720" rIns="91440" bIns="45720" numCol="1" anchor="t" anchorCtr="0" compatLnSpc="1">
              <a:prstTxWarp prst="textNoShape">
                <a:avLst/>
              </a:prstTxWarp>
            </a:bodyPr>
            <a:lstStyle/>
            <a:p>
              <a:pPr defTabSz="457124"/>
              <a:endParaRPr lang="en-US" sz="2000" dirty="0">
                <a:solidFill>
                  <a:srgbClr val="FFFFFF"/>
                </a:solidFill>
              </a:endParaRPr>
            </a:p>
          </p:txBody>
        </p:sp>
        <p:sp>
          <p:nvSpPr>
            <p:cNvPr id="99" name="Freeform 14"/>
            <p:cNvSpPr>
              <a:spLocks noEditPoints="1"/>
            </p:cNvSpPr>
            <p:nvPr/>
          </p:nvSpPr>
          <p:spPr bwMode="auto">
            <a:xfrm>
              <a:off x="7934831" y="1726951"/>
              <a:ext cx="387325" cy="389142"/>
            </a:xfrm>
            <a:custGeom>
              <a:avLst/>
              <a:gdLst>
                <a:gd name="T0" fmla="*/ 133 w 161"/>
                <a:gd name="T1" fmla="*/ 28 h 161"/>
                <a:gd name="T2" fmla="*/ 29 w 161"/>
                <a:gd name="T3" fmla="*/ 28 h 161"/>
                <a:gd name="T4" fmla="*/ 29 w 161"/>
                <a:gd name="T5" fmla="*/ 133 h 161"/>
                <a:gd name="T6" fmla="*/ 133 w 161"/>
                <a:gd name="T7" fmla="*/ 133 h 161"/>
                <a:gd name="T8" fmla="*/ 133 w 161"/>
                <a:gd name="T9" fmla="*/ 28 h 161"/>
                <a:gd name="T10" fmla="*/ 44 w 161"/>
                <a:gd name="T11" fmla="*/ 70 h 161"/>
                <a:gd name="T12" fmla="*/ 61 w 161"/>
                <a:gd name="T13" fmla="*/ 58 h 161"/>
                <a:gd name="T14" fmla="*/ 72 w 161"/>
                <a:gd name="T15" fmla="*/ 58 h 161"/>
                <a:gd name="T16" fmla="*/ 55 w 161"/>
                <a:gd name="T17" fmla="*/ 42 h 161"/>
                <a:gd name="T18" fmla="*/ 72 w 161"/>
                <a:gd name="T19" fmla="*/ 25 h 161"/>
                <a:gd name="T20" fmla="*/ 89 w 161"/>
                <a:gd name="T21" fmla="*/ 42 h 161"/>
                <a:gd name="T22" fmla="*/ 72 w 161"/>
                <a:gd name="T23" fmla="*/ 58 h 161"/>
                <a:gd name="T24" fmla="*/ 83 w 161"/>
                <a:gd name="T25" fmla="*/ 58 h 161"/>
                <a:gd name="T26" fmla="*/ 100 w 161"/>
                <a:gd name="T27" fmla="*/ 70 h 161"/>
                <a:gd name="T28" fmla="*/ 100 w 161"/>
                <a:gd name="T29" fmla="*/ 81 h 161"/>
                <a:gd name="T30" fmla="*/ 44 w 161"/>
                <a:gd name="T31" fmla="*/ 81 h 161"/>
                <a:gd name="T32" fmla="*/ 44 w 161"/>
                <a:gd name="T33" fmla="*/ 70 h 161"/>
                <a:gd name="T34" fmla="*/ 122 w 161"/>
                <a:gd name="T35" fmla="*/ 125 h 161"/>
                <a:gd name="T36" fmla="*/ 44 w 161"/>
                <a:gd name="T37" fmla="*/ 125 h 161"/>
                <a:gd name="T38" fmla="*/ 44 w 161"/>
                <a:gd name="T39" fmla="*/ 114 h 161"/>
                <a:gd name="T40" fmla="*/ 122 w 161"/>
                <a:gd name="T41" fmla="*/ 114 h 161"/>
                <a:gd name="T42" fmla="*/ 122 w 161"/>
                <a:gd name="T43" fmla="*/ 125 h 161"/>
                <a:gd name="T44" fmla="*/ 122 w 161"/>
                <a:gd name="T45" fmla="*/ 103 h 161"/>
                <a:gd name="T46" fmla="*/ 44 w 161"/>
                <a:gd name="T47" fmla="*/ 103 h 161"/>
                <a:gd name="T48" fmla="*/ 44 w 161"/>
                <a:gd name="T49" fmla="*/ 92 h 161"/>
                <a:gd name="T50" fmla="*/ 122 w 161"/>
                <a:gd name="T51" fmla="*/ 92 h 161"/>
                <a:gd name="T52" fmla="*/ 122 w 161"/>
                <a:gd name="T53" fmla="*/ 10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61">
                  <a:moveTo>
                    <a:pt x="133" y="28"/>
                  </a:moveTo>
                  <a:cubicBezTo>
                    <a:pt x="104" y="0"/>
                    <a:pt x="57" y="0"/>
                    <a:pt x="29" y="28"/>
                  </a:cubicBezTo>
                  <a:cubicBezTo>
                    <a:pt x="0" y="57"/>
                    <a:pt x="0" y="104"/>
                    <a:pt x="29" y="133"/>
                  </a:cubicBezTo>
                  <a:cubicBezTo>
                    <a:pt x="57" y="161"/>
                    <a:pt x="104" y="161"/>
                    <a:pt x="133" y="133"/>
                  </a:cubicBezTo>
                  <a:cubicBezTo>
                    <a:pt x="161" y="104"/>
                    <a:pt x="161" y="57"/>
                    <a:pt x="133" y="28"/>
                  </a:cubicBezTo>
                  <a:close/>
                  <a:moveTo>
                    <a:pt x="44" y="70"/>
                  </a:moveTo>
                  <a:cubicBezTo>
                    <a:pt x="44" y="63"/>
                    <a:pt x="51" y="58"/>
                    <a:pt x="61" y="58"/>
                  </a:cubicBezTo>
                  <a:cubicBezTo>
                    <a:pt x="72" y="58"/>
                    <a:pt x="72" y="58"/>
                    <a:pt x="72" y="58"/>
                  </a:cubicBezTo>
                  <a:cubicBezTo>
                    <a:pt x="63" y="58"/>
                    <a:pt x="55" y="51"/>
                    <a:pt x="55" y="42"/>
                  </a:cubicBezTo>
                  <a:cubicBezTo>
                    <a:pt x="55" y="32"/>
                    <a:pt x="63" y="25"/>
                    <a:pt x="72" y="25"/>
                  </a:cubicBezTo>
                  <a:cubicBezTo>
                    <a:pt x="81" y="25"/>
                    <a:pt x="89" y="32"/>
                    <a:pt x="89" y="42"/>
                  </a:cubicBezTo>
                  <a:cubicBezTo>
                    <a:pt x="89" y="51"/>
                    <a:pt x="81" y="58"/>
                    <a:pt x="72" y="58"/>
                  </a:cubicBezTo>
                  <a:cubicBezTo>
                    <a:pt x="83" y="58"/>
                    <a:pt x="83" y="58"/>
                    <a:pt x="83" y="58"/>
                  </a:cubicBezTo>
                  <a:cubicBezTo>
                    <a:pt x="92" y="58"/>
                    <a:pt x="100" y="63"/>
                    <a:pt x="100" y="70"/>
                  </a:cubicBezTo>
                  <a:cubicBezTo>
                    <a:pt x="100" y="81"/>
                    <a:pt x="100" y="81"/>
                    <a:pt x="100" y="81"/>
                  </a:cubicBezTo>
                  <a:cubicBezTo>
                    <a:pt x="44" y="81"/>
                    <a:pt x="44" y="81"/>
                    <a:pt x="44" y="81"/>
                  </a:cubicBezTo>
                  <a:lnTo>
                    <a:pt x="44" y="70"/>
                  </a:lnTo>
                  <a:close/>
                  <a:moveTo>
                    <a:pt x="122" y="125"/>
                  </a:moveTo>
                  <a:cubicBezTo>
                    <a:pt x="44" y="125"/>
                    <a:pt x="44" y="125"/>
                    <a:pt x="44" y="125"/>
                  </a:cubicBezTo>
                  <a:cubicBezTo>
                    <a:pt x="44" y="114"/>
                    <a:pt x="44" y="114"/>
                    <a:pt x="44" y="114"/>
                  </a:cubicBezTo>
                  <a:cubicBezTo>
                    <a:pt x="122" y="114"/>
                    <a:pt x="122" y="114"/>
                    <a:pt x="122" y="114"/>
                  </a:cubicBezTo>
                  <a:lnTo>
                    <a:pt x="122" y="125"/>
                  </a:lnTo>
                  <a:close/>
                  <a:moveTo>
                    <a:pt x="122" y="103"/>
                  </a:moveTo>
                  <a:cubicBezTo>
                    <a:pt x="44" y="103"/>
                    <a:pt x="44" y="103"/>
                    <a:pt x="44" y="103"/>
                  </a:cubicBezTo>
                  <a:cubicBezTo>
                    <a:pt x="44" y="92"/>
                    <a:pt x="44" y="92"/>
                    <a:pt x="44" y="92"/>
                  </a:cubicBezTo>
                  <a:cubicBezTo>
                    <a:pt x="122" y="92"/>
                    <a:pt x="122" y="92"/>
                    <a:pt x="122" y="92"/>
                  </a:cubicBezTo>
                  <a:lnTo>
                    <a:pt x="122" y="103"/>
                  </a:lnTo>
                  <a:close/>
                </a:path>
              </a:pathLst>
            </a:custGeom>
            <a:solidFill>
              <a:schemeClr val="bg1">
                <a:lumMod val="65000"/>
              </a:schemeClr>
            </a:solidFill>
            <a:ln w="3175">
              <a:noFill/>
            </a:ln>
          </p:spPr>
          <p:txBody>
            <a:bodyPr vert="horz" wrap="square" lIns="91440" tIns="45720" rIns="91440" bIns="45720" numCol="1" anchor="t" anchorCtr="0" compatLnSpc="1">
              <a:prstTxWarp prst="textNoShape">
                <a:avLst/>
              </a:prstTxWarp>
            </a:bodyPr>
            <a:lstStyle/>
            <a:p>
              <a:pPr defTabSz="457124"/>
              <a:endParaRPr lang="en-US" sz="2000" dirty="0">
                <a:solidFill>
                  <a:srgbClr val="FFFFFF"/>
                </a:solidFill>
              </a:endParaRPr>
            </a:p>
          </p:txBody>
        </p:sp>
      </p:grpSp>
    </p:spTree>
    <p:extLst>
      <p:ext uri="{BB962C8B-B14F-4D97-AF65-F5344CB8AC3E}">
        <p14:creationId xmlns:p14="http://schemas.microsoft.com/office/powerpoint/2010/main" val="17402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ctrTitle"/>
          </p:nvPr>
        </p:nvSpPr>
        <p:spPr/>
        <p:txBody>
          <a:bodyPr>
            <a:normAutofit/>
          </a:bodyPr>
          <a:lstStyle/>
          <a:p>
            <a:pPr algn="l"/>
            <a:r>
              <a:rPr lang="en-US" dirty="0" smtClean="0"/>
              <a:t>IP </a:t>
            </a:r>
            <a:r>
              <a:rPr lang="en-US" dirty="0"/>
              <a:t>Convergence of </a:t>
            </a:r>
            <a:r>
              <a:rPr lang="en-US" dirty="0" smtClean="0"/>
              <a:t>Workplace </a:t>
            </a:r>
            <a:r>
              <a:rPr lang="en-US" dirty="0"/>
              <a:t>S</a:t>
            </a:r>
            <a:r>
              <a:rPr lang="en-US" dirty="0" smtClean="0"/>
              <a:t>ervices</a:t>
            </a:r>
            <a:endParaRPr lang="en-US" dirty="0"/>
          </a:p>
        </p:txBody>
      </p:sp>
      <p:sp>
        <p:nvSpPr>
          <p:cNvPr id="159" name="Oval 430"/>
          <p:cNvSpPr/>
          <p:nvPr/>
        </p:nvSpPr>
        <p:spPr>
          <a:xfrm>
            <a:off x="7008381" y="1563822"/>
            <a:ext cx="1847917" cy="857675"/>
          </a:xfrm>
          <a:custGeom>
            <a:avLst/>
            <a:gdLst/>
            <a:ahLst/>
            <a:cxnLst/>
            <a:rect l="l" t="t" r="r" b="b"/>
            <a:pathLst>
              <a:path w="2269066" h="1404191">
                <a:moveTo>
                  <a:pt x="1041400" y="0"/>
                </a:moveTo>
                <a:cubicBezTo>
                  <a:pt x="1227271" y="0"/>
                  <a:pt x="1386748" y="106613"/>
                  <a:pt x="1454869" y="258555"/>
                </a:cubicBezTo>
                <a:lnTo>
                  <a:pt x="1477356" y="326893"/>
                </a:lnTo>
                <a:lnTo>
                  <a:pt x="1525186" y="312886"/>
                </a:lnTo>
                <a:cubicBezTo>
                  <a:pt x="1546682" y="308736"/>
                  <a:pt x="1568938" y="306557"/>
                  <a:pt x="1591733" y="306557"/>
                </a:cubicBezTo>
                <a:cubicBezTo>
                  <a:pt x="1751302" y="306557"/>
                  <a:pt x="1884434" y="413337"/>
                  <a:pt x="1915224" y="555288"/>
                </a:cubicBezTo>
                <a:lnTo>
                  <a:pt x="1919577" y="596029"/>
                </a:lnTo>
                <a:lnTo>
                  <a:pt x="1938867" y="594423"/>
                </a:lnTo>
                <a:cubicBezTo>
                  <a:pt x="2121231" y="594423"/>
                  <a:pt x="2269066" y="733891"/>
                  <a:pt x="2269066" y="905934"/>
                </a:cubicBezTo>
                <a:cubicBezTo>
                  <a:pt x="2269066" y="1077977"/>
                  <a:pt x="2121231" y="1217445"/>
                  <a:pt x="1938867" y="1217445"/>
                </a:cubicBezTo>
                <a:cubicBezTo>
                  <a:pt x="1893276" y="1217445"/>
                  <a:pt x="1849843" y="1208728"/>
                  <a:pt x="1810339" y="1192965"/>
                </a:cubicBezTo>
                <a:lnTo>
                  <a:pt x="1773407" y="1174054"/>
                </a:lnTo>
                <a:lnTo>
                  <a:pt x="1765841" y="1197049"/>
                </a:lnTo>
                <a:cubicBezTo>
                  <a:pt x="1725997" y="1285920"/>
                  <a:pt x="1632718" y="1348278"/>
                  <a:pt x="1524001" y="1348278"/>
                </a:cubicBezTo>
                <a:cubicBezTo>
                  <a:pt x="1469643" y="1348278"/>
                  <a:pt x="1419144" y="1332689"/>
                  <a:pt x="1377254" y="1305990"/>
                </a:cubicBezTo>
                <a:lnTo>
                  <a:pt x="1342812" y="1279181"/>
                </a:lnTo>
                <a:lnTo>
                  <a:pt x="1311232" y="1315291"/>
                </a:lnTo>
                <a:cubicBezTo>
                  <a:pt x="1253009" y="1370218"/>
                  <a:pt x="1172576" y="1404191"/>
                  <a:pt x="1083732" y="1404191"/>
                </a:cubicBezTo>
                <a:cubicBezTo>
                  <a:pt x="972677" y="1404191"/>
                  <a:pt x="874764" y="1351108"/>
                  <a:pt x="816946" y="1270370"/>
                </a:cubicBezTo>
                <a:lnTo>
                  <a:pt x="802151" y="1244655"/>
                </a:lnTo>
                <a:lnTo>
                  <a:pt x="792028" y="1252534"/>
                </a:lnTo>
                <a:cubicBezTo>
                  <a:pt x="710951" y="1304209"/>
                  <a:pt x="613210" y="1334382"/>
                  <a:pt x="508000" y="1334382"/>
                </a:cubicBezTo>
                <a:cubicBezTo>
                  <a:pt x="227439" y="1334382"/>
                  <a:pt x="0" y="1119815"/>
                  <a:pt x="0" y="855133"/>
                </a:cubicBezTo>
                <a:cubicBezTo>
                  <a:pt x="0" y="590451"/>
                  <a:pt x="227439" y="375884"/>
                  <a:pt x="508000" y="375884"/>
                </a:cubicBezTo>
                <a:lnTo>
                  <a:pt x="596835" y="384333"/>
                </a:lnTo>
                <a:lnTo>
                  <a:pt x="601784" y="338019"/>
                </a:lnTo>
                <a:cubicBezTo>
                  <a:pt x="643626" y="145112"/>
                  <a:pt x="824551" y="0"/>
                  <a:pt x="1041400" y="0"/>
                </a:cubicBezTo>
                <a:close/>
              </a:path>
            </a:pathLst>
          </a:custGeom>
          <a:solidFill>
            <a:schemeClr val="accent2">
              <a:alpha val="2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Arial"/>
            </a:endParaRPr>
          </a:p>
        </p:txBody>
      </p:sp>
      <p:sp>
        <p:nvSpPr>
          <p:cNvPr id="17" name="Rectangle 16"/>
          <p:cNvSpPr/>
          <p:nvPr/>
        </p:nvSpPr>
        <p:spPr>
          <a:xfrm>
            <a:off x="854367" y="2484491"/>
            <a:ext cx="709588" cy="307777"/>
          </a:xfrm>
          <a:prstGeom prst="rect">
            <a:avLst/>
          </a:prstGeom>
        </p:spPr>
        <p:txBody>
          <a:bodyPr wrap="square">
            <a:spAutoFit/>
          </a:bodyPr>
          <a:lstStyle/>
          <a:p>
            <a:pPr defTabSz="914400" fontAlgn="auto">
              <a:spcBef>
                <a:spcPts val="0"/>
              </a:spcBef>
              <a:spcAft>
                <a:spcPts val="0"/>
              </a:spcAft>
            </a:pPr>
            <a:r>
              <a:rPr lang="en-US" sz="1400" dirty="0">
                <a:solidFill>
                  <a:srgbClr val="10B1BE"/>
                </a:solidFill>
                <a:latin typeface="Arial"/>
              </a:rPr>
              <a:t>PBX</a:t>
            </a:r>
          </a:p>
        </p:txBody>
      </p:sp>
      <p:sp>
        <p:nvSpPr>
          <p:cNvPr id="71" name="Rounded Rectangle 70"/>
          <p:cNvSpPr/>
          <p:nvPr/>
        </p:nvSpPr>
        <p:spPr>
          <a:xfrm>
            <a:off x="3205658" y="3516945"/>
            <a:ext cx="1645619" cy="1204798"/>
          </a:xfrm>
          <a:prstGeom prst="roundRect">
            <a:avLst>
              <a:gd name="adj" fmla="val 0"/>
            </a:avLst>
          </a:prstGeom>
          <a:solidFill>
            <a:srgbClr val="000000">
              <a:alpha val="20000"/>
            </a:srgbClr>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dirty="0">
              <a:solidFill>
                <a:srgbClr val="FFFFFF"/>
              </a:solidFill>
              <a:latin typeface="Arial"/>
            </a:endParaRPr>
          </a:p>
        </p:txBody>
      </p:sp>
      <p:sp>
        <p:nvSpPr>
          <p:cNvPr id="72" name="Rounded Rectangle 71"/>
          <p:cNvSpPr/>
          <p:nvPr/>
        </p:nvSpPr>
        <p:spPr>
          <a:xfrm>
            <a:off x="4932492" y="3515735"/>
            <a:ext cx="1645619" cy="1205757"/>
          </a:xfrm>
          <a:prstGeom prst="roundRect">
            <a:avLst>
              <a:gd name="adj" fmla="val 0"/>
            </a:avLst>
          </a:prstGeom>
          <a:solidFill>
            <a:srgbClr val="000000">
              <a:alpha val="20000"/>
            </a:srgbClr>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dirty="0">
              <a:solidFill>
                <a:srgbClr val="FFFFFF"/>
              </a:solidFill>
              <a:latin typeface="Arial"/>
            </a:endParaRPr>
          </a:p>
        </p:txBody>
      </p:sp>
      <p:sp>
        <p:nvSpPr>
          <p:cNvPr id="73" name="Rounded Rectangle 72"/>
          <p:cNvSpPr/>
          <p:nvPr/>
        </p:nvSpPr>
        <p:spPr>
          <a:xfrm>
            <a:off x="6659327" y="3508179"/>
            <a:ext cx="1645619" cy="1211747"/>
          </a:xfrm>
          <a:prstGeom prst="roundRect">
            <a:avLst>
              <a:gd name="adj" fmla="val 0"/>
            </a:avLst>
          </a:prstGeom>
          <a:solidFill>
            <a:srgbClr val="000000">
              <a:alpha val="20000"/>
            </a:srgbClr>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dirty="0">
              <a:solidFill>
                <a:srgbClr val="676767"/>
              </a:solidFill>
              <a:latin typeface="Arial"/>
            </a:endParaRPr>
          </a:p>
        </p:txBody>
      </p:sp>
      <p:sp>
        <p:nvSpPr>
          <p:cNvPr id="74" name="Rounded Rectangle 73"/>
          <p:cNvSpPr/>
          <p:nvPr/>
        </p:nvSpPr>
        <p:spPr>
          <a:xfrm>
            <a:off x="1478824" y="3516945"/>
            <a:ext cx="1645619" cy="1204798"/>
          </a:xfrm>
          <a:prstGeom prst="roundRect">
            <a:avLst>
              <a:gd name="adj" fmla="val 0"/>
            </a:avLst>
          </a:prstGeom>
          <a:solidFill>
            <a:srgbClr val="000000">
              <a:alpha val="20000"/>
            </a:srgbClr>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dirty="0">
              <a:solidFill>
                <a:srgbClr val="676767"/>
              </a:solidFill>
              <a:latin typeface="Arial"/>
            </a:endParaRPr>
          </a:p>
        </p:txBody>
      </p:sp>
      <p:sp>
        <p:nvSpPr>
          <p:cNvPr id="99" name="TextBox 98"/>
          <p:cNvSpPr txBox="1"/>
          <p:nvPr/>
        </p:nvSpPr>
        <p:spPr>
          <a:xfrm>
            <a:off x="1975301" y="3193823"/>
            <a:ext cx="584064" cy="307777"/>
          </a:xfrm>
          <a:prstGeom prst="rect">
            <a:avLst/>
          </a:prstGeom>
          <a:noFill/>
        </p:spPr>
        <p:txBody>
          <a:bodyPr wrap="none" rtlCol="0">
            <a:spAutoFit/>
          </a:bodyPr>
          <a:lstStyle/>
          <a:p>
            <a:pPr defTabSz="914400" fontAlgn="auto">
              <a:spcBef>
                <a:spcPts val="0"/>
              </a:spcBef>
              <a:spcAft>
                <a:spcPts val="0"/>
              </a:spcAft>
            </a:pPr>
            <a:r>
              <a:rPr lang="en-US" sz="1400" dirty="0" smtClean="0">
                <a:solidFill>
                  <a:srgbClr val="676767">
                    <a:lumMod val="60000"/>
                    <a:lumOff val="40000"/>
                  </a:srgbClr>
                </a:solidFill>
                <a:latin typeface="Arial"/>
              </a:rPr>
              <a:t>2005</a:t>
            </a:r>
            <a:endParaRPr lang="en-US" sz="1400" dirty="0">
              <a:solidFill>
                <a:srgbClr val="676767">
                  <a:lumMod val="60000"/>
                  <a:lumOff val="40000"/>
                </a:srgbClr>
              </a:solidFill>
              <a:latin typeface="Arial"/>
            </a:endParaRPr>
          </a:p>
        </p:txBody>
      </p:sp>
      <p:sp>
        <p:nvSpPr>
          <p:cNvPr id="100" name="TextBox 99"/>
          <p:cNvSpPr txBox="1"/>
          <p:nvPr/>
        </p:nvSpPr>
        <p:spPr>
          <a:xfrm>
            <a:off x="3498946" y="3193823"/>
            <a:ext cx="1073143" cy="307777"/>
          </a:xfrm>
          <a:prstGeom prst="rect">
            <a:avLst/>
          </a:prstGeom>
          <a:noFill/>
        </p:spPr>
        <p:txBody>
          <a:bodyPr wrap="none" rtlCol="0">
            <a:spAutoFit/>
          </a:bodyPr>
          <a:lstStyle/>
          <a:p>
            <a:pPr defTabSz="914400" fontAlgn="auto">
              <a:spcBef>
                <a:spcPts val="0"/>
              </a:spcBef>
              <a:spcAft>
                <a:spcPts val="0"/>
              </a:spcAft>
            </a:pPr>
            <a:r>
              <a:rPr lang="en-US" sz="1400" dirty="0">
                <a:solidFill>
                  <a:srgbClr val="676767">
                    <a:lumMod val="60000"/>
                    <a:lumOff val="40000"/>
                  </a:srgbClr>
                </a:solidFill>
                <a:latin typeface="Arial"/>
              </a:rPr>
              <a:t>L</a:t>
            </a:r>
            <a:r>
              <a:rPr lang="en-US" sz="1400" dirty="0" smtClean="0">
                <a:solidFill>
                  <a:srgbClr val="676767">
                    <a:lumMod val="60000"/>
                    <a:lumOff val="40000"/>
                  </a:srgbClr>
                </a:solidFill>
                <a:latin typeface="Arial"/>
              </a:rPr>
              <a:t>ate 2000s</a:t>
            </a:r>
            <a:endParaRPr lang="en-US" sz="1400" dirty="0">
              <a:solidFill>
                <a:srgbClr val="676767">
                  <a:lumMod val="60000"/>
                  <a:lumOff val="40000"/>
                </a:srgbClr>
              </a:solidFill>
              <a:latin typeface="Arial"/>
            </a:endParaRPr>
          </a:p>
        </p:txBody>
      </p:sp>
      <p:sp>
        <p:nvSpPr>
          <p:cNvPr id="101" name="TextBox 100"/>
          <p:cNvSpPr txBox="1"/>
          <p:nvPr/>
        </p:nvSpPr>
        <p:spPr>
          <a:xfrm>
            <a:off x="5428969" y="3193823"/>
            <a:ext cx="584064" cy="307777"/>
          </a:xfrm>
          <a:prstGeom prst="rect">
            <a:avLst/>
          </a:prstGeom>
          <a:noFill/>
        </p:spPr>
        <p:txBody>
          <a:bodyPr wrap="none" rtlCol="0">
            <a:spAutoFit/>
          </a:bodyPr>
          <a:lstStyle/>
          <a:p>
            <a:pPr defTabSz="914400" fontAlgn="auto">
              <a:spcBef>
                <a:spcPts val="0"/>
              </a:spcBef>
              <a:spcAft>
                <a:spcPts val="0"/>
              </a:spcAft>
            </a:pPr>
            <a:r>
              <a:rPr lang="en-US" sz="1400" dirty="0" smtClean="0">
                <a:solidFill>
                  <a:srgbClr val="676767">
                    <a:lumMod val="60000"/>
                    <a:lumOff val="40000"/>
                  </a:srgbClr>
                </a:solidFill>
                <a:latin typeface="Arial"/>
              </a:rPr>
              <a:t>2010</a:t>
            </a:r>
            <a:endParaRPr lang="en-US" sz="1400" dirty="0">
              <a:solidFill>
                <a:srgbClr val="676767">
                  <a:lumMod val="60000"/>
                  <a:lumOff val="40000"/>
                </a:srgbClr>
              </a:solidFill>
              <a:latin typeface="Arial"/>
            </a:endParaRPr>
          </a:p>
        </p:txBody>
      </p:sp>
      <p:sp>
        <p:nvSpPr>
          <p:cNvPr id="102" name="TextBox 101"/>
          <p:cNvSpPr txBox="1"/>
          <p:nvPr/>
        </p:nvSpPr>
        <p:spPr>
          <a:xfrm>
            <a:off x="7155804" y="3193823"/>
            <a:ext cx="584064" cy="307777"/>
          </a:xfrm>
          <a:prstGeom prst="rect">
            <a:avLst/>
          </a:prstGeom>
          <a:noFill/>
        </p:spPr>
        <p:txBody>
          <a:bodyPr wrap="none" rtlCol="0">
            <a:spAutoFit/>
          </a:bodyPr>
          <a:lstStyle/>
          <a:p>
            <a:pPr defTabSz="914400" fontAlgn="auto">
              <a:spcBef>
                <a:spcPts val="0"/>
              </a:spcBef>
              <a:spcAft>
                <a:spcPts val="0"/>
              </a:spcAft>
            </a:pPr>
            <a:r>
              <a:rPr lang="en-US" sz="1400" dirty="0" smtClean="0">
                <a:solidFill>
                  <a:srgbClr val="676767">
                    <a:lumMod val="60000"/>
                    <a:lumOff val="40000"/>
                  </a:srgbClr>
                </a:solidFill>
                <a:latin typeface="Arial"/>
              </a:rPr>
              <a:t>2015</a:t>
            </a:r>
            <a:endParaRPr lang="en-US" sz="1400" dirty="0">
              <a:solidFill>
                <a:srgbClr val="676767">
                  <a:lumMod val="60000"/>
                  <a:lumOff val="40000"/>
                </a:srgbClr>
              </a:solidFill>
              <a:latin typeface="Arial"/>
            </a:endParaRPr>
          </a:p>
        </p:txBody>
      </p:sp>
      <p:sp>
        <p:nvSpPr>
          <p:cNvPr id="103" name="TextBox 102"/>
          <p:cNvSpPr txBox="1"/>
          <p:nvPr/>
        </p:nvSpPr>
        <p:spPr>
          <a:xfrm>
            <a:off x="271463" y="3125787"/>
            <a:ext cx="584064" cy="307777"/>
          </a:xfrm>
          <a:prstGeom prst="rect">
            <a:avLst/>
          </a:prstGeom>
          <a:noFill/>
        </p:spPr>
        <p:txBody>
          <a:bodyPr wrap="none" rtlCol="0">
            <a:spAutoFit/>
          </a:bodyPr>
          <a:lstStyle/>
          <a:p>
            <a:pPr defTabSz="914400" fontAlgn="auto">
              <a:spcBef>
                <a:spcPts val="0"/>
              </a:spcBef>
              <a:spcAft>
                <a:spcPts val="0"/>
              </a:spcAft>
            </a:pPr>
            <a:r>
              <a:rPr lang="en-US" sz="1400" dirty="0" smtClean="0">
                <a:solidFill>
                  <a:srgbClr val="676767">
                    <a:lumMod val="60000"/>
                    <a:lumOff val="40000"/>
                  </a:srgbClr>
                </a:solidFill>
                <a:latin typeface="Arial"/>
              </a:rPr>
              <a:t>1995</a:t>
            </a:r>
            <a:endParaRPr lang="en-US" sz="1400" dirty="0">
              <a:solidFill>
                <a:srgbClr val="676767">
                  <a:lumMod val="60000"/>
                  <a:lumOff val="40000"/>
                </a:srgbClr>
              </a:solidFill>
              <a:latin typeface="Arial"/>
            </a:endParaRPr>
          </a:p>
        </p:txBody>
      </p:sp>
      <p:sp>
        <p:nvSpPr>
          <p:cNvPr id="104" name="TextBox 38"/>
          <p:cNvSpPr txBox="1">
            <a:spLocks noChangeArrowheads="1"/>
          </p:cNvSpPr>
          <p:nvPr/>
        </p:nvSpPr>
        <p:spPr bwMode="auto">
          <a:xfrm>
            <a:off x="11" y="3680681"/>
            <a:ext cx="1118345" cy="584776"/>
          </a:xfrm>
          <a:prstGeom prst="rect">
            <a:avLst/>
          </a:prstGeom>
          <a:noFill/>
        </p:spPr>
        <p:txBody>
          <a:bodyPr wrap="square" rtlCol="0">
            <a:spAutoFit/>
          </a:bodyPr>
          <a:lstStyle>
            <a:defPPr>
              <a:defRPr lang="en-US"/>
            </a:defPPr>
          </a:lstStyle>
          <a:p>
            <a:pPr algn="ctr" defTabSz="914400" fontAlgn="auto">
              <a:spcBef>
                <a:spcPts val="0"/>
              </a:spcBef>
              <a:spcAft>
                <a:spcPts val="0"/>
              </a:spcAft>
            </a:pPr>
            <a:r>
              <a:rPr lang="en-US" sz="1600" dirty="0" smtClean="0">
                <a:solidFill>
                  <a:srgbClr val="FFFFFF"/>
                </a:solidFill>
                <a:latin typeface="Arial"/>
              </a:rPr>
              <a:t>Data</a:t>
            </a:r>
            <a:br>
              <a:rPr lang="en-US" sz="1600" dirty="0" smtClean="0">
                <a:solidFill>
                  <a:srgbClr val="FFFFFF"/>
                </a:solidFill>
                <a:latin typeface="Arial"/>
              </a:rPr>
            </a:br>
            <a:r>
              <a:rPr lang="en-US" sz="1600" dirty="0" smtClean="0">
                <a:solidFill>
                  <a:srgbClr val="FFFFFF"/>
                </a:solidFill>
                <a:latin typeface="Arial"/>
              </a:rPr>
              <a:t>Network</a:t>
            </a:r>
            <a:endParaRPr lang="en-US" sz="1600" dirty="0">
              <a:solidFill>
                <a:srgbClr val="FFFFFF"/>
              </a:solidFill>
              <a:latin typeface="Arial"/>
            </a:endParaRPr>
          </a:p>
        </p:txBody>
      </p:sp>
      <p:sp>
        <p:nvSpPr>
          <p:cNvPr id="105" name="TextBox 38"/>
          <p:cNvSpPr txBox="1">
            <a:spLocks noChangeArrowheads="1"/>
          </p:cNvSpPr>
          <p:nvPr/>
        </p:nvSpPr>
        <p:spPr bwMode="auto">
          <a:xfrm>
            <a:off x="1617565" y="3631551"/>
            <a:ext cx="1368114" cy="276999"/>
          </a:xfrm>
          <a:prstGeom prst="rect">
            <a:avLst/>
          </a:prstGeom>
          <a:noFill/>
        </p:spPr>
        <p:txBody>
          <a:bodyPr wrap="square" rtlCol="0">
            <a:spAutoFit/>
          </a:bodyPr>
          <a:lstStyle>
            <a:defPPr>
              <a:defRPr lang="en-US"/>
            </a:defPPr>
          </a:lstStyle>
          <a:p>
            <a:pPr algn="ctr" defTabSz="914400" fontAlgn="auto">
              <a:spcBef>
                <a:spcPts val="0"/>
              </a:spcBef>
              <a:spcAft>
                <a:spcPts val="0"/>
              </a:spcAft>
            </a:pPr>
            <a:r>
              <a:rPr lang="en-US" sz="1200" dirty="0">
                <a:solidFill>
                  <a:srgbClr val="FFFFFF"/>
                </a:solidFill>
                <a:latin typeface="Arial"/>
              </a:rPr>
              <a:t>IP Telephony</a:t>
            </a:r>
          </a:p>
        </p:txBody>
      </p:sp>
      <p:sp>
        <p:nvSpPr>
          <p:cNvPr id="106" name="TextBox 38"/>
          <p:cNvSpPr txBox="1">
            <a:spLocks noChangeArrowheads="1"/>
          </p:cNvSpPr>
          <p:nvPr/>
        </p:nvSpPr>
        <p:spPr bwMode="auto">
          <a:xfrm>
            <a:off x="4930728" y="3581607"/>
            <a:ext cx="1670892" cy="646331"/>
          </a:xfrm>
          <a:prstGeom prst="rect">
            <a:avLst/>
          </a:prstGeom>
          <a:noFill/>
        </p:spPr>
        <p:txBody>
          <a:bodyPr wrap="square" rtlCol="0">
            <a:spAutoFit/>
          </a:bodyPr>
          <a:lstStyle>
            <a:defPPr>
              <a:defRPr lang="en-US"/>
            </a:defPPr>
          </a:lstStyle>
          <a:p>
            <a:pPr algn="ctr" defTabSz="914400" fontAlgn="auto">
              <a:spcBef>
                <a:spcPts val="0"/>
              </a:spcBef>
              <a:spcAft>
                <a:spcPts val="0"/>
              </a:spcAft>
            </a:pPr>
            <a:r>
              <a:rPr lang="en-US" sz="1200" dirty="0">
                <a:solidFill>
                  <a:srgbClr val="FFFFFF"/>
                </a:solidFill>
                <a:latin typeface="Arial"/>
              </a:rPr>
              <a:t>Building Management Systems using </a:t>
            </a:r>
            <a:r>
              <a:rPr lang="en-US" sz="1200" dirty="0" smtClean="0">
                <a:solidFill>
                  <a:srgbClr val="FFFFFF"/>
                </a:solidFill>
                <a:latin typeface="Arial"/>
              </a:rPr>
              <a:t/>
            </a:r>
            <a:br>
              <a:rPr lang="en-US" sz="1200" dirty="0" smtClean="0">
                <a:solidFill>
                  <a:srgbClr val="FFFFFF"/>
                </a:solidFill>
                <a:latin typeface="Arial"/>
              </a:rPr>
            </a:br>
            <a:r>
              <a:rPr lang="en-US" sz="1200" dirty="0" smtClean="0">
                <a:solidFill>
                  <a:srgbClr val="FFFFFF"/>
                </a:solidFill>
                <a:latin typeface="Arial"/>
              </a:rPr>
              <a:t>low</a:t>
            </a:r>
            <a:r>
              <a:rPr lang="en-US" sz="1200" dirty="0">
                <a:solidFill>
                  <a:srgbClr val="FFFFFF"/>
                </a:solidFill>
                <a:latin typeface="Arial"/>
              </a:rPr>
              <a:t>-voltage PoE</a:t>
            </a:r>
          </a:p>
        </p:txBody>
      </p:sp>
      <p:sp>
        <p:nvSpPr>
          <p:cNvPr id="107" name="TextBox 38"/>
          <p:cNvSpPr txBox="1">
            <a:spLocks noChangeArrowheads="1"/>
          </p:cNvSpPr>
          <p:nvPr/>
        </p:nvSpPr>
        <p:spPr bwMode="auto">
          <a:xfrm>
            <a:off x="3326095" y="3631551"/>
            <a:ext cx="1404722" cy="276999"/>
          </a:xfrm>
          <a:prstGeom prst="rect">
            <a:avLst/>
          </a:prstGeom>
          <a:noFill/>
        </p:spPr>
        <p:txBody>
          <a:bodyPr wrap="square" rtlCol="0">
            <a:spAutoFit/>
          </a:bodyPr>
          <a:lstStyle>
            <a:defPPr>
              <a:defRPr lang="en-US"/>
            </a:defPPr>
          </a:lstStyle>
          <a:p>
            <a:pPr algn="ctr" defTabSz="914400" fontAlgn="auto">
              <a:spcBef>
                <a:spcPts val="0"/>
              </a:spcBef>
              <a:spcAft>
                <a:spcPts val="0"/>
              </a:spcAft>
            </a:pPr>
            <a:r>
              <a:rPr lang="en-US" sz="1200" dirty="0">
                <a:solidFill>
                  <a:srgbClr val="FFFFFF"/>
                </a:solidFill>
                <a:latin typeface="Arial"/>
              </a:rPr>
              <a:t>IP Cameras</a:t>
            </a:r>
          </a:p>
        </p:txBody>
      </p:sp>
      <p:sp>
        <p:nvSpPr>
          <p:cNvPr id="108" name="TextBox 38"/>
          <p:cNvSpPr txBox="1">
            <a:spLocks noChangeArrowheads="1"/>
          </p:cNvSpPr>
          <p:nvPr/>
        </p:nvSpPr>
        <p:spPr bwMode="auto">
          <a:xfrm>
            <a:off x="6745505" y="3631551"/>
            <a:ext cx="1478804" cy="646331"/>
          </a:xfrm>
          <a:prstGeom prst="rect">
            <a:avLst/>
          </a:prstGeom>
          <a:noFill/>
        </p:spPr>
        <p:txBody>
          <a:bodyPr wrap="square" rtlCol="0">
            <a:spAutoFit/>
          </a:bodyPr>
          <a:lstStyle>
            <a:defPPr>
              <a:defRPr lang="en-US"/>
            </a:defPPr>
          </a:lstStyle>
          <a:p>
            <a:pPr algn="ctr" defTabSz="914400" fontAlgn="auto">
              <a:spcBef>
                <a:spcPts val="0"/>
              </a:spcBef>
              <a:spcAft>
                <a:spcPts val="0"/>
              </a:spcAft>
            </a:pPr>
            <a:r>
              <a:rPr lang="en-US" sz="1200" dirty="0">
                <a:solidFill>
                  <a:srgbClr val="FFFFFF"/>
                </a:solidFill>
                <a:latin typeface="Arial"/>
              </a:rPr>
              <a:t>Smart </a:t>
            </a:r>
            <a:r>
              <a:rPr lang="en-US" sz="1200" dirty="0" smtClean="0">
                <a:solidFill>
                  <a:srgbClr val="FFFFFF"/>
                </a:solidFill>
                <a:latin typeface="Arial"/>
              </a:rPr>
              <a:t/>
            </a:r>
            <a:br>
              <a:rPr lang="en-US" sz="1200" dirty="0" smtClean="0">
                <a:solidFill>
                  <a:srgbClr val="FFFFFF"/>
                </a:solidFill>
                <a:latin typeface="Arial"/>
              </a:rPr>
            </a:br>
            <a:r>
              <a:rPr lang="en-US" sz="1200" dirty="0" smtClean="0">
                <a:solidFill>
                  <a:srgbClr val="FFFFFF"/>
                </a:solidFill>
                <a:latin typeface="Arial"/>
              </a:rPr>
              <a:t>Lighting </a:t>
            </a:r>
            <a:r>
              <a:rPr lang="en-US" sz="1200" dirty="0">
                <a:solidFill>
                  <a:srgbClr val="FFFFFF"/>
                </a:solidFill>
                <a:latin typeface="Arial"/>
              </a:rPr>
              <a:t>with </a:t>
            </a:r>
            <a:r>
              <a:rPr lang="en-US" sz="1200" dirty="0" smtClean="0">
                <a:solidFill>
                  <a:srgbClr val="FFFFFF"/>
                </a:solidFill>
                <a:latin typeface="Arial"/>
              </a:rPr>
              <a:t/>
            </a:r>
            <a:br>
              <a:rPr lang="en-US" sz="1200" dirty="0" smtClean="0">
                <a:solidFill>
                  <a:srgbClr val="FFFFFF"/>
                </a:solidFill>
                <a:latin typeface="Arial"/>
              </a:rPr>
            </a:br>
            <a:r>
              <a:rPr lang="en-US" sz="1200" dirty="0" smtClean="0">
                <a:solidFill>
                  <a:srgbClr val="FFFFFF"/>
                </a:solidFill>
                <a:latin typeface="Arial"/>
              </a:rPr>
              <a:t>low</a:t>
            </a:r>
            <a:r>
              <a:rPr lang="en-US" sz="1200" dirty="0">
                <a:solidFill>
                  <a:srgbClr val="FFFFFF"/>
                </a:solidFill>
                <a:latin typeface="Arial"/>
              </a:rPr>
              <a:t>-voltage PoE </a:t>
            </a:r>
          </a:p>
        </p:txBody>
      </p:sp>
      <p:sp>
        <p:nvSpPr>
          <p:cNvPr id="157" name="Rounded Rectangle 156"/>
          <p:cNvSpPr>
            <a:spLocks noChangeAspect="1"/>
          </p:cNvSpPr>
          <p:nvPr/>
        </p:nvSpPr>
        <p:spPr>
          <a:xfrm>
            <a:off x="489799" y="3458295"/>
            <a:ext cx="170604" cy="127952"/>
          </a:xfrm>
          <a:prstGeom prst="roundRect">
            <a:avLst>
              <a:gd name="adj" fmla="val 50000"/>
            </a:avLst>
          </a:prstGeom>
          <a:gradFill flip="none" rotWithShape="1">
            <a:gsLst>
              <a:gs pos="0">
                <a:srgbClr val="214794"/>
              </a:gs>
              <a:gs pos="100000">
                <a:srgbClr val="1C3D7F"/>
              </a:gs>
            </a:gsLst>
            <a:lin ang="5400000" scaled="0"/>
            <a:tileRect/>
          </a:gradFill>
          <a:ln w="9525" cap="flat" cmpd="sng" algn="ctr">
            <a:noFill/>
            <a:prstDash val="solid"/>
          </a:ln>
          <a:effectLst/>
        </p:spPr>
        <p:txBody>
          <a:bodyPr rtlCol="0" anchor="ctr"/>
          <a:lstStyle/>
          <a:p>
            <a:pPr algn="ctr" defTabSz="914400" fontAlgn="auto">
              <a:spcBef>
                <a:spcPts val="0"/>
              </a:spcBef>
              <a:spcAft>
                <a:spcPts val="0"/>
              </a:spcAft>
            </a:pPr>
            <a:endParaRPr lang="en-US" sz="1400" kern="0" dirty="0">
              <a:solidFill>
                <a:srgbClr val="676767">
                  <a:lumMod val="60000"/>
                  <a:lumOff val="40000"/>
                </a:srgbClr>
              </a:solidFill>
              <a:latin typeface="Arial"/>
            </a:endParaRPr>
          </a:p>
        </p:txBody>
      </p:sp>
      <p:sp>
        <p:nvSpPr>
          <p:cNvPr id="3" name="TextBox 2"/>
          <p:cNvSpPr txBox="1"/>
          <p:nvPr/>
        </p:nvSpPr>
        <p:spPr>
          <a:xfrm>
            <a:off x="8472032" y="4234053"/>
            <a:ext cx="569537" cy="276999"/>
          </a:xfrm>
          <a:prstGeom prst="rect">
            <a:avLst/>
          </a:prstGeom>
          <a:noFill/>
        </p:spPr>
        <p:txBody>
          <a:bodyPr wrap="none" rtlCol="0">
            <a:spAutoFit/>
          </a:bodyPr>
          <a:lstStyle/>
          <a:p>
            <a:pPr defTabSz="914400" fontAlgn="auto">
              <a:spcBef>
                <a:spcPts val="0"/>
              </a:spcBef>
              <a:spcAft>
                <a:spcPts val="0"/>
              </a:spcAft>
            </a:pPr>
            <a:r>
              <a:rPr lang="en-US" sz="1200" dirty="0" smtClean="0">
                <a:solidFill>
                  <a:srgbClr val="FFFFFF">
                    <a:lumMod val="75000"/>
                  </a:srgbClr>
                </a:solidFill>
                <a:latin typeface="Arial"/>
              </a:rPr>
              <a:t>OpEx</a:t>
            </a:r>
            <a:endParaRPr lang="en-US" sz="1200" dirty="0">
              <a:solidFill>
                <a:srgbClr val="FFFFFF">
                  <a:lumMod val="75000"/>
                </a:srgbClr>
              </a:solidFill>
              <a:latin typeface="Arial"/>
            </a:endParaRPr>
          </a:p>
        </p:txBody>
      </p:sp>
      <p:sp>
        <p:nvSpPr>
          <p:cNvPr id="18" name="Freeform 17"/>
          <p:cNvSpPr/>
          <p:nvPr/>
        </p:nvSpPr>
        <p:spPr>
          <a:xfrm>
            <a:off x="619893" y="2732764"/>
            <a:ext cx="1539119" cy="787187"/>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4045 h 1210545"/>
              <a:gd name="connsiteX1" fmla="*/ 836082 w 1841500"/>
              <a:gd name="connsiteY1" fmla="*/ 168999 h 1210545"/>
              <a:gd name="connsiteX2" fmla="*/ 1841500 w 1841500"/>
              <a:gd name="connsiteY2" fmla="*/ 1210545 h 1210545"/>
              <a:gd name="connsiteX0" fmla="*/ 0 w 1841500"/>
              <a:gd name="connsiteY0" fmla="*/ 28475 h 1234975"/>
              <a:gd name="connsiteX1" fmla="*/ 910166 w 1841500"/>
              <a:gd name="connsiteY1" fmla="*/ 125001 h 1234975"/>
              <a:gd name="connsiteX2" fmla="*/ 1841500 w 1841500"/>
              <a:gd name="connsiteY2" fmla="*/ 1234975 h 1234975"/>
              <a:gd name="connsiteX0" fmla="*/ 0 w 1841500"/>
              <a:gd name="connsiteY0" fmla="*/ 7036 h 1213536"/>
              <a:gd name="connsiteX1" fmla="*/ 899582 w 1841500"/>
              <a:gd name="connsiteY1" fmla="*/ 158305 h 1213536"/>
              <a:gd name="connsiteX2" fmla="*/ 1841500 w 1841500"/>
              <a:gd name="connsiteY2" fmla="*/ 1213536 h 1213536"/>
              <a:gd name="connsiteX0" fmla="*/ 0 w 1539119"/>
              <a:gd name="connsiteY0" fmla="*/ 32008 h 1168438"/>
              <a:gd name="connsiteX1" fmla="*/ 597201 w 1539119"/>
              <a:gd name="connsiteY1" fmla="*/ 113207 h 1168438"/>
              <a:gd name="connsiteX2" fmla="*/ 1539119 w 1539119"/>
              <a:gd name="connsiteY2" fmla="*/ 1168438 h 1168438"/>
              <a:gd name="connsiteX0" fmla="*/ 0 w 1539119"/>
              <a:gd name="connsiteY0" fmla="*/ 10530 h 1203015"/>
              <a:gd name="connsiteX1" fmla="*/ 597201 w 1539119"/>
              <a:gd name="connsiteY1" fmla="*/ 147784 h 1203015"/>
              <a:gd name="connsiteX2" fmla="*/ 1539119 w 1539119"/>
              <a:gd name="connsiteY2" fmla="*/ 1203015 h 1203015"/>
              <a:gd name="connsiteX0" fmla="*/ 0 w 1539119"/>
              <a:gd name="connsiteY0" fmla="*/ 460 h 1192945"/>
              <a:gd name="connsiteX1" fmla="*/ 657677 w 1539119"/>
              <a:gd name="connsiteY1" fmla="*/ 207784 h 1192945"/>
              <a:gd name="connsiteX2" fmla="*/ 1539119 w 1539119"/>
              <a:gd name="connsiteY2" fmla="*/ 1192945 h 1192945"/>
              <a:gd name="connsiteX0" fmla="*/ 0 w 1539119"/>
              <a:gd name="connsiteY0" fmla="*/ 10531 h 1203016"/>
              <a:gd name="connsiteX1" fmla="*/ 693963 w 1539119"/>
              <a:gd name="connsiteY1" fmla="*/ 147784 h 1203016"/>
              <a:gd name="connsiteX2" fmla="*/ 1539119 w 1539119"/>
              <a:gd name="connsiteY2" fmla="*/ 1203016 h 1203016"/>
              <a:gd name="connsiteX0" fmla="*/ 0 w 1539119"/>
              <a:gd name="connsiteY0" fmla="*/ 647 h 1193132"/>
              <a:gd name="connsiteX1" fmla="*/ 814279 w 1539119"/>
              <a:gd name="connsiteY1" fmla="*/ 199855 h 1193132"/>
              <a:gd name="connsiteX2" fmla="*/ 1539119 w 1539119"/>
              <a:gd name="connsiteY2" fmla="*/ 1193132 h 1193132"/>
              <a:gd name="connsiteX0" fmla="*/ 0 w 1539119"/>
              <a:gd name="connsiteY0" fmla="*/ 88086 h 1280571"/>
              <a:gd name="connsiteX1" fmla="*/ 814279 w 1539119"/>
              <a:gd name="connsiteY1" fmla="*/ 287294 h 1280571"/>
              <a:gd name="connsiteX2" fmla="*/ 1539119 w 1539119"/>
              <a:gd name="connsiteY2" fmla="*/ 1280571 h 1280571"/>
              <a:gd name="connsiteX0" fmla="*/ 0 w 1539119"/>
              <a:gd name="connsiteY0" fmla="*/ 3820 h 1196305"/>
              <a:gd name="connsiteX1" fmla="*/ 894489 w 1539119"/>
              <a:gd name="connsiteY1" fmla="*/ 435364 h 1196305"/>
              <a:gd name="connsiteX2" fmla="*/ 1539119 w 1539119"/>
              <a:gd name="connsiteY2" fmla="*/ 1196305 h 1196305"/>
              <a:gd name="connsiteX0" fmla="*/ 0 w 1539119"/>
              <a:gd name="connsiteY0" fmla="*/ 19613 h 1212098"/>
              <a:gd name="connsiteX1" fmla="*/ 988068 w 1539119"/>
              <a:gd name="connsiteY1" fmla="*/ 373711 h 1212098"/>
              <a:gd name="connsiteX2" fmla="*/ 1539119 w 1539119"/>
              <a:gd name="connsiteY2" fmla="*/ 1212098 h 1212098"/>
              <a:gd name="connsiteX0" fmla="*/ 0 w 1539119"/>
              <a:gd name="connsiteY0" fmla="*/ 23598 h 1216083"/>
              <a:gd name="connsiteX1" fmla="*/ 988068 w 1539119"/>
              <a:gd name="connsiteY1" fmla="*/ 377696 h 1216083"/>
              <a:gd name="connsiteX2" fmla="*/ 1539119 w 1539119"/>
              <a:gd name="connsiteY2" fmla="*/ 1216083 h 1216083"/>
            </a:gdLst>
            <a:ahLst/>
            <a:cxnLst>
              <a:cxn ang="0">
                <a:pos x="connsiteX0" y="connsiteY0"/>
              </a:cxn>
              <a:cxn ang="0">
                <a:pos x="connsiteX1" y="connsiteY1"/>
              </a:cxn>
              <a:cxn ang="0">
                <a:pos x="connsiteX2" y="connsiteY2"/>
              </a:cxn>
            </a:cxnLst>
            <a:rect l="l" t="t" r="r" b="b"/>
            <a:pathLst>
              <a:path w="1539119" h="1216083">
                <a:moveTo>
                  <a:pt x="0" y="23598"/>
                </a:moveTo>
                <a:cubicBezTo>
                  <a:pt x="285750" y="20070"/>
                  <a:pt x="785022" y="-130835"/>
                  <a:pt x="988068" y="377696"/>
                </a:cubicBezTo>
                <a:cubicBezTo>
                  <a:pt x="1191114" y="886227"/>
                  <a:pt x="1179286" y="1212555"/>
                  <a:pt x="1539119" y="1216083"/>
                </a:cubicBezTo>
              </a:path>
            </a:pathLst>
          </a:custGeom>
          <a:noFill/>
          <a:ln w="101600" cap="rnd" cmpd="sng" algn="ctr">
            <a:solidFill>
              <a:schemeClr val="accent6"/>
            </a:solidFill>
            <a:prstDash val="solid"/>
          </a:ln>
          <a:effectLst/>
        </p:spPr>
        <p:txBody>
          <a:bodyPr rtlCol="0" anchor="ctr"/>
          <a:lstStyle/>
          <a:p>
            <a:pPr algn="ctr" defTabSz="914400" fontAlgn="auto">
              <a:spcBef>
                <a:spcPts val="0"/>
              </a:spcBef>
              <a:spcAft>
                <a:spcPts val="0"/>
              </a:spcAft>
            </a:pPr>
            <a:endParaRPr lang="en-US" dirty="0">
              <a:solidFill>
                <a:srgbClr val="676767"/>
              </a:solidFill>
              <a:latin typeface="Arial"/>
            </a:endParaRPr>
          </a:p>
        </p:txBody>
      </p:sp>
      <p:sp>
        <p:nvSpPr>
          <p:cNvPr id="129" name="Freeform 128"/>
          <p:cNvSpPr/>
          <p:nvPr/>
        </p:nvSpPr>
        <p:spPr>
          <a:xfrm>
            <a:off x="539756" y="2246765"/>
            <a:ext cx="3499171" cy="1272811"/>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4953 h 1211453"/>
              <a:gd name="connsiteX1" fmla="*/ 916311 w 1841500"/>
              <a:gd name="connsiteY1" fmla="*/ 165214 h 1211453"/>
              <a:gd name="connsiteX2" fmla="*/ 1841500 w 1841500"/>
              <a:gd name="connsiteY2" fmla="*/ 1211453 h 1211453"/>
              <a:gd name="connsiteX0" fmla="*/ 0 w 1841500"/>
              <a:gd name="connsiteY0" fmla="*/ 4953 h 1211453"/>
              <a:gd name="connsiteX1" fmla="*/ 944159 w 1841500"/>
              <a:gd name="connsiteY1" fmla="*/ 165214 h 1211453"/>
              <a:gd name="connsiteX2" fmla="*/ 1841500 w 1841500"/>
              <a:gd name="connsiteY2" fmla="*/ 1211453 h 1211453"/>
              <a:gd name="connsiteX0" fmla="*/ 0 w 1841500"/>
              <a:gd name="connsiteY0" fmla="*/ 1113 h 1207613"/>
              <a:gd name="connsiteX1" fmla="*/ 966438 w 1841500"/>
              <a:gd name="connsiteY1" fmla="*/ 191613 h 1207613"/>
              <a:gd name="connsiteX2" fmla="*/ 1841500 w 1841500"/>
              <a:gd name="connsiteY2" fmla="*/ 1207613 h 1207613"/>
              <a:gd name="connsiteX0" fmla="*/ 0 w 1841500"/>
              <a:gd name="connsiteY0" fmla="*/ 28034 h 1234534"/>
              <a:gd name="connsiteX1" fmla="*/ 966438 w 1841500"/>
              <a:gd name="connsiteY1" fmla="*/ 218534 h 1234534"/>
              <a:gd name="connsiteX2" fmla="*/ 1841500 w 1841500"/>
              <a:gd name="connsiteY2" fmla="*/ 1234534 h 1234534"/>
              <a:gd name="connsiteX0" fmla="*/ 0 w 1841500"/>
              <a:gd name="connsiteY0" fmla="*/ 2257 h 1208757"/>
              <a:gd name="connsiteX1" fmla="*/ 1005426 w 1841500"/>
              <a:gd name="connsiteY1" fmla="*/ 291032 h 1208757"/>
              <a:gd name="connsiteX2" fmla="*/ 1841500 w 1841500"/>
              <a:gd name="connsiteY2" fmla="*/ 1208757 h 1208757"/>
              <a:gd name="connsiteX0" fmla="*/ 0 w 1841500"/>
              <a:gd name="connsiteY0" fmla="*/ 14247 h 1220747"/>
              <a:gd name="connsiteX1" fmla="*/ 1033275 w 1841500"/>
              <a:gd name="connsiteY1" fmla="*/ 242545 h 1220747"/>
              <a:gd name="connsiteX2" fmla="*/ 1841500 w 1841500"/>
              <a:gd name="connsiteY2" fmla="*/ 1220747 h 1220747"/>
              <a:gd name="connsiteX0" fmla="*/ 0 w 1841500"/>
              <a:gd name="connsiteY0" fmla="*/ 82235 h 1288735"/>
              <a:gd name="connsiteX1" fmla="*/ 1033275 w 1841500"/>
              <a:gd name="connsiteY1" fmla="*/ 310533 h 1288735"/>
              <a:gd name="connsiteX2" fmla="*/ 1841500 w 1841500"/>
              <a:gd name="connsiteY2" fmla="*/ 1288735 h 1288735"/>
              <a:gd name="connsiteX0" fmla="*/ 0 w 1841500"/>
              <a:gd name="connsiteY0" fmla="*/ 16468 h 1222968"/>
              <a:gd name="connsiteX1" fmla="*/ 1094542 w 1841500"/>
              <a:gd name="connsiteY1" fmla="*/ 403517 h 1222968"/>
              <a:gd name="connsiteX2" fmla="*/ 1841500 w 1841500"/>
              <a:gd name="connsiteY2" fmla="*/ 1222968 h 1222968"/>
              <a:gd name="connsiteX0" fmla="*/ 0 w 1841500"/>
              <a:gd name="connsiteY0" fmla="*/ 849 h 1207349"/>
              <a:gd name="connsiteX1" fmla="*/ 1139100 w 1841500"/>
              <a:gd name="connsiteY1" fmla="*/ 501292 h 1207349"/>
              <a:gd name="connsiteX2" fmla="*/ 1841500 w 1841500"/>
              <a:gd name="connsiteY2" fmla="*/ 1207349 h 1207349"/>
              <a:gd name="connsiteX0" fmla="*/ 0 w 1841500"/>
              <a:gd name="connsiteY0" fmla="*/ 5711 h 1212211"/>
              <a:gd name="connsiteX1" fmla="*/ 1155809 w 1841500"/>
              <a:gd name="connsiteY1" fmla="*/ 445677 h 1212211"/>
              <a:gd name="connsiteX2" fmla="*/ 1841500 w 1841500"/>
              <a:gd name="connsiteY2" fmla="*/ 1212211 h 1212211"/>
            </a:gdLst>
            <a:ahLst/>
            <a:cxnLst>
              <a:cxn ang="0">
                <a:pos x="connsiteX0" y="connsiteY0"/>
              </a:cxn>
              <a:cxn ang="0">
                <a:pos x="connsiteX1" y="connsiteY1"/>
              </a:cxn>
              <a:cxn ang="0">
                <a:pos x="connsiteX2" y="connsiteY2"/>
              </a:cxn>
            </a:cxnLst>
            <a:rect l="l" t="t" r="r" b="b"/>
            <a:pathLst>
              <a:path w="1841500" h="1212211">
                <a:moveTo>
                  <a:pt x="0" y="5711"/>
                </a:moveTo>
                <a:cubicBezTo>
                  <a:pt x="285750" y="2183"/>
                  <a:pt x="848892" y="-72910"/>
                  <a:pt x="1155809" y="445677"/>
                </a:cubicBezTo>
                <a:cubicBezTo>
                  <a:pt x="1462726" y="964264"/>
                  <a:pt x="1481667" y="1208683"/>
                  <a:pt x="1841500" y="1212211"/>
                </a:cubicBezTo>
              </a:path>
            </a:pathLst>
          </a:custGeom>
          <a:noFill/>
          <a:ln w="101600" cap="rnd" cmpd="sng" algn="ctr">
            <a:solidFill>
              <a:schemeClr val="bg1">
                <a:lumMod val="50000"/>
              </a:schemeClr>
            </a:solidFill>
            <a:prstDash val="solid"/>
          </a:ln>
          <a:effectLst/>
        </p:spPr>
        <p:txBody>
          <a:bodyPr rtlCol="0" anchor="ctr"/>
          <a:lstStyle/>
          <a:p>
            <a:pPr algn="ctr" defTabSz="914400" fontAlgn="auto">
              <a:spcBef>
                <a:spcPts val="0"/>
              </a:spcBef>
              <a:spcAft>
                <a:spcPts val="0"/>
              </a:spcAft>
            </a:pPr>
            <a:endParaRPr lang="en-US" dirty="0">
              <a:solidFill>
                <a:srgbClr val="676767"/>
              </a:solidFill>
              <a:latin typeface="Arial"/>
            </a:endParaRPr>
          </a:p>
        </p:txBody>
      </p:sp>
      <p:sp>
        <p:nvSpPr>
          <p:cNvPr id="131" name="Freeform 130"/>
          <p:cNvSpPr/>
          <p:nvPr/>
        </p:nvSpPr>
        <p:spPr>
          <a:xfrm>
            <a:off x="596910" y="1767170"/>
            <a:ext cx="5160433" cy="1754185"/>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12843 h 1219343"/>
              <a:gd name="connsiteX1" fmla="*/ 1024386 w 1841500"/>
              <a:gd name="connsiteY1" fmla="*/ 145213 h 1219343"/>
              <a:gd name="connsiteX2" fmla="*/ 1841500 w 1841500"/>
              <a:gd name="connsiteY2" fmla="*/ 1219343 h 1219343"/>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19316 h 1225816"/>
              <a:gd name="connsiteX1" fmla="*/ 1024386 w 1841500"/>
              <a:gd name="connsiteY1" fmla="*/ 151686 h 1225816"/>
              <a:gd name="connsiteX2" fmla="*/ 1841500 w 1841500"/>
              <a:gd name="connsiteY2" fmla="*/ 1225816 h 1225816"/>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5066 h 1211566"/>
              <a:gd name="connsiteX1" fmla="*/ 1024386 w 1841500"/>
              <a:gd name="connsiteY1" fmla="*/ 137436 h 1211566"/>
              <a:gd name="connsiteX2" fmla="*/ 1841500 w 1841500"/>
              <a:gd name="connsiteY2" fmla="*/ 1211566 h 1211566"/>
              <a:gd name="connsiteX0" fmla="*/ 0 w 1841500"/>
              <a:gd name="connsiteY0" fmla="*/ 14386 h 1220886"/>
              <a:gd name="connsiteX1" fmla="*/ 1024386 w 1841500"/>
              <a:gd name="connsiteY1" fmla="*/ 146756 h 1220886"/>
              <a:gd name="connsiteX2" fmla="*/ 1841500 w 1841500"/>
              <a:gd name="connsiteY2" fmla="*/ 1220886 h 1220886"/>
              <a:gd name="connsiteX0" fmla="*/ 0 w 1841500"/>
              <a:gd name="connsiteY0" fmla="*/ 28292 h 1234792"/>
              <a:gd name="connsiteX1" fmla="*/ 1024386 w 1841500"/>
              <a:gd name="connsiteY1" fmla="*/ 160662 h 1234792"/>
              <a:gd name="connsiteX2" fmla="*/ 1841500 w 1841500"/>
              <a:gd name="connsiteY2" fmla="*/ 1234792 h 1234792"/>
              <a:gd name="connsiteX0" fmla="*/ 0 w 1841500"/>
              <a:gd name="connsiteY0" fmla="*/ 6326 h 1212826"/>
              <a:gd name="connsiteX1" fmla="*/ 1031940 w 1841500"/>
              <a:gd name="connsiteY1" fmla="*/ 201242 h 1212826"/>
              <a:gd name="connsiteX2" fmla="*/ 1841500 w 1841500"/>
              <a:gd name="connsiteY2" fmla="*/ 1212826 h 1212826"/>
              <a:gd name="connsiteX0" fmla="*/ 0 w 1841500"/>
              <a:gd name="connsiteY0" fmla="*/ 2181 h 1208681"/>
              <a:gd name="connsiteX1" fmla="*/ 1035717 w 1841500"/>
              <a:gd name="connsiteY1" fmla="*/ 223157 h 1208681"/>
              <a:gd name="connsiteX2" fmla="*/ 1841500 w 1841500"/>
              <a:gd name="connsiteY2" fmla="*/ 1208681 h 1208681"/>
              <a:gd name="connsiteX0" fmla="*/ 0 w 1841500"/>
              <a:gd name="connsiteY0" fmla="*/ 424 h 1206924"/>
              <a:gd name="connsiteX1" fmla="*/ 956407 w 1841500"/>
              <a:gd name="connsiteY1" fmla="*/ 257885 h 1206924"/>
              <a:gd name="connsiteX2" fmla="*/ 1841500 w 1841500"/>
              <a:gd name="connsiteY2" fmla="*/ 1206924 h 1206924"/>
              <a:gd name="connsiteX0" fmla="*/ 0 w 1841500"/>
              <a:gd name="connsiteY0" fmla="*/ 4299 h 1210799"/>
              <a:gd name="connsiteX1" fmla="*/ 1062153 w 1841500"/>
              <a:gd name="connsiteY1" fmla="*/ 209638 h 1210799"/>
              <a:gd name="connsiteX2" fmla="*/ 1841500 w 1841500"/>
              <a:gd name="connsiteY2" fmla="*/ 1210799 h 1210799"/>
              <a:gd name="connsiteX0" fmla="*/ 0 w 1841500"/>
              <a:gd name="connsiteY0" fmla="*/ 3474 h 1209974"/>
              <a:gd name="connsiteX1" fmla="*/ 1028163 w 1841500"/>
              <a:gd name="connsiteY1" fmla="*/ 214025 h 1209974"/>
              <a:gd name="connsiteX2" fmla="*/ 1841500 w 1841500"/>
              <a:gd name="connsiteY2" fmla="*/ 1209974 h 1209974"/>
              <a:gd name="connsiteX0" fmla="*/ 0 w 1841500"/>
              <a:gd name="connsiteY0" fmla="*/ 803 h 1207303"/>
              <a:gd name="connsiteX1" fmla="*/ 1020610 w 1841500"/>
              <a:gd name="connsiteY1" fmla="*/ 242627 h 1207303"/>
              <a:gd name="connsiteX2" fmla="*/ 1841500 w 1841500"/>
              <a:gd name="connsiteY2" fmla="*/ 1207303 h 1207303"/>
              <a:gd name="connsiteX0" fmla="*/ 0 w 1841500"/>
              <a:gd name="connsiteY0" fmla="*/ 3725 h 1210225"/>
              <a:gd name="connsiteX1" fmla="*/ 1020610 w 1841500"/>
              <a:gd name="connsiteY1" fmla="*/ 245549 h 1210225"/>
              <a:gd name="connsiteX2" fmla="*/ 1841500 w 1841500"/>
              <a:gd name="connsiteY2" fmla="*/ 1210225 h 1210225"/>
              <a:gd name="connsiteX0" fmla="*/ 0 w 1841500"/>
              <a:gd name="connsiteY0" fmla="*/ 173 h 1206673"/>
              <a:gd name="connsiteX1" fmla="*/ 1020610 w 1841500"/>
              <a:gd name="connsiteY1" fmla="*/ 241997 h 1206673"/>
              <a:gd name="connsiteX2" fmla="*/ 1841500 w 1841500"/>
              <a:gd name="connsiteY2" fmla="*/ 1206673 h 1206673"/>
              <a:gd name="connsiteX0" fmla="*/ 0 w 1841500"/>
              <a:gd name="connsiteY0" fmla="*/ 7031 h 1213531"/>
              <a:gd name="connsiteX1" fmla="*/ 1020610 w 1841500"/>
              <a:gd name="connsiteY1" fmla="*/ 248855 h 1213531"/>
              <a:gd name="connsiteX2" fmla="*/ 1841500 w 1841500"/>
              <a:gd name="connsiteY2" fmla="*/ 1213531 h 1213531"/>
              <a:gd name="connsiteX0" fmla="*/ 0 w 1841500"/>
              <a:gd name="connsiteY0" fmla="*/ 343 h 1206843"/>
              <a:gd name="connsiteX1" fmla="*/ 1001727 w 1841500"/>
              <a:gd name="connsiteY1" fmla="*/ 320349 h 1206843"/>
              <a:gd name="connsiteX2" fmla="*/ 1841500 w 1841500"/>
              <a:gd name="connsiteY2" fmla="*/ 1206843 h 1206843"/>
              <a:gd name="connsiteX0" fmla="*/ 0 w 1841500"/>
              <a:gd name="connsiteY0" fmla="*/ 1627 h 1208127"/>
              <a:gd name="connsiteX1" fmla="*/ 1001727 w 1841500"/>
              <a:gd name="connsiteY1" fmla="*/ 321633 h 1208127"/>
              <a:gd name="connsiteX2" fmla="*/ 1841500 w 1841500"/>
              <a:gd name="connsiteY2" fmla="*/ 1208127 h 1208127"/>
              <a:gd name="connsiteX0" fmla="*/ 0 w 1841500"/>
              <a:gd name="connsiteY0" fmla="*/ 51005 h 1257505"/>
              <a:gd name="connsiteX1" fmla="*/ 1001727 w 1841500"/>
              <a:gd name="connsiteY1" fmla="*/ 371011 h 1257505"/>
              <a:gd name="connsiteX2" fmla="*/ 1841500 w 1841500"/>
              <a:gd name="connsiteY2" fmla="*/ 1257505 h 1257505"/>
              <a:gd name="connsiteX0" fmla="*/ 0 w 1841500"/>
              <a:gd name="connsiteY0" fmla="*/ 6034 h 1212534"/>
              <a:gd name="connsiteX1" fmla="*/ 1043270 w 1841500"/>
              <a:gd name="connsiteY1" fmla="*/ 477192 h 1212534"/>
              <a:gd name="connsiteX2" fmla="*/ 1841500 w 1841500"/>
              <a:gd name="connsiteY2" fmla="*/ 1212534 h 1212534"/>
              <a:gd name="connsiteX0" fmla="*/ 0 w 1841500"/>
              <a:gd name="connsiteY0" fmla="*/ 278 h 1206778"/>
              <a:gd name="connsiteX1" fmla="*/ 1043270 w 1841500"/>
              <a:gd name="connsiteY1" fmla="*/ 471436 h 1206778"/>
              <a:gd name="connsiteX2" fmla="*/ 1841500 w 1841500"/>
              <a:gd name="connsiteY2" fmla="*/ 1206778 h 1206778"/>
              <a:gd name="connsiteX0" fmla="*/ 0 w 1841500"/>
              <a:gd name="connsiteY0" fmla="*/ 4488 h 1210988"/>
              <a:gd name="connsiteX1" fmla="*/ 1043270 w 1841500"/>
              <a:gd name="connsiteY1" fmla="*/ 392252 h 1210988"/>
              <a:gd name="connsiteX2" fmla="*/ 1841500 w 1841500"/>
              <a:gd name="connsiteY2" fmla="*/ 1210988 h 1210988"/>
              <a:gd name="connsiteX0" fmla="*/ 0 w 1841500"/>
              <a:gd name="connsiteY0" fmla="*/ 8197 h 1214697"/>
              <a:gd name="connsiteX1" fmla="*/ 1043270 w 1841500"/>
              <a:gd name="connsiteY1" fmla="*/ 395961 h 1214697"/>
              <a:gd name="connsiteX2" fmla="*/ 1841500 w 1841500"/>
              <a:gd name="connsiteY2" fmla="*/ 1214697 h 1214697"/>
              <a:gd name="connsiteX0" fmla="*/ 0 w 1841500"/>
              <a:gd name="connsiteY0" fmla="*/ 1455 h 1207955"/>
              <a:gd name="connsiteX1" fmla="*/ 1043270 w 1841500"/>
              <a:gd name="connsiteY1" fmla="*/ 389219 h 1207955"/>
              <a:gd name="connsiteX2" fmla="*/ 1841500 w 1841500"/>
              <a:gd name="connsiteY2" fmla="*/ 1207955 h 1207955"/>
              <a:gd name="connsiteX0" fmla="*/ 0 w 1841500"/>
              <a:gd name="connsiteY0" fmla="*/ 0 h 1206500"/>
              <a:gd name="connsiteX1" fmla="*/ 1047046 w 1841500"/>
              <a:gd name="connsiteY1" fmla="*/ 413825 h 1206500"/>
              <a:gd name="connsiteX2" fmla="*/ 1841500 w 1841500"/>
              <a:gd name="connsiteY2" fmla="*/ 1206500 h 1206500"/>
            </a:gdLst>
            <a:ahLst/>
            <a:cxnLst>
              <a:cxn ang="0">
                <a:pos x="connsiteX0" y="connsiteY0"/>
              </a:cxn>
              <a:cxn ang="0">
                <a:pos x="connsiteX1" y="connsiteY1"/>
              </a:cxn>
              <a:cxn ang="0">
                <a:pos x="connsiteX2" y="connsiteY2"/>
              </a:cxn>
            </a:cxnLst>
            <a:rect l="l" t="t" r="r" b="b"/>
            <a:pathLst>
              <a:path w="1841500" h="1206500">
                <a:moveTo>
                  <a:pt x="0" y="0"/>
                </a:moveTo>
                <a:cubicBezTo>
                  <a:pt x="357507" y="12108"/>
                  <a:pt x="796780" y="-63503"/>
                  <a:pt x="1047046" y="413825"/>
                </a:cubicBezTo>
                <a:cubicBezTo>
                  <a:pt x="1297312" y="891153"/>
                  <a:pt x="1481667" y="1202972"/>
                  <a:pt x="1841500" y="1206500"/>
                </a:cubicBezTo>
              </a:path>
            </a:pathLst>
          </a:custGeom>
          <a:noFill/>
          <a:ln w="101600" cap="rnd" cmpd="sng" algn="ctr">
            <a:solidFill>
              <a:schemeClr val="tx1">
                <a:lumMod val="75000"/>
              </a:schemeClr>
            </a:solidFill>
            <a:prstDash val="solid"/>
          </a:ln>
          <a:effectLst/>
        </p:spPr>
        <p:txBody>
          <a:bodyPr rtlCol="0" anchor="ctr"/>
          <a:lstStyle/>
          <a:p>
            <a:pPr algn="ctr" defTabSz="914400" fontAlgn="auto">
              <a:spcBef>
                <a:spcPts val="0"/>
              </a:spcBef>
              <a:spcAft>
                <a:spcPts val="0"/>
              </a:spcAft>
            </a:pPr>
            <a:endParaRPr lang="en-US" dirty="0">
              <a:solidFill>
                <a:srgbClr val="676767"/>
              </a:solidFill>
              <a:latin typeface="Arial"/>
            </a:endParaRPr>
          </a:p>
        </p:txBody>
      </p:sp>
      <p:sp>
        <p:nvSpPr>
          <p:cNvPr id="84" name="Rectangle 83"/>
          <p:cNvSpPr/>
          <p:nvPr/>
        </p:nvSpPr>
        <p:spPr>
          <a:xfrm>
            <a:off x="854367" y="1981239"/>
            <a:ext cx="814916" cy="307777"/>
          </a:xfrm>
          <a:prstGeom prst="rect">
            <a:avLst/>
          </a:prstGeom>
        </p:spPr>
        <p:txBody>
          <a:bodyPr wrap="square">
            <a:spAutoFit/>
          </a:bodyPr>
          <a:lstStyle/>
          <a:p>
            <a:pPr defTabSz="914400" fontAlgn="auto">
              <a:spcBef>
                <a:spcPts val="0"/>
              </a:spcBef>
              <a:spcAft>
                <a:spcPts val="0"/>
              </a:spcAft>
            </a:pPr>
            <a:r>
              <a:rPr lang="en-US" sz="1400" dirty="0" smtClean="0">
                <a:solidFill>
                  <a:srgbClr val="676767">
                    <a:lumMod val="60000"/>
                    <a:lumOff val="40000"/>
                  </a:srgbClr>
                </a:solidFill>
                <a:latin typeface="Arial"/>
              </a:rPr>
              <a:t>Coax</a:t>
            </a:r>
            <a:endParaRPr lang="en-US" sz="1400" dirty="0">
              <a:solidFill>
                <a:srgbClr val="676767">
                  <a:lumMod val="60000"/>
                  <a:lumOff val="40000"/>
                </a:srgbClr>
              </a:solidFill>
              <a:latin typeface="Arial"/>
            </a:endParaRPr>
          </a:p>
        </p:txBody>
      </p:sp>
      <p:sp>
        <p:nvSpPr>
          <p:cNvPr id="85" name="Rectangle 84"/>
          <p:cNvSpPr/>
          <p:nvPr/>
        </p:nvSpPr>
        <p:spPr>
          <a:xfrm>
            <a:off x="854374" y="1484381"/>
            <a:ext cx="1198791" cy="307777"/>
          </a:xfrm>
          <a:prstGeom prst="rect">
            <a:avLst/>
          </a:prstGeom>
        </p:spPr>
        <p:txBody>
          <a:bodyPr wrap="square">
            <a:spAutoFit/>
          </a:bodyPr>
          <a:lstStyle/>
          <a:p>
            <a:pPr defTabSz="914400" fontAlgn="auto">
              <a:spcBef>
                <a:spcPts val="0"/>
              </a:spcBef>
              <a:spcAft>
                <a:spcPts val="0"/>
              </a:spcAft>
            </a:pPr>
            <a:r>
              <a:rPr lang="en-US" sz="1400" dirty="0" smtClean="0">
                <a:solidFill>
                  <a:srgbClr val="7B7B7B"/>
                </a:solidFill>
                <a:latin typeface="Arial"/>
              </a:rPr>
              <a:t>BACnet</a:t>
            </a:r>
            <a:endParaRPr lang="en-US" sz="1400" dirty="0">
              <a:solidFill>
                <a:srgbClr val="7B7B7B"/>
              </a:solidFill>
              <a:latin typeface="Arial"/>
            </a:endParaRPr>
          </a:p>
        </p:txBody>
      </p:sp>
      <p:sp>
        <p:nvSpPr>
          <p:cNvPr id="86" name="Rectangle 85"/>
          <p:cNvSpPr/>
          <p:nvPr/>
        </p:nvSpPr>
        <p:spPr>
          <a:xfrm>
            <a:off x="854378" y="1003871"/>
            <a:ext cx="1778765" cy="307777"/>
          </a:xfrm>
          <a:prstGeom prst="rect">
            <a:avLst/>
          </a:prstGeom>
        </p:spPr>
        <p:txBody>
          <a:bodyPr wrap="square">
            <a:spAutoFit/>
          </a:bodyPr>
          <a:lstStyle/>
          <a:p>
            <a:pPr defTabSz="914400" fontAlgn="auto">
              <a:spcBef>
                <a:spcPts val="0"/>
              </a:spcBef>
              <a:spcAft>
                <a:spcPts val="0"/>
              </a:spcAft>
            </a:pPr>
            <a:r>
              <a:rPr lang="en-US" sz="1400" dirty="0" smtClean="0">
                <a:solidFill>
                  <a:srgbClr val="57B74E"/>
                </a:solidFill>
                <a:latin typeface="Arial"/>
              </a:rPr>
              <a:t>High Voltage A/C</a:t>
            </a:r>
            <a:endParaRPr lang="en-US" sz="1400" dirty="0">
              <a:solidFill>
                <a:srgbClr val="57B74E"/>
              </a:solidFill>
              <a:latin typeface="Arial"/>
            </a:endParaRPr>
          </a:p>
        </p:txBody>
      </p:sp>
      <p:sp>
        <p:nvSpPr>
          <p:cNvPr id="132" name="Freeform 131"/>
          <p:cNvSpPr/>
          <p:nvPr/>
        </p:nvSpPr>
        <p:spPr>
          <a:xfrm>
            <a:off x="539751" y="1276909"/>
            <a:ext cx="7090832" cy="2244449"/>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12843 h 1219343"/>
              <a:gd name="connsiteX1" fmla="*/ 1024386 w 1841500"/>
              <a:gd name="connsiteY1" fmla="*/ 145213 h 1219343"/>
              <a:gd name="connsiteX2" fmla="*/ 1841500 w 1841500"/>
              <a:gd name="connsiteY2" fmla="*/ 1219343 h 1219343"/>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19316 h 1225816"/>
              <a:gd name="connsiteX1" fmla="*/ 1024386 w 1841500"/>
              <a:gd name="connsiteY1" fmla="*/ 151686 h 1225816"/>
              <a:gd name="connsiteX2" fmla="*/ 1841500 w 1841500"/>
              <a:gd name="connsiteY2" fmla="*/ 1225816 h 1225816"/>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5066 h 1211566"/>
              <a:gd name="connsiteX1" fmla="*/ 1024386 w 1841500"/>
              <a:gd name="connsiteY1" fmla="*/ 137436 h 1211566"/>
              <a:gd name="connsiteX2" fmla="*/ 1841500 w 1841500"/>
              <a:gd name="connsiteY2" fmla="*/ 1211566 h 1211566"/>
              <a:gd name="connsiteX0" fmla="*/ 0 w 1841500"/>
              <a:gd name="connsiteY0" fmla="*/ 14386 h 1220886"/>
              <a:gd name="connsiteX1" fmla="*/ 1024386 w 1841500"/>
              <a:gd name="connsiteY1" fmla="*/ 146756 h 1220886"/>
              <a:gd name="connsiteX2" fmla="*/ 1841500 w 1841500"/>
              <a:gd name="connsiteY2" fmla="*/ 1220886 h 1220886"/>
              <a:gd name="connsiteX0" fmla="*/ 0 w 1841500"/>
              <a:gd name="connsiteY0" fmla="*/ 28292 h 1234792"/>
              <a:gd name="connsiteX1" fmla="*/ 1024386 w 1841500"/>
              <a:gd name="connsiteY1" fmla="*/ 160662 h 1234792"/>
              <a:gd name="connsiteX2" fmla="*/ 1841500 w 1841500"/>
              <a:gd name="connsiteY2" fmla="*/ 1234792 h 1234792"/>
              <a:gd name="connsiteX0" fmla="*/ 0 w 1841500"/>
              <a:gd name="connsiteY0" fmla="*/ 6326 h 1212826"/>
              <a:gd name="connsiteX1" fmla="*/ 1031940 w 1841500"/>
              <a:gd name="connsiteY1" fmla="*/ 201242 h 1212826"/>
              <a:gd name="connsiteX2" fmla="*/ 1841500 w 1841500"/>
              <a:gd name="connsiteY2" fmla="*/ 1212826 h 1212826"/>
              <a:gd name="connsiteX0" fmla="*/ 0 w 1841500"/>
              <a:gd name="connsiteY0" fmla="*/ 2181 h 1208681"/>
              <a:gd name="connsiteX1" fmla="*/ 1035717 w 1841500"/>
              <a:gd name="connsiteY1" fmla="*/ 223157 h 1208681"/>
              <a:gd name="connsiteX2" fmla="*/ 1841500 w 1841500"/>
              <a:gd name="connsiteY2" fmla="*/ 1208681 h 1208681"/>
              <a:gd name="connsiteX0" fmla="*/ 0 w 1841500"/>
              <a:gd name="connsiteY0" fmla="*/ 4341 h 1210841"/>
              <a:gd name="connsiteX1" fmla="*/ 988456 w 1841500"/>
              <a:gd name="connsiteY1" fmla="*/ 209434 h 1210841"/>
              <a:gd name="connsiteX2" fmla="*/ 1841500 w 1841500"/>
              <a:gd name="connsiteY2" fmla="*/ 1210841 h 1210841"/>
              <a:gd name="connsiteX0" fmla="*/ 0 w 1841500"/>
              <a:gd name="connsiteY0" fmla="*/ 52825 h 1259325"/>
              <a:gd name="connsiteX1" fmla="*/ 988456 w 1841500"/>
              <a:gd name="connsiteY1" fmla="*/ 257918 h 1259325"/>
              <a:gd name="connsiteX2" fmla="*/ 1841500 w 1841500"/>
              <a:gd name="connsiteY2" fmla="*/ 1259325 h 1259325"/>
              <a:gd name="connsiteX0" fmla="*/ 0 w 1841500"/>
              <a:gd name="connsiteY0" fmla="*/ 2945 h 1209445"/>
              <a:gd name="connsiteX1" fmla="*/ 1024597 w 1841500"/>
              <a:gd name="connsiteY1" fmla="*/ 366866 h 1209445"/>
              <a:gd name="connsiteX2" fmla="*/ 1841500 w 1841500"/>
              <a:gd name="connsiteY2" fmla="*/ 1209445 h 1209445"/>
              <a:gd name="connsiteX0" fmla="*/ 0 w 1841500"/>
              <a:gd name="connsiteY0" fmla="*/ 4203 h 1210703"/>
              <a:gd name="connsiteX1" fmla="*/ 1024597 w 1841500"/>
              <a:gd name="connsiteY1" fmla="*/ 368124 h 1210703"/>
              <a:gd name="connsiteX2" fmla="*/ 1841500 w 1841500"/>
              <a:gd name="connsiteY2" fmla="*/ 1210703 h 1210703"/>
              <a:gd name="connsiteX0" fmla="*/ 0 w 1841500"/>
              <a:gd name="connsiteY0" fmla="*/ 4203 h 1210703"/>
              <a:gd name="connsiteX1" fmla="*/ 1024597 w 1841500"/>
              <a:gd name="connsiteY1" fmla="*/ 368124 h 1210703"/>
              <a:gd name="connsiteX2" fmla="*/ 1841500 w 1841500"/>
              <a:gd name="connsiteY2" fmla="*/ 1210703 h 1210703"/>
              <a:gd name="connsiteX0" fmla="*/ 0 w 1841500"/>
              <a:gd name="connsiteY0" fmla="*/ 3198 h 1209698"/>
              <a:gd name="connsiteX1" fmla="*/ 1005358 w 1841500"/>
              <a:gd name="connsiteY1" fmla="*/ 375675 h 1209698"/>
              <a:gd name="connsiteX2" fmla="*/ 1841500 w 1841500"/>
              <a:gd name="connsiteY2" fmla="*/ 1209698 h 1209698"/>
              <a:gd name="connsiteX0" fmla="*/ 0 w 1841500"/>
              <a:gd name="connsiteY0" fmla="*/ 3198 h 1209698"/>
              <a:gd name="connsiteX1" fmla="*/ 1005358 w 1841500"/>
              <a:gd name="connsiteY1" fmla="*/ 375675 h 1209698"/>
              <a:gd name="connsiteX2" fmla="*/ 1841500 w 1841500"/>
              <a:gd name="connsiteY2" fmla="*/ 1209698 h 1209698"/>
            </a:gdLst>
            <a:ahLst/>
            <a:cxnLst>
              <a:cxn ang="0">
                <a:pos x="connsiteX0" y="connsiteY0"/>
              </a:cxn>
              <a:cxn ang="0">
                <a:pos x="connsiteX1" y="connsiteY1"/>
              </a:cxn>
              <a:cxn ang="0">
                <a:pos x="connsiteX2" y="connsiteY2"/>
              </a:cxn>
            </a:cxnLst>
            <a:rect l="l" t="t" r="r" b="b"/>
            <a:pathLst>
              <a:path w="1841500" h="1209698">
                <a:moveTo>
                  <a:pt x="0" y="3198"/>
                </a:moveTo>
                <a:cubicBezTo>
                  <a:pt x="285750" y="-330"/>
                  <a:pt x="763922" y="-47028"/>
                  <a:pt x="1005358" y="375675"/>
                </a:cubicBezTo>
                <a:cubicBezTo>
                  <a:pt x="1246794" y="798378"/>
                  <a:pt x="1481667" y="1206170"/>
                  <a:pt x="1841500" y="1209698"/>
                </a:cubicBezTo>
              </a:path>
            </a:pathLst>
          </a:custGeom>
          <a:noFill/>
          <a:ln w="101600" cap="rnd" cmpd="sng" algn="ctr">
            <a:solidFill>
              <a:srgbClr val="459841"/>
            </a:solidFill>
            <a:prstDash val="solid"/>
          </a:ln>
          <a:effectLst/>
        </p:spPr>
        <p:txBody>
          <a:bodyPr rtlCol="0" anchor="ctr"/>
          <a:lstStyle/>
          <a:p>
            <a:pPr algn="ctr" defTabSz="914400" fontAlgn="auto">
              <a:spcBef>
                <a:spcPts val="0"/>
              </a:spcBef>
              <a:spcAft>
                <a:spcPts val="0"/>
              </a:spcAft>
            </a:pPr>
            <a:endParaRPr lang="en-US" dirty="0">
              <a:solidFill>
                <a:srgbClr val="676767"/>
              </a:solidFill>
              <a:latin typeface="Arial"/>
            </a:endParaRPr>
          </a:p>
        </p:txBody>
      </p:sp>
      <p:sp>
        <p:nvSpPr>
          <p:cNvPr id="135" name="TextBox 134"/>
          <p:cNvSpPr txBox="1"/>
          <p:nvPr/>
        </p:nvSpPr>
        <p:spPr>
          <a:xfrm>
            <a:off x="7984828" y="2564594"/>
            <a:ext cx="1159183" cy="276999"/>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FFFFFF">
                    <a:lumMod val="75000"/>
                  </a:srgbClr>
                </a:solidFill>
                <a:latin typeface="Arial"/>
              </a:rPr>
              <a:t>Experiences</a:t>
            </a:r>
            <a:endParaRPr lang="en-US" sz="1100" dirty="0">
              <a:solidFill>
                <a:srgbClr val="FFFFFF">
                  <a:lumMod val="75000"/>
                </a:srgbClr>
              </a:solidFill>
              <a:latin typeface="Arial"/>
            </a:endParaRPr>
          </a:p>
        </p:txBody>
      </p:sp>
      <p:cxnSp>
        <p:nvCxnSpPr>
          <p:cNvPr id="138" name="Straight Connector 137"/>
          <p:cNvCxnSpPr/>
          <p:nvPr/>
        </p:nvCxnSpPr>
        <p:spPr>
          <a:xfrm flipH="1" flipV="1">
            <a:off x="7865533" y="2443446"/>
            <a:ext cx="15164" cy="1101725"/>
          </a:xfrm>
          <a:prstGeom prst="line">
            <a:avLst/>
          </a:prstGeom>
          <a:ln w="38100" cap="rnd" cmpd="sng">
            <a:solidFill>
              <a:schemeClr val="tx1">
                <a:lumMod val="60000"/>
                <a:lumOff val="4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7178988" y="1635646"/>
            <a:ext cx="1425460" cy="738664"/>
          </a:xfrm>
          <a:prstGeom prst="rect">
            <a:avLst/>
          </a:prstGeom>
          <a:noFill/>
        </p:spPr>
        <p:txBody>
          <a:bodyPr wrap="square" rtlCol="0">
            <a:spAutoFit/>
          </a:bodyPr>
          <a:lstStyle/>
          <a:p>
            <a:pPr algn="ctr" defTabSz="914400" fontAlgn="auto">
              <a:spcBef>
                <a:spcPts val="0"/>
              </a:spcBef>
              <a:spcAft>
                <a:spcPts val="0"/>
              </a:spcAft>
            </a:pPr>
            <a:r>
              <a:rPr lang="en-US" sz="1400" dirty="0">
                <a:solidFill>
                  <a:srgbClr val="FFFFFF"/>
                </a:solidFill>
                <a:latin typeface="Arial"/>
              </a:rPr>
              <a:t>Cloud </a:t>
            </a:r>
            <a:r>
              <a:rPr lang="en-US" sz="1400" dirty="0" smtClean="0">
                <a:solidFill>
                  <a:srgbClr val="FFFFFF"/>
                </a:solidFill>
                <a:latin typeface="Arial"/>
              </a:rPr>
              <a:t>Management </a:t>
            </a:r>
            <a:r>
              <a:rPr lang="en-US" sz="1400" dirty="0">
                <a:solidFill>
                  <a:srgbClr val="FFFFFF"/>
                </a:solidFill>
                <a:latin typeface="Arial"/>
              </a:rPr>
              <a:t>and </a:t>
            </a:r>
            <a:r>
              <a:rPr lang="en-US" sz="1400" dirty="0" smtClean="0">
                <a:solidFill>
                  <a:srgbClr val="FFFFFF"/>
                </a:solidFill>
                <a:latin typeface="Arial"/>
              </a:rPr>
              <a:t>Analytics</a:t>
            </a:r>
            <a:endParaRPr lang="en-US" sz="1400" dirty="0">
              <a:solidFill>
                <a:srgbClr val="FFFFFF"/>
              </a:solidFill>
              <a:latin typeface="Arial"/>
            </a:endParaRPr>
          </a:p>
        </p:txBody>
      </p:sp>
      <p:sp>
        <p:nvSpPr>
          <p:cNvPr id="115" name="Rounded Rectangle 114"/>
          <p:cNvSpPr>
            <a:spLocks noChangeAspect="1"/>
          </p:cNvSpPr>
          <p:nvPr/>
        </p:nvSpPr>
        <p:spPr>
          <a:xfrm>
            <a:off x="306919" y="1535268"/>
            <a:ext cx="586323" cy="439738"/>
          </a:xfrm>
          <a:prstGeom prst="roundRect">
            <a:avLst>
              <a:gd name="adj" fmla="val 50000"/>
            </a:avLst>
          </a:prstGeom>
          <a:gradFill rotWithShape="1">
            <a:gsLst>
              <a:gs pos="0">
                <a:srgbClr val="4A4A4A"/>
              </a:gs>
              <a:gs pos="100000">
                <a:srgbClr val="565656"/>
              </a:gs>
            </a:gsLst>
            <a:lin ang="16200000" scaled="0"/>
          </a:gradFill>
          <a:ln w="9525" cap="flat" cmpd="sng" algn="ctr">
            <a:noFill/>
            <a:prstDash val="solid"/>
          </a:ln>
          <a:effectLst/>
        </p:spPr>
        <p:txBody>
          <a:bodyPr rtlCol="0" anchor="ctr"/>
          <a:lstStyle/>
          <a:p>
            <a:pPr algn="ctr" defTabSz="914400" fontAlgn="auto">
              <a:spcBef>
                <a:spcPts val="0"/>
              </a:spcBef>
              <a:spcAft>
                <a:spcPts val="0"/>
              </a:spcAft>
            </a:pPr>
            <a:endParaRPr lang="en-US" kern="0" dirty="0">
              <a:solidFill>
                <a:srgbClr val="FFFFFF"/>
              </a:solidFill>
              <a:latin typeface="Arial"/>
            </a:endParaRPr>
          </a:p>
        </p:txBody>
      </p:sp>
      <p:pic>
        <p:nvPicPr>
          <p:cNvPr id="116" name="Picture 115" descr="icon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5641" y="1549373"/>
            <a:ext cx="548860" cy="411535"/>
          </a:xfrm>
          <a:prstGeom prst="rect">
            <a:avLst/>
          </a:prstGeom>
        </p:spPr>
      </p:pic>
      <p:grpSp>
        <p:nvGrpSpPr>
          <p:cNvPr id="14" name="Group 13"/>
          <p:cNvGrpSpPr/>
          <p:nvPr/>
        </p:nvGrpSpPr>
        <p:grpSpPr>
          <a:xfrm>
            <a:off x="306919" y="2030631"/>
            <a:ext cx="586323" cy="439738"/>
            <a:chOff x="-126132" y="1790057"/>
            <a:chExt cx="540869" cy="540863"/>
          </a:xfrm>
        </p:grpSpPr>
        <p:sp>
          <p:nvSpPr>
            <p:cNvPr id="142" name="Rounded Rectangle 141"/>
            <p:cNvSpPr>
              <a:spLocks noChangeAspect="1"/>
            </p:cNvSpPr>
            <p:nvPr/>
          </p:nvSpPr>
          <p:spPr>
            <a:xfrm>
              <a:off x="-126132" y="1790057"/>
              <a:ext cx="540869" cy="540863"/>
            </a:xfrm>
            <a:prstGeom prst="roundRect">
              <a:avLst>
                <a:gd name="adj" fmla="val 50000"/>
              </a:avLst>
            </a:prstGeom>
            <a:gradFill rotWithShape="1">
              <a:gsLst>
                <a:gs pos="0">
                  <a:srgbClr val="717171"/>
                </a:gs>
                <a:gs pos="100000">
                  <a:srgbClr val="848484"/>
                </a:gs>
              </a:gsLst>
              <a:lin ang="16200000" scaled="0"/>
            </a:gradFill>
            <a:ln w="9525" cap="flat" cmpd="sng" algn="ctr">
              <a:noFill/>
              <a:prstDash val="solid"/>
            </a:ln>
            <a:effectLst/>
          </p:spPr>
          <p:txBody>
            <a:bodyPr rtlCol="0" anchor="ctr"/>
            <a:lstStyle/>
            <a:p>
              <a:pPr algn="ctr" defTabSz="914400" fontAlgn="auto">
                <a:spcBef>
                  <a:spcPts val="0"/>
                </a:spcBef>
                <a:spcAft>
                  <a:spcPts val="0"/>
                </a:spcAft>
              </a:pPr>
              <a:endParaRPr lang="en-US" sz="1400" kern="0" dirty="0">
                <a:solidFill>
                  <a:srgbClr val="FFFFFF"/>
                </a:solidFill>
                <a:latin typeface="Arial"/>
              </a:endParaRPr>
            </a:p>
          </p:txBody>
        </p:sp>
        <p:pic>
          <p:nvPicPr>
            <p:cNvPr id="128" name="Picture 1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1" y="1897545"/>
              <a:ext cx="335742" cy="335741"/>
            </a:xfrm>
            <a:prstGeom prst="rect">
              <a:avLst/>
            </a:prstGeom>
          </p:spPr>
        </p:pic>
      </p:grpSp>
      <p:grpSp>
        <p:nvGrpSpPr>
          <p:cNvPr id="13" name="Group 12"/>
          <p:cNvGrpSpPr/>
          <p:nvPr/>
        </p:nvGrpSpPr>
        <p:grpSpPr>
          <a:xfrm>
            <a:off x="306919" y="2525990"/>
            <a:ext cx="586323" cy="439738"/>
            <a:chOff x="27866" y="2994781"/>
            <a:chExt cx="540869" cy="540863"/>
          </a:xfrm>
        </p:grpSpPr>
        <p:sp>
          <p:nvSpPr>
            <p:cNvPr id="119" name="Rounded Rectangle 118"/>
            <p:cNvSpPr>
              <a:spLocks noChangeAspect="1"/>
            </p:cNvSpPr>
            <p:nvPr/>
          </p:nvSpPr>
          <p:spPr>
            <a:xfrm>
              <a:off x="27866" y="2994781"/>
              <a:ext cx="540869" cy="540863"/>
            </a:xfrm>
            <a:prstGeom prst="roundRect">
              <a:avLst>
                <a:gd name="adj" fmla="val 50000"/>
              </a:avLst>
            </a:prstGeom>
            <a:gradFill>
              <a:gsLst>
                <a:gs pos="0">
                  <a:srgbClr val="007B86"/>
                </a:gs>
                <a:gs pos="100000">
                  <a:srgbClr val="009BAE"/>
                </a:gs>
              </a:gsLst>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defTabSz="914400" fontAlgn="auto">
                <a:spcBef>
                  <a:spcPts val="0"/>
                </a:spcBef>
                <a:spcAft>
                  <a:spcPts val="0"/>
                </a:spcAft>
              </a:pPr>
              <a:endParaRPr lang="en-US" sz="1400" dirty="0">
                <a:solidFill>
                  <a:srgbClr val="FFFFFF"/>
                </a:solidFill>
                <a:latin typeface="Arial"/>
              </a:endParaRPr>
            </a:p>
          </p:txBody>
        </p:sp>
        <p:pic>
          <p:nvPicPr>
            <p:cNvPr id="120" name="Picture 119" descr="New_call_9003_256_whit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783" y="3040695"/>
              <a:ext cx="449034" cy="449035"/>
            </a:xfrm>
            <a:prstGeom prst="rect">
              <a:avLst/>
            </a:prstGeom>
          </p:spPr>
        </p:pic>
      </p:grpSp>
      <p:grpSp>
        <p:nvGrpSpPr>
          <p:cNvPr id="75" name="Group 74"/>
          <p:cNvGrpSpPr/>
          <p:nvPr/>
        </p:nvGrpSpPr>
        <p:grpSpPr>
          <a:xfrm flipH="1">
            <a:off x="-1" y="3367052"/>
            <a:ext cx="7995533" cy="310443"/>
            <a:chOff x="0" y="3239820"/>
            <a:chExt cx="9036049" cy="413924"/>
          </a:xfrm>
        </p:grpSpPr>
        <p:cxnSp>
          <p:nvCxnSpPr>
            <p:cNvPr id="76" name="Straight Connector 75"/>
            <p:cNvCxnSpPr/>
            <p:nvPr/>
          </p:nvCxnSpPr>
          <p:spPr>
            <a:xfrm>
              <a:off x="0" y="3446358"/>
              <a:ext cx="8034867" cy="1"/>
            </a:xfrm>
            <a:prstGeom prst="line">
              <a:avLst/>
            </a:prstGeom>
            <a:noFill/>
            <a:ln w="101600" cap="rnd" cmpd="sng" algn="ctr">
              <a:solidFill>
                <a:srgbClr val="2968AF"/>
              </a:solidFill>
              <a:prstDash val="solid"/>
            </a:ln>
            <a:effectLst/>
          </p:spPr>
        </p:cxnSp>
        <p:grpSp>
          <p:nvGrpSpPr>
            <p:cNvPr id="77" name="Group 76"/>
            <p:cNvGrpSpPr/>
            <p:nvPr/>
          </p:nvGrpSpPr>
          <p:grpSpPr>
            <a:xfrm rot="5400000">
              <a:off x="8327074" y="2944769"/>
              <a:ext cx="413924" cy="1004026"/>
              <a:chOff x="4937125" y="1958975"/>
              <a:chExt cx="1003300" cy="2433638"/>
            </a:xfrm>
          </p:grpSpPr>
          <p:sp>
            <p:nvSpPr>
              <p:cNvPr id="78" name="Freeform 77"/>
              <p:cNvSpPr>
                <a:spLocks noChangeArrowheads="1"/>
              </p:cNvSpPr>
              <p:nvPr/>
            </p:nvSpPr>
            <p:spPr bwMode="auto">
              <a:xfrm>
                <a:off x="4992688" y="2012950"/>
                <a:ext cx="893762" cy="650875"/>
              </a:xfrm>
              <a:custGeom>
                <a:avLst/>
                <a:gdLst>
                  <a:gd name="T0" fmla="*/ 0 w 2481"/>
                  <a:gd name="T1" fmla="*/ 0 h 1809"/>
                  <a:gd name="T2" fmla="*/ 2480 w 2481"/>
                  <a:gd name="T3" fmla="*/ 0 h 1809"/>
                  <a:gd name="T4" fmla="*/ 2480 w 2481"/>
                  <a:gd name="T5" fmla="*/ 1808 h 1809"/>
                  <a:gd name="T6" fmla="*/ 0 w 2481"/>
                  <a:gd name="T7" fmla="*/ 1808 h 1809"/>
                  <a:gd name="T8" fmla="*/ 0 w 2481"/>
                  <a:gd name="T9" fmla="*/ 0 h 1809"/>
                </a:gdLst>
                <a:ahLst/>
                <a:cxnLst>
                  <a:cxn ang="0">
                    <a:pos x="T0" y="T1"/>
                  </a:cxn>
                  <a:cxn ang="0">
                    <a:pos x="T2" y="T3"/>
                  </a:cxn>
                  <a:cxn ang="0">
                    <a:pos x="T4" y="T5"/>
                  </a:cxn>
                  <a:cxn ang="0">
                    <a:pos x="T6" y="T7"/>
                  </a:cxn>
                  <a:cxn ang="0">
                    <a:pos x="T8" y="T9"/>
                  </a:cxn>
                </a:cxnLst>
                <a:rect l="0" t="0" r="r" b="b"/>
                <a:pathLst>
                  <a:path w="2481" h="1809">
                    <a:moveTo>
                      <a:pt x="0" y="0"/>
                    </a:moveTo>
                    <a:lnTo>
                      <a:pt x="2480" y="0"/>
                    </a:lnTo>
                    <a:lnTo>
                      <a:pt x="2480" y="1808"/>
                    </a:lnTo>
                    <a:lnTo>
                      <a:pt x="0" y="1808"/>
                    </a:lnTo>
                    <a:lnTo>
                      <a:pt x="0" y="0"/>
                    </a:lnTo>
                  </a:path>
                </a:pathLst>
              </a:custGeom>
              <a:solidFill>
                <a:srgbClr val="CDCCC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sp>
            <p:nvSpPr>
              <p:cNvPr id="79" name="Freeform 78"/>
              <p:cNvSpPr>
                <a:spLocks noChangeArrowheads="1"/>
              </p:cNvSpPr>
              <p:nvPr/>
            </p:nvSpPr>
            <p:spPr bwMode="auto">
              <a:xfrm>
                <a:off x="5137150"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sp>
            <p:nvSpPr>
              <p:cNvPr id="89" name="Freeform 88"/>
              <p:cNvSpPr>
                <a:spLocks noChangeArrowheads="1"/>
              </p:cNvSpPr>
              <p:nvPr/>
            </p:nvSpPr>
            <p:spPr bwMode="auto">
              <a:xfrm>
                <a:off x="5219700"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sp>
            <p:nvSpPr>
              <p:cNvPr id="90" name="Freeform 89"/>
              <p:cNvSpPr>
                <a:spLocks noChangeArrowheads="1"/>
              </p:cNvSpPr>
              <p:nvPr/>
            </p:nvSpPr>
            <p:spPr bwMode="auto">
              <a:xfrm>
                <a:off x="5637213"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sp>
            <p:nvSpPr>
              <p:cNvPr id="91" name="Freeform 90"/>
              <p:cNvSpPr>
                <a:spLocks noChangeArrowheads="1"/>
              </p:cNvSpPr>
              <p:nvPr/>
            </p:nvSpPr>
            <p:spPr bwMode="auto">
              <a:xfrm>
                <a:off x="5719763"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sp>
            <p:nvSpPr>
              <p:cNvPr id="92" name="Freeform 91"/>
              <p:cNvSpPr>
                <a:spLocks noChangeArrowheads="1"/>
              </p:cNvSpPr>
              <p:nvPr/>
            </p:nvSpPr>
            <p:spPr bwMode="auto">
              <a:xfrm>
                <a:off x="5218113" y="1958975"/>
                <a:ext cx="442912" cy="768350"/>
              </a:xfrm>
              <a:custGeom>
                <a:avLst/>
                <a:gdLst>
                  <a:gd name="T0" fmla="*/ 0 w 1231"/>
                  <a:gd name="T1" fmla="*/ 0 h 2134"/>
                  <a:gd name="T2" fmla="*/ 1230 w 1231"/>
                  <a:gd name="T3" fmla="*/ 0 h 2134"/>
                  <a:gd name="T4" fmla="*/ 1230 w 1231"/>
                  <a:gd name="T5" fmla="*/ 1371 h 2134"/>
                  <a:gd name="T6" fmla="*/ 957 w 1231"/>
                  <a:gd name="T7" fmla="*/ 1371 h 2134"/>
                  <a:gd name="T8" fmla="*/ 957 w 1231"/>
                  <a:gd name="T9" fmla="*/ 2133 h 2134"/>
                  <a:gd name="T10" fmla="*/ 274 w 1231"/>
                  <a:gd name="T11" fmla="*/ 2133 h 2134"/>
                  <a:gd name="T12" fmla="*/ 274 w 1231"/>
                  <a:gd name="T13" fmla="*/ 1371 h 2134"/>
                  <a:gd name="T14" fmla="*/ 0 w 1231"/>
                  <a:gd name="T15" fmla="*/ 1371 h 2134"/>
                  <a:gd name="T16" fmla="*/ 0 w 1231"/>
                  <a:gd name="T17" fmla="*/ 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1" h="2134">
                    <a:moveTo>
                      <a:pt x="0" y="0"/>
                    </a:moveTo>
                    <a:lnTo>
                      <a:pt x="1230" y="0"/>
                    </a:lnTo>
                    <a:lnTo>
                      <a:pt x="1230" y="1371"/>
                    </a:lnTo>
                    <a:lnTo>
                      <a:pt x="957" y="1371"/>
                    </a:lnTo>
                    <a:lnTo>
                      <a:pt x="957" y="2133"/>
                    </a:lnTo>
                    <a:lnTo>
                      <a:pt x="274" y="2133"/>
                    </a:lnTo>
                    <a:lnTo>
                      <a:pt x="274" y="1371"/>
                    </a:lnTo>
                    <a:lnTo>
                      <a:pt x="0" y="1371"/>
                    </a:lnTo>
                    <a:lnTo>
                      <a:pt x="0" y="0"/>
                    </a:lnTo>
                  </a:path>
                </a:pathLst>
              </a:custGeom>
              <a:solidFill>
                <a:srgbClr val="E6E6E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sp>
            <p:nvSpPr>
              <p:cNvPr id="93" name="Freeform 92"/>
              <p:cNvSpPr>
                <a:spLocks noChangeArrowheads="1"/>
              </p:cNvSpPr>
              <p:nvPr/>
            </p:nvSpPr>
            <p:spPr bwMode="auto">
              <a:xfrm>
                <a:off x="4937125" y="2663825"/>
                <a:ext cx="1003300" cy="1728788"/>
              </a:xfrm>
              <a:custGeom>
                <a:avLst/>
                <a:gdLst>
                  <a:gd name="T0" fmla="*/ 2784 w 2785"/>
                  <a:gd name="T1" fmla="*/ 0 h 4800"/>
                  <a:gd name="T2" fmla="*/ 2784 w 2785"/>
                  <a:gd name="T3" fmla="*/ 2147 h 4800"/>
                  <a:gd name="T4" fmla="*/ 2749 w 2785"/>
                  <a:gd name="T5" fmla="*/ 2268 h 4800"/>
                  <a:gd name="T6" fmla="*/ 1624 w 2785"/>
                  <a:gd name="T7" fmla="*/ 2268 h 4800"/>
                  <a:gd name="T8" fmla="*/ 1624 w 2785"/>
                  <a:gd name="T9" fmla="*/ 2434 h 4800"/>
                  <a:gd name="T10" fmla="*/ 2700 w 2785"/>
                  <a:gd name="T11" fmla="*/ 2434 h 4800"/>
                  <a:gd name="T12" fmla="*/ 2602 w 2785"/>
                  <a:gd name="T13" fmla="*/ 2772 h 4800"/>
                  <a:gd name="T14" fmla="*/ 1624 w 2785"/>
                  <a:gd name="T15" fmla="*/ 2772 h 4800"/>
                  <a:gd name="T16" fmla="*/ 1624 w 2785"/>
                  <a:gd name="T17" fmla="*/ 2939 h 4800"/>
                  <a:gd name="T18" fmla="*/ 2553 w 2785"/>
                  <a:gd name="T19" fmla="*/ 2939 h 4800"/>
                  <a:gd name="T20" fmla="*/ 2454 w 2785"/>
                  <a:gd name="T21" fmla="*/ 3276 h 4800"/>
                  <a:gd name="T22" fmla="*/ 1624 w 2785"/>
                  <a:gd name="T23" fmla="*/ 3276 h 4800"/>
                  <a:gd name="T24" fmla="*/ 1624 w 2785"/>
                  <a:gd name="T25" fmla="*/ 3443 h 4800"/>
                  <a:gd name="T26" fmla="*/ 2405 w 2785"/>
                  <a:gd name="T27" fmla="*/ 3443 h 4800"/>
                  <a:gd name="T28" fmla="*/ 2307 w 2785"/>
                  <a:gd name="T29" fmla="*/ 3780 h 4800"/>
                  <a:gd name="T30" fmla="*/ 1624 w 2785"/>
                  <a:gd name="T31" fmla="*/ 3780 h 4800"/>
                  <a:gd name="T32" fmla="*/ 1624 w 2785"/>
                  <a:gd name="T33" fmla="*/ 3948 h 4800"/>
                  <a:gd name="T34" fmla="*/ 2258 w 2785"/>
                  <a:gd name="T35" fmla="*/ 3948 h 4800"/>
                  <a:gd name="T36" fmla="*/ 2159 w 2785"/>
                  <a:gd name="T37" fmla="*/ 4285 h 4800"/>
                  <a:gd name="T38" fmla="*/ 1624 w 2785"/>
                  <a:gd name="T39" fmla="*/ 4285 h 4800"/>
                  <a:gd name="T40" fmla="*/ 1624 w 2785"/>
                  <a:gd name="T41" fmla="*/ 4452 h 4800"/>
                  <a:gd name="T42" fmla="*/ 2110 w 2785"/>
                  <a:gd name="T43" fmla="*/ 4452 h 4800"/>
                  <a:gd name="T44" fmla="*/ 2009 w 2785"/>
                  <a:gd name="T45" fmla="*/ 4799 h 4800"/>
                  <a:gd name="T46" fmla="*/ 775 w 2785"/>
                  <a:gd name="T47" fmla="*/ 4799 h 4800"/>
                  <a:gd name="T48" fmla="*/ 674 w 2785"/>
                  <a:gd name="T49" fmla="*/ 4452 h 4800"/>
                  <a:gd name="T50" fmla="*/ 1160 w 2785"/>
                  <a:gd name="T51" fmla="*/ 4452 h 4800"/>
                  <a:gd name="T52" fmla="*/ 1160 w 2785"/>
                  <a:gd name="T53" fmla="*/ 4285 h 4800"/>
                  <a:gd name="T54" fmla="*/ 625 w 2785"/>
                  <a:gd name="T55" fmla="*/ 4285 h 4800"/>
                  <a:gd name="T56" fmla="*/ 526 w 2785"/>
                  <a:gd name="T57" fmla="*/ 3948 h 4800"/>
                  <a:gd name="T58" fmla="*/ 1160 w 2785"/>
                  <a:gd name="T59" fmla="*/ 3948 h 4800"/>
                  <a:gd name="T60" fmla="*/ 1160 w 2785"/>
                  <a:gd name="T61" fmla="*/ 3780 h 4800"/>
                  <a:gd name="T62" fmla="*/ 478 w 2785"/>
                  <a:gd name="T63" fmla="*/ 3780 h 4800"/>
                  <a:gd name="T64" fmla="*/ 379 w 2785"/>
                  <a:gd name="T65" fmla="*/ 3443 h 4800"/>
                  <a:gd name="T66" fmla="*/ 1160 w 2785"/>
                  <a:gd name="T67" fmla="*/ 3443 h 4800"/>
                  <a:gd name="T68" fmla="*/ 1160 w 2785"/>
                  <a:gd name="T69" fmla="*/ 3276 h 4800"/>
                  <a:gd name="T70" fmla="*/ 330 w 2785"/>
                  <a:gd name="T71" fmla="*/ 3276 h 4800"/>
                  <a:gd name="T72" fmla="*/ 231 w 2785"/>
                  <a:gd name="T73" fmla="*/ 2939 h 4800"/>
                  <a:gd name="T74" fmla="*/ 1160 w 2785"/>
                  <a:gd name="T75" fmla="*/ 2939 h 4800"/>
                  <a:gd name="T76" fmla="*/ 1160 w 2785"/>
                  <a:gd name="T77" fmla="*/ 2772 h 4800"/>
                  <a:gd name="T78" fmla="*/ 183 w 2785"/>
                  <a:gd name="T79" fmla="*/ 2772 h 4800"/>
                  <a:gd name="T80" fmla="*/ 84 w 2785"/>
                  <a:gd name="T81" fmla="*/ 2434 h 4800"/>
                  <a:gd name="T82" fmla="*/ 1160 w 2785"/>
                  <a:gd name="T83" fmla="*/ 2434 h 4800"/>
                  <a:gd name="T84" fmla="*/ 1160 w 2785"/>
                  <a:gd name="T85" fmla="*/ 2268 h 4800"/>
                  <a:gd name="T86" fmla="*/ 35 w 2785"/>
                  <a:gd name="T87" fmla="*/ 2268 h 4800"/>
                  <a:gd name="T88" fmla="*/ 0 w 2785"/>
                  <a:gd name="T89" fmla="*/ 2147 h 4800"/>
                  <a:gd name="T90" fmla="*/ 0 w 2785"/>
                  <a:gd name="T91" fmla="*/ 0 h 4800"/>
                  <a:gd name="T92" fmla="*/ 2784 w 2785"/>
                  <a:gd name="T93" fmla="*/ 0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85" h="4800">
                    <a:moveTo>
                      <a:pt x="2784" y="0"/>
                    </a:moveTo>
                    <a:lnTo>
                      <a:pt x="2784" y="2147"/>
                    </a:lnTo>
                    <a:lnTo>
                      <a:pt x="2749" y="2268"/>
                    </a:lnTo>
                    <a:lnTo>
                      <a:pt x="1624" y="2268"/>
                    </a:lnTo>
                    <a:lnTo>
                      <a:pt x="1624" y="2434"/>
                    </a:lnTo>
                    <a:lnTo>
                      <a:pt x="2700" y="2434"/>
                    </a:lnTo>
                    <a:lnTo>
                      <a:pt x="2602" y="2772"/>
                    </a:lnTo>
                    <a:lnTo>
                      <a:pt x="1624" y="2772"/>
                    </a:lnTo>
                    <a:lnTo>
                      <a:pt x="1624" y="2939"/>
                    </a:lnTo>
                    <a:lnTo>
                      <a:pt x="2553" y="2939"/>
                    </a:lnTo>
                    <a:lnTo>
                      <a:pt x="2454" y="3276"/>
                    </a:lnTo>
                    <a:lnTo>
                      <a:pt x="1624" y="3276"/>
                    </a:lnTo>
                    <a:lnTo>
                      <a:pt x="1624" y="3443"/>
                    </a:lnTo>
                    <a:lnTo>
                      <a:pt x="2405" y="3443"/>
                    </a:lnTo>
                    <a:lnTo>
                      <a:pt x="2307" y="3780"/>
                    </a:lnTo>
                    <a:lnTo>
                      <a:pt x="1624" y="3780"/>
                    </a:lnTo>
                    <a:lnTo>
                      <a:pt x="1624" y="3948"/>
                    </a:lnTo>
                    <a:lnTo>
                      <a:pt x="2258" y="3948"/>
                    </a:lnTo>
                    <a:lnTo>
                      <a:pt x="2159" y="4285"/>
                    </a:lnTo>
                    <a:lnTo>
                      <a:pt x="1624" y="4285"/>
                    </a:lnTo>
                    <a:lnTo>
                      <a:pt x="1624" y="4452"/>
                    </a:lnTo>
                    <a:lnTo>
                      <a:pt x="2110" y="4452"/>
                    </a:lnTo>
                    <a:lnTo>
                      <a:pt x="2009" y="4799"/>
                    </a:lnTo>
                    <a:lnTo>
                      <a:pt x="775" y="4799"/>
                    </a:lnTo>
                    <a:lnTo>
                      <a:pt x="674" y="4452"/>
                    </a:lnTo>
                    <a:lnTo>
                      <a:pt x="1160" y="4452"/>
                    </a:lnTo>
                    <a:lnTo>
                      <a:pt x="1160" y="4285"/>
                    </a:lnTo>
                    <a:lnTo>
                      <a:pt x="625" y="4285"/>
                    </a:lnTo>
                    <a:lnTo>
                      <a:pt x="526" y="3948"/>
                    </a:lnTo>
                    <a:lnTo>
                      <a:pt x="1160" y="3948"/>
                    </a:lnTo>
                    <a:lnTo>
                      <a:pt x="1160" y="3780"/>
                    </a:lnTo>
                    <a:lnTo>
                      <a:pt x="478" y="3780"/>
                    </a:lnTo>
                    <a:lnTo>
                      <a:pt x="379" y="3443"/>
                    </a:lnTo>
                    <a:lnTo>
                      <a:pt x="1160" y="3443"/>
                    </a:lnTo>
                    <a:lnTo>
                      <a:pt x="1160" y="3276"/>
                    </a:lnTo>
                    <a:lnTo>
                      <a:pt x="330" y="3276"/>
                    </a:lnTo>
                    <a:lnTo>
                      <a:pt x="231" y="2939"/>
                    </a:lnTo>
                    <a:lnTo>
                      <a:pt x="1160" y="2939"/>
                    </a:lnTo>
                    <a:lnTo>
                      <a:pt x="1160" y="2772"/>
                    </a:lnTo>
                    <a:lnTo>
                      <a:pt x="183" y="2772"/>
                    </a:lnTo>
                    <a:lnTo>
                      <a:pt x="84" y="2434"/>
                    </a:lnTo>
                    <a:lnTo>
                      <a:pt x="1160" y="2434"/>
                    </a:lnTo>
                    <a:lnTo>
                      <a:pt x="1160" y="2268"/>
                    </a:lnTo>
                    <a:lnTo>
                      <a:pt x="35" y="2268"/>
                    </a:lnTo>
                    <a:lnTo>
                      <a:pt x="0" y="2147"/>
                    </a:lnTo>
                    <a:lnTo>
                      <a:pt x="0" y="0"/>
                    </a:lnTo>
                    <a:lnTo>
                      <a:pt x="2784" y="0"/>
                    </a:lnTo>
                  </a:path>
                </a:pathLst>
              </a:custGeom>
              <a:solidFill>
                <a:srgbClr val="317E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sp>
            <p:nvSpPr>
              <p:cNvPr id="94" name="Freeform 93"/>
              <p:cNvSpPr>
                <a:spLocks noChangeArrowheads="1"/>
              </p:cNvSpPr>
              <p:nvPr/>
            </p:nvSpPr>
            <p:spPr bwMode="auto">
              <a:xfrm>
                <a:off x="5856288" y="3660775"/>
                <a:ext cx="17462" cy="60325"/>
              </a:xfrm>
              <a:custGeom>
                <a:avLst/>
                <a:gdLst>
                  <a:gd name="T0" fmla="*/ 49 w 50"/>
                  <a:gd name="T1" fmla="*/ 0 h 168"/>
                  <a:gd name="T2" fmla="*/ 0 w 50"/>
                  <a:gd name="T3" fmla="*/ 167 h 168"/>
                  <a:gd name="T4" fmla="*/ 48 w 50"/>
                  <a:gd name="T5" fmla="*/ 0 h 168"/>
                  <a:gd name="T6" fmla="*/ 49 w 50"/>
                  <a:gd name="T7" fmla="*/ 0 h 168"/>
                </a:gdLst>
                <a:ahLst/>
                <a:cxnLst>
                  <a:cxn ang="0">
                    <a:pos x="T0" y="T1"/>
                  </a:cxn>
                  <a:cxn ang="0">
                    <a:pos x="T2" y="T3"/>
                  </a:cxn>
                  <a:cxn ang="0">
                    <a:pos x="T4" y="T5"/>
                  </a:cxn>
                  <a:cxn ang="0">
                    <a:pos x="T6" y="T7"/>
                  </a:cxn>
                </a:cxnLst>
                <a:rect l="0" t="0" r="r" b="b"/>
                <a:pathLst>
                  <a:path w="50" h="168">
                    <a:moveTo>
                      <a:pt x="49" y="0"/>
                    </a:moveTo>
                    <a:lnTo>
                      <a:pt x="0" y="167"/>
                    </a:lnTo>
                    <a:lnTo>
                      <a:pt x="48" y="0"/>
                    </a:lnTo>
                    <a:lnTo>
                      <a:pt x="49"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sp>
            <p:nvSpPr>
              <p:cNvPr id="97" name="Freeform 96"/>
              <p:cNvSpPr>
                <a:spLocks noChangeArrowheads="1"/>
              </p:cNvSpPr>
              <p:nvPr/>
            </p:nvSpPr>
            <p:spPr bwMode="auto">
              <a:xfrm>
                <a:off x="5749925" y="4024313"/>
                <a:ext cx="17463" cy="60325"/>
              </a:xfrm>
              <a:custGeom>
                <a:avLst/>
                <a:gdLst>
                  <a:gd name="T0" fmla="*/ 49 w 50"/>
                  <a:gd name="T1" fmla="*/ 0 h 169"/>
                  <a:gd name="T2" fmla="*/ 0 w 50"/>
                  <a:gd name="T3" fmla="*/ 168 h 169"/>
                  <a:gd name="T4" fmla="*/ 0 w 50"/>
                  <a:gd name="T5" fmla="*/ 168 h 169"/>
                  <a:gd name="T6" fmla="*/ 48 w 50"/>
                  <a:gd name="T7" fmla="*/ 0 h 169"/>
                  <a:gd name="T8" fmla="*/ 49 w 50"/>
                  <a:gd name="T9" fmla="*/ 0 h 169"/>
                </a:gdLst>
                <a:ahLst/>
                <a:cxnLst>
                  <a:cxn ang="0">
                    <a:pos x="T0" y="T1"/>
                  </a:cxn>
                  <a:cxn ang="0">
                    <a:pos x="T2" y="T3"/>
                  </a:cxn>
                  <a:cxn ang="0">
                    <a:pos x="T4" y="T5"/>
                  </a:cxn>
                  <a:cxn ang="0">
                    <a:pos x="T6" y="T7"/>
                  </a:cxn>
                  <a:cxn ang="0">
                    <a:pos x="T8" y="T9"/>
                  </a:cxn>
                </a:cxnLst>
                <a:rect l="0" t="0" r="r" b="b"/>
                <a:pathLst>
                  <a:path w="50" h="169">
                    <a:moveTo>
                      <a:pt x="49" y="0"/>
                    </a:moveTo>
                    <a:lnTo>
                      <a:pt x="0" y="168"/>
                    </a:lnTo>
                    <a:lnTo>
                      <a:pt x="0" y="168"/>
                    </a:lnTo>
                    <a:lnTo>
                      <a:pt x="48" y="0"/>
                    </a:lnTo>
                    <a:lnTo>
                      <a:pt x="49"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sp>
            <p:nvSpPr>
              <p:cNvPr id="98" name="Freeform 97"/>
              <p:cNvSpPr>
                <a:spLocks noChangeArrowheads="1"/>
              </p:cNvSpPr>
              <p:nvPr/>
            </p:nvSpPr>
            <p:spPr bwMode="auto">
              <a:xfrm>
                <a:off x="5097463" y="2663825"/>
                <a:ext cx="688975" cy="352425"/>
              </a:xfrm>
              <a:custGeom>
                <a:avLst/>
                <a:gdLst>
                  <a:gd name="T0" fmla="*/ 1913 w 1915"/>
                  <a:gd name="T1" fmla="*/ 0 h 980"/>
                  <a:gd name="T2" fmla="*/ 1914 w 1915"/>
                  <a:gd name="T3" fmla="*/ 22 h 980"/>
                  <a:gd name="T4" fmla="*/ 956 w 1915"/>
                  <a:gd name="T5" fmla="*/ 979 h 980"/>
                  <a:gd name="T6" fmla="*/ 0 w 1915"/>
                  <a:gd name="T7" fmla="*/ 22 h 980"/>
                  <a:gd name="T8" fmla="*/ 1 w 1915"/>
                  <a:gd name="T9" fmla="*/ 0 h 980"/>
                  <a:gd name="T10" fmla="*/ 1913 w 1915"/>
                  <a:gd name="T11" fmla="*/ 0 h 980"/>
                </a:gdLst>
                <a:ahLst/>
                <a:cxnLst>
                  <a:cxn ang="0">
                    <a:pos x="T0" y="T1"/>
                  </a:cxn>
                  <a:cxn ang="0">
                    <a:pos x="T2" y="T3"/>
                  </a:cxn>
                  <a:cxn ang="0">
                    <a:pos x="T4" y="T5"/>
                  </a:cxn>
                  <a:cxn ang="0">
                    <a:pos x="T6" y="T7"/>
                  </a:cxn>
                  <a:cxn ang="0">
                    <a:pos x="T8" y="T9"/>
                  </a:cxn>
                  <a:cxn ang="0">
                    <a:pos x="T10" y="T11"/>
                  </a:cxn>
                </a:cxnLst>
                <a:rect l="0" t="0" r="r" b="b"/>
                <a:pathLst>
                  <a:path w="1915" h="980">
                    <a:moveTo>
                      <a:pt x="1913" y="0"/>
                    </a:moveTo>
                    <a:cubicBezTo>
                      <a:pt x="1913" y="7"/>
                      <a:pt x="1914" y="14"/>
                      <a:pt x="1914" y="22"/>
                    </a:cubicBezTo>
                    <a:cubicBezTo>
                      <a:pt x="1914" y="551"/>
                      <a:pt x="1485" y="979"/>
                      <a:pt x="956" y="979"/>
                    </a:cubicBezTo>
                    <a:cubicBezTo>
                      <a:pt x="428" y="979"/>
                      <a:pt x="0" y="551"/>
                      <a:pt x="0" y="22"/>
                    </a:cubicBezTo>
                    <a:cubicBezTo>
                      <a:pt x="0" y="14"/>
                      <a:pt x="0" y="7"/>
                      <a:pt x="1" y="0"/>
                    </a:cubicBezTo>
                    <a:lnTo>
                      <a:pt x="1913" y="0"/>
                    </a:lnTo>
                  </a:path>
                </a:pathLst>
              </a:custGeom>
              <a:solidFill>
                <a:srgbClr val="2968A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lang="en-US" dirty="0">
                  <a:solidFill>
                    <a:srgbClr val="676767"/>
                  </a:solidFill>
                  <a:latin typeface="Arial"/>
                </a:endParaRPr>
              </a:p>
            </p:txBody>
          </p:sp>
        </p:grpSp>
      </p:grpSp>
      <p:grpSp>
        <p:nvGrpSpPr>
          <p:cNvPr id="19" name="Group 18"/>
          <p:cNvGrpSpPr/>
          <p:nvPr/>
        </p:nvGrpSpPr>
        <p:grpSpPr>
          <a:xfrm>
            <a:off x="7942784" y="2783162"/>
            <a:ext cx="880830" cy="1477371"/>
            <a:chOff x="7942784" y="3577161"/>
            <a:chExt cx="880830" cy="1969828"/>
          </a:xfrm>
        </p:grpSpPr>
        <p:sp>
          <p:nvSpPr>
            <p:cNvPr id="133" name="Freeform 132"/>
            <p:cNvSpPr/>
            <p:nvPr/>
          </p:nvSpPr>
          <p:spPr>
            <a:xfrm>
              <a:off x="7942784" y="3577161"/>
              <a:ext cx="873133" cy="984251"/>
            </a:xfrm>
            <a:custGeom>
              <a:avLst/>
              <a:gdLst>
                <a:gd name="connsiteX0" fmla="*/ 0 w 772583"/>
                <a:gd name="connsiteY0" fmla="*/ 396875 h 396875"/>
                <a:gd name="connsiteX1" fmla="*/ 338666 w 772583"/>
                <a:gd name="connsiteY1" fmla="*/ 359833 h 396875"/>
                <a:gd name="connsiteX2" fmla="*/ 613833 w 772583"/>
                <a:gd name="connsiteY2" fmla="*/ 227542 h 396875"/>
                <a:gd name="connsiteX3" fmla="*/ 772583 w 772583"/>
                <a:gd name="connsiteY3" fmla="*/ 0 h 396875"/>
              </a:gdLst>
              <a:ahLst/>
              <a:cxnLst>
                <a:cxn ang="0">
                  <a:pos x="connsiteX0" y="connsiteY0"/>
                </a:cxn>
                <a:cxn ang="0">
                  <a:pos x="connsiteX1" y="connsiteY1"/>
                </a:cxn>
                <a:cxn ang="0">
                  <a:pos x="connsiteX2" y="connsiteY2"/>
                </a:cxn>
                <a:cxn ang="0">
                  <a:pos x="connsiteX3" y="connsiteY3"/>
                </a:cxn>
              </a:cxnLst>
              <a:rect l="l" t="t" r="r" b="b"/>
              <a:pathLst>
                <a:path w="772583" h="396875">
                  <a:moveTo>
                    <a:pt x="0" y="396875"/>
                  </a:moveTo>
                  <a:cubicBezTo>
                    <a:pt x="118180" y="392465"/>
                    <a:pt x="236361" y="388055"/>
                    <a:pt x="338666" y="359833"/>
                  </a:cubicBezTo>
                  <a:cubicBezTo>
                    <a:pt x="440972" y="331611"/>
                    <a:pt x="541514" y="287514"/>
                    <a:pt x="613833" y="227542"/>
                  </a:cubicBezTo>
                  <a:cubicBezTo>
                    <a:pt x="686152" y="167570"/>
                    <a:pt x="772583" y="0"/>
                    <a:pt x="772583" y="0"/>
                  </a:cubicBezTo>
                </a:path>
              </a:pathLst>
            </a:custGeom>
            <a:noFill/>
            <a:ln w="101600" cap="rnd" cmpd="sng" algn="ctr">
              <a:solidFill>
                <a:srgbClr val="2968AF"/>
              </a:solidFill>
              <a:prstDash val="solid"/>
              <a:headEnd type="none"/>
              <a:tailEnd type="triangle"/>
            </a:ln>
            <a:effectLst/>
          </p:spPr>
          <p:txBody>
            <a:bodyPr rtlCol="0" anchor="ctr"/>
            <a:lstStyle/>
            <a:p>
              <a:pPr algn="ctr" defTabSz="914400" fontAlgn="auto">
                <a:spcBef>
                  <a:spcPts val="0"/>
                </a:spcBef>
                <a:spcAft>
                  <a:spcPts val="0"/>
                </a:spcAft>
              </a:pPr>
              <a:endParaRPr lang="en-US" dirty="0">
                <a:solidFill>
                  <a:srgbClr val="676767"/>
                </a:solidFill>
                <a:latin typeface="Arial"/>
              </a:endParaRPr>
            </a:p>
          </p:txBody>
        </p:sp>
        <p:sp>
          <p:nvSpPr>
            <p:cNvPr id="134" name="Freeform 133"/>
            <p:cNvSpPr/>
            <p:nvPr/>
          </p:nvSpPr>
          <p:spPr>
            <a:xfrm flipV="1">
              <a:off x="7950481" y="4562738"/>
              <a:ext cx="873133" cy="984251"/>
            </a:xfrm>
            <a:custGeom>
              <a:avLst/>
              <a:gdLst>
                <a:gd name="connsiteX0" fmla="*/ 0 w 772583"/>
                <a:gd name="connsiteY0" fmla="*/ 396875 h 396875"/>
                <a:gd name="connsiteX1" fmla="*/ 338666 w 772583"/>
                <a:gd name="connsiteY1" fmla="*/ 359833 h 396875"/>
                <a:gd name="connsiteX2" fmla="*/ 613833 w 772583"/>
                <a:gd name="connsiteY2" fmla="*/ 227542 h 396875"/>
                <a:gd name="connsiteX3" fmla="*/ 772583 w 772583"/>
                <a:gd name="connsiteY3" fmla="*/ 0 h 396875"/>
              </a:gdLst>
              <a:ahLst/>
              <a:cxnLst>
                <a:cxn ang="0">
                  <a:pos x="connsiteX0" y="connsiteY0"/>
                </a:cxn>
                <a:cxn ang="0">
                  <a:pos x="connsiteX1" y="connsiteY1"/>
                </a:cxn>
                <a:cxn ang="0">
                  <a:pos x="connsiteX2" y="connsiteY2"/>
                </a:cxn>
                <a:cxn ang="0">
                  <a:pos x="connsiteX3" y="connsiteY3"/>
                </a:cxn>
              </a:cxnLst>
              <a:rect l="l" t="t" r="r" b="b"/>
              <a:pathLst>
                <a:path w="772583" h="396875">
                  <a:moveTo>
                    <a:pt x="0" y="396875"/>
                  </a:moveTo>
                  <a:cubicBezTo>
                    <a:pt x="118180" y="392465"/>
                    <a:pt x="236361" y="388055"/>
                    <a:pt x="338666" y="359833"/>
                  </a:cubicBezTo>
                  <a:cubicBezTo>
                    <a:pt x="440972" y="331611"/>
                    <a:pt x="541514" y="287514"/>
                    <a:pt x="613833" y="227542"/>
                  </a:cubicBezTo>
                  <a:cubicBezTo>
                    <a:pt x="686152" y="167570"/>
                    <a:pt x="772583" y="0"/>
                    <a:pt x="772583" y="0"/>
                  </a:cubicBezTo>
                </a:path>
              </a:pathLst>
            </a:custGeom>
            <a:noFill/>
            <a:ln w="101600" cap="rnd" cmpd="sng" algn="ctr">
              <a:solidFill>
                <a:srgbClr val="2968AF"/>
              </a:solidFill>
              <a:prstDash val="solid"/>
              <a:headEnd type="none"/>
              <a:tailEnd type="triangle"/>
            </a:ln>
            <a:effectLst/>
          </p:spPr>
          <p:txBody>
            <a:bodyPr rtlCol="0" anchor="ctr"/>
            <a:lstStyle/>
            <a:p>
              <a:pPr algn="ctr" defTabSz="914400" fontAlgn="auto">
                <a:spcBef>
                  <a:spcPts val="0"/>
                </a:spcBef>
                <a:spcAft>
                  <a:spcPts val="0"/>
                </a:spcAft>
              </a:pPr>
              <a:endParaRPr lang="en-US" dirty="0">
                <a:solidFill>
                  <a:srgbClr val="676767"/>
                </a:solidFill>
                <a:latin typeface="Arial"/>
              </a:endParaRPr>
            </a:p>
          </p:txBody>
        </p:sp>
      </p:grpSp>
      <p:pic>
        <p:nvPicPr>
          <p:cNvPr id="27" name="Picture 26" descr="Magnetic_Tape_Icon_White_256.png"/>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3319702" y="4138060"/>
            <a:ext cx="530684" cy="398012"/>
          </a:xfrm>
          <a:prstGeom prst="rect">
            <a:avLst/>
          </a:prstGeom>
        </p:spPr>
      </p:pic>
      <p:sp>
        <p:nvSpPr>
          <p:cNvPr id="28" name="Right Arrow 27"/>
          <p:cNvSpPr/>
          <p:nvPr/>
        </p:nvSpPr>
        <p:spPr>
          <a:xfrm>
            <a:off x="3942672" y="4261172"/>
            <a:ext cx="236109" cy="151785"/>
          </a:xfrm>
          <a:prstGeom prst="rightArrow">
            <a:avLst/>
          </a:prstGeom>
          <a:gradFill flip="none" rotWithShape="1">
            <a:gsLst>
              <a:gs pos="0">
                <a:schemeClr val="bg1">
                  <a:alpha val="0"/>
                </a:schemeClr>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Arial"/>
            </a:endParaRPr>
          </a:p>
        </p:txBody>
      </p:sp>
      <p:pic>
        <p:nvPicPr>
          <p:cNvPr id="168" name="Picture 167"/>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4217951" y="4115498"/>
            <a:ext cx="590857" cy="443143"/>
          </a:xfrm>
          <a:prstGeom prst="rect">
            <a:avLst/>
          </a:prstGeom>
        </p:spPr>
      </p:pic>
      <p:sp>
        <p:nvSpPr>
          <p:cNvPr id="171" name="Right Arrow 170"/>
          <p:cNvSpPr/>
          <p:nvPr/>
        </p:nvSpPr>
        <p:spPr>
          <a:xfrm>
            <a:off x="5656178" y="4295807"/>
            <a:ext cx="236109" cy="151785"/>
          </a:xfrm>
          <a:prstGeom prst="rightArrow">
            <a:avLst/>
          </a:prstGeom>
          <a:gradFill flip="none" rotWithShape="1">
            <a:gsLst>
              <a:gs pos="0">
                <a:schemeClr val="bg1">
                  <a:alpha val="0"/>
                </a:schemeClr>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Arial"/>
            </a:endParaRPr>
          </a:p>
        </p:txBody>
      </p:sp>
      <p:pic>
        <p:nvPicPr>
          <p:cNvPr id="32" name="Picture 31" descr="Teleconference_Icon_White_256.png"/>
          <p:cNvPicPr>
            <a:picLocks noChangeAspect="1"/>
          </p:cNvPicPr>
          <p:nvPr/>
        </p:nvPicPr>
        <p:blipFill>
          <a:blip r:embed="rId8" cstate="print">
            <a:alphaModFix/>
            <a:extLst>
              <a:ext uri="{28A0092B-C50C-407E-A947-70E740481C1C}">
                <a14:useLocalDpi xmlns:a14="http://schemas.microsoft.com/office/drawing/2010/main"/>
              </a:ext>
            </a:extLst>
          </a:blip>
          <a:stretch>
            <a:fillRect/>
          </a:stretch>
        </p:blipFill>
        <p:spPr>
          <a:xfrm>
            <a:off x="2282984" y="4064016"/>
            <a:ext cx="728133" cy="546100"/>
          </a:xfrm>
          <a:prstGeom prst="rect">
            <a:avLst/>
          </a:prstGeom>
        </p:spPr>
      </p:pic>
      <p:sp>
        <p:nvSpPr>
          <p:cNvPr id="172" name="Right Arrow 171"/>
          <p:cNvSpPr/>
          <p:nvPr/>
        </p:nvSpPr>
        <p:spPr>
          <a:xfrm>
            <a:off x="2010469" y="4261172"/>
            <a:ext cx="236109" cy="151785"/>
          </a:xfrm>
          <a:prstGeom prst="rightArrow">
            <a:avLst/>
          </a:prstGeom>
          <a:gradFill flip="none" rotWithShape="1">
            <a:gsLst>
              <a:gs pos="0">
                <a:schemeClr val="bg1">
                  <a:alpha val="0"/>
                </a:schemeClr>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FFFFFF"/>
              </a:solidFill>
              <a:latin typeface="Arial"/>
            </a:endParaRPr>
          </a:p>
        </p:txBody>
      </p:sp>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09724" y="3903578"/>
            <a:ext cx="288020" cy="216015"/>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16283" y="3916681"/>
            <a:ext cx="249825" cy="205568"/>
          </a:xfrm>
          <a:prstGeom prst="rect">
            <a:avLst/>
          </a:prstGeom>
        </p:spPr>
      </p:pic>
      <p:pic>
        <p:nvPicPr>
          <p:cNvPr id="174" name="Picture 173" descr="Desk_phone_9019_256_white.png"/>
          <p:cNvPicPr>
            <a:picLocks noChangeAspect="1"/>
          </p:cNvPicPr>
          <p:nvPr/>
        </p:nvPicPr>
        <p:blipFill>
          <a:blip r:embed="rId11" cstate="print">
            <a:alphaModFix/>
            <a:extLst>
              <a:ext uri="{28A0092B-C50C-407E-A947-70E740481C1C}">
                <a14:useLocalDpi xmlns:a14="http://schemas.microsoft.com/office/drawing/2010/main"/>
              </a:ext>
            </a:extLst>
          </a:blip>
          <a:stretch>
            <a:fillRect/>
          </a:stretch>
        </p:blipFill>
        <p:spPr>
          <a:xfrm>
            <a:off x="1544787" y="4167969"/>
            <a:ext cx="450935" cy="338201"/>
          </a:xfrm>
          <a:prstGeom prst="rect">
            <a:avLst/>
          </a:prstGeom>
        </p:spPr>
      </p:pic>
      <p:grpSp>
        <p:nvGrpSpPr>
          <p:cNvPr id="36" name="Group 35"/>
          <p:cNvGrpSpPr/>
          <p:nvPr/>
        </p:nvGrpSpPr>
        <p:grpSpPr>
          <a:xfrm>
            <a:off x="7062110" y="4093223"/>
            <a:ext cx="834982" cy="626237"/>
            <a:chOff x="6969747" y="5242660"/>
            <a:chExt cx="834982" cy="834982"/>
          </a:xfrm>
        </p:grpSpPr>
        <p:pic>
          <p:nvPicPr>
            <p:cNvPr id="35" name="Picture 34" descr="Lighting_App_Icon_White_@56.png"/>
            <p:cNvPicPr>
              <a:picLocks noChangeAspect="1"/>
            </p:cNvPicPr>
            <p:nvPr/>
          </p:nvPicPr>
          <p:blipFill>
            <a:blip r:embed="rId12" cstate="print">
              <a:alphaModFix/>
              <a:extLst>
                <a:ext uri="{28A0092B-C50C-407E-A947-70E740481C1C}">
                  <a14:useLocalDpi xmlns:a14="http://schemas.microsoft.com/office/drawing/2010/main"/>
                </a:ext>
              </a:extLst>
            </a:blip>
            <a:stretch>
              <a:fillRect/>
            </a:stretch>
          </p:blipFill>
          <p:spPr>
            <a:xfrm>
              <a:off x="7229762" y="5505474"/>
              <a:ext cx="276489" cy="276489"/>
            </a:xfrm>
            <a:prstGeom prst="rect">
              <a:avLst/>
            </a:prstGeom>
          </p:spPr>
        </p:pic>
        <p:pic>
          <p:nvPicPr>
            <p:cNvPr id="175" name="Picture 174"/>
            <p:cNvPicPr>
              <a:picLocks noChangeAspect="1"/>
            </p:cNvPicPr>
            <p:nvPr/>
          </p:nvPicPr>
          <p:blipFill>
            <a:blip r:embed="rId13" cstate="print">
              <a:alphaModFix/>
              <a:extLst>
                <a:ext uri="{28A0092B-C50C-407E-A947-70E740481C1C}">
                  <a14:useLocalDpi xmlns:a14="http://schemas.microsoft.com/office/drawing/2010/main"/>
                </a:ext>
              </a:extLst>
            </a:blip>
            <a:stretch>
              <a:fillRect/>
            </a:stretch>
          </p:blipFill>
          <p:spPr>
            <a:xfrm rot="16200000">
              <a:off x="6969747" y="5242660"/>
              <a:ext cx="834982" cy="834982"/>
            </a:xfrm>
            <a:prstGeom prst="rect">
              <a:avLst/>
            </a:prstGeom>
          </p:spPr>
        </p:pic>
      </p:grpSp>
      <p:pic>
        <p:nvPicPr>
          <p:cNvPr id="37" name="Picture 36" descr="Network_Globe_Complex_Icon_White_256.png"/>
          <p:cNvPicPr>
            <a:picLocks noChangeAspect="1"/>
          </p:cNvPicPr>
          <p:nvPr/>
        </p:nvPicPr>
        <p:blipFill>
          <a:blip r:embed="rId14" cstate="print">
            <a:alphaModFix/>
            <a:extLst>
              <a:ext uri="{28A0092B-C50C-407E-A947-70E740481C1C}">
                <a14:useLocalDpi xmlns:a14="http://schemas.microsoft.com/office/drawing/2010/main"/>
              </a:ext>
            </a:extLst>
          </a:blip>
          <a:stretch>
            <a:fillRect/>
          </a:stretch>
        </p:blipFill>
        <p:spPr>
          <a:xfrm>
            <a:off x="5017200" y="4151760"/>
            <a:ext cx="586509" cy="439882"/>
          </a:xfrm>
          <a:prstGeom prst="rect">
            <a:avLst/>
          </a:prstGeom>
        </p:spPr>
      </p:pic>
      <p:pic>
        <p:nvPicPr>
          <p:cNvPr id="176" name="Picture 175" descr="network_256_white.png"/>
          <p:cNvPicPr>
            <a:picLocks noChangeAspect="1"/>
          </p:cNvPicPr>
          <p:nvPr/>
        </p:nvPicPr>
        <p:blipFill>
          <a:blip r:embed="rId15" cstate="print">
            <a:alphaModFix/>
            <a:extLst>
              <a:ext uri="{28A0092B-C50C-407E-A947-70E740481C1C}">
                <a14:useLocalDpi xmlns:a14="http://schemas.microsoft.com/office/drawing/2010/main"/>
              </a:ext>
            </a:extLst>
          </a:blip>
          <a:stretch>
            <a:fillRect/>
          </a:stretch>
        </p:blipFill>
        <p:spPr>
          <a:xfrm>
            <a:off x="5958099" y="4167300"/>
            <a:ext cx="545079" cy="408809"/>
          </a:xfrm>
          <a:prstGeom prst="rect">
            <a:avLst/>
          </a:prstGeom>
        </p:spPr>
      </p:pic>
      <p:grpSp>
        <p:nvGrpSpPr>
          <p:cNvPr id="2" name="Group 1"/>
          <p:cNvGrpSpPr/>
          <p:nvPr/>
        </p:nvGrpSpPr>
        <p:grpSpPr>
          <a:xfrm>
            <a:off x="306919" y="1039905"/>
            <a:ext cx="586323" cy="439738"/>
            <a:chOff x="306910" y="1386539"/>
            <a:chExt cx="586323" cy="586317"/>
          </a:xfrm>
        </p:grpSpPr>
        <p:sp>
          <p:nvSpPr>
            <p:cNvPr id="136" name="Rounded Rectangle 135"/>
            <p:cNvSpPr>
              <a:spLocks noChangeAspect="1"/>
            </p:cNvSpPr>
            <p:nvPr/>
          </p:nvSpPr>
          <p:spPr>
            <a:xfrm>
              <a:off x="306910" y="1386539"/>
              <a:ext cx="586323" cy="586317"/>
            </a:xfrm>
            <a:prstGeom prst="roundRect">
              <a:avLst>
                <a:gd name="adj" fmla="val 50000"/>
              </a:avLst>
            </a:prstGeom>
            <a:gradFill flip="none" rotWithShape="1">
              <a:gsLst>
                <a:gs pos="0">
                  <a:srgbClr val="57B74E"/>
                </a:gs>
                <a:gs pos="100000">
                  <a:srgbClr val="418B3A"/>
                </a:gs>
              </a:gsLst>
              <a:lin ang="5400000" scaled="0"/>
              <a:tileRect/>
            </a:gradFill>
            <a:ln w="9525" cap="flat" cmpd="sng" algn="ctr">
              <a:noFill/>
              <a:prstDash val="solid"/>
            </a:ln>
            <a:effectLst/>
          </p:spPr>
          <p:txBody>
            <a:bodyPr rtlCol="0" anchor="ctr"/>
            <a:lstStyle/>
            <a:p>
              <a:pPr algn="ctr" defTabSz="914400" fontAlgn="auto">
                <a:spcBef>
                  <a:spcPts val="0"/>
                </a:spcBef>
                <a:spcAft>
                  <a:spcPts val="0"/>
                </a:spcAft>
              </a:pPr>
              <a:endParaRPr lang="en-US" sz="1400" kern="0" dirty="0">
                <a:solidFill>
                  <a:srgbClr val="FFFFFF"/>
                </a:solidFill>
                <a:latin typeface="Arial"/>
              </a:endParaRPr>
            </a:p>
          </p:txBody>
        </p:sp>
        <p:pic>
          <p:nvPicPr>
            <p:cNvPr id="82" name="Picture 81" descr="Lighting_Icon_White_256.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96961" y="1482812"/>
              <a:ext cx="406220" cy="406220"/>
            </a:xfrm>
            <a:prstGeom prst="rect">
              <a:avLst/>
            </a:prstGeom>
          </p:spPr>
        </p:pic>
      </p:grpSp>
      <p:pic>
        <p:nvPicPr>
          <p:cNvPr id="83" name="Picture 82"/>
          <p:cNvPicPr>
            <a:picLocks noChangeAspect="1"/>
          </p:cNvPicPr>
          <p:nvPr/>
        </p:nvPicPr>
        <p:blipFill rotWithShape="1">
          <a:blip r:embed="rId17" cstate="print">
            <a:extLst>
              <a:ext uri="{28A0092B-C50C-407E-A947-70E740481C1C}">
                <a14:useLocalDpi xmlns:a14="http://schemas.microsoft.com/office/drawing/2010/main"/>
              </a:ext>
            </a:extLst>
          </a:blip>
          <a:srcRect t="94709"/>
          <a:stretch/>
        </p:blipFill>
        <p:spPr>
          <a:xfrm>
            <a:off x="0" y="4871362"/>
            <a:ext cx="9144000" cy="272143"/>
          </a:xfrm>
          <a:prstGeom prst="rect">
            <a:avLst/>
          </a:prstGeom>
        </p:spPr>
      </p:pic>
    </p:spTree>
    <p:extLst>
      <p:ext uri="{BB962C8B-B14F-4D97-AF65-F5344CB8AC3E}">
        <p14:creationId xmlns:p14="http://schemas.microsoft.com/office/powerpoint/2010/main" val="21157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91" y="3634"/>
            <a:ext cx="9141620" cy="5139866"/>
          </a:xfrm>
          <a:prstGeom prst="rect">
            <a:avLst/>
          </a:prstGeom>
        </p:spPr>
      </p:pic>
      <p:sp>
        <p:nvSpPr>
          <p:cNvPr id="91" name="Rectangle 90"/>
          <p:cNvSpPr/>
          <p:nvPr/>
        </p:nvSpPr>
        <p:spPr>
          <a:xfrm>
            <a:off x="1191" y="3634"/>
            <a:ext cx="9141620" cy="5139866"/>
          </a:xfrm>
          <a:prstGeom prst="rect">
            <a:avLst/>
          </a:prstGeom>
          <a:gradFill flip="none" rotWithShape="1">
            <a:gsLst>
              <a:gs pos="30000">
                <a:schemeClr val="bg2">
                  <a:alpha val="0"/>
                </a:schemeClr>
              </a:gs>
              <a:gs pos="76000">
                <a:schemeClr val="tx2"/>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latin typeface="Arial"/>
            </a:endParaRPr>
          </a:p>
        </p:txBody>
      </p:sp>
      <p:grpSp>
        <p:nvGrpSpPr>
          <p:cNvPr id="2" name="Group 1"/>
          <p:cNvGrpSpPr/>
          <p:nvPr/>
        </p:nvGrpSpPr>
        <p:grpSpPr>
          <a:xfrm>
            <a:off x="1857423" y="1698693"/>
            <a:ext cx="5459192" cy="2545585"/>
            <a:chOff x="2474976" y="2264923"/>
            <a:chExt cx="7278922" cy="3394113"/>
          </a:xfrm>
        </p:grpSpPr>
        <p:cxnSp>
          <p:nvCxnSpPr>
            <p:cNvPr id="73" name="Straight Arrow Connector 72"/>
            <p:cNvCxnSpPr/>
            <p:nvPr/>
          </p:nvCxnSpPr>
          <p:spPr>
            <a:xfrm flipV="1">
              <a:off x="2474976" y="3865768"/>
              <a:ext cx="2682389" cy="10453"/>
            </a:xfrm>
            <a:prstGeom prst="straightConnector1">
              <a:avLst/>
            </a:prstGeom>
            <a:ln w="38100">
              <a:gradFill>
                <a:gsLst>
                  <a:gs pos="0">
                    <a:schemeClr val="bg2">
                      <a:alpha val="0"/>
                    </a:schemeClr>
                  </a:gs>
                  <a:gs pos="54000">
                    <a:schemeClr val="accent5"/>
                  </a:gs>
                </a:gsLst>
                <a:lin ang="0" scaled="0"/>
              </a:gra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flipV="1">
              <a:off x="7071509" y="3860541"/>
              <a:ext cx="2682389" cy="10453"/>
            </a:xfrm>
            <a:prstGeom prst="straightConnector1">
              <a:avLst/>
            </a:prstGeom>
            <a:ln w="38100">
              <a:gradFill>
                <a:gsLst>
                  <a:gs pos="0">
                    <a:schemeClr val="bg2">
                      <a:alpha val="0"/>
                    </a:schemeClr>
                  </a:gs>
                  <a:gs pos="54000">
                    <a:schemeClr val="accent5"/>
                  </a:gs>
                </a:gsLst>
                <a:lin ang="0" scaled="0"/>
              </a:gra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036010" y="2264923"/>
              <a:ext cx="59473" cy="1122858"/>
            </a:xfrm>
            <a:prstGeom prst="straightConnector1">
              <a:avLst/>
            </a:prstGeom>
            <a:ln w="38100">
              <a:gradFill flip="none" rotWithShape="1">
                <a:gsLst>
                  <a:gs pos="30000">
                    <a:schemeClr val="bg2">
                      <a:alpha val="0"/>
                    </a:schemeClr>
                  </a:gs>
                  <a:gs pos="77000">
                    <a:schemeClr val="accent5"/>
                  </a:gs>
                </a:gsLst>
                <a:lin ang="5400000" scaled="1"/>
                <a:tileRect/>
              </a:gra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6077462" y="4090160"/>
              <a:ext cx="33701" cy="1568876"/>
            </a:xfrm>
            <a:prstGeom prst="straightConnector1">
              <a:avLst/>
            </a:prstGeom>
            <a:ln w="38100">
              <a:gradFill flip="none" rotWithShape="1">
                <a:gsLst>
                  <a:gs pos="55000">
                    <a:schemeClr val="bg2">
                      <a:alpha val="0"/>
                    </a:schemeClr>
                  </a:gs>
                  <a:gs pos="12000">
                    <a:schemeClr val="accent5"/>
                  </a:gs>
                </a:gsLst>
                <a:lin ang="16200000" scaled="1"/>
                <a:tileRect/>
              </a:gra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3360000">
              <a:off x="7298324" y="2559157"/>
              <a:ext cx="59473" cy="1122858"/>
            </a:xfrm>
            <a:prstGeom prst="straightConnector1">
              <a:avLst/>
            </a:prstGeom>
            <a:ln w="38100">
              <a:gradFill flip="none" rotWithShape="1">
                <a:gsLst>
                  <a:gs pos="0">
                    <a:schemeClr val="bg2">
                      <a:alpha val="0"/>
                    </a:schemeClr>
                  </a:gs>
                  <a:gs pos="54000">
                    <a:schemeClr val="accent5"/>
                  </a:gs>
                </a:gsLst>
                <a:lin ang="0" scaled="1"/>
                <a:tileRect/>
              </a:gra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3360000" flipV="1">
              <a:off x="4754745" y="3805908"/>
              <a:ext cx="33701" cy="1568876"/>
            </a:xfrm>
            <a:prstGeom prst="straightConnector1">
              <a:avLst/>
            </a:prstGeom>
            <a:ln w="38100">
              <a:gradFill flip="none" rotWithShape="1">
                <a:gsLst>
                  <a:gs pos="100000">
                    <a:schemeClr val="bg2">
                      <a:alpha val="0"/>
                    </a:schemeClr>
                  </a:gs>
                  <a:gs pos="54000">
                    <a:schemeClr val="accent5"/>
                  </a:gs>
                </a:gsLst>
                <a:lin ang="18900000" scaled="1"/>
                <a:tileRect/>
              </a:gra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18240000" flipH="1">
              <a:off x="4670977" y="2437237"/>
              <a:ext cx="59473" cy="1122858"/>
            </a:xfrm>
            <a:prstGeom prst="straightConnector1">
              <a:avLst/>
            </a:prstGeom>
            <a:ln w="38100">
              <a:gradFill flip="none" rotWithShape="1">
                <a:gsLst>
                  <a:gs pos="0">
                    <a:schemeClr val="bg2">
                      <a:alpha val="0"/>
                    </a:schemeClr>
                  </a:gs>
                  <a:gs pos="54000">
                    <a:schemeClr val="accent5"/>
                  </a:gs>
                </a:gsLst>
                <a:lin ang="2700000" scaled="1"/>
                <a:tileRect/>
              </a:gra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18240000" flipH="1" flipV="1">
              <a:off x="7240328" y="3805908"/>
              <a:ext cx="33701" cy="1568876"/>
            </a:xfrm>
            <a:prstGeom prst="straightConnector1">
              <a:avLst/>
            </a:prstGeom>
            <a:ln w="38100">
              <a:gradFill flip="none" rotWithShape="1">
                <a:gsLst>
                  <a:gs pos="0">
                    <a:schemeClr val="bg2">
                      <a:alpha val="0"/>
                    </a:schemeClr>
                  </a:gs>
                  <a:gs pos="54000">
                    <a:schemeClr val="accent5"/>
                  </a:gs>
                </a:gsLst>
                <a:lin ang="2700000" scaled="1"/>
                <a:tileRect/>
              </a:gradFill>
              <a:tailEnd type="arrow"/>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3668532" y="2105269"/>
            <a:ext cx="1848593" cy="135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1">
              <a:lnSpc>
                <a:spcPts val="2100"/>
              </a:lnSpc>
            </a:pPr>
            <a:r>
              <a:rPr lang="en-US" b="1" dirty="0" smtClean="0">
                <a:solidFill>
                  <a:srgbClr val="2968AF"/>
                </a:solidFill>
                <a:latin typeface="Arial"/>
                <a:cs typeface="Arial" panose="020B0604020202020204" pitchFamily="34" charset="0"/>
              </a:rPr>
              <a:t>Workforce Expectations</a:t>
            </a:r>
            <a:endParaRPr lang="en-US" b="1" dirty="0">
              <a:solidFill>
                <a:srgbClr val="2968AF"/>
              </a:solidFill>
              <a:latin typeface="Arial"/>
              <a:cs typeface="Arial" panose="020B0604020202020204" pitchFamily="34" charset="0"/>
            </a:endParaRPr>
          </a:p>
        </p:txBody>
      </p:sp>
      <p:sp>
        <p:nvSpPr>
          <p:cNvPr id="9" name="Title 8"/>
          <p:cNvSpPr>
            <a:spLocks noGrp="1"/>
          </p:cNvSpPr>
          <p:nvPr>
            <p:ph type="ctrTitle"/>
          </p:nvPr>
        </p:nvSpPr>
        <p:spPr/>
        <p:txBody>
          <a:bodyPr/>
          <a:lstStyle/>
          <a:p>
            <a:r>
              <a:rPr lang="en-US" dirty="0" smtClean="0"/>
              <a:t>Every User Is A Buyer, Is an Influencer</a:t>
            </a:r>
            <a:endParaRPr lang="en-US" dirty="0"/>
          </a:p>
        </p:txBody>
      </p:sp>
      <p:grpSp>
        <p:nvGrpSpPr>
          <p:cNvPr id="10" name="Group 9"/>
          <p:cNvGrpSpPr/>
          <p:nvPr/>
        </p:nvGrpSpPr>
        <p:grpSpPr>
          <a:xfrm>
            <a:off x="3768053" y="591954"/>
            <a:ext cx="1620000" cy="1734300"/>
            <a:chOff x="4997462" y="777697"/>
            <a:chExt cx="2160000" cy="2312400"/>
          </a:xfrm>
        </p:grpSpPr>
        <p:sp>
          <p:nvSpPr>
            <p:cNvPr id="40" name="Oval 39"/>
            <p:cNvSpPr/>
            <p:nvPr/>
          </p:nvSpPr>
          <p:spPr>
            <a:xfrm>
              <a:off x="4997462" y="930097"/>
              <a:ext cx="2160000" cy="2160000"/>
            </a:xfrm>
            <a:prstGeom prst="ellipse">
              <a:avLst/>
            </a:prstGeom>
            <a:gradFill flip="none" rotWithShape="1">
              <a:gsLst>
                <a:gs pos="0">
                  <a:srgbClr val="2B4962"/>
                </a:gs>
                <a:gs pos="100000">
                  <a:schemeClr val="accent5"/>
                </a:gs>
              </a:gsLst>
              <a:lin ang="5400000" scaled="1"/>
              <a:tileRect/>
            </a:gradFill>
            <a:ln w="5" cap="rnd">
              <a:gradFill>
                <a:gsLst>
                  <a:gs pos="0">
                    <a:schemeClr val="accent2"/>
                  </a:gs>
                  <a:gs pos="50000">
                    <a:schemeClr val="bg1"/>
                  </a:gs>
                  <a:gs pos="100000">
                    <a:schemeClr val="accent2"/>
                  </a:gs>
                </a:gsLst>
                <a:lin ang="5400000" scaled="0"/>
              </a:gradFill>
              <a:prstDash val="solid"/>
              <a:miter lim="800000"/>
              <a:headEnd/>
              <a:tailEnd/>
            </a:ln>
          </p:spPr>
          <p:txBody>
            <a:bodyPr vert="horz" wrap="square" lIns="68580" tIns="34290" rIns="68580" bIns="34290" numCol="1" anchor="t" anchorCtr="0" compatLnSpc="1">
              <a:prstTxWarp prst="textNoShape">
                <a:avLst/>
              </a:prstTxWarp>
            </a:bodyPr>
            <a:lstStyle/>
            <a:p>
              <a:pPr defTabSz="456987"/>
              <a:endParaRPr lang="en-US" dirty="0">
                <a:solidFill>
                  <a:srgbClr val="0096D6"/>
                </a:solidFill>
              </a:endParaRPr>
            </a:p>
          </p:txBody>
        </p:sp>
        <p:sp>
          <p:nvSpPr>
            <p:cNvPr id="27" name="Hexagon 26"/>
            <p:cNvSpPr/>
            <p:nvPr/>
          </p:nvSpPr>
          <p:spPr>
            <a:xfrm>
              <a:off x="4997462" y="777697"/>
              <a:ext cx="2160000" cy="2160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621000" rIns="0" bIns="0" rtlCol="0" anchor="t"/>
            <a:lstStyle/>
            <a:p>
              <a:pPr algn="ctr" defTabSz="457101"/>
              <a:r>
                <a:rPr lang="en-US" sz="1500" b="1" dirty="0" err="1">
                  <a:solidFill>
                    <a:srgbClr val="FFFFFF"/>
                  </a:solidFill>
                  <a:latin typeface="Arial"/>
                </a:rPr>
                <a:t>HR</a:t>
              </a:r>
              <a:endParaRPr lang="en-US" sz="1500" b="1" dirty="0">
                <a:solidFill>
                  <a:srgbClr val="FFFFFF"/>
                </a:solidFill>
                <a:latin typeface="Arial"/>
              </a:endParaRPr>
            </a:p>
            <a:p>
              <a:pPr algn="ctr" defTabSz="457101"/>
              <a:r>
                <a:rPr lang="en-US" sz="1350" dirty="0">
                  <a:solidFill>
                    <a:srgbClr val="FFFFFF"/>
                  </a:solidFill>
                  <a:latin typeface="Arial"/>
                </a:rPr>
                <a:t>Employee engagement</a:t>
              </a:r>
            </a:p>
          </p:txBody>
        </p:sp>
        <p:sp>
          <p:nvSpPr>
            <p:cNvPr id="50" name="Rectangle 49"/>
            <p:cNvSpPr/>
            <p:nvPr/>
          </p:nvSpPr>
          <p:spPr>
            <a:xfrm>
              <a:off x="5912587" y="1291987"/>
              <a:ext cx="230798" cy="6629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rgbClr val="FFFFFF"/>
                </a:solidFill>
                <a:latin typeface="Arial"/>
              </a:endParaRPr>
            </a:p>
          </p:txBody>
        </p:sp>
        <p:grpSp>
          <p:nvGrpSpPr>
            <p:cNvPr id="51" name="Group 50"/>
            <p:cNvGrpSpPr/>
            <p:nvPr/>
          </p:nvGrpSpPr>
          <p:grpSpPr>
            <a:xfrm>
              <a:off x="5824663" y="980373"/>
              <a:ext cx="627519" cy="501655"/>
              <a:chOff x="4435808" y="4288408"/>
              <a:chExt cx="808475" cy="646316"/>
            </a:xfrm>
          </p:grpSpPr>
          <p:sp>
            <p:nvSpPr>
              <p:cNvPr id="52" name="Rounded Rectangle 51"/>
              <p:cNvSpPr/>
              <p:nvPr/>
            </p:nvSpPr>
            <p:spPr>
              <a:xfrm rot="2540379">
                <a:off x="4870198" y="4843648"/>
                <a:ext cx="374085" cy="9107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32B2DF"/>
                  </a:solidFill>
                  <a:latin typeface="Arial"/>
                </a:endParaRPr>
              </a:p>
            </p:txBody>
          </p:sp>
          <p:pic>
            <p:nvPicPr>
              <p:cNvPr id="53" name="Picture 52"/>
              <p:cNvPicPr>
                <a:picLocks noChangeAspect="1"/>
              </p:cNvPicPr>
              <p:nvPr/>
            </p:nvPicPr>
            <p:blipFill rotWithShape="1">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artisticPencilSketch/>
                        </a14:imgEffect>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t="-45662" b="-17681"/>
              <a:stretch/>
            </p:blipFill>
            <p:spPr>
              <a:xfrm>
                <a:off x="4471600" y="4300671"/>
                <a:ext cx="473002" cy="481012"/>
              </a:xfrm>
              <a:prstGeom prst="ellipse">
                <a:avLst/>
              </a:prstGeom>
            </p:spPr>
          </p:pic>
          <p:sp>
            <p:nvSpPr>
              <p:cNvPr id="54" name="Donut 53"/>
              <p:cNvSpPr/>
              <p:nvPr/>
            </p:nvSpPr>
            <p:spPr>
              <a:xfrm>
                <a:off x="4435808" y="4288408"/>
                <a:ext cx="535900" cy="535900"/>
              </a:xfrm>
              <a:prstGeom prst="donut">
                <a:avLst>
                  <a:gd name="adj" fmla="val 921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32B2DF"/>
                  </a:solidFill>
                  <a:latin typeface="Arial"/>
                </a:endParaRPr>
              </a:p>
            </p:txBody>
          </p:sp>
        </p:grpSp>
      </p:grpSp>
      <p:grpSp>
        <p:nvGrpSpPr>
          <p:cNvPr id="5" name="Group 4"/>
          <p:cNvGrpSpPr/>
          <p:nvPr/>
        </p:nvGrpSpPr>
        <p:grpSpPr>
          <a:xfrm>
            <a:off x="3768053" y="3331760"/>
            <a:ext cx="1620000" cy="1620000"/>
            <a:chOff x="4997462" y="4442346"/>
            <a:chExt cx="2160000" cy="2160000"/>
          </a:xfrm>
        </p:grpSpPr>
        <p:sp>
          <p:nvSpPr>
            <p:cNvPr id="38" name="Oval 37"/>
            <p:cNvSpPr/>
            <p:nvPr/>
          </p:nvSpPr>
          <p:spPr>
            <a:xfrm>
              <a:off x="4997462" y="4442346"/>
              <a:ext cx="2160000" cy="2160000"/>
            </a:xfrm>
            <a:prstGeom prst="ellipse">
              <a:avLst/>
            </a:prstGeom>
            <a:gradFill flip="none" rotWithShape="1">
              <a:gsLst>
                <a:gs pos="0">
                  <a:srgbClr val="2B4962"/>
                </a:gs>
                <a:gs pos="100000">
                  <a:schemeClr val="accent5"/>
                </a:gs>
              </a:gsLst>
              <a:lin ang="16200000" scaled="1"/>
              <a:tileRect/>
            </a:gradFill>
            <a:ln w="5" cap="rnd">
              <a:gradFill>
                <a:gsLst>
                  <a:gs pos="0">
                    <a:schemeClr val="accent2"/>
                  </a:gs>
                  <a:gs pos="50000">
                    <a:schemeClr val="bg1"/>
                  </a:gs>
                  <a:gs pos="100000">
                    <a:schemeClr val="accent2"/>
                  </a:gs>
                </a:gsLst>
                <a:lin ang="5400000" scaled="0"/>
              </a:gradFill>
              <a:prstDash val="solid"/>
              <a:miter lim="800000"/>
              <a:headEnd/>
              <a:tailEnd/>
            </a:ln>
          </p:spPr>
          <p:txBody>
            <a:bodyPr vert="horz" wrap="square" lIns="68580" tIns="34290" rIns="68580" bIns="34290" numCol="1" anchor="t" anchorCtr="0" compatLnSpc="1">
              <a:prstTxWarp prst="textNoShape">
                <a:avLst/>
              </a:prstTxWarp>
            </a:bodyPr>
            <a:lstStyle/>
            <a:p>
              <a:pPr defTabSz="456987"/>
              <a:endParaRPr lang="en-US" dirty="0">
                <a:solidFill>
                  <a:srgbClr val="0096D6"/>
                </a:solidFill>
              </a:endParaRPr>
            </a:p>
          </p:txBody>
        </p:sp>
        <p:sp>
          <p:nvSpPr>
            <p:cNvPr id="29" name="Rectangle 28"/>
            <p:cNvSpPr/>
            <p:nvPr/>
          </p:nvSpPr>
          <p:spPr>
            <a:xfrm>
              <a:off x="4997462" y="4442346"/>
              <a:ext cx="2160000" cy="2160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621000" rIns="0" bIns="0" rtlCol="0" anchor="t"/>
            <a:lstStyle/>
            <a:p>
              <a:pPr algn="ctr" defTabSz="457101"/>
              <a:r>
                <a:rPr lang="en-US" sz="1500" b="1" dirty="0">
                  <a:solidFill>
                    <a:srgbClr val="FFFFFF"/>
                  </a:solidFill>
                  <a:latin typeface="Arial"/>
                </a:rPr>
                <a:t>Marketing</a:t>
              </a:r>
            </a:p>
            <a:p>
              <a:pPr algn="ctr" defTabSz="457101"/>
              <a:r>
                <a:rPr lang="en-US" sz="1350" dirty="0">
                  <a:solidFill>
                    <a:srgbClr val="FFFFFF"/>
                  </a:solidFill>
                  <a:latin typeface="Arial"/>
                </a:rPr>
                <a:t>Generating awareness and </a:t>
              </a:r>
            </a:p>
            <a:p>
              <a:pPr algn="ctr" defTabSz="457101"/>
              <a:r>
                <a:rPr lang="en-US" sz="1350" dirty="0">
                  <a:solidFill>
                    <a:srgbClr val="FFFFFF"/>
                  </a:solidFill>
                  <a:latin typeface="Arial"/>
                </a:rPr>
                <a:t>leads</a:t>
              </a:r>
            </a:p>
          </p:txBody>
        </p:sp>
        <p:pic>
          <p:nvPicPr>
            <p:cNvPr id="59" name="Picture 5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40069" y="4784377"/>
              <a:ext cx="674787" cy="361493"/>
            </a:xfrm>
            <a:prstGeom prst="rect">
              <a:avLst/>
            </a:prstGeom>
          </p:spPr>
        </p:pic>
      </p:grpSp>
      <p:sp>
        <p:nvSpPr>
          <p:cNvPr id="92" name="Rectangle 91"/>
          <p:cNvSpPr>
            <a:spLocks noChangeArrowheads="1"/>
          </p:cNvSpPr>
          <p:nvPr/>
        </p:nvSpPr>
        <p:spPr bwMode="ltGray">
          <a:xfrm>
            <a:off x="7825097" y="4746002"/>
            <a:ext cx="749512" cy="154502"/>
          </a:xfrm>
          <a:prstGeom prst="rect">
            <a:avLst/>
          </a:prstGeom>
          <a:noFill/>
          <a:ln w="9525">
            <a:noFill/>
            <a:miter lim="800000"/>
            <a:headEnd/>
            <a:tailEnd/>
          </a:ln>
          <a:effectLst/>
        </p:spPr>
        <p:txBody>
          <a:bodyPr wrap="none" lIns="61569" tIns="30784" rIns="61569" bIns="30784" anchor="b">
            <a:spAutoFit/>
          </a:bodyPr>
          <a:lstStyle/>
          <a:p>
            <a:pPr algn="r" defTabSz="610586"/>
            <a:r>
              <a:rPr lang="en-US" sz="600" dirty="0">
                <a:solidFill>
                  <a:srgbClr val="FFFFFF"/>
                </a:solidFill>
                <a:latin typeface="Arial"/>
                <a:cs typeface="CiscoSans Thin"/>
              </a:rPr>
              <a:t>Cisco Confidential</a:t>
            </a:r>
          </a:p>
        </p:txBody>
      </p:sp>
      <p:sp>
        <p:nvSpPr>
          <p:cNvPr id="93" name="Rectangle 7"/>
          <p:cNvSpPr>
            <a:spLocks noChangeArrowheads="1"/>
          </p:cNvSpPr>
          <p:nvPr/>
        </p:nvSpPr>
        <p:spPr bwMode="ltGray">
          <a:xfrm>
            <a:off x="8661332" y="4742924"/>
            <a:ext cx="218918" cy="154502"/>
          </a:xfrm>
          <a:prstGeom prst="rect">
            <a:avLst/>
          </a:prstGeom>
          <a:noFill/>
          <a:ln w="9525" algn="ctr">
            <a:noFill/>
            <a:miter lim="800000"/>
            <a:headEnd/>
            <a:tailEnd/>
          </a:ln>
          <a:effectLst/>
        </p:spPr>
        <p:txBody>
          <a:bodyPr wrap="none" lIns="61569" tIns="30784" rIns="61569" bIns="30784" anchor="b">
            <a:spAutoFit/>
          </a:bodyPr>
          <a:lstStyle/>
          <a:p>
            <a:pPr algn="r" defTabSz="610586"/>
            <a:fld id="{DFCF27A5-1A5B-48D3-A060-2758FFBB1ADD}" type="slidenum">
              <a:rPr lang="en-US" sz="600">
                <a:solidFill>
                  <a:srgbClr val="FFFFFF"/>
                </a:solidFill>
                <a:latin typeface="Arial"/>
                <a:cs typeface="CiscoSans Thin"/>
              </a:rPr>
              <a:pPr algn="r" defTabSz="610586"/>
              <a:t>12</a:t>
            </a:fld>
            <a:endParaRPr lang="en-US" sz="600" dirty="0">
              <a:solidFill>
                <a:srgbClr val="FFFFFF"/>
              </a:solidFill>
              <a:latin typeface="Arial"/>
              <a:cs typeface="CiscoSans Thin"/>
            </a:endParaRPr>
          </a:p>
        </p:txBody>
      </p:sp>
      <p:sp>
        <p:nvSpPr>
          <p:cNvPr id="94" name="Rectangle 4"/>
          <p:cNvSpPr>
            <a:spLocks noChangeArrowheads="1"/>
          </p:cNvSpPr>
          <p:nvPr/>
        </p:nvSpPr>
        <p:spPr bwMode="ltGray">
          <a:xfrm>
            <a:off x="293165" y="4747301"/>
            <a:ext cx="3419624" cy="154502"/>
          </a:xfrm>
          <a:prstGeom prst="rect">
            <a:avLst/>
          </a:prstGeom>
          <a:noFill/>
          <a:ln w="9525">
            <a:noFill/>
            <a:miter lim="800000"/>
            <a:headEnd/>
            <a:tailEnd/>
          </a:ln>
          <a:effectLst/>
        </p:spPr>
        <p:txBody>
          <a:bodyPr wrap="square" lIns="61569" tIns="30784" rIns="61569" bIns="30784" anchor="b" anchorCtr="0">
            <a:spAutoFit/>
          </a:bodyPr>
          <a:lstStyle/>
          <a:p>
            <a:pPr defTabSz="610586"/>
            <a:r>
              <a:rPr lang="en-US" sz="600" dirty="0">
                <a:solidFill>
                  <a:srgbClr val="FFFFFF"/>
                </a:solidFill>
                <a:latin typeface="Arial"/>
                <a:cs typeface="CiscoSans Thin"/>
              </a:rPr>
              <a:t>© 2014  Cisco and/or its affiliates. All rights reserved.</a:t>
            </a:r>
          </a:p>
        </p:txBody>
      </p:sp>
      <p:cxnSp>
        <p:nvCxnSpPr>
          <p:cNvPr id="96" name="Straight Connector 95"/>
          <p:cNvCxnSpPr/>
          <p:nvPr/>
        </p:nvCxnSpPr>
        <p:spPr>
          <a:xfrm>
            <a:off x="1191" y="5078558"/>
            <a:ext cx="9141619"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575157" y="1089873"/>
            <a:ext cx="1620000" cy="1630261"/>
            <a:chOff x="7431955" y="1453163"/>
            <a:chExt cx="2160000" cy="2173681"/>
          </a:xfrm>
        </p:grpSpPr>
        <p:sp>
          <p:nvSpPr>
            <p:cNvPr id="44" name="Oval 43"/>
            <p:cNvSpPr/>
            <p:nvPr/>
          </p:nvSpPr>
          <p:spPr>
            <a:xfrm>
              <a:off x="7431955" y="1453163"/>
              <a:ext cx="2160000" cy="2160000"/>
            </a:xfrm>
            <a:prstGeom prst="ellipse">
              <a:avLst/>
            </a:prstGeom>
            <a:gradFill flip="none" rotWithShape="1">
              <a:gsLst>
                <a:gs pos="0">
                  <a:srgbClr val="2B4962"/>
                </a:gs>
                <a:gs pos="100000">
                  <a:schemeClr val="accent5"/>
                </a:gs>
              </a:gsLst>
              <a:lin ang="8100000" scaled="1"/>
              <a:tileRect/>
            </a:gradFill>
            <a:ln w="5" cap="rnd">
              <a:gradFill>
                <a:gsLst>
                  <a:gs pos="0">
                    <a:schemeClr val="accent2"/>
                  </a:gs>
                  <a:gs pos="50000">
                    <a:schemeClr val="bg1"/>
                  </a:gs>
                  <a:gs pos="100000">
                    <a:schemeClr val="accent2"/>
                  </a:gs>
                </a:gsLst>
                <a:lin ang="5400000" scaled="0"/>
              </a:gradFill>
              <a:prstDash val="solid"/>
              <a:miter lim="800000"/>
              <a:headEnd/>
              <a:tailEnd/>
            </a:ln>
          </p:spPr>
          <p:txBody>
            <a:bodyPr vert="horz" wrap="square" lIns="68580" tIns="34290" rIns="68580" bIns="34290" numCol="1" anchor="t" anchorCtr="0" compatLnSpc="1">
              <a:prstTxWarp prst="textNoShape">
                <a:avLst/>
              </a:prstTxWarp>
            </a:bodyPr>
            <a:lstStyle/>
            <a:p>
              <a:pPr defTabSz="456987"/>
              <a:endParaRPr lang="en-US" dirty="0">
                <a:solidFill>
                  <a:srgbClr val="0096D6"/>
                </a:solidFill>
              </a:endParaRPr>
            </a:p>
          </p:txBody>
        </p:sp>
        <p:sp>
          <p:nvSpPr>
            <p:cNvPr id="26" name="Hexagon 25"/>
            <p:cNvSpPr/>
            <p:nvPr/>
          </p:nvSpPr>
          <p:spPr>
            <a:xfrm>
              <a:off x="7431955" y="1466844"/>
              <a:ext cx="2160000" cy="2160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621000" rIns="0" bIns="0" rtlCol="0" anchor="t"/>
            <a:lstStyle/>
            <a:p>
              <a:pPr algn="ctr" defTabSz="457101"/>
              <a:r>
                <a:rPr lang="en-US" sz="1500" b="1" dirty="0" smtClean="0">
                  <a:solidFill>
                    <a:srgbClr val="FFFFFF"/>
                  </a:solidFill>
                  <a:latin typeface="Arial"/>
                </a:rPr>
                <a:t>Workplace Mgt</a:t>
              </a:r>
              <a:endParaRPr lang="en-US" sz="1500" b="1" dirty="0">
                <a:solidFill>
                  <a:srgbClr val="FFFFFF"/>
                </a:solidFill>
                <a:latin typeface="Arial"/>
              </a:endParaRPr>
            </a:p>
            <a:p>
              <a:pPr algn="ctr" defTabSz="457101"/>
              <a:r>
                <a:rPr lang="en-US" sz="1350" dirty="0">
                  <a:solidFill>
                    <a:srgbClr val="FFFFFF"/>
                  </a:solidFill>
                  <a:latin typeface="Arial"/>
                </a:rPr>
                <a:t>Flexibility, </a:t>
              </a:r>
              <a:endParaRPr lang="en-US" sz="1350" dirty="0" smtClean="0">
                <a:solidFill>
                  <a:srgbClr val="FFFFFF"/>
                </a:solidFill>
                <a:latin typeface="Arial"/>
              </a:endParaRPr>
            </a:p>
            <a:p>
              <a:pPr algn="ctr" defTabSz="457101"/>
              <a:r>
                <a:rPr lang="en-US" sz="1350" dirty="0" smtClean="0">
                  <a:solidFill>
                    <a:srgbClr val="FFFFFF"/>
                  </a:solidFill>
                  <a:latin typeface="Arial"/>
                </a:rPr>
                <a:t>productive environment</a:t>
              </a:r>
              <a:r>
                <a:rPr lang="en-US" sz="1500" b="1" dirty="0">
                  <a:solidFill>
                    <a:srgbClr val="FFFFFF"/>
                  </a:solidFill>
                  <a:latin typeface="Arial"/>
                </a:rPr>
                <a:t/>
              </a:r>
              <a:br>
                <a:rPr lang="en-US" sz="1500" b="1" dirty="0">
                  <a:solidFill>
                    <a:srgbClr val="FFFFFF"/>
                  </a:solidFill>
                  <a:latin typeface="Arial"/>
                </a:rPr>
              </a:br>
              <a:endParaRPr lang="en-US" sz="1500" b="1" dirty="0">
                <a:solidFill>
                  <a:srgbClr val="FFFFFF"/>
                </a:solidFill>
                <a:latin typeface="Arial"/>
              </a:endParaRPr>
            </a:p>
          </p:txBody>
        </p:sp>
        <p:sp>
          <p:nvSpPr>
            <p:cNvPr id="36" name="Freeform 35"/>
            <p:cNvSpPr>
              <a:spLocks noEditPoints="1"/>
            </p:cNvSpPr>
            <p:nvPr/>
          </p:nvSpPr>
          <p:spPr bwMode="auto">
            <a:xfrm>
              <a:off x="8297884" y="1774488"/>
              <a:ext cx="428142" cy="438091"/>
            </a:xfrm>
            <a:custGeom>
              <a:avLst/>
              <a:gdLst>
                <a:gd name="T0" fmla="*/ 45 w 200"/>
                <a:gd name="T1" fmla="*/ 34 h 197"/>
                <a:gd name="T2" fmla="*/ 16 w 200"/>
                <a:gd name="T3" fmla="*/ 0 h 197"/>
                <a:gd name="T4" fmla="*/ 3 w 200"/>
                <a:gd name="T5" fmla="*/ 13 h 197"/>
                <a:gd name="T6" fmla="*/ 37 w 200"/>
                <a:gd name="T7" fmla="*/ 42 h 197"/>
                <a:gd name="T8" fmla="*/ 86 w 200"/>
                <a:gd name="T9" fmla="*/ 74 h 197"/>
                <a:gd name="T10" fmla="*/ 167 w 200"/>
                <a:gd name="T11" fmla="*/ 175 h 197"/>
                <a:gd name="T12" fmla="*/ 134 w 200"/>
                <a:gd name="T13" fmla="*/ 152 h 197"/>
                <a:gd name="T14" fmla="*/ 186 w 200"/>
                <a:gd name="T15" fmla="*/ 183 h 197"/>
                <a:gd name="T16" fmla="*/ 189 w 200"/>
                <a:gd name="T17" fmla="*/ 153 h 197"/>
                <a:gd name="T18" fmla="*/ 149 w 200"/>
                <a:gd name="T19" fmla="*/ 116 h 197"/>
                <a:gd name="T20" fmla="*/ 137 w 200"/>
                <a:gd name="T21" fmla="*/ 104 h 197"/>
                <a:gd name="T22" fmla="*/ 134 w 200"/>
                <a:gd name="T23" fmla="*/ 97 h 197"/>
                <a:gd name="T24" fmla="*/ 114 w 200"/>
                <a:gd name="T25" fmla="*/ 111 h 197"/>
                <a:gd name="T26" fmla="*/ 100 w 200"/>
                <a:gd name="T27" fmla="*/ 131 h 197"/>
                <a:gd name="T28" fmla="*/ 106 w 200"/>
                <a:gd name="T29" fmla="*/ 134 h 197"/>
                <a:gd name="T30" fmla="*/ 119 w 200"/>
                <a:gd name="T31" fmla="*/ 146 h 197"/>
                <a:gd name="T32" fmla="*/ 155 w 200"/>
                <a:gd name="T33" fmla="*/ 186 h 197"/>
                <a:gd name="T34" fmla="*/ 186 w 200"/>
                <a:gd name="T35" fmla="*/ 183 h 197"/>
                <a:gd name="T36" fmla="*/ 45 w 200"/>
                <a:gd name="T37" fmla="*/ 184 h 197"/>
                <a:gd name="T38" fmla="*/ 10 w 200"/>
                <a:gd name="T39" fmla="*/ 149 h 197"/>
                <a:gd name="T40" fmla="*/ 52 w 200"/>
                <a:gd name="T41" fmla="*/ 124 h 197"/>
                <a:gd name="T42" fmla="*/ 119 w 200"/>
                <a:gd name="T43" fmla="*/ 41 h 197"/>
                <a:gd name="T44" fmla="*/ 144 w 200"/>
                <a:gd name="T45" fmla="*/ 2 h 197"/>
                <a:gd name="T46" fmla="*/ 148 w 200"/>
                <a:gd name="T47" fmla="*/ 19 h 197"/>
                <a:gd name="T48" fmla="*/ 153 w 200"/>
                <a:gd name="T49" fmla="*/ 41 h 197"/>
                <a:gd name="T50" fmla="*/ 175 w 200"/>
                <a:gd name="T51" fmla="*/ 45 h 197"/>
                <a:gd name="T52" fmla="*/ 191 w 200"/>
                <a:gd name="T53" fmla="*/ 50 h 197"/>
                <a:gd name="T54" fmla="*/ 153 w 200"/>
                <a:gd name="T55" fmla="*/ 75 h 197"/>
                <a:gd name="T56" fmla="*/ 71 w 200"/>
                <a:gd name="T57" fmla="*/ 141 h 197"/>
                <a:gd name="T58" fmla="*/ 31 w 200"/>
                <a:gd name="T59" fmla="*/ 153 h 197"/>
                <a:gd name="T60" fmla="*/ 18 w 200"/>
                <a:gd name="T61" fmla="*/ 157 h 197"/>
                <a:gd name="T62" fmla="*/ 14 w 200"/>
                <a:gd name="T63" fmla="*/ 170 h 197"/>
                <a:gd name="T64" fmla="*/ 24 w 200"/>
                <a:gd name="T65" fmla="*/ 180 h 197"/>
                <a:gd name="T66" fmla="*/ 37 w 200"/>
                <a:gd name="T67" fmla="*/ 176 h 197"/>
                <a:gd name="T68" fmla="*/ 41 w 200"/>
                <a:gd name="T69" fmla="*/ 163 h 197"/>
                <a:gd name="T70" fmla="*/ 31 w 200"/>
                <a:gd name="T71" fmla="*/ 15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 h="197">
                  <a:moveTo>
                    <a:pt x="86" y="74"/>
                  </a:moveTo>
                  <a:cubicBezTo>
                    <a:pt x="45" y="34"/>
                    <a:pt x="45" y="34"/>
                    <a:pt x="45" y="34"/>
                  </a:cubicBezTo>
                  <a:cubicBezTo>
                    <a:pt x="39" y="27"/>
                    <a:pt x="39" y="21"/>
                    <a:pt x="39" y="18"/>
                  </a:cubicBezTo>
                  <a:cubicBezTo>
                    <a:pt x="16" y="0"/>
                    <a:pt x="16" y="0"/>
                    <a:pt x="16" y="0"/>
                  </a:cubicBezTo>
                  <a:cubicBezTo>
                    <a:pt x="9" y="6"/>
                    <a:pt x="9" y="6"/>
                    <a:pt x="9" y="6"/>
                  </a:cubicBezTo>
                  <a:cubicBezTo>
                    <a:pt x="3" y="13"/>
                    <a:pt x="3" y="13"/>
                    <a:pt x="3" y="13"/>
                  </a:cubicBezTo>
                  <a:cubicBezTo>
                    <a:pt x="21" y="37"/>
                    <a:pt x="21" y="37"/>
                    <a:pt x="21" y="37"/>
                  </a:cubicBezTo>
                  <a:cubicBezTo>
                    <a:pt x="24" y="36"/>
                    <a:pt x="30" y="36"/>
                    <a:pt x="37" y="42"/>
                  </a:cubicBezTo>
                  <a:cubicBezTo>
                    <a:pt x="77" y="83"/>
                    <a:pt x="77" y="83"/>
                    <a:pt x="77" y="83"/>
                  </a:cubicBezTo>
                  <a:cubicBezTo>
                    <a:pt x="86" y="74"/>
                    <a:pt x="86" y="74"/>
                    <a:pt x="86" y="74"/>
                  </a:cubicBezTo>
                  <a:close/>
                  <a:moveTo>
                    <a:pt x="139" y="147"/>
                  </a:moveTo>
                  <a:cubicBezTo>
                    <a:pt x="167" y="175"/>
                    <a:pt x="167" y="175"/>
                    <a:pt x="167" y="175"/>
                  </a:cubicBezTo>
                  <a:cubicBezTo>
                    <a:pt x="171" y="178"/>
                    <a:pt x="165" y="183"/>
                    <a:pt x="162" y="180"/>
                  </a:cubicBezTo>
                  <a:cubicBezTo>
                    <a:pt x="134" y="152"/>
                    <a:pt x="134" y="152"/>
                    <a:pt x="134" y="152"/>
                  </a:cubicBezTo>
                  <a:cubicBezTo>
                    <a:pt x="131" y="149"/>
                    <a:pt x="136" y="144"/>
                    <a:pt x="139" y="147"/>
                  </a:cubicBezTo>
                  <a:close/>
                  <a:moveTo>
                    <a:pt x="186" y="183"/>
                  </a:moveTo>
                  <a:cubicBezTo>
                    <a:pt x="190" y="179"/>
                    <a:pt x="192" y="177"/>
                    <a:pt x="194" y="174"/>
                  </a:cubicBezTo>
                  <a:cubicBezTo>
                    <a:pt x="200" y="161"/>
                    <a:pt x="197" y="161"/>
                    <a:pt x="189" y="153"/>
                  </a:cubicBezTo>
                  <a:cubicBezTo>
                    <a:pt x="158" y="121"/>
                    <a:pt x="158" y="121"/>
                    <a:pt x="158" y="121"/>
                  </a:cubicBezTo>
                  <a:cubicBezTo>
                    <a:pt x="154" y="118"/>
                    <a:pt x="152" y="116"/>
                    <a:pt x="149" y="116"/>
                  </a:cubicBezTo>
                  <a:cubicBezTo>
                    <a:pt x="145" y="115"/>
                    <a:pt x="142" y="114"/>
                    <a:pt x="141" y="113"/>
                  </a:cubicBezTo>
                  <a:cubicBezTo>
                    <a:pt x="138" y="110"/>
                    <a:pt x="137" y="107"/>
                    <a:pt x="137" y="104"/>
                  </a:cubicBezTo>
                  <a:cubicBezTo>
                    <a:pt x="137" y="102"/>
                    <a:pt x="137" y="101"/>
                    <a:pt x="136" y="100"/>
                  </a:cubicBezTo>
                  <a:cubicBezTo>
                    <a:pt x="134" y="97"/>
                    <a:pt x="134" y="97"/>
                    <a:pt x="134" y="97"/>
                  </a:cubicBezTo>
                  <a:cubicBezTo>
                    <a:pt x="132" y="95"/>
                    <a:pt x="130" y="95"/>
                    <a:pt x="128" y="97"/>
                  </a:cubicBezTo>
                  <a:cubicBezTo>
                    <a:pt x="114" y="111"/>
                    <a:pt x="114" y="111"/>
                    <a:pt x="114" y="111"/>
                  </a:cubicBezTo>
                  <a:cubicBezTo>
                    <a:pt x="100" y="125"/>
                    <a:pt x="100" y="125"/>
                    <a:pt x="100" y="125"/>
                  </a:cubicBezTo>
                  <a:cubicBezTo>
                    <a:pt x="98" y="128"/>
                    <a:pt x="98" y="129"/>
                    <a:pt x="100" y="131"/>
                  </a:cubicBezTo>
                  <a:cubicBezTo>
                    <a:pt x="103" y="133"/>
                    <a:pt x="103" y="133"/>
                    <a:pt x="103" y="133"/>
                  </a:cubicBezTo>
                  <a:cubicBezTo>
                    <a:pt x="104" y="135"/>
                    <a:pt x="105" y="135"/>
                    <a:pt x="106" y="134"/>
                  </a:cubicBezTo>
                  <a:cubicBezTo>
                    <a:pt x="110" y="134"/>
                    <a:pt x="113" y="135"/>
                    <a:pt x="115" y="138"/>
                  </a:cubicBezTo>
                  <a:cubicBezTo>
                    <a:pt x="117" y="140"/>
                    <a:pt x="118" y="142"/>
                    <a:pt x="119" y="146"/>
                  </a:cubicBezTo>
                  <a:cubicBezTo>
                    <a:pt x="119" y="149"/>
                    <a:pt x="120" y="151"/>
                    <a:pt x="124" y="155"/>
                  </a:cubicBezTo>
                  <a:cubicBezTo>
                    <a:pt x="155" y="186"/>
                    <a:pt x="155" y="186"/>
                    <a:pt x="155" y="186"/>
                  </a:cubicBezTo>
                  <a:cubicBezTo>
                    <a:pt x="164" y="195"/>
                    <a:pt x="164" y="197"/>
                    <a:pt x="176" y="191"/>
                  </a:cubicBezTo>
                  <a:cubicBezTo>
                    <a:pt x="180" y="189"/>
                    <a:pt x="182" y="188"/>
                    <a:pt x="186" y="183"/>
                  </a:cubicBezTo>
                  <a:close/>
                  <a:moveTo>
                    <a:pt x="52" y="161"/>
                  </a:moveTo>
                  <a:cubicBezTo>
                    <a:pt x="54" y="169"/>
                    <a:pt x="53" y="176"/>
                    <a:pt x="45" y="184"/>
                  </a:cubicBezTo>
                  <a:cubicBezTo>
                    <a:pt x="37" y="192"/>
                    <a:pt x="19" y="194"/>
                    <a:pt x="10" y="184"/>
                  </a:cubicBezTo>
                  <a:cubicBezTo>
                    <a:pt x="0" y="174"/>
                    <a:pt x="1" y="157"/>
                    <a:pt x="10" y="149"/>
                  </a:cubicBezTo>
                  <a:cubicBezTo>
                    <a:pt x="18" y="140"/>
                    <a:pt x="25" y="140"/>
                    <a:pt x="33" y="142"/>
                  </a:cubicBezTo>
                  <a:cubicBezTo>
                    <a:pt x="52" y="124"/>
                    <a:pt x="52" y="124"/>
                    <a:pt x="52" y="124"/>
                  </a:cubicBezTo>
                  <a:cubicBezTo>
                    <a:pt x="117" y="58"/>
                    <a:pt x="117" y="58"/>
                    <a:pt x="117" y="58"/>
                  </a:cubicBezTo>
                  <a:cubicBezTo>
                    <a:pt x="122" y="54"/>
                    <a:pt x="120" y="50"/>
                    <a:pt x="119" y="41"/>
                  </a:cubicBezTo>
                  <a:cubicBezTo>
                    <a:pt x="119" y="37"/>
                    <a:pt x="118" y="33"/>
                    <a:pt x="119" y="29"/>
                  </a:cubicBezTo>
                  <a:cubicBezTo>
                    <a:pt x="121" y="16"/>
                    <a:pt x="132" y="6"/>
                    <a:pt x="144" y="2"/>
                  </a:cubicBezTo>
                  <a:cubicBezTo>
                    <a:pt x="151" y="0"/>
                    <a:pt x="157" y="1"/>
                    <a:pt x="164" y="4"/>
                  </a:cubicBezTo>
                  <a:cubicBezTo>
                    <a:pt x="148" y="19"/>
                    <a:pt x="148" y="19"/>
                    <a:pt x="148" y="19"/>
                  </a:cubicBezTo>
                  <a:cubicBezTo>
                    <a:pt x="146" y="21"/>
                    <a:pt x="146" y="22"/>
                    <a:pt x="145" y="24"/>
                  </a:cubicBezTo>
                  <a:cubicBezTo>
                    <a:pt x="145" y="29"/>
                    <a:pt x="148" y="35"/>
                    <a:pt x="153" y="41"/>
                  </a:cubicBezTo>
                  <a:cubicBezTo>
                    <a:pt x="159" y="46"/>
                    <a:pt x="164" y="49"/>
                    <a:pt x="170" y="48"/>
                  </a:cubicBezTo>
                  <a:cubicBezTo>
                    <a:pt x="172" y="48"/>
                    <a:pt x="172" y="48"/>
                    <a:pt x="175" y="45"/>
                  </a:cubicBezTo>
                  <a:cubicBezTo>
                    <a:pt x="190" y="30"/>
                    <a:pt x="190" y="30"/>
                    <a:pt x="190" y="30"/>
                  </a:cubicBezTo>
                  <a:cubicBezTo>
                    <a:pt x="192" y="37"/>
                    <a:pt x="193" y="42"/>
                    <a:pt x="191" y="50"/>
                  </a:cubicBezTo>
                  <a:cubicBezTo>
                    <a:pt x="188" y="62"/>
                    <a:pt x="178" y="73"/>
                    <a:pt x="165" y="75"/>
                  </a:cubicBezTo>
                  <a:cubicBezTo>
                    <a:pt x="161" y="75"/>
                    <a:pt x="157" y="75"/>
                    <a:pt x="153" y="75"/>
                  </a:cubicBezTo>
                  <a:cubicBezTo>
                    <a:pt x="144" y="73"/>
                    <a:pt x="140" y="72"/>
                    <a:pt x="136" y="77"/>
                  </a:cubicBezTo>
                  <a:cubicBezTo>
                    <a:pt x="71" y="141"/>
                    <a:pt x="71" y="141"/>
                    <a:pt x="71" y="141"/>
                  </a:cubicBezTo>
                  <a:cubicBezTo>
                    <a:pt x="52" y="161"/>
                    <a:pt x="52" y="161"/>
                    <a:pt x="52" y="161"/>
                  </a:cubicBezTo>
                  <a:close/>
                  <a:moveTo>
                    <a:pt x="31" y="153"/>
                  </a:moveTo>
                  <a:cubicBezTo>
                    <a:pt x="24" y="155"/>
                    <a:pt x="24" y="155"/>
                    <a:pt x="24" y="155"/>
                  </a:cubicBezTo>
                  <a:cubicBezTo>
                    <a:pt x="18" y="157"/>
                    <a:pt x="18" y="157"/>
                    <a:pt x="18" y="157"/>
                  </a:cubicBezTo>
                  <a:cubicBezTo>
                    <a:pt x="16" y="163"/>
                    <a:pt x="16" y="163"/>
                    <a:pt x="16" y="163"/>
                  </a:cubicBezTo>
                  <a:cubicBezTo>
                    <a:pt x="14" y="170"/>
                    <a:pt x="14" y="170"/>
                    <a:pt x="14" y="170"/>
                  </a:cubicBezTo>
                  <a:cubicBezTo>
                    <a:pt x="19" y="175"/>
                    <a:pt x="19" y="175"/>
                    <a:pt x="19" y="175"/>
                  </a:cubicBezTo>
                  <a:cubicBezTo>
                    <a:pt x="24" y="180"/>
                    <a:pt x="24" y="180"/>
                    <a:pt x="24" y="180"/>
                  </a:cubicBezTo>
                  <a:cubicBezTo>
                    <a:pt x="31" y="178"/>
                    <a:pt x="31" y="178"/>
                    <a:pt x="31" y="178"/>
                  </a:cubicBezTo>
                  <a:cubicBezTo>
                    <a:pt x="37" y="176"/>
                    <a:pt x="37" y="176"/>
                    <a:pt x="37" y="176"/>
                  </a:cubicBezTo>
                  <a:cubicBezTo>
                    <a:pt x="39" y="170"/>
                    <a:pt x="39" y="170"/>
                    <a:pt x="39" y="170"/>
                  </a:cubicBezTo>
                  <a:cubicBezTo>
                    <a:pt x="41" y="163"/>
                    <a:pt x="41" y="163"/>
                    <a:pt x="41" y="163"/>
                  </a:cubicBezTo>
                  <a:cubicBezTo>
                    <a:pt x="36" y="158"/>
                    <a:pt x="36" y="158"/>
                    <a:pt x="36" y="158"/>
                  </a:cubicBezTo>
                  <a:lnTo>
                    <a:pt x="31" y="153"/>
                  </a:lnTo>
                  <a:close/>
                </a:path>
              </a:pathLst>
            </a:custGeom>
            <a:solidFill>
              <a:srgbClr val="FFFFFF"/>
            </a:solidFill>
            <a:ln>
              <a:noFill/>
            </a:ln>
            <a:effectLs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350">
                <a:solidFill>
                  <a:srgbClr val="676767"/>
                </a:solidFill>
                <a:latin typeface="Arial"/>
              </a:endParaRPr>
            </a:p>
          </p:txBody>
        </p:sp>
      </p:grpSp>
      <p:grpSp>
        <p:nvGrpSpPr>
          <p:cNvPr id="11" name="Group 10"/>
          <p:cNvGrpSpPr/>
          <p:nvPr/>
        </p:nvGrpSpPr>
        <p:grpSpPr>
          <a:xfrm>
            <a:off x="1959888" y="1089873"/>
            <a:ext cx="1620000" cy="1630261"/>
            <a:chOff x="2611596" y="1453163"/>
            <a:chExt cx="2160000" cy="2173681"/>
          </a:xfrm>
        </p:grpSpPr>
        <p:sp>
          <p:nvSpPr>
            <p:cNvPr id="35" name="Oval 34"/>
            <p:cNvSpPr/>
            <p:nvPr/>
          </p:nvSpPr>
          <p:spPr>
            <a:xfrm>
              <a:off x="2611596" y="1453163"/>
              <a:ext cx="2160000" cy="2160000"/>
            </a:xfrm>
            <a:prstGeom prst="ellipse">
              <a:avLst/>
            </a:prstGeom>
            <a:gradFill flip="none" rotWithShape="1">
              <a:gsLst>
                <a:gs pos="0">
                  <a:srgbClr val="2B4962"/>
                </a:gs>
                <a:gs pos="100000">
                  <a:schemeClr val="accent5"/>
                </a:gs>
              </a:gsLst>
              <a:lin ang="2700000" scaled="0"/>
              <a:tileRect/>
            </a:gradFill>
            <a:ln w="5" cap="rnd">
              <a:gradFill>
                <a:gsLst>
                  <a:gs pos="0">
                    <a:schemeClr val="accent2"/>
                  </a:gs>
                  <a:gs pos="50000">
                    <a:schemeClr val="bg1"/>
                  </a:gs>
                  <a:gs pos="100000">
                    <a:schemeClr val="accent2"/>
                  </a:gs>
                </a:gsLst>
                <a:lin ang="5400000" scaled="0"/>
              </a:gradFill>
              <a:prstDash val="solid"/>
              <a:miter lim="800000"/>
              <a:headEnd/>
              <a:tailEnd/>
            </a:ln>
          </p:spPr>
          <p:txBody>
            <a:bodyPr vert="horz" wrap="square" lIns="68580" tIns="34290" rIns="68580" bIns="34290" numCol="1" anchor="t" anchorCtr="0" compatLnSpc="1">
              <a:prstTxWarp prst="textNoShape">
                <a:avLst/>
              </a:prstTxWarp>
            </a:bodyPr>
            <a:lstStyle/>
            <a:p>
              <a:pPr defTabSz="456987"/>
              <a:endParaRPr lang="en-US" dirty="0">
                <a:solidFill>
                  <a:srgbClr val="0096D6"/>
                </a:solidFill>
              </a:endParaRPr>
            </a:p>
          </p:txBody>
        </p:sp>
        <p:sp>
          <p:nvSpPr>
            <p:cNvPr id="20" name="Hexagon 19"/>
            <p:cNvSpPr/>
            <p:nvPr/>
          </p:nvSpPr>
          <p:spPr>
            <a:xfrm>
              <a:off x="2611596" y="1466844"/>
              <a:ext cx="2160000" cy="2160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621000" rIns="0" bIns="0" rtlCol="0" anchor="t"/>
            <a:lstStyle/>
            <a:p>
              <a:pPr algn="ctr" defTabSz="457101"/>
              <a:r>
                <a:rPr lang="en-US" sz="1500" b="1" dirty="0">
                  <a:solidFill>
                    <a:srgbClr val="FFFFFF"/>
                  </a:solidFill>
                  <a:latin typeface="Arial"/>
                </a:rPr>
                <a:t>Operations</a:t>
              </a:r>
            </a:p>
            <a:p>
              <a:pPr algn="ctr" defTabSz="457101"/>
              <a:r>
                <a:rPr lang="en-US" sz="1350" dirty="0">
                  <a:solidFill>
                    <a:srgbClr val="FFFFFF"/>
                  </a:solidFill>
                  <a:latin typeface="Arial"/>
                </a:rPr>
                <a:t>Flexibility, </a:t>
              </a:r>
            </a:p>
            <a:p>
              <a:pPr algn="ctr" defTabSz="457101"/>
              <a:r>
                <a:rPr lang="en-US" sz="1350" dirty="0">
                  <a:solidFill>
                    <a:srgbClr val="FFFFFF"/>
                  </a:solidFill>
                  <a:latin typeface="Arial"/>
                </a:rPr>
                <a:t>efficiency</a:t>
              </a:r>
            </a:p>
          </p:txBody>
        </p:sp>
        <p:sp>
          <p:nvSpPr>
            <p:cNvPr id="56" name="Freeform 7"/>
            <p:cNvSpPr>
              <a:spLocks noEditPoints="1"/>
            </p:cNvSpPr>
            <p:nvPr/>
          </p:nvSpPr>
          <p:spPr bwMode="auto">
            <a:xfrm>
              <a:off x="3606762" y="1868082"/>
              <a:ext cx="196200" cy="196528"/>
            </a:xfrm>
            <a:custGeom>
              <a:avLst/>
              <a:gdLst/>
              <a:ahLst/>
              <a:cxnLst>
                <a:cxn ang="0">
                  <a:pos x="253" y="0"/>
                </a:cxn>
                <a:cxn ang="0">
                  <a:pos x="0" y="255"/>
                </a:cxn>
                <a:cxn ang="0">
                  <a:pos x="253" y="508"/>
                </a:cxn>
                <a:cxn ang="0">
                  <a:pos x="507" y="255"/>
                </a:cxn>
                <a:cxn ang="0">
                  <a:pos x="253" y="0"/>
                </a:cxn>
                <a:cxn ang="0">
                  <a:pos x="206" y="439"/>
                </a:cxn>
                <a:cxn ang="0">
                  <a:pos x="38" y="293"/>
                </a:cxn>
                <a:cxn ang="0">
                  <a:pos x="81" y="244"/>
                </a:cxn>
                <a:cxn ang="0">
                  <a:pos x="201" y="351"/>
                </a:cxn>
                <a:cxn ang="0">
                  <a:pos x="409" y="115"/>
                </a:cxn>
                <a:cxn ang="0">
                  <a:pos x="455" y="156"/>
                </a:cxn>
                <a:cxn ang="0">
                  <a:pos x="206" y="439"/>
                </a:cxn>
              </a:cxnLst>
              <a:rect l="0" t="0" r="r" b="b"/>
              <a:pathLst>
                <a:path w="507" h="508">
                  <a:moveTo>
                    <a:pt x="253" y="0"/>
                  </a:moveTo>
                  <a:cubicBezTo>
                    <a:pt x="114" y="0"/>
                    <a:pt x="0" y="115"/>
                    <a:pt x="0" y="255"/>
                  </a:cubicBezTo>
                  <a:cubicBezTo>
                    <a:pt x="0" y="395"/>
                    <a:pt x="114" y="508"/>
                    <a:pt x="253" y="508"/>
                  </a:cubicBezTo>
                  <a:cubicBezTo>
                    <a:pt x="393" y="508"/>
                    <a:pt x="507" y="395"/>
                    <a:pt x="507" y="255"/>
                  </a:cubicBezTo>
                  <a:cubicBezTo>
                    <a:pt x="507" y="115"/>
                    <a:pt x="393" y="0"/>
                    <a:pt x="253" y="0"/>
                  </a:cubicBezTo>
                  <a:close/>
                  <a:moveTo>
                    <a:pt x="206" y="439"/>
                  </a:moveTo>
                  <a:cubicBezTo>
                    <a:pt x="38" y="293"/>
                    <a:pt x="38" y="293"/>
                    <a:pt x="38" y="293"/>
                  </a:cubicBezTo>
                  <a:cubicBezTo>
                    <a:pt x="81" y="244"/>
                    <a:pt x="81" y="244"/>
                    <a:pt x="81" y="244"/>
                  </a:cubicBezTo>
                  <a:cubicBezTo>
                    <a:pt x="201" y="351"/>
                    <a:pt x="201" y="351"/>
                    <a:pt x="201" y="351"/>
                  </a:cubicBezTo>
                  <a:cubicBezTo>
                    <a:pt x="409" y="115"/>
                    <a:pt x="409" y="115"/>
                    <a:pt x="409" y="115"/>
                  </a:cubicBezTo>
                  <a:cubicBezTo>
                    <a:pt x="455" y="156"/>
                    <a:pt x="455" y="156"/>
                    <a:pt x="455" y="156"/>
                  </a:cubicBezTo>
                  <a:lnTo>
                    <a:pt x="206" y="439"/>
                  </a:lnTo>
                  <a:close/>
                </a:path>
              </a:pathLst>
            </a:cu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lstStyle/>
            <a:p>
              <a:pPr algn="ctr"/>
              <a:endParaRPr lang="en-US" sz="825" baseline="-25000" dirty="0">
                <a:solidFill>
                  <a:srgbClr val="FFFFFF"/>
                </a:solidFill>
              </a:endParaRPr>
            </a:p>
          </p:txBody>
        </p:sp>
        <p:sp>
          <p:nvSpPr>
            <p:cNvPr id="57" name="Freeform 8"/>
            <p:cNvSpPr>
              <a:spLocks/>
            </p:cNvSpPr>
            <p:nvPr/>
          </p:nvSpPr>
          <p:spPr bwMode="auto">
            <a:xfrm>
              <a:off x="3440860" y="1699068"/>
              <a:ext cx="501473" cy="535375"/>
            </a:xfrm>
            <a:custGeom>
              <a:avLst/>
              <a:gdLst/>
              <a:ahLst/>
              <a:cxnLst>
                <a:cxn ang="0">
                  <a:pos x="1036" y="263"/>
                </a:cxn>
                <a:cxn ang="0">
                  <a:pos x="1090" y="198"/>
                </a:cxn>
                <a:cxn ang="0">
                  <a:pos x="880" y="219"/>
                </a:cxn>
                <a:cxn ang="0">
                  <a:pos x="904" y="426"/>
                </a:cxn>
                <a:cxn ang="0">
                  <a:pos x="958" y="360"/>
                </a:cxn>
                <a:cxn ang="0">
                  <a:pos x="1013" y="937"/>
                </a:cxn>
                <a:cxn ang="0">
                  <a:pos x="692" y="1089"/>
                </a:cxn>
                <a:cxn ang="0">
                  <a:pos x="692" y="982"/>
                </a:cxn>
                <a:cxn ang="0">
                  <a:pos x="682" y="982"/>
                </a:cxn>
                <a:cxn ang="0">
                  <a:pos x="393" y="692"/>
                </a:cxn>
                <a:cxn ang="0">
                  <a:pos x="682" y="403"/>
                </a:cxn>
                <a:cxn ang="0">
                  <a:pos x="692" y="403"/>
                </a:cxn>
                <a:cxn ang="0">
                  <a:pos x="692" y="0"/>
                </a:cxn>
                <a:cxn ang="0">
                  <a:pos x="620" y="5"/>
                </a:cxn>
                <a:cxn ang="0">
                  <a:pos x="620" y="106"/>
                </a:cxn>
                <a:cxn ang="0">
                  <a:pos x="533" y="123"/>
                </a:cxn>
                <a:cxn ang="0">
                  <a:pos x="495" y="30"/>
                </a:cxn>
                <a:cxn ang="0">
                  <a:pos x="362" y="85"/>
                </a:cxn>
                <a:cxn ang="0">
                  <a:pos x="399" y="178"/>
                </a:cxn>
                <a:cxn ang="0">
                  <a:pos x="327" y="227"/>
                </a:cxn>
                <a:cxn ang="0">
                  <a:pos x="256" y="156"/>
                </a:cxn>
                <a:cxn ang="0">
                  <a:pos x="154" y="258"/>
                </a:cxn>
                <a:cxn ang="0">
                  <a:pos x="225" y="329"/>
                </a:cxn>
                <a:cxn ang="0">
                  <a:pos x="176" y="401"/>
                </a:cxn>
                <a:cxn ang="0">
                  <a:pos x="83" y="364"/>
                </a:cxn>
                <a:cxn ang="0">
                  <a:pos x="28" y="497"/>
                </a:cxn>
                <a:cxn ang="0">
                  <a:pos x="121" y="535"/>
                </a:cxn>
                <a:cxn ang="0">
                  <a:pos x="104" y="620"/>
                </a:cxn>
                <a:cxn ang="0">
                  <a:pos x="3" y="620"/>
                </a:cxn>
                <a:cxn ang="0">
                  <a:pos x="0" y="692"/>
                </a:cxn>
                <a:cxn ang="0">
                  <a:pos x="3" y="765"/>
                </a:cxn>
                <a:cxn ang="0">
                  <a:pos x="104" y="765"/>
                </a:cxn>
                <a:cxn ang="0">
                  <a:pos x="121" y="851"/>
                </a:cxn>
                <a:cxn ang="0">
                  <a:pos x="28" y="889"/>
                </a:cxn>
                <a:cxn ang="0">
                  <a:pos x="83" y="1022"/>
                </a:cxn>
                <a:cxn ang="0">
                  <a:pos x="176" y="985"/>
                </a:cxn>
                <a:cxn ang="0">
                  <a:pos x="225" y="1057"/>
                </a:cxn>
                <a:cxn ang="0">
                  <a:pos x="154" y="1128"/>
                </a:cxn>
                <a:cxn ang="0">
                  <a:pos x="256" y="1230"/>
                </a:cxn>
                <a:cxn ang="0">
                  <a:pos x="327" y="1159"/>
                </a:cxn>
                <a:cxn ang="0">
                  <a:pos x="399" y="1208"/>
                </a:cxn>
                <a:cxn ang="0">
                  <a:pos x="362" y="1301"/>
                </a:cxn>
                <a:cxn ang="0">
                  <a:pos x="495" y="1356"/>
                </a:cxn>
                <a:cxn ang="0">
                  <a:pos x="533" y="1263"/>
                </a:cxn>
                <a:cxn ang="0">
                  <a:pos x="620" y="1280"/>
                </a:cxn>
                <a:cxn ang="0">
                  <a:pos x="620" y="1381"/>
                </a:cxn>
                <a:cxn ang="0">
                  <a:pos x="692" y="1384"/>
                </a:cxn>
                <a:cxn ang="0">
                  <a:pos x="692" y="1215"/>
                </a:cxn>
                <a:cxn ang="0">
                  <a:pos x="1110" y="1016"/>
                </a:cxn>
                <a:cxn ang="0">
                  <a:pos x="1036" y="263"/>
                </a:cxn>
              </a:cxnLst>
              <a:rect l="0" t="0" r="r" b="b"/>
              <a:pathLst>
                <a:path w="1296" h="1384">
                  <a:moveTo>
                    <a:pt x="1036" y="263"/>
                  </a:moveTo>
                  <a:cubicBezTo>
                    <a:pt x="1090" y="198"/>
                    <a:pt x="1090" y="198"/>
                    <a:pt x="1090" y="198"/>
                  </a:cubicBezTo>
                  <a:cubicBezTo>
                    <a:pt x="880" y="219"/>
                    <a:pt x="880" y="219"/>
                    <a:pt x="880" y="219"/>
                  </a:cubicBezTo>
                  <a:cubicBezTo>
                    <a:pt x="904" y="426"/>
                    <a:pt x="904" y="426"/>
                    <a:pt x="904" y="426"/>
                  </a:cubicBezTo>
                  <a:cubicBezTo>
                    <a:pt x="958" y="360"/>
                    <a:pt x="958" y="360"/>
                    <a:pt x="958" y="360"/>
                  </a:cubicBezTo>
                  <a:cubicBezTo>
                    <a:pt x="1130" y="505"/>
                    <a:pt x="1156" y="761"/>
                    <a:pt x="1013" y="937"/>
                  </a:cubicBezTo>
                  <a:cubicBezTo>
                    <a:pt x="931" y="1038"/>
                    <a:pt x="812" y="1090"/>
                    <a:pt x="692" y="1089"/>
                  </a:cubicBezTo>
                  <a:cubicBezTo>
                    <a:pt x="692" y="982"/>
                    <a:pt x="692" y="982"/>
                    <a:pt x="692" y="982"/>
                  </a:cubicBezTo>
                  <a:cubicBezTo>
                    <a:pt x="682" y="982"/>
                    <a:pt x="682" y="982"/>
                    <a:pt x="682" y="982"/>
                  </a:cubicBezTo>
                  <a:cubicBezTo>
                    <a:pt x="522" y="982"/>
                    <a:pt x="393" y="851"/>
                    <a:pt x="393" y="692"/>
                  </a:cubicBezTo>
                  <a:cubicBezTo>
                    <a:pt x="393" y="532"/>
                    <a:pt x="522" y="403"/>
                    <a:pt x="682" y="403"/>
                  </a:cubicBezTo>
                  <a:cubicBezTo>
                    <a:pt x="692" y="403"/>
                    <a:pt x="692" y="403"/>
                    <a:pt x="692" y="403"/>
                  </a:cubicBezTo>
                  <a:cubicBezTo>
                    <a:pt x="692" y="0"/>
                    <a:pt x="692" y="0"/>
                    <a:pt x="692" y="0"/>
                  </a:cubicBezTo>
                  <a:cubicBezTo>
                    <a:pt x="667" y="0"/>
                    <a:pt x="643" y="2"/>
                    <a:pt x="620" y="5"/>
                  </a:cubicBezTo>
                  <a:cubicBezTo>
                    <a:pt x="620" y="106"/>
                    <a:pt x="620" y="106"/>
                    <a:pt x="620" y="106"/>
                  </a:cubicBezTo>
                  <a:cubicBezTo>
                    <a:pt x="590" y="110"/>
                    <a:pt x="561" y="115"/>
                    <a:pt x="533" y="123"/>
                  </a:cubicBezTo>
                  <a:cubicBezTo>
                    <a:pt x="495" y="30"/>
                    <a:pt x="495" y="30"/>
                    <a:pt x="495" y="30"/>
                  </a:cubicBezTo>
                  <a:cubicBezTo>
                    <a:pt x="448" y="43"/>
                    <a:pt x="403" y="62"/>
                    <a:pt x="362" y="85"/>
                  </a:cubicBezTo>
                  <a:cubicBezTo>
                    <a:pt x="399" y="178"/>
                    <a:pt x="399" y="178"/>
                    <a:pt x="399" y="178"/>
                  </a:cubicBezTo>
                  <a:cubicBezTo>
                    <a:pt x="374" y="192"/>
                    <a:pt x="351" y="209"/>
                    <a:pt x="327" y="227"/>
                  </a:cubicBezTo>
                  <a:cubicBezTo>
                    <a:pt x="256" y="156"/>
                    <a:pt x="256" y="156"/>
                    <a:pt x="256" y="156"/>
                  </a:cubicBezTo>
                  <a:cubicBezTo>
                    <a:pt x="219" y="186"/>
                    <a:pt x="184" y="220"/>
                    <a:pt x="154" y="258"/>
                  </a:cubicBezTo>
                  <a:cubicBezTo>
                    <a:pt x="225" y="329"/>
                    <a:pt x="225" y="329"/>
                    <a:pt x="225" y="329"/>
                  </a:cubicBezTo>
                  <a:cubicBezTo>
                    <a:pt x="208" y="352"/>
                    <a:pt x="192" y="376"/>
                    <a:pt x="176" y="401"/>
                  </a:cubicBezTo>
                  <a:cubicBezTo>
                    <a:pt x="83" y="364"/>
                    <a:pt x="83" y="364"/>
                    <a:pt x="83" y="364"/>
                  </a:cubicBezTo>
                  <a:cubicBezTo>
                    <a:pt x="60" y="404"/>
                    <a:pt x="43" y="450"/>
                    <a:pt x="28" y="497"/>
                  </a:cubicBezTo>
                  <a:cubicBezTo>
                    <a:pt x="121" y="535"/>
                    <a:pt x="121" y="535"/>
                    <a:pt x="121" y="535"/>
                  </a:cubicBezTo>
                  <a:cubicBezTo>
                    <a:pt x="113" y="563"/>
                    <a:pt x="109" y="591"/>
                    <a:pt x="104" y="620"/>
                  </a:cubicBezTo>
                  <a:cubicBezTo>
                    <a:pt x="3" y="620"/>
                    <a:pt x="3" y="620"/>
                    <a:pt x="3" y="620"/>
                  </a:cubicBezTo>
                  <a:cubicBezTo>
                    <a:pt x="0" y="645"/>
                    <a:pt x="0" y="668"/>
                    <a:pt x="0" y="692"/>
                  </a:cubicBezTo>
                  <a:cubicBezTo>
                    <a:pt x="0" y="717"/>
                    <a:pt x="0" y="741"/>
                    <a:pt x="3" y="765"/>
                  </a:cubicBezTo>
                  <a:cubicBezTo>
                    <a:pt x="104" y="765"/>
                    <a:pt x="104" y="765"/>
                    <a:pt x="104" y="765"/>
                  </a:cubicBezTo>
                  <a:cubicBezTo>
                    <a:pt x="109" y="794"/>
                    <a:pt x="113" y="823"/>
                    <a:pt x="121" y="851"/>
                  </a:cubicBezTo>
                  <a:cubicBezTo>
                    <a:pt x="28" y="889"/>
                    <a:pt x="28" y="889"/>
                    <a:pt x="28" y="889"/>
                  </a:cubicBezTo>
                  <a:cubicBezTo>
                    <a:pt x="43" y="936"/>
                    <a:pt x="60" y="982"/>
                    <a:pt x="83" y="1022"/>
                  </a:cubicBezTo>
                  <a:cubicBezTo>
                    <a:pt x="176" y="985"/>
                    <a:pt x="176" y="985"/>
                    <a:pt x="176" y="985"/>
                  </a:cubicBezTo>
                  <a:cubicBezTo>
                    <a:pt x="192" y="1010"/>
                    <a:pt x="208" y="1033"/>
                    <a:pt x="225" y="1057"/>
                  </a:cubicBezTo>
                  <a:cubicBezTo>
                    <a:pt x="154" y="1128"/>
                    <a:pt x="154" y="1128"/>
                    <a:pt x="154" y="1128"/>
                  </a:cubicBezTo>
                  <a:cubicBezTo>
                    <a:pt x="184" y="1166"/>
                    <a:pt x="219" y="1200"/>
                    <a:pt x="256" y="1230"/>
                  </a:cubicBezTo>
                  <a:cubicBezTo>
                    <a:pt x="327" y="1159"/>
                    <a:pt x="327" y="1159"/>
                    <a:pt x="327" y="1159"/>
                  </a:cubicBezTo>
                  <a:cubicBezTo>
                    <a:pt x="351" y="1176"/>
                    <a:pt x="374" y="1194"/>
                    <a:pt x="399" y="1208"/>
                  </a:cubicBezTo>
                  <a:cubicBezTo>
                    <a:pt x="362" y="1301"/>
                    <a:pt x="362" y="1301"/>
                    <a:pt x="362" y="1301"/>
                  </a:cubicBezTo>
                  <a:cubicBezTo>
                    <a:pt x="403" y="1324"/>
                    <a:pt x="448" y="1343"/>
                    <a:pt x="495" y="1356"/>
                  </a:cubicBezTo>
                  <a:cubicBezTo>
                    <a:pt x="533" y="1263"/>
                    <a:pt x="533" y="1263"/>
                    <a:pt x="533" y="1263"/>
                  </a:cubicBezTo>
                  <a:cubicBezTo>
                    <a:pt x="561" y="1271"/>
                    <a:pt x="590" y="1276"/>
                    <a:pt x="620" y="1280"/>
                  </a:cubicBezTo>
                  <a:cubicBezTo>
                    <a:pt x="620" y="1381"/>
                    <a:pt x="620" y="1381"/>
                    <a:pt x="620" y="1381"/>
                  </a:cubicBezTo>
                  <a:cubicBezTo>
                    <a:pt x="643" y="1384"/>
                    <a:pt x="667" y="1384"/>
                    <a:pt x="692" y="1384"/>
                  </a:cubicBezTo>
                  <a:cubicBezTo>
                    <a:pt x="692" y="1215"/>
                    <a:pt x="692" y="1215"/>
                    <a:pt x="692" y="1215"/>
                  </a:cubicBezTo>
                  <a:cubicBezTo>
                    <a:pt x="849" y="1215"/>
                    <a:pt x="1004" y="1147"/>
                    <a:pt x="1110" y="1016"/>
                  </a:cubicBezTo>
                  <a:cubicBezTo>
                    <a:pt x="1296" y="786"/>
                    <a:pt x="1263" y="451"/>
                    <a:pt x="1036" y="263"/>
                  </a:cubicBezTo>
                  <a:close/>
                </a:path>
              </a:pathLst>
            </a:custGeom>
            <a:solidFill>
              <a:schemeClr val="bg1"/>
            </a:solidFill>
            <a:ln w="3175" cap="flat" cmpd="sng" algn="ctr">
              <a:noFill/>
              <a:prstDash val="solid"/>
            </a:ln>
            <a:effectLst/>
          </p:spPr>
          <p:txBody>
            <a:bodyPr anchor="ctr"/>
            <a:lstStyle/>
            <a:p>
              <a:pPr algn="ctr"/>
              <a:endParaRPr lang="en-US" sz="825" baseline="-25000" dirty="0">
                <a:solidFill>
                  <a:srgbClr val="FFFFFF"/>
                </a:solidFill>
              </a:endParaRPr>
            </a:p>
          </p:txBody>
        </p:sp>
      </p:grpSp>
      <p:grpSp>
        <p:nvGrpSpPr>
          <p:cNvPr id="4" name="Group 3"/>
          <p:cNvGrpSpPr/>
          <p:nvPr/>
        </p:nvGrpSpPr>
        <p:grpSpPr>
          <a:xfrm>
            <a:off x="1959888" y="3075937"/>
            <a:ext cx="1620000" cy="1631495"/>
            <a:chOff x="2611596" y="4101248"/>
            <a:chExt cx="2160000" cy="2175327"/>
          </a:xfrm>
        </p:grpSpPr>
        <p:sp>
          <p:nvSpPr>
            <p:cNvPr id="37" name="Oval 36"/>
            <p:cNvSpPr/>
            <p:nvPr/>
          </p:nvSpPr>
          <p:spPr>
            <a:xfrm>
              <a:off x="2611596" y="4116575"/>
              <a:ext cx="2160000" cy="2160000"/>
            </a:xfrm>
            <a:prstGeom prst="ellipse">
              <a:avLst/>
            </a:prstGeom>
            <a:gradFill flip="none" rotWithShape="1">
              <a:gsLst>
                <a:gs pos="0">
                  <a:srgbClr val="2B4962"/>
                </a:gs>
                <a:gs pos="100000">
                  <a:schemeClr val="accent5"/>
                </a:gs>
              </a:gsLst>
              <a:lin ang="2700000" scaled="0"/>
              <a:tileRect/>
            </a:gradFill>
            <a:ln w="5" cap="rnd">
              <a:gradFill>
                <a:gsLst>
                  <a:gs pos="0">
                    <a:schemeClr val="accent2"/>
                  </a:gs>
                  <a:gs pos="50000">
                    <a:schemeClr val="bg1"/>
                  </a:gs>
                  <a:gs pos="100000">
                    <a:schemeClr val="accent2"/>
                  </a:gs>
                </a:gsLst>
                <a:lin ang="5400000" scaled="0"/>
              </a:gradFill>
              <a:prstDash val="solid"/>
              <a:miter lim="800000"/>
              <a:headEnd/>
              <a:tailEnd/>
            </a:ln>
          </p:spPr>
          <p:txBody>
            <a:bodyPr vert="horz" wrap="square" lIns="68580" tIns="34290" rIns="68580" bIns="34290" numCol="1" anchor="t" anchorCtr="0" compatLnSpc="1">
              <a:prstTxWarp prst="textNoShape">
                <a:avLst/>
              </a:prstTxWarp>
            </a:bodyPr>
            <a:lstStyle/>
            <a:p>
              <a:pPr defTabSz="456987"/>
              <a:endParaRPr lang="en-US" dirty="0">
                <a:solidFill>
                  <a:srgbClr val="0096D6"/>
                </a:solidFill>
              </a:endParaRPr>
            </a:p>
          </p:txBody>
        </p:sp>
        <p:sp>
          <p:nvSpPr>
            <p:cNvPr id="28" name="Rectangle 27"/>
            <p:cNvSpPr/>
            <p:nvPr/>
          </p:nvSpPr>
          <p:spPr>
            <a:xfrm>
              <a:off x="2611596" y="4101248"/>
              <a:ext cx="2160000" cy="2160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621000" rIns="0" bIns="0" rtlCol="0" anchor="t"/>
            <a:lstStyle/>
            <a:p>
              <a:pPr algn="ctr" defTabSz="457101"/>
              <a:r>
                <a:rPr lang="en-US" sz="1500" b="1" dirty="0">
                  <a:solidFill>
                    <a:srgbClr val="FFFFFF"/>
                  </a:solidFill>
                  <a:latin typeface="Arial"/>
                </a:rPr>
                <a:t>Finance</a:t>
              </a:r>
            </a:p>
            <a:p>
              <a:pPr algn="ctr" defTabSz="457101"/>
              <a:r>
                <a:rPr lang="en-US" sz="1350" dirty="0">
                  <a:solidFill>
                    <a:srgbClr val="FFFFFF"/>
                  </a:solidFill>
                  <a:latin typeface="Arial"/>
                </a:rPr>
                <a:t>Analytics, compliance</a:t>
              </a:r>
            </a:p>
          </p:txBody>
        </p:sp>
        <p:sp>
          <p:nvSpPr>
            <p:cNvPr id="58" name="Freeform 24"/>
            <p:cNvSpPr>
              <a:spLocks noEditPoints="1"/>
            </p:cNvSpPr>
            <p:nvPr/>
          </p:nvSpPr>
          <p:spPr bwMode="auto">
            <a:xfrm>
              <a:off x="3504042" y="4316405"/>
              <a:ext cx="375108" cy="522753"/>
            </a:xfrm>
            <a:custGeom>
              <a:avLst/>
              <a:gdLst/>
              <a:ahLst/>
              <a:cxnLst>
                <a:cxn ang="0">
                  <a:pos x="180" y="1045"/>
                </a:cxn>
                <a:cxn ang="0">
                  <a:pos x="138" y="1012"/>
                </a:cxn>
                <a:cxn ang="0">
                  <a:pos x="44" y="1012"/>
                </a:cxn>
                <a:cxn ang="0">
                  <a:pos x="0" y="1055"/>
                </a:cxn>
                <a:cxn ang="0">
                  <a:pos x="1" y="1064"/>
                </a:cxn>
                <a:cxn ang="0">
                  <a:pos x="311" y="1376"/>
                </a:cxn>
                <a:cxn ang="0">
                  <a:pos x="311" y="1191"/>
                </a:cxn>
                <a:cxn ang="0">
                  <a:pos x="180" y="1045"/>
                </a:cxn>
                <a:cxn ang="0">
                  <a:pos x="57" y="453"/>
                </a:cxn>
                <a:cxn ang="0">
                  <a:pos x="311" y="773"/>
                </a:cxn>
                <a:cxn ang="0">
                  <a:pos x="311" y="583"/>
                </a:cxn>
                <a:cxn ang="0">
                  <a:pos x="235" y="453"/>
                </a:cxn>
                <a:cxn ang="0">
                  <a:pos x="311" y="323"/>
                </a:cxn>
                <a:cxn ang="0">
                  <a:pos x="311" y="133"/>
                </a:cxn>
                <a:cxn ang="0">
                  <a:pos x="57" y="453"/>
                </a:cxn>
                <a:cxn ang="0">
                  <a:pos x="484" y="616"/>
                </a:cxn>
                <a:cxn ang="0">
                  <a:pos x="484" y="341"/>
                </a:cxn>
                <a:cxn ang="0">
                  <a:pos x="528" y="406"/>
                </a:cxn>
                <a:cxn ang="0">
                  <a:pos x="569" y="435"/>
                </a:cxn>
                <a:cxn ang="0">
                  <a:pos x="664" y="435"/>
                </a:cxn>
                <a:cxn ang="0">
                  <a:pos x="707" y="391"/>
                </a:cxn>
                <a:cxn ang="0">
                  <a:pos x="706" y="380"/>
                </a:cxn>
                <a:cxn ang="0">
                  <a:pos x="484" y="140"/>
                </a:cxn>
                <a:cxn ang="0">
                  <a:pos x="484" y="50"/>
                </a:cxn>
                <a:cxn ang="0">
                  <a:pos x="434" y="0"/>
                </a:cxn>
                <a:cxn ang="0">
                  <a:pos x="385" y="50"/>
                </a:cxn>
                <a:cxn ang="0">
                  <a:pos x="385" y="1329"/>
                </a:cxn>
                <a:cxn ang="0">
                  <a:pos x="384" y="1329"/>
                </a:cxn>
                <a:cxn ang="0">
                  <a:pos x="384" y="1422"/>
                </a:cxn>
                <a:cxn ang="0">
                  <a:pos x="433" y="1469"/>
                </a:cxn>
                <a:cxn ang="0">
                  <a:pos x="483" y="1421"/>
                </a:cxn>
                <a:cxn ang="0">
                  <a:pos x="483" y="1371"/>
                </a:cxn>
                <a:cxn ang="0">
                  <a:pos x="776" y="993"/>
                </a:cxn>
                <a:cxn ang="0">
                  <a:pos x="484" y="616"/>
                </a:cxn>
                <a:cxn ang="0">
                  <a:pos x="484" y="1180"/>
                </a:cxn>
                <a:cxn ang="0">
                  <a:pos x="484" y="807"/>
                </a:cxn>
                <a:cxn ang="0">
                  <a:pos x="597" y="993"/>
                </a:cxn>
                <a:cxn ang="0">
                  <a:pos x="484" y="1180"/>
                </a:cxn>
              </a:cxnLst>
              <a:rect l="0" t="0" r="r" b="b"/>
              <a:pathLst>
                <a:path w="776" h="1470">
                  <a:moveTo>
                    <a:pt x="180" y="1045"/>
                  </a:moveTo>
                  <a:cubicBezTo>
                    <a:pt x="175" y="1025"/>
                    <a:pt x="157" y="1012"/>
                    <a:pt x="138" y="1012"/>
                  </a:cubicBezTo>
                  <a:cubicBezTo>
                    <a:pt x="44" y="1012"/>
                    <a:pt x="44" y="1012"/>
                    <a:pt x="44" y="1012"/>
                  </a:cubicBezTo>
                  <a:cubicBezTo>
                    <a:pt x="20" y="1012"/>
                    <a:pt x="0" y="1031"/>
                    <a:pt x="0" y="1055"/>
                  </a:cubicBezTo>
                  <a:cubicBezTo>
                    <a:pt x="1" y="1064"/>
                    <a:pt x="1" y="1064"/>
                    <a:pt x="1" y="1064"/>
                  </a:cubicBezTo>
                  <a:cubicBezTo>
                    <a:pt x="30" y="1221"/>
                    <a:pt x="157" y="1345"/>
                    <a:pt x="311" y="1376"/>
                  </a:cubicBezTo>
                  <a:cubicBezTo>
                    <a:pt x="311" y="1191"/>
                    <a:pt x="311" y="1191"/>
                    <a:pt x="311" y="1191"/>
                  </a:cubicBezTo>
                  <a:cubicBezTo>
                    <a:pt x="248" y="1166"/>
                    <a:pt x="197" y="1113"/>
                    <a:pt x="180" y="1045"/>
                  </a:cubicBezTo>
                  <a:close/>
                  <a:moveTo>
                    <a:pt x="57" y="453"/>
                  </a:moveTo>
                  <a:cubicBezTo>
                    <a:pt x="57" y="609"/>
                    <a:pt x="166" y="739"/>
                    <a:pt x="311" y="773"/>
                  </a:cubicBezTo>
                  <a:cubicBezTo>
                    <a:pt x="311" y="583"/>
                    <a:pt x="311" y="583"/>
                    <a:pt x="311" y="583"/>
                  </a:cubicBezTo>
                  <a:cubicBezTo>
                    <a:pt x="266" y="557"/>
                    <a:pt x="235" y="509"/>
                    <a:pt x="235" y="453"/>
                  </a:cubicBezTo>
                  <a:cubicBezTo>
                    <a:pt x="235" y="397"/>
                    <a:pt x="266" y="349"/>
                    <a:pt x="311" y="323"/>
                  </a:cubicBezTo>
                  <a:cubicBezTo>
                    <a:pt x="311" y="133"/>
                    <a:pt x="311" y="133"/>
                    <a:pt x="311" y="133"/>
                  </a:cubicBezTo>
                  <a:cubicBezTo>
                    <a:pt x="166" y="167"/>
                    <a:pt x="57" y="297"/>
                    <a:pt x="57" y="453"/>
                  </a:cubicBezTo>
                  <a:close/>
                  <a:moveTo>
                    <a:pt x="484" y="616"/>
                  </a:moveTo>
                  <a:cubicBezTo>
                    <a:pt x="484" y="341"/>
                    <a:pt x="484" y="341"/>
                    <a:pt x="484" y="341"/>
                  </a:cubicBezTo>
                  <a:cubicBezTo>
                    <a:pt x="503" y="358"/>
                    <a:pt x="519" y="380"/>
                    <a:pt x="528" y="406"/>
                  </a:cubicBezTo>
                  <a:cubicBezTo>
                    <a:pt x="534" y="423"/>
                    <a:pt x="551" y="435"/>
                    <a:pt x="569" y="435"/>
                  </a:cubicBezTo>
                  <a:cubicBezTo>
                    <a:pt x="664" y="435"/>
                    <a:pt x="664" y="435"/>
                    <a:pt x="664" y="435"/>
                  </a:cubicBezTo>
                  <a:cubicBezTo>
                    <a:pt x="688" y="435"/>
                    <a:pt x="707" y="415"/>
                    <a:pt x="707" y="391"/>
                  </a:cubicBezTo>
                  <a:cubicBezTo>
                    <a:pt x="706" y="380"/>
                    <a:pt x="706" y="380"/>
                    <a:pt x="706" y="380"/>
                  </a:cubicBezTo>
                  <a:cubicBezTo>
                    <a:pt x="676" y="264"/>
                    <a:pt x="590" y="175"/>
                    <a:pt x="484" y="140"/>
                  </a:cubicBezTo>
                  <a:cubicBezTo>
                    <a:pt x="484" y="50"/>
                    <a:pt x="484" y="50"/>
                    <a:pt x="484" y="50"/>
                  </a:cubicBezTo>
                  <a:cubicBezTo>
                    <a:pt x="484" y="22"/>
                    <a:pt x="461" y="0"/>
                    <a:pt x="434" y="0"/>
                  </a:cubicBezTo>
                  <a:cubicBezTo>
                    <a:pt x="407" y="0"/>
                    <a:pt x="385" y="22"/>
                    <a:pt x="385" y="50"/>
                  </a:cubicBezTo>
                  <a:cubicBezTo>
                    <a:pt x="385" y="1329"/>
                    <a:pt x="385" y="1329"/>
                    <a:pt x="385" y="1329"/>
                  </a:cubicBezTo>
                  <a:cubicBezTo>
                    <a:pt x="384" y="1329"/>
                    <a:pt x="384" y="1329"/>
                    <a:pt x="384" y="1329"/>
                  </a:cubicBezTo>
                  <a:cubicBezTo>
                    <a:pt x="384" y="1422"/>
                    <a:pt x="384" y="1422"/>
                    <a:pt x="384" y="1422"/>
                  </a:cubicBezTo>
                  <a:cubicBezTo>
                    <a:pt x="389" y="1470"/>
                    <a:pt x="433" y="1469"/>
                    <a:pt x="433" y="1469"/>
                  </a:cubicBezTo>
                  <a:cubicBezTo>
                    <a:pt x="482" y="1466"/>
                    <a:pt x="483" y="1421"/>
                    <a:pt x="483" y="1421"/>
                  </a:cubicBezTo>
                  <a:cubicBezTo>
                    <a:pt x="483" y="1371"/>
                    <a:pt x="483" y="1371"/>
                    <a:pt x="483" y="1371"/>
                  </a:cubicBezTo>
                  <a:cubicBezTo>
                    <a:pt x="651" y="1327"/>
                    <a:pt x="776" y="1175"/>
                    <a:pt x="776" y="993"/>
                  </a:cubicBezTo>
                  <a:cubicBezTo>
                    <a:pt x="776" y="812"/>
                    <a:pt x="651" y="660"/>
                    <a:pt x="484" y="616"/>
                  </a:cubicBezTo>
                  <a:close/>
                  <a:moveTo>
                    <a:pt x="484" y="1180"/>
                  </a:moveTo>
                  <a:cubicBezTo>
                    <a:pt x="484" y="807"/>
                    <a:pt x="484" y="807"/>
                    <a:pt x="484" y="807"/>
                  </a:cubicBezTo>
                  <a:cubicBezTo>
                    <a:pt x="551" y="842"/>
                    <a:pt x="597" y="912"/>
                    <a:pt x="597" y="993"/>
                  </a:cubicBezTo>
                  <a:cubicBezTo>
                    <a:pt x="597" y="1075"/>
                    <a:pt x="551" y="1145"/>
                    <a:pt x="484" y="1180"/>
                  </a:cubicBezTo>
                  <a:close/>
                </a:path>
              </a:pathLst>
            </a:cu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lstStyle/>
            <a:p>
              <a:pPr algn="ctr"/>
              <a:endParaRPr lang="en-US" sz="825" baseline="-25000" dirty="0">
                <a:solidFill>
                  <a:srgbClr val="FFFFFF"/>
                </a:solidFill>
              </a:endParaRPr>
            </a:p>
          </p:txBody>
        </p:sp>
      </p:grpSp>
      <p:grpSp>
        <p:nvGrpSpPr>
          <p:cNvPr id="6" name="Group 5"/>
          <p:cNvGrpSpPr/>
          <p:nvPr/>
        </p:nvGrpSpPr>
        <p:grpSpPr>
          <a:xfrm>
            <a:off x="5575157" y="3075937"/>
            <a:ext cx="1620000" cy="1686524"/>
            <a:chOff x="7431955" y="4101248"/>
            <a:chExt cx="2160000" cy="2248699"/>
          </a:xfrm>
        </p:grpSpPr>
        <p:sp>
          <p:nvSpPr>
            <p:cNvPr id="24" name="Oval 23"/>
            <p:cNvSpPr/>
            <p:nvPr/>
          </p:nvSpPr>
          <p:spPr>
            <a:xfrm>
              <a:off x="7611955" y="4549947"/>
              <a:ext cx="1800000" cy="1800000"/>
            </a:xfrm>
            <a:prstGeom prst="ellipse">
              <a:avLst/>
            </a:prstGeom>
            <a:noFill/>
            <a:ln>
              <a:noFill/>
            </a:ln>
          </p:spPr>
          <p:style>
            <a:lnRef idx="2">
              <a:schemeClr val="dk1"/>
            </a:lnRef>
            <a:fillRef idx="1">
              <a:schemeClr val="lt1"/>
            </a:fillRef>
            <a:effectRef idx="0">
              <a:schemeClr val="dk1"/>
            </a:effectRef>
            <a:fontRef idx="minor">
              <a:schemeClr val="dk1"/>
            </a:fontRef>
          </p:style>
          <p:txBody>
            <a:bodyPr lIns="51233" tIns="25616" rIns="51233" bIns="25616" rtlCol="0" anchor="ctr"/>
            <a:lstStyle/>
            <a:p>
              <a:pPr algn="ctr" defTabSz="457101"/>
              <a:r>
                <a:rPr lang="en-US" sz="1125" b="1" dirty="0">
                  <a:solidFill>
                    <a:srgbClr val="FFFFFF"/>
                  </a:solidFill>
                  <a:latin typeface="Arial"/>
                </a:rPr>
                <a:t>xxx</a:t>
              </a:r>
            </a:p>
          </p:txBody>
        </p:sp>
        <p:sp>
          <p:nvSpPr>
            <p:cNvPr id="43" name="Oval 42"/>
            <p:cNvSpPr/>
            <p:nvPr/>
          </p:nvSpPr>
          <p:spPr>
            <a:xfrm>
              <a:off x="7431955" y="4116575"/>
              <a:ext cx="2160000" cy="2160000"/>
            </a:xfrm>
            <a:prstGeom prst="ellipse">
              <a:avLst/>
            </a:prstGeom>
            <a:gradFill flip="none" rotWithShape="1">
              <a:gsLst>
                <a:gs pos="0">
                  <a:srgbClr val="2B4962"/>
                </a:gs>
                <a:gs pos="100000">
                  <a:schemeClr val="accent5"/>
                </a:gs>
              </a:gsLst>
              <a:lin ang="8100000" scaled="1"/>
              <a:tileRect/>
            </a:gradFill>
            <a:ln w="5" cap="rnd">
              <a:gradFill>
                <a:gsLst>
                  <a:gs pos="0">
                    <a:schemeClr val="accent2"/>
                  </a:gs>
                  <a:gs pos="50000">
                    <a:schemeClr val="bg1"/>
                  </a:gs>
                  <a:gs pos="100000">
                    <a:schemeClr val="accent2"/>
                  </a:gs>
                </a:gsLst>
                <a:lin ang="5400000" scaled="0"/>
              </a:gradFill>
              <a:prstDash val="solid"/>
              <a:miter lim="800000"/>
              <a:headEnd/>
              <a:tailEnd/>
            </a:ln>
          </p:spPr>
          <p:txBody>
            <a:bodyPr vert="horz" wrap="square" lIns="68580" tIns="34290" rIns="68580" bIns="34290" numCol="1" anchor="t" anchorCtr="0" compatLnSpc="1">
              <a:prstTxWarp prst="textNoShape">
                <a:avLst/>
              </a:prstTxWarp>
            </a:bodyPr>
            <a:lstStyle/>
            <a:p>
              <a:pPr defTabSz="456987"/>
              <a:endParaRPr lang="en-US" dirty="0">
                <a:solidFill>
                  <a:srgbClr val="0096D6"/>
                </a:solidFill>
              </a:endParaRPr>
            </a:p>
          </p:txBody>
        </p:sp>
        <p:sp>
          <p:nvSpPr>
            <p:cNvPr id="25" name="Hexagon 24"/>
            <p:cNvSpPr/>
            <p:nvPr/>
          </p:nvSpPr>
          <p:spPr>
            <a:xfrm>
              <a:off x="7431955" y="4101248"/>
              <a:ext cx="2160000" cy="2160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621000" rIns="0" bIns="0" rtlCol="0" anchor="t"/>
            <a:lstStyle/>
            <a:p>
              <a:pPr algn="ctr" defTabSz="457101"/>
              <a:r>
                <a:rPr lang="en-US" sz="1500" b="1" dirty="0">
                  <a:solidFill>
                    <a:srgbClr val="FFFFFF"/>
                  </a:solidFill>
                  <a:latin typeface="Arial"/>
                </a:rPr>
                <a:t>Sales</a:t>
              </a:r>
            </a:p>
            <a:p>
              <a:pPr algn="ctr" defTabSz="457101"/>
              <a:r>
                <a:rPr lang="en-US" sz="1250" dirty="0" smtClean="0">
                  <a:solidFill>
                    <a:srgbClr val="FFFFFF"/>
                  </a:solidFill>
                  <a:latin typeface="Arial"/>
                </a:rPr>
                <a:t>Proactive </a:t>
              </a:r>
              <a:br>
                <a:rPr lang="en-US" sz="1250" dirty="0" smtClean="0">
                  <a:solidFill>
                    <a:srgbClr val="FFFFFF"/>
                  </a:solidFill>
                  <a:latin typeface="Arial"/>
                </a:rPr>
              </a:br>
              <a:r>
                <a:rPr lang="en-US" sz="1250" dirty="0" smtClean="0">
                  <a:solidFill>
                    <a:srgbClr val="FFFFFF"/>
                  </a:solidFill>
                  <a:latin typeface="Arial"/>
                </a:rPr>
                <a:t>experiences across devices</a:t>
              </a:r>
              <a:endParaRPr lang="en-US" sz="1250" dirty="0">
                <a:solidFill>
                  <a:srgbClr val="FFFFFF"/>
                </a:solidFill>
                <a:latin typeface="Arial"/>
              </a:endParaRPr>
            </a:p>
          </p:txBody>
        </p:sp>
        <p:pic>
          <p:nvPicPr>
            <p:cNvPr id="60" name="Picture 5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91595" y="4368323"/>
              <a:ext cx="640721" cy="508158"/>
            </a:xfrm>
            <a:prstGeom prst="rect">
              <a:avLst/>
            </a:prstGeom>
          </p:spPr>
        </p:pic>
      </p:grpSp>
      <p:grpSp>
        <p:nvGrpSpPr>
          <p:cNvPr id="3" name="Group 2"/>
          <p:cNvGrpSpPr/>
          <p:nvPr/>
        </p:nvGrpSpPr>
        <p:grpSpPr>
          <a:xfrm>
            <a:off x="376248" y="2041740"/>
            <a:ext cx="1620000" cy="1622788"/>
            <a:chOff x="500076" y="2722319"/>
            <a:chExt cx="2160000" cy="2163717"/>
          </a:xfrm>
        </p:grpSpPr>
        <p:sp>
          <p:nvSpPr>
            <p:cNvPr id="41" name="Oval 40"/>
            <p:cNvSpPr/>
            <p:nvPr/>
          </p:nvSpPr>
          <p:spPr>
            <a:xfrm>
              <a:off x="500076" y="2726036"/>
              <a:ext cx="2160000" cy="2160000"/>
            </a:xfrm>
            <a:prstGeom prst="ellipse">
              <a:avLst/>
            </a:prstGeom>
            <a:gradFill flip="none" rotWithShape="1">
              <a:gsLst>
                <a:gs pos="0">
                  <a:srgbClr val="2B4962"/>
                </a:gs>
                <a:gs pos="100000">
                  <a:schemeClr val="accent5"/>
                </a:gs>
              </a:gsLst>
              <a:lin ang="2700000" scaled="1"/>
              <a:tileRect/>
            </a:gradFill>
            <a:ln w="5" cap="rnd">
              <a:gradFill>
                <a:gsLst>
                  <a:gs pos="0">
                    <a:schemeClr val="accent2"/>
                  </a:gs>
                  <a:gs pos="50000">
                    <a:schemeClr val="bg1"/>
                  </a:gs>
                  <a:gs pos="100000">
                    <a:schemeClr val="accent2"/>
                  </a:gs>
                </a:gsLst>
                <a:lin ang="5400000" scaled="0"/>
              </a:gradFill>
              <a:prstDash val="solid"/>
              <a:miter lim="800000"/>
              <a:headEnd/>
              <a:tailEnd/>
            </a:ln>
          </p:spPr>
          <p:txBody>
            <a:bodyPr vert="horz" wrap="square" lIns="68580" tIns="34290" rIns="68580" bIns="34290" numCol="1" anchor="t" anchorCtr="0" compatLnSpc="1">
              <a:prstTxWarp prst="textNoShape">
                <a:avLst/>
              </a:prstTxWarp>
            </a:bodyPr>
            <a:lstStyle/>
            <a:p>
              <a:pPr defTabSz="456987"/>
              <a:endParaRPr lang="en-US" dirty="0">
                <a:solidFill>
                  <a:srgbClr val="0096D6"/>
                </a:solidFill>
              </a:endParaRPr>
            </a:p>
          </p:txBody>
        </p:sp>
        <p:sp>
          <p:nvSpPr>
            <p:cNvPr id="23" name="Hexagon 22"/>
            <p:cNvSpPr/>
            <p:nvPr/>
          </p:nvSpPr>
          <p:spPr>
            <a:xfrm>
              <a:off x="500076" y="2722319"/>
              <a:ext cx="2160000" cy="2160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621000" rIns="0" bIns="0" rtlCol="0" anchor="t"/>
            <a:lstStyle/>
            <a:p>
              <a:pPr algn="ctr" defTabSz="457101"/>
              <a:r>
                <a:rPr lang="en-US" sz="1500" b="1" dirty="0">
                  <a:solidFill>
                    <a:srgbClr val="FFFFFF"/>
                  </a:solidFill>
                  <a:latin typeface="Arial"/>
                </a:rPr>
                <a:t>Engineering</a:t>
              </a:r>
              <a:endParaRPr lang="en-US" sz="1350" dirty="0">
                <a:solidFill>
                  <a:srgbClr val="FFFFFF"/>
                </a:solidFill>
                <a:latin typeface="Arial"/>
              </a:endParaRPr>
            </a:p>
            <a:p>
              <a:pPr algn="ctr" defTabSz="457101"/>
              <a:r>
                <a:rPr lang="en-US" sz="1350" dirty="0" smtClean="0">
                  <a:solidFill>
                    <a:srgbClr val="FFFFFF"/>
                  </a:solidFill>
                  <a:latin typeface="Arial"/>
                </a:rPr>
                <a:t>Faster Innovation</a:t>
              </a:r>
              <a:endParaRPr lang="en-US" sz="1500" dirty="0">
                <a:solidFill>
                  <a:srgbClr val="FFFFFF"/>
                </a:solidFill>
                <a:latin typeface="Arial"/>
              </a:endParaRPr>
            </a:p>
          </p:txBody>
        </p:sp>
        <p:sp>
          <p:nvSpPr>
            <p:cNvPr id="31" name="Freeform 30"/>
            <p:cNvSpPr>
              <a:spLocks noEditPoints="1"/>
            </p:cNvSpPr>
            <p:nvPr/>
          </p:nvSpPr>
          <p:spPr bwMode="auto">
            <a:xfrm>
              <a:off x="1289644" y="2961993"/>
              <a:ext cx="379175" cy="379173"/>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350">
                <a:solidFill>
                  <a:srgbClr val="0096D6"/>
                </a:solidFill>
                <a:latin typeface="Arial"/>
              </a:endParaRPr>
            </a:p>
          </p:txBody>
        </p:sp>
        <p:sp>
          <p:nvSpPr>
            <p:cNvPr id="34" name="Freeform 33"/>
            <p:cNvSpPr>
              <a:spLocks noEditPoints="1"/>
            </p:cNvSpPr>
            <p:nvPr/>
          </p:nvSpPr>
          <p:spPr bwMode="auto">
            <a:xfrm>
              <a:off x="1602262" y="3220153"/>
              <a:ext cx="268247" cy="268246"/>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350">
                <a:solidFill>
                  <a:srgbClr val="0096D6"/>
                </a:solidFill>
                <a:latin typeface="Arial"/>
              </a:endParaRPr>
            </a:p>
          </p:txBody>
        </p:sp>
      </p:grpSp>
      <p:grpSp>
        <p:nvGrpSpPr>
          <p:cNvPr id="7" name="Group 6"/>
          <p:cNvGrpSpPr/>
          <p:nvPr/>
        </p:nvGrpSpPr>
        <p:grpSpPr>
          <a:xfrm>
            <a:off x="7138856" y="2044189"/>
            <a:ext cx="1620000" cy="1620338"/>
            <a:chOff x="9516886" y="2725586"/>
            <a:chExt cx="2160000" cy="2160450"/>
          </a:xfrm>
        </p:grpSpPr>
        <p:sp>
          <p:nvSpPr>
            <p:cNvPr id="39" name="Oval 38"/>
            <p:cNvSpPr/>
            <p:nvPr/>
          </p:nvSpPr>
          <p:spPr>
            <a:xfrm>
              <a:off x="9516886" y="2726036"/>
              <a:ext cx="2160000" cy="2160000"/>
            </a:xfrm>
            <a:prstGeom prst="ellipse">
              <a:avLst/>
            </a:prstGeom>
            <a:gradFill flip="none" rotWithShape="1">
              <a:gsLst>
                <a:gs pos="0">
                  <a:srgbClr val="2B4962"/>
                </a:gs>
                <a:gs pos="100000">
                  <a:schemeClr val="accent5"/>
                </a:gs>
              </a:gsLst>
              <a:lin ang="10800000" scaled="1"/>
              <a:tileRect/>
            </a:gradFill>
            <a:ln w="5" cap="rnd">
              <a:gradFill>
                <a:gsLst>
                  <a:gs pos="0">
                    <a:schemeClr val="accent2"/>
                  </a:gs>
                  <a:gs pos="50000">
                    <a:schemeClr val="bg1"/>
                  </a:gs>
                  <a:gs pos="100000">
                    <a:schemeClr val="accent2"/>
                  </a:gs>
                </a:gsLst>
                <a:lin ang="5400000" scaled="0"/>
              </a:gradFill>
              <a:prstDash val="solid"/>
              <a:miter lim="800000"/>
              <a:headEnd/>
              <a:tailEnd/>
            </a:ln>
          </p:spPr>
          <p:txBody>
            <a:bodyPr vert="horz" wrap="square" lIns="68580" tIns="34290" rIns="68580" bIns="34290" numCol="1" anchor="t" anchorCtr="0" compatLnSpc="1">
              <a:prstTxWarp prst="textNoShape">
                <a:avLst/>
              </a:prstTxWarp>
            </a:bodyPr>
            <a:lstStyle/>
            <a:p>
              <a:pPr defTabSz="456987"/>
              <a:endParaRPr lang="en-US" dirty="0">
                <a:solidFill>
                  <a:srgbClr val="0096D6"/>
                </a:solidFill>
              </a:endParaRPr>
            </a:p>
          </p:txBody>
        </p:sp>
        <p:sp>
          <p:nvSpPr>
            <p:cNvPr id="30" name="Hexagon 29"/>
            <p:cNvSpPr/>
            <p:nvPr/>
          </p:nvSpPr>
          <p:spPr>
            <a:xfrm>
              <a:off x="9516886" y="2725586"/>
              <a:ext cx="2160000" cy="2160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621000" rIns="0" bIns="0" rtlCol="0" anchor="t"/>
            <a:lstStyle/>
            <a:p>
              <a:pPr algn="ctr" defTabSz="457101"/>
              <a:r>
                <a:rPr lang="en-US" sz="1500" b="1" dirty="0">
                  <a:solidFill>
                    <a:srgbClr val="FFFFFF"/>
                  </a:solidFill>
                  <a:latin typeface="Arial"/>
                </a:rPr>
                <a:t>IT</a:t>
              </a:r>
            </a:p>
            <a:p>
              <a:pPr algn="ctr" defTabSz="457101"/>
              <a:r>
                <a:rPr lang="en-US" sz="1350" dirty="0">
                  <a:solidFill>
                    <a:srgbClr val="FFFFFF"/>
                  </a:solidFill>
                  <a:latin typeface="Arial"/>
                </a:rPr>
                <a:t>Security, flexibility, network </a:t>
              </a:r>
              <a:br>
                <a:rPr lang="en-US" sz="1350" dirty="0">
                  <a:solidFill>
                    <a:srgbClr val="FFFFFF"/>
                  </a:solidFill>
                  <a:latin typeface="Arial"/>
                </a:rPr>
              </a:br>
              <a:r>
                <a:rPr lang="en-US" sz="1350" dirty="0">
                  <a:solidFill>
                    <a:srgbClr val="FFFFFF"/>
                  </a:solidFill>
                  <a:latin typeface="Arial"/>
                </a:rPr>
                <a:t>availability</a:t>
              </a:r>
            </a:p>
            <a:p>
              <a:pPr algn="ctr" defTabSz="457101"/>
              <a:endParaRPr lang="en-US" sz="1350" b="1" dirty="0">
                <a:solidFill>
                  <a:srgbClr val="FFFFFF"/>
                </a:solidFill>
                <a:latin typeface="Arial"/>
              </a:endParaRPr>
            </a:p>
          </p:txBody>
        </p:sp>
        <p:pic>
          <p:nvPicPr>
            <p:cNvPr id="62" name="Picture 3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071485" y="2853816"/>
              <a:ext cx="1050802" cy="62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995911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 name="Title 68"/>
          <p:cNvSpPr>
            <a:spLocks noGrp="1"/>
          </p:cNvSpPr>
          <p:nvPr>
            <p:ph type="title"/>
          </p:nvPr>
        </p:nvSpPr>
        <p:spPr/>
        <p:txBody>
          <a:bodyPr/>
          <a:lstStyle/>
          <a:p>
            <a:r>
              <a:rPr lang="en-US" dirty="0" smtClean="0"/>
              <a:t>Change to Business Outcomes</a:t>
            </a:r>
            <a:endParaRPr lang="en-US" dirty="0"/>
          </a:p>
        </p:txBody>
      </p:sp>
      <p:cxnSp>
        <p:nvCxnSpPr>
          <p:cNvPr id="67" name="Straight Connector 66"/>
          <p:cNvCxnSpPr/>
          <p:nvPr/>
        </p:nvCxnSpPr>
        <p:spPr>
          <a:xfrm>
            <a:off x="6694556" y="1223252"/>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583286" y="1223252"/>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472016" y="1223252"/>
            <a:ext cx="0" cy="32004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Freeform 362"/>
          <p:cNvSpPr>
            <a:spLocks noChangeAspect="1"/>
          </p:cNvSpPr>
          <p:nvPr/>
        </p:nvSpPr>
        <p:spPr bwMode="auto">
          <a:xfrm>
            <a:off x="1256818" y="2006698"/>
            <a:ext cx="319125" cy="388225"/>
          </a:xfrm>
          <a:custGeom>
            <a:avLst/>
            <a:gdLst/>
            <a:ahLst/>
            <a:cxnLst>
              <a:cxn ang="0">
                <a:pos x="84" y="322"/>
              </a:cxn>
              <a:cxn ang="0">
                <a:pos x="5" y="146"/>
              </a:cxn>
              <a:cxn ang="0">
                <a:pos x="46" y="116"/>
              </a:cxn>
              <a:cxn ang="0">
                <a:pos x="73" y="188"/>
              </a:cxn>
              <a:cxn ang="0">
                <a:pos x="72" y="30"/>
              </a:cxn>
              <a:cxn ang="0">
                <a:pos x="100" y="0"/>
              </a:cxn>
              <a:cxn ang="0">
                <a:pos x="132" y="30"/>
              </a:cxn>
              <a:cxn ang="0">
                <a:pos x="132" y="74"/>
              </a:cxn>
              <a:cxn ang="0">
                <a:pos x="132" y="127"/>
              </a:cxn>
              <a:cxn ang="0">
                <a:pos x="135" y="71"/>
              </a:cxn>
              <a:cxn ang="0">
                <a:pos x="172" y="127"/>
              </a:cxn>
              <a:cxn ang="0">
                <a:pos x="177" y="88"/>
              </a:cxn>
              <a:cxn ang="0">
                <a:pos x="220" y="144"/>
              </a:cxn>
              <a:cxn ang="0">
                <a:pos x="222" y="105"/>
              </a:cxn>
              <a:cxn ang="0">
                <a:pos x="266" y="136"/>
              </a:cxn>
              <a:cxn ang="0">
                <a:pos x="264" y="264"/>
              </a:cxn>
              <a:cxn ang="0">
                <a:pos x="243" y="319"/>
              </a:cxn>
              <a:cxn ang="0">
                <a:pos x="84" y="322"/>
              </a:cxn>
            </a:cxnLst>
            <a:rect l="0" t="0" r="r" b="b"/>
            <a:pathLst>
              <a:path w="267" h="325">
                <a:moveTo>
                  <a:pt x="84" y="322"/>
                </a:moveTo>
                <a:cubicBezTo>
                  <a:pt x="84" y="322"/>
                  <a:pt x="10" y="188"/>
                  <a:pt x="5" y="146"/>
                </a:cubicBezTo>
                <a:cubicBezTo>
                  <a:pt x="0" y="104"/>
                  <a:pt x="40" y="111"/>
                  <a:pt x="46" y="116"/>
                </a:cubicBezTo>
                <a:cubicBezTo>
                  <a:pt x="52" y="120"/>
                  <a:pt x="72" y="143"/>
                  <a:pt x="73" y="188"/>
                </a:cubicBezTo>
                <a:cubicBezTo>
                  <a:pt x="72" y="30"/>
                  <a:pt x="72" y="30"/>
                  <a:pt x="72" y="30"/>
                </a:cubicBezTo>
                <a:cubicBezTo>
                  <a:pt x="72" y="30"/>
                  <a:pt x="71" y="0"/>
                  <a:pt x="100" y="0"/>
                </a:cubicBezTo>
                <a:cubicBezTo>
                  <a:pt x="130" y="0"/>
                  <a:pt x="132" y="30"/>
                  <a:pt x="132" y="30"/>
                </a:cubicBezTo>
                <a:cubicBezTo>
                  <a:pt x="132" y="74"/>
                  <a:pt x="132" y="74"/>
                  <a:pt x="132" y="74"/>
                </a:cubicBezTo>
                <a:cubicBezTo>
                  <a:pt x="132" y="127"/>
                  <a:pt x="132" y="127"/>
                  <a:pt x="132" y="127"/>
                </a:cubicBezTo>
                <a:cubicBezTo>
                  <a:pt x="135" y="71"/>
                  <a:pt x="135" y="71"/>
                  <a:pt x="135" y="71"/>
                </a:cubicBezTo>
                <a:cubicBezTo>
                  <a:pt x="135" y="71"/>
                  <a:pt x="179" y="57"/>
                  <a:pt x="172" y="127"/>
                </a:cubicBezTo>
                <a:cubicBezTo>
                  <a:pt x="177" y="88"/>
                  <a:pt x="177" y="88"/>
                  <a:pt x="177" y="88"/>
                </a:cubicBezTo>
                <a:cubicBezTo>
                  <a:pt x="177" y="88"/>
                  <a:pt x="222" y="68"/>
                  <a:pt x="220" y="144"/>
                </a:cubicBezTo>
                <a:cubicBezTo>
                  <a:pt x="222" y="105"/>
                  <a:pt x="222" y="105"/>
                  <a:pt x="222" y="105"/>
                </a:cubicBezTo>
                <a:cubicBezTo>
                  <a:pt x="222" y="105"/>
                  <a:pt x="266" y="92"/>
                  <a:pt x="266" y="136"/>
                </a:cubicBezTo>
                <a:cubicBezTo>
                  <a:pt x="267" y="179"/>
                  <a:pt x="264" y="264"/>
                  <a:pt x="264" y="264"/>
                </a:cubicBezTo>
                <a:cubicBezTo>
                  <a:pt x="264" y="264"/>
                  <a:pt x="258" y="300"/>
                  <a:pt x="243" y="319"/>
                </a:cubicBezTo>
                <a:cubicBezTo>
                  <a:pt x="238" y="325"/>
                  <a:pt x="84" y="322"/>
                  <a:pt x="84" y="322"/>
                </a:cubicBezTo>
                <a:close/>
              </a:path>
            </a:pathLst>
          </a:custGeom>
          <a:solidFill>
            <a:schemeClr val="accent4"/>
          </a:solidFill>
          <a:ln w="9525">
            <a:noFill/>
            <a:round/>
            <a:headEnd/>
            <a:tailEnd/>
          </a:ln>
          <a:effectLst/>
        </p:spPr>
        <p:txBody>
          <a:bodyPr vert="horz" wrap="square" lIns="68580" tIns="34291" rIns="68580" bIns="34291" numCol="1" anchor="t" anchorCtr="0" compatLnSpc="1">
            <a:prstTxWarp prst="textNoShape">
              <a:avLst/>
            </a:prstTxWarp>
          </a:bodyPr>
          <a:lstStyle/>
          <a:p>
            <a:pPr defTabSz="609224"/>
            <a:endParaRPr lang="en-US" dirty="0">
              <a:solidFill>
                <a:srgbClr val="FFFFFF"/>
              </a:solidFill>
            </a:endParaRPr>
          </a:p>
        </p:txBody>
      </p:sp>
      <p:sp>
        <p:nvSpPr>
          <p:cNvPr id="94" name="Rectangle 93"/>
          <p:cNvSpPr/>
          <p:nvPr/>
        </p:nvSpPr>
        <p:spPr>
          <a:xfrm>
            <a:off x="360746" y="2536721"/>
            <a:ext cx="2111270" cy="735538"/>
          </a:xfrm>
          <a:prstGeom prst="rect">
            <a:avLst/>
          </a:prstGeom>
        </p:spPr>
        <p:txBody>
          <a:bodyPr wrap="square" lIns="91440" tIns="45696" rIns="91440" bIns="45696">
            <a:spAutoFit/>
          </a:bodyPr>
          <a:lstStyle/>
          <a:p>
            <a:pPr algn="ctr" defTabSz="683757">
              <a:lnSpc>
                <a:spcPct val="95000"/>
              </a:lnSpc>
              <a:spcBef>
                <a:spcPts val="300"/>
              </a:spcBef>
              <a:buClr>
                <a:srgbClr val="2968AF"/>
              </a:buClr>
              <a:buSzPct val="90000"/>
            </a:pPr>
            <a:r>
              <a:rPr lang="en-US" sz="1100" dirty="0" smtClean="0">
                <a:solidFill>
                  <a:srgbClr val="676767"/>
                </a:solidFill>
              </a:rPr>
              <a:t>Increase Customer Loyalty, </a:t>
            </a:r>
            <a:br>
              <a:rPr lang="en-US" sz="1100" dirty="0" smtClean="0">
                <a:solidFill>
                  <a:srgbClr val="676767"/>
                </a:solidFill>
              </a:rPr>
            </a:br>
            <a:r>
              <a:rPr lang="en-US" sz="1100" dirty="0" smtClean="0">
                <a:solidFill>
                  <a:srgbClr val="676767"/>
                </a:solidFill>
              </a:rPr>
              <a:t>Drive Sales, and Deliver Continuous Operational Improvements</a:t>
            </a:r>
            <a:endParaRPr lang="en-US" sz="1100" dirty="0">
              <a:solidFill>
                <a:srgbClr val="676767"/>
              </a:solidFill>
            </a:endParaRPr>
          </a:p>
        </p:txBody>
      </p:sp>
      <p:sp>
        <p:nvSpPr>
          <p:cNvPr id="105" name="Rectangle 104"/>
          <p:cNvSpPr/>
          <p:nvPr/>
        </p:nvSpPr>
        <p:spPr>
          <a:xfrm>
            <a:off x="410541" y="3939817"/>
            <a:ext cx="2011680" cy="591267"/>
          </a:xfrm>
          <a:prstGeom prst="rect">
            <a:avLst/>
          </a:prstGeom>
        </p:spPr>
        <p:txBody>
          <a:bodyPr wrap="square" lIns="91440" tIns="45696" rIns="91440" bIns="45696">
            <a:spAutoFit/>
          </a:bodyPr>
          <a:lstStyle/>
          <a:p>
            <a:pPr algn="ctr" defTabSz="683757">
              <a:lnSpc>
                <a:spcPct val="95000"/>
              </a:lnSpc>
              <a:spcBef>
                <a:spcPts val="300"/>
              </a:spcBef>
              <a:buClr>
                <a:srgbClr val="2968AF"/>
              </a:buClr>
              <a:buSzPct val="90000"/>
            </a:pPr>
            <a:r>
              <a:rPr lang="en-US" sz="1050" dirty="0">
                <a:solidFill>
                  <a:srgbClr val="676767"/>
                </a:solidFill>
              </a:rPr>
              <a:t>Chief of Sales and Marketing</a:t>
            </a:r>
          </a:p>
          <a:p>
            <a:pPr algn="ctr" defTabSz="683757">
              <a:lnSpc>
                <a:spcPct val="95000"/>
              </a:lnSpc>
              <a:spcBef>
                <a:spcPts val="300"/>
              </a:spcBef>
              <a:buClr>
                <a:srgbClr val="2968AF"/>
              </a:buClr>
              <a:buSzPct val="90000"/>
            </a:pPr>
            <a:r>
              <a:rPr lang="en-US" sz="1050" dirty="0">
                <a:solidFill>
                  <a:srgbClr val="676767"/>
                </a:solidFill>
              </a:rPr>
              <a:t>Head of Customer Engagement</a:t>
            </a:r>
          </a:p>
        </p:txBody>
      </p:sp>
      <p:sp>
        <p:nvSpPr>
          <p:cNvPr id="59" name="Freeform 30"/>
          <p:cNvSpPr>
            <a:spLocks noEditPoints="1"/>
          </p:cNvSpPr>
          <p:nvPr/>
        </p:nvSpPr>
        <p:spPr bwMode="auto">
          <a:xfrm>
            <a:off x="3306929" y="2044554"/>
            <a:ext cx="441442" cy="306308"/>
          </a:xfrm>
          <a:custGeom>
            <a:avLst/>
            <a:gdLst/>
            <a:ahLst/>
            <a:cxnLst>
              <a:cxn ang="0">
                <a:pos x="141" y="6"/>
              </a:cxn>
              <a:cxn ang="0">
                <a:pos x="135" y="0"/>
              </a:cxn>
              <a:cxn ang="0">
                <a:pos x="6" y="0"/>
              </a:cxn>
              <a:cxn ang="0">
                <a:pos x="0" y="6"/>
              </a:cxn>
              <a:cxn ang="0">
                <a:pos x="0" y="92"/>
              </a:cxn>
              <a:cxn ang="0">
                <a:pos x="6" y="98"/>
              </a:cxn>
              <a:cxn ang="0">
                <a:pos x="135" y="98"/>
              </a:cxn>
              <a:cxn ang="0">
                <a:pos x="141" y="92"/>
              </a:cxn>
              <a:cxn ang="0">
                <a:pos x="141" y="6"/>
              </a:cxn>
              <a:cxn ang="0">
                <a:pos x="130" y="49"/>
              </a:cxn>
              <a:cxn ang="0">
                <a:pos x="91" y="49"/>
              </a:cxn>
              <a:cxn ang="0">
                <a:pos x="91" y="41"/>
              </a:cxn>
              <a:cxn ang="0">
                <a:pos x="130" y="41"/>
              </a:cxn>
              <a:cxn ang="0">
                <a:pos x="130" y="49"/>
              </a:cxn>
              <a:cxn ang="0">
                <a:pos x="52" y="9"/>
              </a:cxn>
              <a:cxn ang="0">
                <a:pos x="88" y="9"/>
              </a:cxn>
              <a:cxn ang="0">
                <a:pos x="94" y="14"/>
              </a:cxn>
              <a:cxn ang="0">
                <a:pos x="88" y="19"/>
              </a:cxn>
              <a:cxn ang="0">
                <a:pos x="52" y="19"/>
              </a:cxn>
              <a:cxn ang="0">
                <a:pos x="47" y="14"/>
              </a:cxn>
              <a:cxn ang="0">
                <a:pos x="52" y="9"/>
              </a:cxn>
              <a:cxn ang="0">
                <a:pos x="84" y="41"/>
              </a:cxn>
              <a:cxn ang="0">
                <a:pos x="84" y="49"/>
              </a:cxn>
              <a:cxn ang="0">
                <a:pos x="65" y="49"/>
              </a:cxn>
              <a:cxn ang="0">
                <a:pos x="65" y="41"/>
              </a:cxn>
              <a:cxn ang="0">
                <a:pos x="84" y="41"/>
              </a:cxn>
              <a:cxn ang="0">
                <a:pos x="33" y="29"/>
              </a:cxn>
              <a:cxn ang="0">
                <a:pos x="47" y="45"/>
              </a:cxn>
              <a:cxn ang="0">
                <a:pos x="33" y="61"/>
              </a:cxn>
              <a:cxn ang="0">
                <a:pos x="19" y="45"/>
              </a:cxn>
              <a:cxn ang="0">
                <a:pos x="33" y="29"/>
              </a:cxn>
              <a:cxn ang="0">
                <a:pos x="9" y="85"/>
              </a:cxn>
              <a:cxn ang="0">
                <a:pos x="19" y="63"/>
              </a:cxn>
              <a:cxn ang="0">
                <a:pos x="33" y="70"/>
              </a:cxn>
              <a:cxn ang="0">
                <a:pos x="47" y="63"/>
              </a:cxn>
              <a:cxn ang="0">
                <a:pos x="57" y="85"/>
              </a:cxn>
              <a:cxn ang="0">
                <a:pos x="9" y="85"/>
              </a:cxn>
              <a:cxn ang="0">
                <a:pos x="65" y="55"/>
              </a:cxn>
              <a:cxn ang="0">
                <a:pos x="109" y="55"/>
              </a:cxn>
              <a:cxn ang="0">
                <a:pos x="109" y="64"/>
              </a:cxn>
              <a:cxn ang="0">
                <a:pos x="65" y="64"/>
              </a:cxn>
              <a:cxn ang="0">
                <a:pos x="65" y="55"/>
              </a:cxn>
            </a:cxnLst>
            <a:rect l="0" t="0" r="r" b="b"/>
            <a:pathLst>
              <a:path w="141" h="98">
                <a:moveTo>
                  <a:pt x="141" y="6"/>
                </a:moveTo>
                <a:cubicBezTo>
                  <a:pt x="141" y="2"/>
                  <a:pt x="138" y="0"/>
                  <a:pt x="135" y="0"/>
                </a:cubicBezTo>
                <a:cubicBezTo>
                  <a:pt x="6" y="0"/>
                  <a:pt x="6" y="0"/>
                  <a:pt x="6" y="0"/>
                </a:cubicBezTo>
                <a:cubicBezTo>
                  <a:pt x="2" y="0"/>
                  <a:pt x="0" y="2"/>
                  <a:pt x="0" y="6"/>
                </a:cubicBezTo>
                <a:cubicBezTo>
                  <a:pt x="0" y="92"/>
                  <a:pt x="0" y="92"/>
                  <a:pt x="0" y="92"/>
                </a:cubicBezTo>
                <a:cubicBezTo>
                  <a:pt x="0" y="95"/>
                  <a:pt x="2" y="98"/>
                  <a:pt x="6" y="98"/>
                </a:cubicBezTo>
                <a:cubicBezTo>
                  <a:pt x="135" y="98"/>
                  <a:pt x="135" y="98"/>
                  <a:pt x="135" y="98"/>
                </a:cubicBezTo>
                <a:cubicBezTo>
                  <a:pt x="138" y="98"/>
                  <a:pt x="141" y="95"/>
                  <a:pt x="141" y="92"/>
                </a:cubicBezTo>
                <a:lnTo>
                  <a:pt x="141" y="6"/>
                </a:lnTo>
                <a:close/>
                <a:moveTo>
                  <a:pt x="130" y="49"/>
                </a:moveTo>
                <a:cubicBezTo>
                  <a:pt x="91" y="49"/>
                  <a:pt x="91" y="49"/>
                  <a:pt x="91" y="49"/>
                </a:cubicBezTo>
                <a:cubicBezTo>
                  <a:pt x="91" y="41"/>
                  <a:pt x="91" y="41"/>
                  <a:pt x="91" y="41"/>
                </a:cubicBezTo>
                <a:cubicBezTo>
                  <a:pt x="130" y="41"/>
                  <a:pt x="130" y="41"/>
                  <a:pt x="130" y="41"/>
                </a:cubicBezTo>
                <a:lnTo>
                  <a:pt x="130" y="49"/>
                </a:lnTo>
                <a:close/>
                <a:moveTo>
                  <a:pt x="52" y="9"/>
                </a:moveTo>
                <a:cubicBezTo>
                  <a:pt x="88" y="9"/>
                  <a:pt x="88" y="9"/>
                  <a:pt x="88" y="9"/>
                </a:cubicBezTo>
                <a:cubicBezTo>
                  <a:pt x="91" y="9"/>
                  <a:pt x="94" y="11"/>
                  <a:pt x="94" y="14"/>
                </a:cubicBezTo>
                <a:cubicBezTo>
                  <a:pt x="94" y="17"/>
                  <a:pt x="91" y="19"/>
                  <a:pt x="88" y="19"/>
                </a:cubicBezTo>
                <a:cubicBezTo>
                  <a:pt x="52" y="19"/>
                  <a:pt x="52" y="19"/>
                  <a:pt x="52" y="19"/>
                </a:cubicBezTo>
                <a:cubicBezTo>
                  <a:pt x="49" y="19"/>
                  <a:pt x="47" y="17"/>
                  <a:pt x="47" y="14"/>
                </a:cubicBezTo>
                <a:cubicBezTo>
                  <a:pt x="47" y="11"/>
                  <a:pt x="49" y="9"/>
                  <a:pt x="52" y="9"/>
                </a:cubicBezTo>
                <a:close/>
                <a:moveTo>
                  <a:pt x="84" y="41"/>
                </a:moveTo>
                <a:cubicBezTo>
                  <a:pt x="84" y="49"/>
                  <a:pt x="84" y="49"/>
                  <a:pt x="84" y="49"/>
                </a:cubicBezTo>
                <a:cubicBezTo>
                  <a:pt x="65" y="49"/>
                  <a:pt x="65" y="49"/>
                  <a:pt x="65" y="49"/>
                </a:cubicBezTo>
                <a:cubicBezTo>
                  <a:pt x="65" y="41"/>
                  <a:pt x="65" y="41"/>
                  <a:pt x="65" y="41"/>
                </a:cubicBezTo>
                <a:lnTo>
                  <a:pt x="84" y="41"/>
                </a:lnTo>
                <a:close/>
                <a:moveTo>
                  <a:pt x="33" y="29"/>
                </a:moveTo>
                <a:cubicBezTo>
                  <a:pt x="41" y="29"/>
                  <a:pt x="47" y="36"/>
                  <a:pt x="47" y="45"/>
                </a:cubicBezTo>
                <a:cubicBezTo>
                  <a:pt x="47" y="54"/>
                  <a:pt x="41" y="61"/>
                  <a:pt x="33" y="61"/>
                </a:cubicBezTo>
                <a:cubicBezTo>
                  <a:pt x="25" y="61"/>
                  <a:pt x="19" y="54"/>
                  <a:pt x="19" y="45"/>
                </a:cubicBezTo>
                <a:cubicBezTo>
                  <a:pt x="19" y="36"/>
                  <a:pt x="25" y="29"/>
                  <a:pt x="33" y="29"/>
                </a:cubicBezTo>
                <a:close/>
                <a:moveTo>
                  <a:pt x="9" y="85"/>
                </a:moveTo>
                <a:cubicBezTo>
                  <a:pt x="9" y="76"/>
                  <a:pt x="13" y="68"/>
                  <a:pt x="19" y="63"/>
                </a:cubicBezTo>
                <a:cubicBezTo>
                  <a:pt x="23" y="67"/>
                  <a:pt x="27" y="70"/>
                  <a:pt x="33" y="70"/>
                </a:cubicBezTo>
                <a:cubicBezTo>
                  <a:pt x="38" y="70"/>
                  <a:pt x="43" y="67"/>
                  <a:pt x="47" y="63"/>
                </a:cubicBezTo>
                <a:cubicBezTo>
                  <a:pt x="53" y="68"/>
                  <a:pt x="57" y="76"/>
                  <a:pt x="57" y="85"/>
                </a:cubicBezTo>
                <a:lnTo>
                  <a:pt x="9" y="85"/>
                </a:lnTo>
                <a:close/>
                <a:moveTo>
                  <a:pt x="65" y="55"/>
                </a:moveTo>
                <a:cubicBezTo>
                  <a:pt x="109" y="55"/>
                  <a:pt x="109" y="55"/>
                  <a:pt x="109" y="55"/>
                </a:cubicBezTo>
                <a:cubicBezTo>
                  <a:pt x="109" y="64"/>
                  <a:pt x="109" y="64"/>
                  <a:pt x="109" y="64"/>
                </a:cubicBezTo>
                <a:cubicBezTo>
                  <a:pt x="65" y="64"/>
                  <a:pt x="65" y="64"/>
                  <a:pt x="65" y="64"/>
                </a:cubicBezTo>
                <a:lnTo>
                  <a:pt x="65" y="55"/>
                </a:lnTo>
                <a:close/>
              </a:path>
            </a:pathLst>
          </a:custGeom>
          <a:solidFill>
            <a:schemeClr val="accent4"/>
          </a:solidFill>
          <a:ln w="9525">
            <a:noFill/>
            <a:round/>
            <a:headEnd/>
            <a:tailEnd/>
          </a:ln>
          <a:effectLst/>
        </p:spPr>
        <p:txBody>
          <a:bodyPr vert="horz" wrap="square" lIns="68580" tIns="34291" rIns="68580" bIns="34291" numCol="1" anchor="t" anchorCtr="0" compatLnSpc="1">
            <a:prstTxWarp prst="textNoShape">
              <a:avLst/>
            </a:prstTxWarp>
          </a:bodyPr>
          <a:lstStyle/>
          <a:p>
            <a:pPr defTabSz="609224"/>
            <a:endParaRPr lang="en-US" dirty="0">
              <a:solidFill>
                <a:srgbClr val="FFFFFF"/>
              </a:solidFill>
            </a:endParaRPr>
          </a:p>
        </p:txBody>
      </p:sp>
      <p:sp>
        <p:nvSpPr>
          <p:cNvPr id="97" name="Rectangle 96"/>
          <p:cNvSpPr/>
          <p:nvPr/>
        </p:nvSpPr>
        <p:spPr>
          <a:xfrm>
            <a:off x="2472016" y="2536721"/>
            <a:ext cx="2111270" cy="735538"/>
          </a:xfrm>
          <a:prstGeom prst="rect">
            <a:avLst/>
          </a:prstGeom>
        </p:spPr>
        <p:txBody>
          <a:bodyPr wrap="square" lIns="91440" tIns="45696" rIns="91440" bIns="45696">
            <a:spAutoFit/>
          </a:bodyPr>
          <a:lstStyle/>
          <a:p>
            <a:pPr algn="ctr" defTabSz="683757">
              <a:lnSpc>
                <a:spcPct val="95000"/>
              </a:lnSpc>
              <a:spcBef>
                <a:spcPts val="300"/>
              </a:spcBef>
              <a:buClr>
                <a:srgbClr val="2968AF"/>
              </a:buClr>
              <a:buSzPct val="90000"/>
            </a:pPr>
            <a:r>
              <a:rPr lang="en-US" sz="1100" dirty="0" smtClean="0">
                <a:solidFill>
                  <a:srgbClr val="676767"/>
                </a:solidFill>
              </a:rPr>
              <a:t>Increase Innovation, Productivity and Satisfaction by Providing Workers a Better Experience</a:t>
            </a:r>
            <a:endParaRPr lang="en-US" sz="1100" dirty="0">
              <a:solidFill>
                <a:srgbClr val="676767"/>
              </a:solidFill>
            </a:endParaRPr>
          </a:p>
        </p:txBody>
      </p:sp>
      <p:sp>
        <p:nvSpPr>
          <p:cNvPr id="106" name="Rectangle 105"/>
          <p:cNvSpPr/>
          <p:nvPr/>
        </p:nvSpPr>
        <p:spPr>
          <a:xfrm>
            <a:off x="2521811" y="3939817"/>
            <a:ext cx="2011680" cy="821715"/>
          </a:xfrm>
          <a:prstGeom prst="rect">
            <a:avLst/>
          </a:prstGeom>
        </p:spPr>
        <p:txBody>
          <a:bodyPr wrap="square" lIns="91440" tIns="45696" rIns="91440" bIns="45696">
            <a:spAutoFit/>
          </a:bodyPr>
          <a:lstStyle/>
          <a:p>
            <a:pPr algn="ctr" defTabSz="683757">
              <a:lnSpc>
                <a:spcPct val="95000"/>
              </a:lnSpc>
              <a:spcBef>
                <a:spcPts val="300"/>
              </a:spcBef>
              <a:buClr>
                <a:srgbClr val="2968AF"/>
              </a:buClr>
              <a:buSzPct val="90000"/>
            </a:pPr>
            <a:r>
              <a:rPr lang="en-US" sz="1050" dirty="0">
                <a:solidFill>
                  <a:srgbClr val="676767"/>
                </a:solidFill>
              </a:rPr>
              <a:t>CIO</a:t>
            </a:r>
          </a:p>
          <a:p>
            <a:pPr algn="ctr" defTabSz="683757">
              <a:lnSpc>
                <a:spcPct val="95000"/>
              </a:lnSpc>
              <a:spcBef>
                <a:spcPts val="300"/>
              </a:spcBef>
              <a:buClr>
                <a:srgbClr val="2968AF"/>
              </a:buClr>
              <a:buSzPct val="90000"/>
            </a:pPr>
            <a:r>
              <a:rPr lang="en-US" sz="1050" dirty="0">
                <a:solidFill>
                  <a:srgbClr val="676767"/>
                </a:solidFill>
              </a:rPr>
              <a:t>General Management</a:t>
            </a:r>
          </a:p>
          <a:p>
            <a:pPr algn="ctr" defTabSz="683757">
              <a:lnSpc>
                <a:spcPct val="95000"/>
              </a:lnSpc>
              <a:spcBef>
                <a:spcPts val="300"/>
              </a:spcBef>
              <a:buClr>
                <a:srgbClr val="2968AF"/>
              </a:buClr>
              <a:buSzPct val="90000"/>
            </a:pPr>
            <a:r>
              <a:rPr lang="en-US" sz="1050" dirty="0">
                <a:solidFill>
                  <a:srgbClr val="676767"/>
                </a:solidFill>
              </a:rPr>
              <a:t>Human Resources</a:t>
            </a:r>
          </a:p>
          <a:p>
            <a:pPr algn="ctr" defTabSz="683757">
              <a:lnSpc>
                <a:spcPct val="95000"/>
              </a:lnSpc>
              <a:spcBef>
                <a:spcPts val="300"/>
              </a:spcBef>
              <a:buClr>
                <a:srgbClr val="2968AF"/>
              </a:buClr>
              <a:buSzPct val="90000"/>
            </a:pPr>
            <a:r>
              <a:rPr lang="en-US" sz="1050" dirty="0">
                <a:solidFill>
                  <a:srgbClr val="676767"/>
                </a:solidFill>
              </a:rPr>
              <a:t>Workplace Management</a:t>
            </a:r>
          </a:p>
        </p:txBody>
      </p:sp>
      <p:sp>
        <p:nvSpPr>
          <p:cNvPr id="23" name="Freeform 86"/>
          <p:cNvSpPr>
            <a:spLocks noEditPoints="1"/>
          </p:cNvSpPr>
          <p:nvPr/>
        </p:nvSpPr>
        <p:spPr bwMode="auto">
          <a:xfrm>
            <a:off x="5418200" y="1980034"/>
            <a:ext cx="441440" cy="441554"/>
          </a:xfrm>
          <a:custGeom>
            <a:avLst/>
            <a:gdLst>
              <a:gd name="T0" fmla="*/ 1167 w 1245"/>
              <a:gd name="T1" fmla="*/ 0 h 1245"/>
              <a:gd name="T2" fmla="*/ 545 w 1245"/>
              <a:gd name="T3" fmla="*/ 0 h 1245"/>
              <a:gd name="T4" fmla="*/ 467 w 1245"/>
              <a:gd name="T5" fmla="*/ 78 h 1245"/>
              <a:gd name="T6" fmla="*/ 467 w 1245"/>
              <a:gd name="T7" fmla="*/ 272 h 1245"/>
              <a:gd name="T8" fmla="*/ 311 w 1245"/>
              <a:gd name="T9" fmla="*/ 272 h 1245"/>
              <a:gd name="T10" fmla="*/ 233 w 1245"/>
              <a:gd name="T11" fmla="*/ 350 h 1245"/>
              <a:gd name="T12" fmla="*/ 233 w 1245"/>
              <a:gd name="T13" fmla="*/ 545 h 1245"/>
              <a:gd name="T14" fmla="*/ 78 w 1245"/>
              <a:gd name="T15" fmla="*/ 545 h 1245"/>
              <a:gd name="T16" fmla="*/ 0 w 1245"/>
              <a:gd name="T17" fmla="*/ 622 h 1245"/>
              <a:gd name="T18" fmla="*/ 0 w 1245"/>
              <a:gd name="T19" fmla="*/ 1167 h 1245"/>
              <a:gd name="T20" fmla="*/ 78 w 1245"/>
              <a:gd name="T21" fmla="*/ 1245 h 1245"/>
              <a:gd name="T22" fmla="*/ 700 w 1245"/>
              <a:gd name="T23" fmla="*/ 1245 h 1245"/>
              <a:gd name="T24" fmla="*/ 778 w 1245"/>
              <a:gd name="T25" fmla="*/ 1167 h 1245"/>
              <a:gd name="T26" fmla="*/ 778 w 1245"/>
              <a:gd name="T27" fmla="*/ 973 h 1245"/>
              <a:gd name="T28" fmla="*/ 934 w 1245"/>
              <a:gd name="T29" fmla="*/ 973 h 1245"/>
              <a:gd name="T30" fmla="*/ 1012 w 1245"/>
              <a:gd name="T31" fmla="*/ 895 h 1245"/>
              <a:gd name="T32" fmla="*/ 1012 w 1245"/>
              <a:gd name="T33" fmla="*/ 700 h 1245"/>
              <a:gd name="T34" fmla="*/ 1167 w 1245"/>
              <a:gd name="T35" fmla="*/ 700 h 1245"/>
              <a:gd name="T36" fmla="*/ 1245 w 1245"/>
              <a:gd name="T37" fmla="*/ 622 h 1245"/>
              <a:gd name="T38" fmla="*/ 1245 w 1245"/>
              <a:gd name="T39" fmla="*/ 78 h 1245"/>
              <a:gd name="T40" fmla="*/ 1167 w 1245"/>
              <a:gd name="T41" fmla="*/ 0 h 1245"/>
              <a:gd name="T42" fmla="*/ 934 w 1245"/>
              <a:gd name="T43" fmla="*/ 78 h 1245"/>
              <a:gd name="T44" fmla="*/ 973 w 1245"/>
              <a:gd name="T45" fmla="*/ 117 h 1245"/>
              <a:gd name="T46" fmla="*/ 934 w 1245"/>
              <a:gd name="T47" fmla="*/ 156 h 1245"/>
              <a:gd name="T48" fmla="*/ 895 w 1245"/>
              <a:gd name="T49" fmla="*/ 117 h 1245"/>
              <a:gd name="T50" fmla="*/ 934 w 1245"/>
              <a:gd name="T51" fmla="*/ 78 h 1245"/>
              <a:gd name="T52" fmla="*/ 661 w 1245"/>
              <a:gd name="T53" fmla="*/ 1128 h 1245"/>
              <a:gd name="T54" fmla="*/ 117 w 1245"/>
              <a:gd name="T55" fmla="*/ 1128 h 1245"/>
              <a:gd name="T56" fmla="*/ 117 w 1245"/>
              <a:gd name="T57" fmla="*/ 773 h 1245"/>
              <a:gd name="T58" fmla="*/ 233 w 1245"/>
              <a:gd name="T59" fmla="*/ 773 h 1245"/>
              <a:gd name="T60" fmla="*/ 233 w 1245"/>
              <a:gd name="T61" fmla="*/ 895 h 1245"/>
              <a:gd name="T62" fmla="*/ 311 w 1245"/>
              <a:gd name="T63" fmla="*/ 973 h 1245"/>
              <a:gd name="T64" fmla="*/ 661 w 1245"/>
              <a:gd name="T65" fmla="*/ 973 h 1245"/>
              <a:gd name="T66" fmla="*/ 661 w 1245"/>
              <a:gd name="T67" fmla="*/ 1128 h 1245"/>
              <a:gd name="T68" fmla="*/ 895 w 1245"/>
              <a:gd name="T69" fmla="*/ 856 h 1245"/>
              <a:gd name="T70" fmla="*/ 350 w 1245"/>
              <a:gd name="T71" fmla="*/ 856 h 1245"/>
              <a:gd name="T72" fmla="*/ 350 w 1245"/>
              <a:gd name="T73" fmla="*/ 500 h 1245"/>
              <a:gd name="T74" fmla="*/ 467 w 1245"/>
              <a:gd name="T75" fmla="*/ 500 h 1245"/>
              <a:gd name="T76" fmla="*/ 467 w 1245"/>
              <a:gd name="T77" fmla="*/ 622 h 1245"/>
              <a:gd name="T78" fmla="*/ 545 w 1245"/>
              <a:gd name="T79" fmla="*/ 700 h 1245"/>
              <a:gd name="T80" fmla="*/ 895 w 1245"/>
              <a:gd name="T81" fmla="*/ 700 h 1245"/>
              <a:gd name="T82" fmla="*/ 895 w 1245"/>
              <a:gd name="T83" fmla="*/ 856 h 1245"/>
              <a:gd name="T84" fmla="*/ 1128 w 1245"/>
              <a:gd name="T85" fmla="*/ 584 h 1245"/>
              <a:gd name="T86" fmla="*/ 584 w 1245"/>
              <a:gd name="T87" fmla="*/ 584 h 1245"/>
              <a:gd name="T88" fmla="*/ 584 w 1245"/>
              <a:gd name="T89" fmla="*/ 228 h 1245"/>
              <a:gd name="T90" fmla="*/ 1128 w 1245"/>
              <a:gd name="T91" fmla="*/ 228 h 1245"/>
              <a:gd name="T92" fmla="*/ 1128 w 1245"/>
              <a:gd name="T93" fmla="*/ 584 h 1245"/>
              <a:gd name="T94" fmla="*/ 1089 w 1245"/>
              <a:gd name="T95" fmla="*/ 156 h 1245"/>
              <a:gd name="T96" fmla="*/ 1050 w 1245"/>
              <a:gd name="T97" fmla="*/ 117 h 1245"/>
              <a:gd name="T98" fmla="*/ 1089 w 1245"/>
              <a:gd name="T99" fmla="*/ 78 h 1245"/>
              <a:gd name="T100" fmla="*/ 1128 w 1245"/>
              <a:gd name="T101" fmla="*/ 117 h 1245"/>
              <a:gd name="T102" fmla="*/ 1089 w 1245"/>
              <a:gd name="T103" fmla="*/ 156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45" h="1245">
                <a:moveTo>
                  <a:pt x="1167" y="0"/>
                </a:moveTo>
                <a:cubicBezTo>
                  <a:pt x="545" y="0"/>
                  <a:pt x="545" y="0"/>
                  <a:pt x="545" y="0"/>
                </a:cubicBezTo>
                <a:cubicBezTo>
                  <a:pt x="502" y="0"/>
                  <a:pt x="467" y="35"/>
                  <a:pt x="467" y="78"/>
                </a:cubicBezTo>
                <a:cubicBezTo>
                  <a:pt x="467" y="272"/>
                  <a:pt x="467" y="272"/>
                  <a:pt x="467" y="272"/>
                </a:cubicBezTo>
                <a:cubicBezTo>
                  <a:pt x="311" y="272"/>
                  <a:pt x="311" y="272"/>
                  <a:pt x="311" y="272"/>
                </a:cubicBezTo>
                <a:cubicBezTo>
                  <a:pt x="268" y="272"/>
                  <a:pt x="233" y="307"/>
                  <a:pt x="233" y="350"/>
                </a:cubicBezTo>
                <a:cubicBezTo>
                  <a:pt x="233" y="545"/>
                  <a:pt x="233" y="545"/>
                  <a:pt x="233" y="545"/>
                </a:cubicBezTo>
                <a:cubicBezTo>
                  <a:pt x="78" y="545"/>
                  <a:pt x="78" y="545"/>
                  <a:pt x="78" y="545"/>
                </a:cubicBezTo>
                <a:cubicBezTo>
                  <a:pt x="35" y="545"/>
                  <a:pt x="0" y="580"/>
                  <a:pt x="0" y="622"/>
                </a:cubicBezTo>
                <a:cubicBezTo>
                  <a:pt x="0" y="1167"/>
                  <a:pt x="0" y="1167"/>
                  <a:pt x="0" y="1167"/>
                </a:cubicBezTo>
                <a:cubicBezTo>
                  <a:pt x="0" y="1210"/>
                  <a:pt x="35" y="1245"/>
                  <a:pt x="78" y="1245"/>
                </a:cubicBezTo>
                <a:cubicBezTo>
                  <a:pt x="700" y="1245"/>
                  <a:pt x="700" y="1245"/>
                  <a:pt x="700" y="1245"/>
                </a:cubicBezTo>
                <a:cubicBezTo>
                  <a:pt x="743" y="1245"/>
                  <a:pt x="778" y="1210"/>
                  <a:pt x="778" y="1167"/>
                </a:cubicBezTo>
                <a:cubicBezTo>
                  <a:pt x="778" y="973"/>
                  <a:pt x="778" y="973"/>
                  <a:pt x="778" y="973"/>
                </a:cubicBezTo>
                <a:cubicBezTo>
                  <a:pt x="934" y="973"/>
                  <a:pt x="934" y="973"/>
                  <a:pt x="934" y="973"/>
                </a:cubicBezTo>
                <a:cubicBezTo>
                  <a:pt x="976" y="973"/>
                  <a:pt x="1012" y="938"/>
                  <a:pt x="1012" y="895"/>
                </a:cubicBezTo>
                <a:cubicBezTo>
                  <a:pt x="1012" y="700"/>
                  <a:pt x="1012" y="700"/>
                  <a:pt x="1012" y="700"/>
                </a:cubicBezTo>
                <a:cubicBezTo>
                  <a:pt x="1167" y="700"/>
                  <a:pt x="1167" y="700"/>
                  <a:pt x="1167" y="700"/>
                </a:cubicBezTo>
                <a:cubicBezTo>
                  <a:pt x="1210" y="700"/>
                  <a:pt x="1245" y="665"/>
                  <a:pt x="1245" y="622"/>
                </a:cubicBezTo>
                <a:cubicBezTo>
                  <a:pt x="1245" y="78"/>
                  <a:pt x="1245" y="78"/>
                  <a:pt x="1245" y="78"/>
                </a:cubicBezTo>
                <a:cubicBezTo>
                  <a:pt x="1245" y="35"/>
                  <a:pt x="1210" y="0"/>
                  <a:pt x="1167" y="0"/>
                </a:cubicBezTo>
                <a:close/>
                <a:moveTo>
                  <a:pt x="934" y="78"/>
                </a:moveTo>
                <a:cubicBezTo>
                  <a:pt x="955" y="78"/>
                  <a:pt x="973" y="95"/>
                  <a:pt x="973" y="117"/>
                </a:cubicBezTo>
                <a:cubicBezTo>
                  <a:pt x="973" y="138"/>
                  <a:pt x="955" y="156"/>
                  <a:pt x="934" y="156"/>
                </a:cubicBezTo>
                <a:cubicBezTo>
                  <a:pt x="912" y="156"/>
                  <a:pt x="895" y="138"/>
                  <a:pt x="895" y="117"/>
                </a:cubicBezTo>
                <a:cubicBezTo>
                  <a:pt x="895" y="95"/>
                  <a:pt x="912" y="78"/>
                  <a:pt x="934" y="78"/>
                </a:cubicBezTo>
                <a:close/>
                <a:moveTo>
                  <a:pt x="661" y="1128"/>
                </a:moveTo>
                <a:cubicBezTo>
                  <a:pt x="117" y="1128"/>
                  <a:pt x="117" y="1128"/>
                  <a:pt x="117" y="1128"/>
                </a:cubicBezTo>
                <a:cubicBezTo>
                  <a:pt x="117" y="773"/>
                  <a:pt x="117" y="773"/>
                  <a:pt x="117" y="773"/>
                </a:cubicBezTo>
                <a:cubicBezTo>
                  <a:pt x="233" y="773"/>
                  <a:pt x="233" y="773"/>
                  <a:pt x="233" y="773"/>
                </a:cubicBezTo>
                <a:cubicBezTo>
                  <a:pt x="233" y="895"/>
                  <a:pt x="233" y="895"/>
                  <a:pt x="233" y="895"/>
                </a:cubicBezTo>
                <a:cubicBezTo>
                  <a:pt x="233" y="938"/>
                  <a:pt x="268" y="973"/>
                  <a:pt x="311" y="973"/>
                </a:cubicBezTo>
                <a:cubicBezTo>
                  <a:pt x="661" y="973"/>
                  <a:pt x="661" y="973"/>
                  <a:pt x="661" y="973"/>
                </a:cubicBezTo>
                <a:lnTo>
                  <a:pt x="661" y="1128"/>
                </a:lnTo>
                <a:close/>
                <a:moveTo>
                  <a:pt x="895" y="856"/>
                </a:moveTo>
                <a:cubicBezTo>
                  <a:pt x="350" y="856"/>
                  <a:pt x="350" y="856"/>
                  <a:pt x="350" y="856"/>
                </a:cubicBezTo>
                <a:cubicBezTo>
                  <a:pt x="350" y="500"/>
                  <a:pt x="350" y="500"/>
                  <a:pt x="350" y="500"/>
                </a:cubicBezTo>
                <a:cubicBezTo>
                  <a:pt x="467" y="500"/>
                  <a:pt x="467" y="500"/>
                  <a:pt x="467" y="500"/>
                </a:cubicBezTo>
                <a:cubicBezTo>
                  <a:pt x="467" y="622"/>
                  <a:pt x="467" y="622"/>
                  <a:pt x="467" y="622"/>
                </a:cubicBezTo>
                <a:cubicBezTo>
                  <a:pt x="467" y="665"/>
                  <a:pt x="502" y="700"/>
                  <a:pt x="545" y="700"/>
                </a:cubicBezTo>
                <a:cubicBezTo>
                  <a:pt x="895" y="700"/>
                  <a:pt x="895" y="700"/>
                  <a:pt x="895" y="700"/>
                </a:cubicBezTo>
                <a:lnTo>
                  <a:pt x="895" y="856"/>
                </a:lnTo>
                <a:close/>
                <a:moveTo>
                  <a:pt x="1128" y="584"/>
                </a:moveTo>
                <a:cubicBezTo>
                  <a:pt x="584" y="584"/>
                  <a:pt x="584" y="584"/>
                  <a:pt x="584" y="584"/>
                </a:cubicBezTo>
                <a:cubicBezTo>
                  <a:pt x="584" y="228"/>
                  <a:pt x="584" y="228"/>
                  <a:pt x="584" y="228"/>
                </a:cubicBezTo>
                <a:cubicBezTo>
                  <a:pt x="1128" y="228"/>
                  <a:pt x="1128" y="228"/>
                  <a:pt x="1128" y="228"/>
                </a:cubicBezTo>
                <a:lnTo>
                  <a:pt x="1128" y="584"/>
                </a:lnTo>
                <a:close/>
                <a:moveTo>
                  <a:pt x="1089" y="156"/>
                </a:moveTo>
                <a:cubicBezTo>
                  <a:pt x="1068" y="156"/>
                  <a:pt x="1050" y="138"/>
                  <a:pt x="1050" y="117"/>
                </a:cubicBezTo>
                <a:cubicBezTo>
                  <a:pt x="1050" y="95"/>
                  <a:pt x="1068" y="78"/>
                  <a:pt x="1089" y="78"/>
                </a:cubicBezTo>
                <a:cubicBezTo>
                  <a:pt x="1111" y="78"/>
                  <a:pt x="1128" y="95"/>
                  <a:pt x="1128" y="117"/>
                </a:cubicBezTo>
                <a:cubicBezTo>
                  <a:pt x="1128" y="138"/>
                  <a:pt x="1111" y="156"/>
                  <a:pt x="1089" y="156"/>
                </a:cubicBezTo>
                <a:close/>
              </a:path>
            </a:pathLst>
          </a:custGeom>
          <a:solidFill>
            <a:schemeClr val="accent4"/>
          </a:solidFill>
          <a:ln w="9525">
            <a:noFill/>
            <a:round/>
            <a:headEnd/>
            <a:tailEnd/>
          </a:ln>
          <a:effectLst/>
        </p:spPr>
        <p:txBody>
          <a:bodyPr vert="horz" wrap="square" lIns="68580" tIns="34291" rIns="68580" bIns="34291" numCol="1" anchor="t" anchorCtr="0" compatLnSpc="1">
            <a:prstTxWarp prst="textNoShape">
              <a:avLst/>
            </a:prstTxWarp>
          </a:bodyPr>
          <a:lstStyle/>
          <a:p>
            <a:pPr defTabSz="609224"/>
            <a:endParaRPr lang="en-US" dirty="0">
              <a:solidFill>
                <a:srgbClr val="FFFFFF"/>
              </a:solidFill>
            </a:endParaRPr>
          </a:p>
        </p:txBody>
      </p:sp>
      <p:sp>
        <p:nvSpPr>
          <p:cNvPr id="100" name="Rectangle 99"/>
          <p:cNvSpPr/>
          <p:nvPr/>
        </p:nvSpPr>
        <p:spPr>
          <a:xfrm>
            <a:off x="4583286" y="2536721"/>
            <a:ext cx="2111270" cy="413911"/>
          </a:xfrm>
          <a:prstGeom prst="rect">
            <a:avLst/>
          </a:prstGeom>
        </p:spPr>
        <p:txBody>
          <a:bodyPr wrap="square" lIns="91440" tIns="45696" rIns="91440" bIns="45696">
            <a:spAutoFit/>
          </a:bodyPr>
          <a:lstStyle/>
          <a:p>
            <a:pPr algn="ctr" defTabSz="683757">
              <a:lnSpc>
                <a:spcPct val="95000"/>
              </a:lnSpc>
              <a:spcBef>
                <a:spcPts val="300"/>
              </a:spcBef>
              <a:buClr>
                <a:srgbClr val="2968AF"/>
              </a:buClr>
              <a:buSzPct val="90000"/>
            </a:pPr>
            <a:r>
              <a:rPr lang="en-US" sz="1100" dirty="0" smtClean="0">
                <a:solidFill>
                  <a:srgbClr val="676767"/>
                </a:solidFill>
              </a:rPr>
              <a:t>Transform to deliver agile IT outcomes and reduce risk</a:t>
            </a:r>
            <a:endParaRPr lang="en-US" sz="1100" dirty="0">
              <a:solidFill>
                <a:srgbClr val="676767"/>
              </a:solidFill>
            </a:endParaRPr>
          </a:p>
        </p:txBody>
      </p:sp>
      <p:sp>
        <p:nvSpPr>
          <p:cNvPr id="107" name="Rectangle 106"/>
          <p:cNvSpPr/>
          <p:nvPr/>
        </p:nvSpPr>
        <p:spPr>
          <a:xfrm>
            <a:off x="4633081" y="3939817"/>
            <a:ext cx="2011680" cy="629739"/>
          </a:xfrm>
          <a:prstGeom prst="rect">
            <a:avLst/>
          </a:prstGeom>
        </p:spPr>
        <p:txBody>
          <a:bodyPr wrap="square" lIns="91440" tIns="45696" rIns="91440" bIns="45696">
            <a:spAutoFit/>
          </a:bodyPr>
          <a:lstStyle/>
          <a:p>
            <a:pPr algn="ctr" defTabSz="683757">
              <a:lnSpc>
                <a:spcPct val="95000"/>
              </a:lnSpc>
              <a:spcBef>
                <a:spcPts val="300"/>
              </a:spcBef>
              <a:buClr>
                <a:srgbClr val="2968AF"/>
              </a:buClr>
              <a:buSzPct val="90000"/>
            </a:pPr>
            <a:r>
              <a:rPr lang="en-US" sz="1050" dirty="0">
                <a:solidFill>
                  <a:srgbClr val="676767"/>
                </a:solidFill>
              </a:rPr>
              <a:t>CIO</a:t>
            </a:r>
          </a:p>
          <a:p>
            <a:pPr algn="ctr" defTabSz="683757">
              <a:lnSpc>
                <a:spcPct val="95000"/>
              </a:lnSpc>
              <a:spcBef>
                <a:spcPts val="300"/>
              </a:spcBef>
              <a:buClr>
                <a:srgbClr val="2968AF"/>
              </a:buClr>
              <a:buSzPct val="90000"/>
            </a:pPr>
            <a:r>
              <a:rPr lang="en-US" sz="1050" dirty="0">
                <a:solidFill>
                  <a:srgbClr val="676767"/>
                </a:solidFill>
              </a:rPr>
              <a:t>Head of IT Infrastructure</a:t>
            </a:r>
          </a:p>
          <a:p>
            <a:pPr algn="ctr" defTabSz="683757">
              <a:lnSpc>
                <a:spcPct val="95000"/>
              </a:lnSpc>
              <a:spcBef>
                <a:spcPts val="300"/>
              </a:spcBef>
              <a:buClr>
                <a:srgbClr val="2968AF"/>
              </a:buClr>
              <a:buSzPct val="90000"/>
            </a:pPr>
            <a:r>
              <a:rPr lang="en-US" sz="1050" dirty="0">
                <a:solidFill>
                  <a:srgbClr val="676767"/>
                </a:solidFill>
              </a:rPr>
              <a:t>CFO</a:t>
            </a:r>
          </a:p>
        </p:txBody>
      </p:sp>
      <p:grpSp>
        <p:nvGrpSpPr>
          <p:cNvPr id="7" name="Group 6"/>
          <p:cNvGrpSpPr/>
          <p:nvPr/>
        </p:nvGrpSpPr>
        <p:grpSpPr>
          <a:xfrm>
            <a:off x="7403591" y="2006697"/>
            <a:ext cx="693195" cy="388227"/>
            <a:chOff x="7410407" y="1348608"/>
            <a:chExt cx="693195" cy="388227"/>
          </a:xfrm>
        </p:grpSpPr>
        <p:sp>
          <p:nvSpPr>
            <p:cNvPr id="30" name="Freeform 113"/>
            <p:cNvSpPr>
              <a:spLocks noEditPoints="1"/>
            </p:cNvSpPr>
            <p:nvPr/>
          </p:nvSpPr>
          <p:spPr bwMode="auto">
            <a:xfrm>
              <a:off x="7892906" y="1348608"/>
              <a:ext cx="210696" cy="388227"/>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accent4"/>
            </a:solidFill>
            <a:ln w="9525">
              <a:noFill/>
              <a:round/>
              <a:headEnd/>
              <a:tailEnd/>
            </a:ln>
            <a:effectLst/>
          </p:spPr>
          <p:txBody>
            <a:bodyPr vert="horz" wrap="square" lIns="68583" tIns="34292" rIns="68583" bIns="34292" numCol="1" anchor="t" anchorCtr="0" compatLnSpc="1">
              <a:prstTxWarp prst="textNoShape">
                <a:avLst/>
              </a:prstTxWarp>
            </a:bodyPr>
            <a:lstStyle/>
            <a:p>
              <a:pPr defTabSz="609224"/>
              <a:endParaRPr lang="en-US" dirty="0">
                <a:solidFill>
                  <a:srgbClr val="FFFFFF"/>
                </a:solidFill>
              </a:endParaRPr>
            </a:p>
          </p:txBody>
        </p:sp>
        <p:grpSp>
          <p:nvGrpSpPr>
            <p:cNvPr id="31" name="Group 30"/>
            <p:cNvGrpSpPr/>
            <p:nvPr/>
          </p:nvGrpSpPr>
          <p:grpSpPr>
            <a:xfrm>
              <a:off x="7410407" y="1396363"/>
              <a:ext cx="211185" cy="340472"/>
              <a:chOff x="9250370" y="754163"/>
              <a:chExt cx="404812" cy="652462"/>
            </a:xfrm>
            <a:solidFill>
              <a:schemeClr val="accent4"/>
            </a:solidFill>
          </p:grpSpPr>
          <p:sp>
            <p:nvSpPr>
              <p:cNvPr id="33" name="Freeform 6"/>
              <p:cNvSpPr>
                <a:spLocks noEditPoints="1"/>
              </p:cNvSpPr>
              <p:nvPr/>
            </p:nvSpPr>
            <p:spPr bwMode="auto">
              <a:xfrm>
                <a:off x="9250370" y="754163"/>
                <a:ext cx="404812" cy="652462"/>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34" name="Oval 7"/>
              <p:cNvSpPr>
                <a:spLocks noChangeArrowheads="1"/>
              </p:cNvSpPr>
              <p:nvPr/>
            </p:nvSpPr>
            <p:spPr bwMode="auto">
              <a:xfrm>
                <a:off x="9580563" y="1174849"/>
                <a:ext cx="30162" cy="30163"/>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35" name="Oval 8"/>
              <p:cNvSpPr>
                <a:spLocks noChangeArrowheads="1"/>
              </p:cNvSpPr>
              <p:nvPr/>
            </p:nvSpPr>
            <p:spPr bwMode="auto">
              <a:xfrm>
                <a:off x="9494838" y="1174849"/>
                <a:ext cx="25400" cy="30163"/>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36" name="Oval 9"/>
              <p:cNvSpPr>
                <a:spLocks noChangeArrowheads="1"/>
              </p:cNvSpPr>
              <p:nvPr/>
            </p:nvSpPr>
            <p:spPr bwMode="auto">
              <a:xfrm>
                <a:off x="9299575" y="1174849"/>
                <a:ext cx="25400" cy="30163"/>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37" name="Oval 10"/>
              <p:cNvSpPr>
                <a:spLocks noChangeArrowheads="1"/>
              </p:cNvSpPr>
              <p:nvPr/>
            </p:nvSpPr>
            <p:spPr bwMode="auto">
              <a:xfrm>
                <a:off x="9539288" y="1174849"/>
                <a:ext cx="25400" cy="30163"/>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38" name="Oval 11"/>
              <p:cNvSpPr>
                <a:spLocks noChangeArrowheads="1"/>
              </p:cNvSpPr>
              <p:nvPr/>
            </p:nvSpPr>
            <p:spPr bwMode="auto">
              <a:xfrm>
                <a:off x="9494838" y="811311"/>
                <a:ext cx="25400" cy="30163"/>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39" name="Oval 12"/>
              <p:cNvSpPr>
                <a:spLocks noChangeArrowheads="1"/>
              </p:cNvSpPr>
              <p:nvPr/>
            </p:nvSpPr>
            <p:spPr bwMode="auto">
              <a:xfrm>
                <a:off x="9539288" y="811311"/>
                <a:ext cx="25400" cy="30163"/>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0" name="Oval 13"/>
              <p:cNvSpPr>
                <a:spLocks noChangeArrowheads="1"/>
              </p:cNvSpPr>
              <p:nvPr/>
            </p:nvSpPr>
            <p:spPr bwMode="auto">
              <a:xfrm>
                <a:off x="9299575" y="904974"/>
                <a:ext cx="25400" cy="25400"/>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1" name="Oval 14"/>
              <p:cNvSpPr>
                <a:spLocks noChangeArrowheads="1"/>
              </p:cNvSpPr>
              <p:nvPr/>
            </p:nvSpPr>
            <p:spPr bwMode="auto">
              <a:xfrm>
                <a:off x="9580563" y="995461"/>
                <a:ext cx="30162" cy="25400"/>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2" name="Oval 15"/>
              <p:cNvSpPr>
                <a:spLocks noChangeArrowheads="1"/>
              </p:cNvSpPr>
              <p:nvPr/>
            </p:nvSpPr>
            <p:spPr bwMode="auto">
              <a:xfrm>
                <a:off x="9539288" y="904974"/>
                <a:ext cx="25400" cy="25400"/>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3" name="Oval 16"/>
              <p:cNvSpPr>
                <a:spLocks noChangeArrowheads="1"/>
              </p:cNvSpPr>
              <p:nvPr/>
            </p:nvSpPr>
            <p:spPr bwMode="auto">
              <a:xfrm>
                <a:off x="9299575" y="811311"/>
                <a:ext cx="25400" cy="30163"/>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4" name="Oval 17"/>
              <p:cNvSpPr>
                <a:spLocks noChangeArrowheads="1"/>
              </p:cNvSpPr>
              <p:nvPr/>
            </p:nvSpPr>
            <p:spPr bwMode="auto">
              <a:xfrm>
                <a:off x="9494838" y="904974"/>
                <a:ext cx="25400" cy="25400"/>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5" name="Oval 18"/>
              <p:cNvSpPr>
                <a:spLocks noChangeArrowheads="1"/>
              </p:cNvSpPr>
              <p:nvPr/>
            </p:nvSpPr>
            <p:spPr bwMode="auto">
              <a:xfrm>
                <a:off x="9580563" y="904974"/>
                <a:ext cx="30162" cy="25400"/>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6" name="Oval 19"/>
              <p:cNvSpPr>
                <a:spLocks noChangeArrowheads="1"/>
              </p:cNvSpPr>
              <p:nvPr/>
            </p:nvSpPr>
            <p:spPr bwMode="auto">
              <a:xfrm>
                <a:off x="9539288" y="995461"/>
                <a:ext cx="25400" cy="25400"/>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7" name="Oval 20"/>
              <p:cNvSpPr>
                <a:spLocks noChangeArrowheads="1"/>
              </p:cNvSpPr>
              <p:nvPr/>
            </p:nvSpPr>
            <p:spPr bwMode="auto">
              <a:xfrm>
                <a:off x="9580563" y="811311"/>
                <a:ext cx="30162" cy="30163"/>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8" name="Oval 21"/>
              <p:cNvSpPr>
                <a:spLocks noChangeArrowheads="1"/>
              </p:cNvSpPr>
              <p:nvPr/>
            </p:nvSpPr>
            <p:spPr bwMode="auto">
              <a:xfrm>
                <a:off x="9494838" y="1084361"/>
                <a:ext cx="25400" cy="26988"/>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49" name="Oval 22"/>
              <p:cNvSpPr>
                <a:spLocks noChangeArrowheads="1"/>
              </p:cNvSpPr>
              <p:nvPr/>
            </p:nvSpPr>
            <p:spPr bwMode="auto">
              <a:xfrm>
                <a:off x="9299575" y="1084361"/>
                <a:ext cx="25400" cy="26988"/>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50" name="Oval 23"/>
              <p:cNvSpPr>
                <a:spLocks noChangeArrowheads="1"/>
              </p:cNvSpPr>
              <p:nvPr/>
            </p:nvSpPr>
            <p:spPr bwMode="auto">
              <a:xfrm>
                <a:off x="9580563" y="1084361"/>
                <a:ext cx="30162" cy="26988"/>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51" name="Oval 24"/>
              <p:cNvSpPr>
                <a:spLocks noChangeArrowheads="1"/>
              </p:cNvSpPr>
              <p:nvPr/>
            </p:nvSpPr>
            <p:spPr bwMode="auto">
              <a:xfrm>
                <a:off x="9539288" y="1084361"/>
                <a:ext cx="25400" cy="26988"/>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52" name="Oval 25"/>
              <p:cNvSpPr>
                <a:spLocks noChangeArrowheads="1"/>
              </p:cNvSpPr>
              <p:nvPr/>
            </p:nvSpPr>
            <p:spPr bwMode="auto">
              <a:xfrm>
                <a:off x="9494838" y="995461"/>
                <a:ext cx="25400" cy="25400"/>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sp>
            <p:nvSpPr>
              <p:cNvPr id="53" name="Oval 26"/>
              <p:cNvSpPr>
                <a:spLocks noChangeArrowheads="1"/>
              </p:cNvSpPr>
              <p:nvPr/>
            </p:nvSpPr>
            <p:spPr bwMode="auto">
              <a:xfrm>
                <a:off x="9299575" y="995461"/>
                <a:ext cx="25400" cy="25400"/>
              </a:xfrm>
              <a:prstGeom prst="ellipse">
                <a:avLst/>
              </a:prstGeom>
              <a:grpFill/>
              <a:ln w="9525">
                <a:noFill/>
                <a:round/>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224"/>
                <a:endParaRPr lang="en-US" dirty="0">
                  <a:solidFill>
                    <a:srgbClr val="FFFFFF"/>
                  </a:solidFill>
                </a:endParaRPr>
              </a:p>
            </p:txBody>
          </p:sp>
        </p:grpSp>
        <p:sp>
          <p:nvSpPr>
            <p:cNvPr id="32" name="Freeform 11"/>
            <p:cNvSpPr>
              <a:spLocks noChangeAspect="1" noEditPoints="1"/>
            </p:cNvSpPr>
            <p:nvPr/>
          </p:nvSpPr>
          <p:spPr bwMode="auto">
            <a:xfrm>
              <a:off x="7632514" y="1440612"/>
              <a:ext cx="249470" cy="249346"/>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accent4"/>
            </a:solidFill>
            <a:ln w="9525">
              <a:noFill/>
              <a:round/>
              <a:headEnd/>
              <a:tailEnd/>
            </a:ln>
            <a:effectLst/>
          </p:spPr>
          <p:txBody>
            <a:bodyPr vert="horz" wrap="square" lIns="68583" tIns="34292" rIns="68583" bIns="34292" numCol="1" anchor="t" anchorCtr="0" compatLnSpc="1">
              <a:prstTxWarp prst="textNoShape">
                <a:avLst/>
              </a:prstTxWarp>
            </a:bodyPr>
            <a:lstStyle/>
            <a:p>
              <a:pPr defTabSz="609224"/>
              <a:endParaRPr lang="en-US" dirty="0">
                <a:solidFill>
                  <a:srgbClr val="FFFFFF"/>
                </a:solidFill>
              </a:endParaRPr>
            </a:p>
          </p:txBody>
        </p:sp>
      </p:grpSp>
      <p:sp>
        <p:nvSpPr>
          <p:cNvPr id="103" name="Rectangle 102"/>
          <p:cNvSpPr/>
          <p:nvPr/>
        </p:nvSpPr>
        <p:spPr>
          <a:xfrm>
            <a:off x="6694554" y="2536721"/>
            <a:ext cx="2111270" cy="735538"/>
          </a:xfrm>
          <a:prstGeom prst="rect">
            <a:avLst/>
          </a:prstGeom>
        </p:spPr>
        <p:txBody>
          <a:bodyPr wrap="square" lIns="91440" tIns="45696" rIns="91440" bIns="45696">
            <a:spAutoFit/>
          </a:bodyPr>
          <a:lstStyle/>
          <a:p>
            <a:pPr algn="ctr" defTabSz="683757">
              <a:lnSpc>
                <a:spcPct val="95000"/>
              </a:lnSpc>
              <a:spcBef>
                <a:spcPts val="300"/>
              </a:spcBef>
              <a:buClr>
                <a:srgbClr val="2968AF"/>
              </a:buClr>
              <a:buSzPct val="90000"/>
            </a:pPr>
            <a:r>
              <a:rPr lang="en-US" sz="1100" dirty="0" smtClean="0">
                <a:solidFill>
                  <a:srgbClr val="676767"/>
                </a:solidFill>
              </a:rPr>
              <a:t>Digitize and Improve Connected Operations, Facilities and Supply Chain Management</a:t>
            </a:r>
            <a:endParaRPr lang="en-US" sz="1100" dirty="0">
              <a:solidFill>
                <a:srgbClr val="676767"/>
              </a:solidFill>
            </a:endParaRPr>
          </a:p>
        </p:txBody>
      </p:sp>
      <p:sp>
        <p:nvSpPr>
          <p:cNvPr id="108" name="Rectangle 107"/>
          <p:cNvSpPr/>
          <p:nvPr/>
        </p:nvSpPr>
        <p:spPr>
          <a:xfrm>
            <a:off x="6744349" y="3939817"/>
            <a:ext cx="2011680" cy="629739"/>
          </a:xfrm>
          <a:prstGeom prst="rect">
            <a:avLst/>
          </a:prstGeom>
        </p:spPr>
        <p:txBody>
          <a:bodyPr wrap="square" lIns="91440" tIns="45696" rIns="91440" bIns="45696">
            <a:spAutoFit/>
          </a:bodyPr>
          <a:lstStyle/>
          <a:p>
            <a:pPr algn="ctr" defTabSz="683757">
              <a:lnSpc>
                <a:spcPct val="95000"/>
              </a:lnSpc>
              <a:spcBef>
                <a:spcPts val="300"/>
              </a:spcBef>
              <a:buClr>
                <a:srgbClr val="2968AF"/>
              </a:buClr>
              <a:buSzPct val="90000"/>
            </a:pPr>
            <a:r>
              <a:rPr lang="en-US" sz="1050" dirty="0">
                <a:solidFill>
                  <a:srgbClr val="676767"/>
                </a:solidFill>
              </a:rPr>
              <a:t>Operations Leaders</a:t>
            </a:r>
          </a:p>
          <a:p>
            <a:pPr algn="ctr" defTabSz="683757">
              <a:lnSpc>
                <a:spcPct val="95000"/>
              </a:lnSpc>
              <a:spcBef>
                <a:spcPts val="300"/>
              </a:spcBef>
              <a:buClr>
                <a:srgbClr val="2968AF"/>
              </a:buClr>
              <a:buSzPct val="90000"/>
            </a:pPr>
            <a:r>
              <a:rPr lang="en-US" sz="1050" dirty="0">
                <a:solidFill>
                  <a:srgbClr val="676767"/>
                </a:solidFill>
              </a:rPr>
              <a:t>VP of Manufacturing</a:t>
            </a:r>
          </a:p>
          <a:p>
            <a:pPr algn="ctr" defTabSz="683757">
              <a:lnSpc>
                <a:spcPct val="95000"/>
              </a:lnSpc>
              <a:spcBef>
                <a:spcPts val="300"/>
              </a:spcBef>
              <a:buClr>
                <a:srgbClr val="2968AF"/>
              </a:buClr>
              <a:buSzPct val="90000"/>
            </a:pPr>
            <a:r>
              <a:rPr lang="en-US" sz="1050" dirty="0">
                <a:solidFill>
                  <a:srgbClr val="676767"/>
                </a:solidFill>
              </a:rPr>
              <a:t>VP of Procurement</a:t>
            </a:r>
          </a:p>
        </p:txBody>
      </p:sp>
      <p:sp>
        <p:nvSpPr>
          <p:cNvPr id="66" name="Rectangle 65"/>
          <p:cNvSpPr>
            <a:spLocks/>
          </p:cNvSpPr>
          <p:nvPr/>
        </p:nvSpPr>
        <p:spPr>
          <a:xfrm>
            <a:off x="372031" y="3499335"/>
            <a:ext cx="8422508" cy="258898"/>
          </a:xfrm>
          <a:prstGeom prst="rect">
            <a:avLst/>
          </a:prstGeom>
          <a:solidFill>
            <a:schemeClr val="tx2"/>
          </a:solidFill>
          <a:ln w="9525">
            <a:noFill/>
            <a:round/>
            <a:headEnd/>
            <a:tailEnd/>
          </a:ln>
          <a:effectLst/>
        </p:spPr>
        <p:txBody>
          <a:bodyPr vert="horz" wrap="square" lIns="68580" tIns="34291" rIns="68580" bIns="34291" numCol="1" anchor="ctr" anchorCtr="0" compatLnSpc="1">
            <a:prstTxWarp prst="textNoShape">
              <a:avLst/>
            </a:prstTxWarp>
          </a:bodyPr>
          <a:lstStyle/>
          <a:p>
            <a:pPr algn="ctr" defTabSz="609224"/>
            <a:r>
              <a:rPr lang="en-US" sz="1400" b="1" cap="all" dirty="0">
                <a:solidFill>
                  <a:prstClr val="white"/>
                </a:solidFill>
              </a:rPr>
              <a:t>Key Buyers</a:t>
            </a:r>
          </a:p>
        </p:txBody>
      </p:sp>
      <p:sp>
        <p:nvSpPr>
          <p:cNvPr id="54" name="Rectangle 53"/>
          <p:cNvSpPr>
            <a:spLocks/>
          </p:cNvSpPr>
          <p:nvPr/>
        </p:nvSpPr>
        <p:spPr>
          <a:xfrm>
            <a:off x="455061" y="1225800"/>
            <a:ext cx="1920240" cy="640080"/>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457200"/>
            <a:r>
              <a:rPr lang="en-US" sz="1400" dirty="0">
                <a:solidFill>
                  <a:prstClr val="white"/>
                </a:solidFill>
              </a:rPr>
              <a:t>Customer </a:t>
            </a:r>
            <a:r>
              <a:rPr lang="en-US" sz="1400" dirty="0" smtClean="0">
                <a:solidFill>
                  <a:prstClr val="white"/>
                </a:solidFill>
              </a:rPr>
              <a:t/>
            </a:r>
            <a:br>
              <a:rPr lang="en-US" sz="1400" dirty="0" smtClean="0">
                <a:solidFill>
                  <a:prstClr val="white"/>
                </a:solidFill>
              </a:rPr>
            </a:br>
            <a:r>
              <a:rPr lang="en-US" sz="1400" dirty="0" smtClean="0">
                <a:solidFill>
                  <a:prstClr val="white"/>
                </a:solidFill>
              </a:rPr>
              <a:t>Experience</a:t>
            </a:r>
            <a:endParaRPr lang="en-US" sz="1400" dirty="0">
              <a:solidFill>
                <a:prstClr val="white"/>
              </a:solidFill>
            </a:endParaRPr>
          </a:p>
        </p:txBody>
      </p:sp>
      <p:sp>
        <p:nvSpPr>
          <p:cNvPr id="55" name="Rectangle 54"/>
          <p:cNvSpPr>
            <a:spLocks/>
          </p:cNvSpPr>
          <p:nvPr/>
        </p:nvSpPr>
        <p:spPr>
          <a:xfrm>
            <a:off x="4680899" y="1225800"/>
            <a:ext cx="1920619" cy="640080"/>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457200"/>
            <a:r>
              <a:rPr lang="en-US" sz="1400" dirty="0">
                <a:solidFill>
                  <a:prstClr val="white"/>
                </a:solidFill>
              </a:rPr>
              <a:t>IT Transformation</a:t>
            </a:r>
          </a:p>
        </p:txBody>
      </p:sp>
      <p:sp>
        <p:nvSpPr>
          <p:cNvPr id="56" name="Rectangle 55"/>
          <p:cNvSpPr>
            <a:spLocks/>
          </p:cNvSpPr>
          <p:nvPr/>
        </p:nvSpPr>
        <p:spPr>
          <a:xfrm>
            <a:off x="2567980" y="1225800"/>
            <a:ext cx="1920240" cy="640080"/>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457200"/>
            <a:r>
              <a:rPr lang="en-US" sz="1400" dirty="0">
                <a:solidFill>
                  <a:prstClr val="white"/>
                </a:solidFill>
              </a:rPr>
              <a:t>Workforce </a:t>
            </a:r>
            <a:r>
              <a:rPr lang="en-US" sz="1400" dirty="0" smtClean="0">
                <a:solidFill>
                  <a:prstClr val="white"/>
                </a:solidFill>
              </a:rPr>
              <a:t/>
            </a:r>
            <a:br>
              <a:rPr lang="en-US" sz="1400" dirty="0" smtClean="0">
                <a:solidFill>
                  <a:prstClr val="white"/>
                </a:solidFill>
              </a:rPr>
            </a:br>
            <a:r>
              <a:rPr lang="en-US" sz="1400" dirty="0" smtClean="0">
                <a:solidFill>
                  <a:prstClr val="white"/>
                </a:solidFill>
              </a:rPr>
              <a:t>Experience</a:t>
            </a:r>
            <a:endParaRPr lang="en-US" sz="1400" dirty="0">
              <a:solidFill>
                <a:prstClr val="white"/>
              </a:solidFill>
            </a:endParaRPr>
          </a:p>
        </p:txBody>
      </p:sp>
      <p:sp>
        <p:nvSpPr>
          <p:cNvPr id="58" name="Rectangle 57"/>
          <p:cNvSpPr>
            <a:spLocks/>
          </p:cNvSpPr>
          <p:nvPr/>
        </p:nvSpPr>
        <p:spPr>
          <a:xfrm>
            <a:off x="6794197" y="1225800"/>
            <a:ext cx="1920240" cy="640080"/>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457200"/>
            <a:r>
              <a:rPr lang="en-US" sz="1400" dirty="0">
                <a:solidFill>
                  <a:prstClr val="white"/>
                </a:solidFill>
              </a:rPr>
              <a:t>Business Operations Innovation</a:t>
            </a:r>
          </a:p>
        </p:txBody>
      </p:sp>
    </p:spTree>
    <p:extLst>
      <p:ext uri="{BB962C8B-B14F-4D97-AF65-F5344CB8AC3E}">
        <p14:creationId xmlns:p14="http://schemas.microsoft.com/office/powerpoint/2010/main" val="163970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104122"/>
            <a:ext cx="8345488" cy="731837"/>
          </a:xfrm>
        </p:spPr>
        <p:txBody>
          <a:bodyPr>
            <a:noAutofit/>
          </a:bodyPr>
          <a:lstStyle/>
          <a:p>
            <a:r>
              <a:rPr lang="en-US" dirty="0"/>
              <a:t>Workforce Experience – Alignment </a:t>
            </a:r>
            <a:r>
              <a:rPr lang="en-US" dirty="0" smtClean="0"/>
              <a:t>across functions</a:t>
            </a:r>
            <a:endParaRPr lang="en-US" dirty="0">
              <a:solidFill>
                <a:srgbClr val="FF0000"/>
              </a:solidFill>
            </a:endParaRPr>
          </a:p>
        </p:txBody>
      </p:sp>
      <p:grpSp>
        <p:nvGrpSpPr>
          <p:cNvPr id="59" name="Group 58"/>
          <p:cNvGrpSpPr/>
          <p:nvPr/>
        </p:nvGrpSpPr>
        <p:grpSpPr>
          <a:xfrm>
            <a:off x="650585" y="851437"/>
            <a:ext cx="7810880" cy="2803343"/>
            <a:chOff x="327803" y="1236961"/>
            <a:chExt cx="8665726" cy="2872052"/>
          </a:xfrm>
        </p:grpSpPr>
        <p:sp>
          <p:nvSpPr>
            <p:cNvPr id="66" name="Rounded Rectangle 65"/>
            <p:cNvSpPr/>
            <p:nvPr/>
          </p:nvSpPr>
          <p:spPr>
            <a:xfrm>
              <a:off x="327803" y="1236961"/>
              <a:ext cx="2820511" cy="2872052"/>
            </a:xfrm>
            <a:prstGeom prst="roundRect">
              <a:avLst>
                <a:gd name="adj" fmla="val 3706"/>
              </a:avLst>
            </a:prstGeom>
            <a:gradFill flip="none" rotWithShape="1">
              <a:gsLst>
                <a:gs pos="0">
                  <a:schemeClr val="tx1">
                    <a:alpha val="0"/>
                  </a:schemeClr>
                </a:gs>
                <a:gs pos="20000">
                  <a:schemeClr val="tx1">
                    <a:alpha val="50000"/>
                  </a:schemeClr>
                </a:gs>
              </a:gsLst>
              <a:lin ang="16200000" scaled="1"/>
              <a:tileRect/>
            </a:gradFill>
            <a:ln w="9525" cap="flat" cmpd="sng" algn="ctr">
              <a:gradFill flip="none" rotWithShape="1">
                <a:gsLst>
                  <a:gs pos="0">
                    <a:schemeClr val="accent6">
                      <a:lumMod val="60000"/>
                      <a:lumOff val="40000"/>
                    </a:schemeClr>
                  </a:gs>
                  <a:gs pos="100000">
                    <a:schemeClr val="accent6">
                      <a:lumMod val="60000"/>
                      <a:lumOff val="40000"/>
                      <a:alpha val="0"/>
                    </a:schemeClr>
                  </a:gs>
                </a:gsLst>
                <a:lin ang="5400000" scaled="1"/>
                <a:tileRect/>
              </a:gradFill>
              <a:prstDash val="solid"/>
              <a:round/>
              <a:headEnd type="none" w="med" len="med"/>
              <a:tailEnd type="none" w="med" len="med"/>
            </a:ln>
            <a:effectLst>
              <a:reflection blurRad="6350" stA="35000" endPos="15000" dist="38100" dir="5400000" sy="-100000" algn="bl" rotWithShape="0"/>
            </a:effectLst>
          </p:spPr>
          <p:txBody>
            <a:bodyPr rot="0" spcFirstLastPara="0" vertOverflow="overflow" horzOverflow="overflow" vert="horz" wrap="square" lIns="61576" tIns="30786" rIns="61576" bIns="30786" numCol="1" spcCol="0" rtlCol="0" fromWordArt="0" anchor="ctr" anchorCtr="0" forceAA="0" compatLnSpc="1">
              <a:prstTxWarp prst="textNoShape">
                <a:avLst/>
              </a:prstTxWarp>
              <a:noAutofit/>
            </a:bodyPr>
            <a:lstStyle/>
            <a:p>
              <a:pPr algn="ctr" defTabSz="813968" eaLnBrk="0" hangingPunct="0">
                <a:lnSpc>
                  <a:spcPct val="90000"/>
                </a:lnSpc>
              </a:pPr>
              <a:endParaRPr lang="en-US" sz="1575" dirty="0">
                <a:solidFill>
                  <a:srgbClr val="FFFFFF"/>
                </a:solidFill>
                <a:cs typeface="Arial" charset="0"/>
              </a:endParaRPr>
            </a:p>
          </p:txBody>
        </p:sp>
        <p:sp>
          <p:nvSpPr>
            <p:cNvPr id="67" name="Rounded Rectangle 66"/>
            <p:cNvSpPr/>
            <p:nvPr/>
          </p:nvSpPr>
          <p:spPr>
            <a:xfrm>
              <a:off x="3250411" y="1236961"/>
              <a:ext cx="2820511" cy="2872052"/>
            </a:xfrm>
            <a:prstGeom prst="roundRect">
              <a:avLst>
                <a:gd name="adj" fmla="val 3706"/>
              </a:avLst>
            </a:prstGeom>
            <a:gradFill flip="none" rotWithShape="1">
              <a:gsLst>
                <a:gs pos="0">
                  <a:schemeClr val="tx1">
                    <a:alpha val="0"/>
                  </a:schemeClr>
                </a:gs>
                <a:gs pos="20000">
                  <a:schemeClr val="tx1">
                    <a:alpha val="50000"/>
                  </a:schemeClr>
                </a:gs>
              </a:gsLst>
              <a:lin ang="16200000" scaled="1"/>
              <a:tileRect/>
            </a:gradFill>
            <a:ln w="9525" cap="flat" cmpd="sng" algn="ctr">
              <a:gradFill flip="none" rotWithShape="1">
                <a:gsLst>
                  <a:gs pos="0">
                    <a:schemeClr val="accent6">
                      <a:lumMod val="60000"/>
                      <a:lumOff val="40000"/>
                    </a:schemeClr>
                  </a:gs>
                  <a:gs pos="100000">
                    <a:schemeClr val="accent6">
                      <a:lumMod val="60000"/>
                      <a:lumOff val="40000"/>
                      <a:alpha val="0"/>
                    </a:schemeClr>
                  </a:gs>
                </a:gsLst>
                <a:lin ang="5400000" scaled="1"/>
                <a:tileRect/>
              </a:gradFill>
              <a:prstDash val="solid"/>
              <a:round/>
              <a:headEnd type="none" w="med" len="med"/>
              <a:tailEnd type="none" w="med" len="med"/>
            </a:ln>
            <a:effectLst>
              <a:reflection blurRad="6350" stA="35000" endPos="15000" dist="38100" dir="5400000" sy="-100000" algn="bl" rotWithShape="0"/>
            </a:effectLst>
          </p:spPr>
          <p:txBody>
            <a:bodyPr rot="0" spcFirstLastPara="0" vertOverflow="overflow" horzOverflow="overflow" vert="horz" wrap="square" lIns="61576" tIns="30786" rIns="61576" bIns="30786" numCol="1" spcCol="0" rtlCol="0" fromWordArt="0" anchor="ctr" anchorCtr="0" forceAA="0" compatLnSpc="1">
              <a:prstTxWarp prst="textNoShape">
                <a:avLst/>
              </a:prstTxWarp>
              <a:noAutofit/>
            </a:bodyPr>
            <a:lstStyle/>
            <a:p>
              <a:pPr algn="ctr" defTabSz="813968" eaLnBrk="0" hangingPunct="0">
                <a:lnSpc>
                  <a:spcPct val="90000"/>
                </a:lnSpc>
              </a:pPr>
              <a:endParaRPr lang="en-US" sz="1575" dirty="0">
                <a:solidFill>
                  <a:srgbClr val="FFFFFF"/>
                </a:solidFill>
                <a:cs typeface="Arial" charset="0"/>
              </a:endParaRPr>
            </a:p>
          </p:txBody>
        </p:sp>
        <p:sp>
          <p:nvSpPr>
            <p:cNvPr id="68" name="Rounded Rectangle 67"/>
            <p:cNvSpPr/>
            <p:nvPr/>
          </p:nvSpPr>
          <p:spPr>
            <a:xfrm>
              <a:off x="6173018" y="1236961"/>
              <a:ext cx="2820511" cy="2872052"/>
            </a:xfrm>
            <a:prstGeom prst="roundRect">
              <a:avLst>
                <a:gd name="adj" fmla="val 3706"/>
              </a:avLst>
            </a:prstGeom>
            <a:gradFill flip="none" rotWithShape="1">
              <a:gsLst>
                <a:gs pos="0">
                  <a:schemeClr val="tx1">
                    <a:alpha val="0"/>
                  </a:schemeClr>
                </a:gs>
                <a:gs pos="20000">
                  <a:schemeClr val="tx1">
                    <a:alpha val="50000"/>
                  </a:schemeClr>
                </a:gs>
              </a:gsLst>
              <a:lin ang="16200000" scaled="1"/>
              <a:tileRect/>
            </a:gradFill>
            <a:ln w="9525" cap="flat" cmpd="sng" algn="ctr">
              <a:gradFill flip="none" rotWithShape="1">
                <a:gsLst>
                  <a:gs pos="0">
                    <a:schemeClr val="accent6">
                      <a:lumMod val="60000"/>
                      <a:lumOff val="40000"/>
                    </a:schemeClr>
                  </a:gs>
                  <a:gs pos="100000">
                    <a:schemeClr val="accent6">
                      <a:lumMod val="60000"/>
                      <a:lumOff val="40000"/>
                      <a:alpha val="0"/>
                    </a:schemeClr>
                  </a:gs>
                </a:gsLst>
                <a:lin ang="5400000" scaled="1"/>
                <a:tileRect/>
              </a:gradFill>
              <a:prstDash val="solid"/>
              <a:round/>
              <a:headEnd type="none" w="med" len="med"/>
              <a:tailEnd type="none" w="med" len="med"/>
            </a:ln>
            <a:effectLst>
              <a:reflection blurRad="6350" stA="35000" endPos="15000" dist="38100" dir="5400000" sy="-100000" algn="bl" rotWithShape="0"/>
            </a:effectLst>
          </p:spPr>
          <p:txBody>
            <a:bodyPr rot="0" spcFirstLastPara="0" vertOverflow="overflow" horzOverflow="overflow" vert="horz" wrap="square" lIns="61576" tIns="30786" rIns="61576" bIns="30786" numCol="1" spcCol="0" rtlCol="0" fromWordArt="0" anchor="ctr" anchorCtr="0" forceAA="0" compatLnSpc="1">
              <a:prstTxWarp prst="textNoShape">
                <a:avLst/>
              </a:prstTxWarp>
              <a:noAutofit/>
            </a:bodyPr>
            <a:lstStyle/>
            <a:p>
              <a:pPr algn="ctr" defTabSz="813968" eaLnBrk="0" hangingPunct="0">
                <a:lnSpc>
                  <a:spcPct val="90000"/>
                </a:lnSpc>
              </a:pPr>
              <a:endParaRPr lang="en-US" sz="1575" dirty="0">
                <a:solidFill>
                  <a:srgbClr val="FFFFFF"/>
                </a:solidFill>
                <a:cs typeface="Arial" charset="0"/>
              </a:endParaRPr>
            </a:p>
          </p:txBody>
        </p:sp>
      </p:grpSp>
      <p:sp>
        <p:nvSpPr>
          <p:cNvPr id="69" name="TextBox 68"/>
          <p:cNvSpPr txBox="1"/>
          <p:nvPr/>
        </p:nvSpPr>
        <p:spPr>
          <a:xfrm>
            <a:off x="891729" y="800100"/>
            <a:ext cx="2064948" cy="403937"/>
          </a:xfrm>
          <a:prstGeom prst="rect">
            <a:avLst/>
          </a:prstGeom>
          <a:noFill/>
        </p:spPr>
        <p:txBody>
          <a:bodyPr wrap="none" lIns="91420" tIns="45710" rIns="91420" bIns="45710" rtlCol="0">
            <a:spAutoFit/>
          </a:bodyPr>
          <a:lstStyle/>
          <a:p>
            <a:pPr algn="ctr"/>
            <a:r>
              <a:rPr lang="en-US" sz="2025" dirty="0" smtClean="0">
                <a:solidFill>
                  <a:srgbClr val="676767">
                    <a:lumMod val="50000"/>
                  </a:srgbClr>
                </a:solidFill>
              </a:rPr>
              <a:t>GENERAL MGT</a:t>
            </a:r>
            <a:endParaRPr lang="en-US" sz="2025" dirty="0">
              <a:solidFill>
                <a:srgbClr val="676767">
                  <a:lumMod val="50000"/>
                </a:srgbClr>
              </a:solidFill>
            </a:endParaRPr>
          </a:p>
        </p:txBody>
      </p:sp>
      <p:sp>
        <p:nvSpPr>
          <p:cNvPr id="70" name="TextBox 69"/>
          <p:cNvSpPr txBox="1"/>
          <p:nvPr/>
        </p:nvSpPr>
        <p:spPr>
          <a:xfrm>
            <a:off x="3569271" y="800100"/>
            <a:ext cx="1954469" cy="403937"/>
          </a:xfrm>
          <a:prstGeom prst="rect">
            <a:avLst/>
          </a:prstGeom>
          <a:noFill/>
        </p:spPr>
        <p:txBody>
          <a:bodyPr wrap="none" lIns="91420" tIns="45710" rIns="91420" bIns="45710" rtlCol="0">
            <a:spAutoFit/>
          </a:bodyPr>
          <a:lstStyle/>
          <a:p>
            <a:pPr algn="ctr"/>
            <a:r>
              <a:rPr lang="en-US" sz="2025" dirty="0">
                <a:solidFill>
                  <a:srgbClr val="676767">
                    <a:lumMod val="50000"/>
                  </a:srgbClr>
                </a:solidFill>
              </a:rPr>
              <a:t>IT EXECUTIVE</a:t>
            </a:r>
          </a:p>
        </p:txBody>
      </p:sp>
      <p:sp>
        <p:nvSpPr>
          <p:cNvPr id="71" name="TextBox 70"/>
          <p:cNvSpPr txBox="1"/>
          <p:nvPr/>
        </p:nvSpPr>
        <p:spPr>
          <a:xfrm>
            <a:off x="5870996" y="800100"/>
            <a:ext cx="2574575" cy="403937"/>
          </a:xfrm>
          <a:prstGeom prst="rect">
            <a:avLst/>
          </a:prstGeom>
          <a:noFill/>
        </p:spPr>
        <p:txBody>
          <a:bodyPr wrap="none" lIns="91420" tIns="45710" rIns="91420" bIns="45710" rtlCol="0">
            <a:spAutoFit/>
          </a:bodyPr>
          <a:lstStyle/>
          <a:p>
            <a:pPr algn="ctr"/>
            <a:r>
              <a:rPr lang="en-US" sz="2025" dirty="0">
                <a:solidFill>
                  <a:srgbClr val="676767">
                    <a:lumMod val="50000"/>
                  </a:srgbClr>
                </a:solidFill>
              </a:rPr>
              <a:t>REAL ESTATE/WPR</a:t>
            </a:r>
          </a:p>
        </p:txBody>
      </p:sp>
      <p:sp>
        <p:nvSpPr>
          <p:cNvPr id="72" name="Oval 71"/>
          <p:cNvSpPr/>
          <p:nvPr/>
        </p:nvSpPr>
        <p:spPr>
          <a:xfrm>
            <a:off x="938868" y="1981810"/>
            <a:ext cx="1983112" cy="1889771"/>
          </a:xfrm>
          <a:prstGeom prst="ellipse">
            <a:avLst/>
          </a:prstGeom>
          <a:gradFill>
            <a:gsLst>
              <a:gs pos="26000">
                <a:schemeClr val="accent5">
                  <a:alpha val="49000"/>
                </a:schemeClr>
              </a:gs>
              <a:gs pos="99667">
                <a:schemeClr val="accent6"/>
              </a:gs>
              <a:gs pos="77000">
                <a:schemeClr val="accent6">
                  <a:alpha val="71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40" tIns="91420" rIns="7222194" bIns="45710" rtlCol="0" anchor="ctr"/>
          <a:lstStyle/>
          <a:p>
            <a:pPr defTabSz="913745"/>
            <a:endParaRPr lang="en-US" sz="2100" dirty="0">
              <a:solidFill>
                <a:srgbClr val="FFFFFF"/>
              </a:solidFill>
              <a:latin typeface="Arial"/>
            </a:endParaRPr>
          </a:p>
        </p:txBody>
      </p:sp>
      <p:pic>
        <p:nvPicPr>
          <p:cNvPr id="73" name="Picture 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059" y="2140950"/>
            <a:ext cx="1534952" cy="2171989"/>
          </a:xfrm>
          <a:prstGeom prst="rect">
            <a:avLst/>
          </a:prstGeom>
        </p:spPr>
      </p:pic>
      <p:sp>
        <p:nvSpPr>
          <p:cNvPr id="74" name="Oval 73"/>
          <p:cNvSpPr/>
          <p:nvPr/>
        </p:nvSpPr>
        <p:spPr>
          <a:xfrm>
            <a:off x="3519047" y="1981810"/>
            <a:ext cx="1983112" cy="1889771"/>
          </a:xfrm>
          <a:prstGeom prst="ellipse">
            <a:avLst/>
          </a:prstGeom>
          <a:gradFill>
            <a:gsLst>
              <a:gs pos="26000">
                <a:schemeClr val="accent5">
                  <a:alpha val="49000"/>
                </a:schemeClr>
              </a:gs>
              <a:gs pos="99667">
                <a:schemeClr val="accent6"/>
              </a:gs>
              <a:gs pos="77000">
                <a:schemeClr val="accent6">
                  <a:alpha val="71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40" tIns="91420" rIns="7222194" bIns="45710" rtlCol="0" anchor="ctr"/>
          <a:lstStyle/>
          <a:p>
            <a:pPr defTabSz="913745"/>
            <a:endParaRPr lang="en-US" sz="2100" dirty="0">
              <a:solidFill>
                <a:srgbClr val="FFFFFF"/>
              </a:solidFill>
              <a:latin typeface="Arial"/>
            </a:endParaRPr>
          </a:p>
        </p:txBody>
      </p:sp>
      <p:sp>
        <p:nvSpPr>
          <p:cNvPr id="75" name="Oval 74"/>
          <p:cNvSpPr/>
          <p:nvPr/>
        </p:nvSpPr>
        <p:spPr>
          <a:xfrm>
            <a:off x="6194010" y="1981810"/>
            <a:ext cx="1983112" cy="1889771"/>
          </a:xfrm>
          <a:prstGeom prst="ellipse">
            <a:avLst/>
          </a:prstGeom>
          <a:gradFill>
            <a:gsLst>
              <a:gs pos="26000">
                <a:schemeClr val="accent5">
                  <a:alpha val="49000"/>
                </a:schemeClr>
              </a:gs>
              <a:gs pos="99667">
                <a:schemeClr val="accent6"/>
              </a:gs>
              <a:gs pos="77000">
                <a:schemeClr val="accent6">
                  <a:alpha val="71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40" tIns="91420" rIns="7222194" bIns="45710" rtlCol="0" anchor="ctr"/>
          <a:lstStyle/>
          <a:p>
            <a:pPr defTabSz="913745"/>
            <a:endParaRPr lang="en-US" sz="2100" dirty="0">
              <a:solidFill>
                <a:srgbClr val="FFFFFF"/>
              </a:solidFill>
              <a:latin typeface="Arial"/>
            </a:endParaRPr>
          </a:p>
        </p:txBody>
      </p:sp>
      <p:pic>
        <p:nvPicPr>
          <p:cNvPr id="76" name="Picture 26" descr="C:\Users\rmuta\Desktop\atm.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44666" y="2202250"/>
            <a:ext cx="1600773" cy="193137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1" descr="HIK00512.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3687036" y="2073882"/>
            <a:ext cx="1646620" cy="2115976"/>
          </a:xfrm>
          <a:prstGeom prst="rect">
            <a:avLst/>
          </a:prstGeom>
          <a:noFill/>
          <a:ln w="9525">
            <a:noFill/>
            <a:miter lim="800000"/>
            <a:headEnd/>
            <a:tailEnd/>
          </a:ln>
        </p:spPr>
      </p:pic>
      <p:sp>
        <p:nvSpPr>
          <p:cNvPr id="82" name="Rectangle 81"/>
          <p:cNvSpPr/>
          <p:nvPr/>
        </p:nvSpPr>
        <p:spPr>
          <a:xfrm>
            <a:off x="702597" y="1129476"/>
            <a:ext cx="2411190" cy="646311"/>
          </a:xfrm>
          <a:prstGeom prst="rect">
            <a:avLst/>
          </a:prstGeom>
        </p:spPr>
        <p:txBody>
          <a:bodyPr wrap="square" lIns="91420" tIns="45710" rIns="91420" bIns="45710">
            <a:spAutoFit/>
          </a:bodyPr>
          <a:lstStyle/>
          <a:p>
            <a:pPr algn="ctr"/>
            <a:r>
              <a:rPr lang="en-US" sz="1200" dirty="0">
                <a:solidFill>
                  <a:srgbClr val="676767">
                    <a:lumMod val="50000"/>
                  </a:srgbClr>
                </a:solidFill>
                <a:latin typeface="CiscoSans Thin"/>
                <a:cs typeface="CiscoSans Thin"/>
              </a:rPr>
              <a:t>Maximize worker productivity and retention, while keeping employees safe and satisfied</a:t>
            </a:r>
          </a:p>
        </p:txBody>
      </p:sp>
      <p:sp>
        <p:nvSpPr>
          <p:cNvPr id="83" name="Rectangle 82"/>
          <p:cNvSpPr/>
          <p:nvPr/>
        </p:nvSpPr>
        <p:spPr>
          <a:xfrm>
            <a:off x="3344889" y="1129476"/>
            <a:ext cx="2403487" cy="830977"/>
          </a:xfrm>
          <a:prstGeom prst="rect">
            <a:avLst/>
          </a:prstGeom>
        </p:spPr>
        <p:txBody>
          <a:bodyPr wrap="square" lIns="91420" tIns="45710" rIns="91420" bIns="45710">
            <a:spAutoFit/>
          </a:bodyPr>
          <a:lstStyle/>
          <a:p>
            <a:pPr algn="ctr"/>
            <a:r>
              <a:rPr lang="en-US" sz="1200" dirty="0">
                <a:solidFill>
                  <a:srgbClr val="676767">
                    <a:lumMod val="50000"/>
                  </a:srgbClr>
                </a:solidFill>
                <a:latin typeface="CiscoSans Thin"/>
                <a:cs typeface="CiscoSans Thin"/>
              </a:rPr>
              <a:t>Provide workers the tools and services they need to be productive, collaborative and secure, anywhere on any device</a:t>
            </a:r>
          </a:p>
        </p:txBody>
      </p:sp>
      <p:sp>
        <p:nvSpPr>
          <p:cNvPr id="84" name="Rectangle 83"/>
          <p:cNvSpPr/>
          <p:nvPr/>
        </p:nvSpPr>
        <p:spPr>
          <a:xfrm>
            <a:off x="5796487" y="1129476"/>
            <a:ext cx="2723591" cy="646311"/>
          </a:xfrm>
          <a:prstGeom prst="rect">
            <a:avLst/>
          </a:prstGeom>
        </p:spPr>
        <p:txBody>
          <a:bodyPr wrap="square" lIns="91420" tIns="45710" rIns="91420" bIns="45710">
            <a:spAutoFit/>
          </a:bodyPr>
          <a:lstStyle/>
          <a:p>
            <a:pPr algn="ctr"/>
            <a:r>
              <a:rPr lang="en-US" sz="1200" dirty="0">
                <a:solidFill>
                  <a:srgbClr val="676767">
                    <a:lumMod val="50000"/>
                  </a:srgbClr>
                </a:solidFill>
                <a:latin typeface="CiscoSans Thin"/>
                <a:cs typeface="CiscoSans Thin"/>
              </a:rPr>
              <a:t>Optimize the physical workplace for maximum efficiency, effectiveness and safety </a:t>
            </a:r>
          </a:p>
        </p:txBody>
      </p:sp>
      <p:grpSp>
        <p:nvGrpSpPr>
          <p:cNvPr id="23" name="Group 22"/>
          <p:cNvGrpSpPr/>
          <p:nvPr/>
        </p:nvGrpSpPr>
        <p:grpSpPr>
          <a:xfrm>
            <a:off x="390881" y="3965632"/>
            <a:ext cx="8326915" cy="804420"/>
            <a:chOff x="-3930" y="4569081"/>
            <a:chExt cx="9151861" cy="574419"/>
          </a:xfrm>
        </p:grpSpPr>
        <p:sp>
          <p:nvSpPr>
            <p:cNvPr id="24" name="Rectangle 23"/>
            <p:cNvSpPr/>
            <p:nvPr/>
          </p:nvSpPr>
          <p:spPr>
            <a:xfrm>
              <a:off x="-3930" y="4569081"/>
              <a:ext cx="9151861" cy="574419"/>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61574" tIns="30785" rIns="61574" bIns="30785" numCol="1" spcCol="0" rtlCol="0" fromWordArt="0" anchor="ctr" anchorCtr="0" forceAA="0" compatLnSpc="1">
              <a:prstTxWarp prst="textNoShape">
                <a:avLst/>
              </a:prstTxWarp>
              <a:noAutofit/>
            </a:bodyPr>
            <a:lstStyle/>
            <a:p>
              <a:pPr algn="ctr" defTabSz="813932" eaLnBrk="0" hangingPunct="0">
                <a:lnSpc>
                  <a:spcPct val="90000"/>
                </a:lnSpc>
              </a:pPr>
              <a:endParaRPr lang="en-US" sz="2400" dirty="0">
                <a:solidFill>
                  <a:srgbClr val="FFFFFF"/>
                </a:solidFill>
                <a:cs typeface="Arial" charset="0"/>
              </a:endParaRPr>
            </a:p>
          </p:txBody>
        </p:sp>
        <p:sp>
          <p:nvSpPr>
            <p:cNvPr id="25" name="Rectangle 24"/>
            <p:cNvSpPr/>
            <p:nvPr/>
          </p:nvSpPr>
          <p:spPr>
            <a:xfrm>
              <a:off x="-3930" y="4569081"/>
              <a:ext cx="9151861" cy="574419"/>
            </a:xfrm>
            <a:prstGeom prst="rect">
              <a:avLst/>
            </a:prstGeom>
            <a:gradFill flip="none" rotWithShape="1">
              <a:gsLst>
                <a:gs pos="1000">
                  <a:schemeClr val="accent6">
                    <a:alpha val="13000"/>
                  </a:schemeClr>
                </a:gs>
                <a:gs pos="100000">
                  <a:schemeClr val="accent6">
                    <a:alpha val="83000"/>
                  </a:scheme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1574" tIns="30785" rIns="61574" bIns="30785" numCol="1" spcCol="0" rtlCol="0" fromWordArt="0" anchor="ctr" anchorCtr="0" forceAA="0" compatLnSpc="1">
              <a:prstTxWarp prst="textNoShape">
                <a:avLst/>
              </a:prstTxWarp>
              <a:noAutofit/>
            </a:bodyPr>
            <a:lstStyle/>
            <a:p>
              <a:pPr algn="ctr" defTabSz="813932" eaLnBrk="0" hangingPunct="0">
                <a:lnSpc>
                  <a:spcPct val="90000"/>
                </a:lnSpc>
              </a:pPr>
              <a:endParaRPr lang="en-US" sz="2400" dirty="0">
                <a:solidFill>
                  <a:srgbClr val="FFFFFF"/>
                </a:solidFill>
                <a:cs typeface="Arial" charset="0"/>
              </a:endParaRPr>
            </a:p>
          </p:txBody>
        </p:sp>
      </p:grpSp>
      <p:sp>
        <p:nvSpPr>
          <p:cNvPr id="26" name="TextBox 25"/>
          <p:cNvSpPr txBox="1"/>
          <p:nvPr/>
        </p:nvSpPr>
        <p:spPr>
          <a:xfrm>
            <a:off x="525128" y="4020529"/>
            <a:ext cx="8108024" cy="646315"/>
          </a:xfrm>
          <a:prstGeom prst="rect">
            <a:avLst/>
          </a:prstGeom>
          <a:noFill/>
        </p:spPr>
        <p:txBody>
          <a:bodyPr wrap="square" lIns="91424" tIns="45712" rIns="91424" bIns="45712" rtlCol="0">
            <a:spAutoFit/>
          </a:bodyPr>
          <a:lstStyle/>
          <a:p>
            <a:pPr algn="ctr"/>
            <a:r>
              <a:rPr lang="en-US" dirty="0" smtClean="0">
                <a:solidFill>
                  <a:srgbClr val="FFFFFF"/>
                </a:solidFill>
              </a:rPr>
              <a:t>Driving to a common workforce experience that resonates with the changing expectations of the digitally connected workforce</a:t>
            </a:r>
            <a:endParaRPr lang="en-US" dirty="0">
              <a:solidFill>
                <a:srgbClr val="FFFFFF"/>
              </a:solidFill>
            </a:endParaRPr>
          </a:p>
        </p:txBody>
      </p:sp>
    </p:spTree>
    <p:extLst>
      <p:ext uri="{BB962C8B-B14F-4D97-AF65-F5344CB8AC3E}">
        <p14:creationId xmlns:p14="http://schemas.microsoft.com/office/powerpoint/2010/main" val="38523737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0" name="Picture 9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41" y="-47625"/>
            <a:ext cx="9495909" cy="5338082"/>
          </a:xfrm>
          <a:prstGeom prst="rect">
            <a:avLst/>
          </a:prstGeom>
          <a:noFill/>
          <a:extLst>
            <a:ext uri="{909E8E84-426E-40dd-AFC4-6F175D3DCCD1}">
              <a14:hiddenFill xmlns:a14="http://schemas.microsoft.com/office/drawing/2010/main">
                <a:solidFill>
                  <a:srgbClr val="FFFFFF"/>
                </a:solidFill>
              </a14:hiddenFill>
            </a:ext>
          </a:extLst>
        </p:spPr>
      </p:pic>
      <p:sp>
        <p:nvSpPr>
          <p:cNvPr id="11295" name="Rectangle 57"/>
          <p:cNvSpPr>
            <a:spLocks noChangeArrowheads="1"/>
          </p:cNvSpPr>
          <p:nvPr/>
        </p:nvSpPr>
        <p:spPr bwMode="auto">
          <a:xfrm>
            <a:off x="2032316" y="1118723"/>
            <a:ext cx="1675335" cy="72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GB" sz="1000" dirty="0" smtClean="0">
                <a:solidFill>
                  <a:schemeClr val="bg1"/>
                </a:solidFill>
              </a:rPr>
              <a:t> Distributed workforce &amp; need </a:t>
            </a:r>
            <a:r>
              <a:rPr lang="en-GB" sz="1000" dirty="0">
                <a:solidFill>
                  <a:schemeClr val="bg1"/>
                </a:solidFill>
              </a:rPr>
              <a:t>access for multiple smart devices access from anytime, anyplace anywhere </a:t>
            </a:r>
            <a:endParaRPr lang="en-US" altLang="en-US" sz="1000" dirty="0">
              <a:solidFill>
                <a:schemeClr val="bg1"/>
              </a:solidFill>
            </a:endParaRPr>
          </a:p>
        </p:txBody>
      </p:sp>
      <p:grpSp>
        <p:nvGrpSpPr>
          <p:cNvPr id="11296" name="Group 58"/>
          <p:cNvGrpSpPr>
            <a:grpSpLocks/>
          </p:cNvGrpSpPr>
          <p:nvPr/>
        </p:nvGrpSpPr>
        <p:grpSpPr bwMode="auto">
          <a:xfrm>
            <a:off x="-42862" y="-36513"/>
            <a:ext cx="9182417" cy="5181600"/>
            <a:chOff x="703" y="2024"/>
            <a:chExt cx="14460" cy="8160"/>
          </a:xfrm>
        </p:grpSpPr>
        <p:sp>
          <p:nvSpPr>
            <p:cNvPr id="11298" name="Rectangle 95"/>
            <p:cNvSpPr>
              <a:spLocks noChangeArrowheads="1"/>
            </p:cNvSpPr>
            <p:nvPr/>
          </p:nvSpPr>
          <p:spPr bwMode="auto">
            <a:xfrm>
              <a:off x="703" y="2024"/>
              <a:ext cx="14460" cy="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99" name="Freeform 94"/>
            <p:cNvSpPr>
              <a:spLocks/>
            </p:cNvSpPr>
            <p:nvPr/>
          </p:nvSpPr>
          <p:spPr bwMode="auto">
            <a:xfrm>
              <a:off x="4453"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8 w 1602"/>
                <a:gd name="T13" fmla="*/ 1447 h 1602"/>
                <a:gd name="T14" fmla="*/ 433 w 1602"/>
                <a:gd name="T15" fmla="*/ 1512 h 1602"/>
                <a:gd name="T16" fmla="*/ 548 w 1602"/>
                <a:gd name="T17" fmla="*/ 1561 h 1602"/>
                <a:gd name="T18" fmla="*/ 671 w 1602"/>
                <a:gd name="T19" fmla="*/ 1591 h 1602"/>
                <a:gd name="T20" fmla="*/ 801 w 1602"/>
                <a:gd name="T21" fmla="*/ 1602 h 1602"/>
                <a:gd name="T22" fmla="*/ 931 w 1602"/>
                <a:gd name="T23" fmla="*/ 1591 h 1602"/>
                <a:gd name="T24" fmla="*/ 1054 w 1602"/>
                <a:gd name="T25" fmla="*/ 1561 h 1602"/>
                <a:gd name="T26" fmla="*/ 1169 w 1602"/>
                <a:gd name="T27" fmla="*/ 1512 h 1602"/>
                <a:gd name="T28" fmla="*/ 1274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4 w 1602"/>
                <a:gd name="T53" fmla="*/ 154 h 1602"/>
                <a:gd name="T54" fmla="*/ 1169 w 1602"/>
                <a:gd name="T55" fmla="*/ 89 h 1602"/>
                <a:gd name="T56" fmla="*/ 1054 w 1602"/>
                <a:gd name="T57" fmla="*/ 40 h 1602"/>
                <a:gd name="T58" fmla="*/ 931 w 1602"/>
                <a:gd name="T59" fmla="*/ 10 h 1602"/>
                <a:gd name="T60" fmla="*/ 801 w 1602"/>
                <a:gd name="T61" fmla="*/ 0 h 1602"/>
                <a:gd name="T62" fmla="*/ 671 w 1602"/>
                <a:gd name="T63" fmla="*/ 10 h 1602"/>
                <a:gd name="T64" fmla="*/ 548 w 1602"/>
                <a:gd name="T65" fmla="*/ 40 h 1602"/>
                <a:gd name="T66" fmla="*/ 433 w 1602"/>
                <a:gd name="T67" fmla="*/ 89 h 1602"/>
                <a:gd name="T68" fmla="*/ 328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8" y="1447"/>
                  </a:lnTo>
                  <a:lnTo>
                    <a:pt x="379" y="1482"/>
                  </a:lnTo>
                  <a:lnTo>
                    <a:pt x="433" y="1512"/>
                  </a:lnTo>
                  <a:lnTo>
                    <a:pt x="489" y="1539"/>
                  </a:lnTo>
                  <a:lnTo>
                    <a:pt x="548" y="1561"/>
                  </a:lnTo>
                  <a:lnTo>
                    <a:pt x="608" y="1578"/>
                  </a:lnTo>
                  <a:lnTo>
                    <a:pt x="671" y="1591"/>
                  </a:lnTo>
                  <a:lnTo>
                    <a:pt x="735" y="1599"/>
                  </a:lnTo>
                  <a:lnTo>
                    <a:pt x="801" y="1602"/>
                  </a:lnTo>
                  <a:lnTo>
                    <a:pt x="867" y="1599"/>
                  </a:lnTo>
                  <a:lnTo>
                    <a:pt x="931" y="1591"/>
                  </a:lnTo>
                  <a:lnTo>
                    <a:pt x="994" y="1578"/>
                  </a:lnTo>
                  <a:lnTo>
                    <a:pt x="1054" y="1561"/>
                  </a:lnTo>
                  <a:lnTo>
                    <a:pt x="1113" y="1539"/>
                  </a:lnTo>
                  <a:lnTo>
                    <a:pt x="1169" y="1512"/>
                  </a:lnTo>
                  <a:lnTo>
                    <a:pt x="1223" y="1482"/>
                  </a:lnTo>
                  <a:lnTo>
                    <a:pt x="1274" y="1447"/>
                  </a:lnTo>
                  <a:lnTo>
                    <a:pt x="1322" y="1409"/>
                  </a:lnTo>
                  <a:lnTo>
                    <a:pt x="1367" y="1367"/>
                  </a:lnTo>
                  <a:lnTo>
                    <a:pt x="1409" y="1322"/>
                  </a:lnTo>
                  <a:lnTo>
                    <a:pt x="1447" y="1274"/>
                  </a:lnTo>
                  <a:lnTo>
                    <a:pt x="1482"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2" y="379"/>
                  </a:lnTo>
                  <a:lnTo>
                    <a:pt x="1447" y="328"/>
                  </a:lnTo>
                  <a:lnTo>
                    <a:pt x="1409" y="279"/>
                  </a:lnTo>
                  <a:lnTo>
                    <a:pt x="1367" y="234"/>
                  </a:lnTo>
                  <a:lnTo>
                    <a:pt x="1322" y="192"/>
                  </a:lnTo>
                  <a:lnTo>
                    <a:pt x="1274" y="154"/>
                  </a:lnTo>
                  <a:lnTo>
                    <a:pt x="1223" y="120"/>
                  </a:lnTo>
                  <a:lnTo>
                    <a:pt x="1169" y="89"/>
                  </a:lnTo>
                  <a:lnTo>
                    <a:pt x="1113" y="62"/>
                  </a:lnTo>
                  <a:lnTo>
                    <a:pt x="1054" y="40"/>
                  </a:lnTo>
                  <a:lnTo>
                    <a:pt x="994" y="23"/>
                  </a:lnTo>
                  <a:lnTo>
                    <a:pt x="931" y="10"/>
                  </a:lnTo>
                  <a:lnTo>
                    <a:pt x="867" y="2"/>
                  </a:lnTo>
                  <a:lnTo>
                    <a:pt x="801" y="0"/>
                  </a:lnTo>
                  <a:lnTo>
                    <a:pt x="735" y="2"/>
                  </a:lnTo>
                  <a:lnTo>
                    <a:pt x="671" y="10"/>
                  </a:lnTo>
                  <a:lnTo>
                    <a:pt x="608" y="23"/>
                  </a:lnTo>
                  <a:lnTo>
                    <a:pt x="548" y="40"/>
                  </a:lnTo>
                  <a:lnTo>
                    <a:pt x="489" y="62"/>
                  </a:lnTo>
                  <a:lnTo>
                    <a:pt x="433" y="89"/>
                  </a:lnTo>
                  <a:lnTo>
                    <a:pt x="379" y="120"/>
                  </a:lnTo>
                  <a:lnTo>
                    <a:pt x="328"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0" name="Freeform 93"/>
            <p:cNvSpPr>
              <a:spLocks/>
            </p:cNvSpPr>
            <p:nvPr/>
          </p:nvSpPr>
          <p:spPr bwMode="auto">
            <a:xfrm>
              <a:off x="4453"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8 w 1602"/>
                <a:gd name="T13" fmla="*/ 1447 h 1602"/>
                <a:gd name="T14" fmla="*/ 433 w 1602"/>
                <a:gd name="T15" fmla="*/ 1512 h 1602"/>
                <a:gd name="T16" fmla="*/ 548 w 1602"/>
                <a:gd name="T17" fmla="*/ 1561 h 1602"/>
                <a:gd name="T18" fmla="*/ 671 w 1602"/>
                <a:gd name="T19" fmla="*/ 1591 h 1602"/>
                <a:gd name="T20" fmla="*/ 801 w 1602"/>
                <a:gd name="T21" fmla="*/ 1602 h 1602"/>
                <a:gd name="T22" fmla="*/ 931 w 1602"/>
                <a:gd name="T23" fmla="*/ 1591 h 1602"/>
                <a:gd name="T24" fmla="*/ 1054 w 1602"/>
                <a:gd name="T25" fmla="*/ 1561 h 1602"/>
                <a:gd name="T26" fmla="*/ 1169 w 1602"/>
                <a:gd name="T27" fmla="*/ 1512 h 1602"/>
                <a:gd name="T28" fmla="*/ 1274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4 w 1602"/>
                <a:gd name="T53" fmla="*/ 154 h 1602"/>
                <a:gd name="T54" fmla="*/ 1169 w 1602"/>
                <a:gd name="T55" fmla="*/ 89 h 1602"/>
                <a:gd name="T56" fmla="*/ 1054 w 1602"/>
                <a:gd name="T57" fmla="*/ 40 h 1602"/>
                <a:gd name="T58" fmla="*/ 931 w 1602"/>
                <a:gd name="T59" fmla="*/ 10 h 1602"/>
                <a:gd name="T60" fmla="*/ 801 w 1602"/>
                <a:gd name="T61" fmla="*/ 0 h 1602"/>
                <a:gd name="T62" fmla="*/ 671 w 1602"/>
                <a:gd name="T63" fmla="*/ 10 h 1602"/>
                <a:gd name="T64" fmla="*/ 548 w 1602"/>
                <a:gd name="T65" fmla="*/ 40 h 1602"/>
                <a:gd name="T66" fmla="*/ 433 w 1602"/>
                <a:gd name="T67" fmla="*/ 89 h 1602"/>
                <a:gd name="T68" fmla="*/ 328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8" y="1447"/>
                  </a:lnTo>
                  <a:lnTo>
                    <a:pt x="379" y="1482"/>
                  </a:lnTo>
                  <a:lnTo>
                    <a:pt x="433" y="1512"/>
                  </a:lnTo>
                  <a:lnTo>
                    <a:pt x="489" y="1539"/>
                  </a:lnTo>
                  <a:lnTo>
                    <a:pt x="548" y="1561"/>
                  </a:lnTo>
                  <a:lnTo>
                    <a:pt x="608" y="1578"/>
                  </a:lnTo>
                  <a:lnTo>
                    <a:pt x="671" y="1591"/>
                  </a:lnTo>
                  <a:lnTo>
                    <a:pt x="735" y="1599"/>
                  </a:lnTo>
                  <a:lnTo>
                    <a:pt x="801" y="1602"/>
                  </a:lnTo>
                  <a:lnTo>
                    <a:pt x="867" y="1599"/>
                  </a:lnTo>
                  <a:lnTo>
                    <a:pt x="931" y="1591"/>
                  </a:lnTo>
                  <a:lnTo>
                    <a:pt x="994" y="1578"/>
                  </a:lnTo>
                  <a:lnTo>
                    <a:pt x="1054" y="1561"/>
                  </a:lnTo>
                  <a:lnTo>
                    <a:pt x="1113" y="1539"/>
                  </a:lnTo>
                  <a:lnTo>
                    <a:pt x="1169" y="1512"/>
                  </a:lnTo>
                  <a:lnTo>
                    <a:pt x="1223" y="1482"/>
                  </a:lnTo>
                  <a:lnTo>
                    <a:pt x="1274" y="1447"/>
                  </a:lnTo>
                  <a:lnTo>
                    <a:pt x="1322" y="1409"/>
                  </a:lnTo>
                  <a:lnTo>
                    <a:pt x="1367" y="1367"/>
                  </a:lnTo>
                  <a:lnTo>
                    <a:pt x="1409" y="1322"/>
                  </a:lnTo>
                  <a:lnTo>
                    <a:pt x="1447" y="1274"/>
                  </a:lnTo>
                  <a:lnTo>
                    <a:pt x="1482"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2" y="379"/>
                  </a:lnTo>
                  <a:lnTo>
                    <a:pt x="1447" y="328"/>
                  </a:lnTo>
                  <a:lnTo>
                    <a:pt x="1409" y="279"/>
                  </a:lnTo>
                  <a:lnTo>
                    <a:pt x="1367" y="234"/>
                  </a:lnTo>
                  <a:lnTo>
                    <a:pt x="1322" y="192"/>
                  </a:lnTo>
                  <a:lnTo>
                    <a:pt x="1274" y="154"/>
                  </a:lnTo>
                  <a:lnTo>
                    <a:pt x="1223" y="120"/>
                  </a:lnTo>
                  <a:lnTo>
                    <a:pt x="1169" y="89"/>
                  </a:lnTo>
                  <a:lnTo>
                    <a:pt x="1113" y="62"/>
                  </a:lnTo>
                  <a:lnTo>
                    <a:pt x="1054" y="40"/>
                  </a:lnTo>
                  <a:lnTo>
                    <a:pt x="994" y="23"/>
                  </a:lnTo>
                  <a:lnTo>
                    <a:pt x="931" y="10"/>
                  </a:lnTo>
                  <a:lnTo>
                    <a:pt x="867" y="2"/>
                  </a:lnTo>
                  <a:lnTo>
                    <a:pt x="801" y="0"/>
                  </a:lnTo>
                  <a:lnTo>
                    <a:pt x="735" y="2"/>
                  </a:lnTo>
                  <a:lnTo>
                    <a:pt x="671" y="10"/>
                  </a:lnTo>
                  <a:lnTo>
                    <a:pt x="608" y="23"/>
                  </a:lnTo>
                  <a:lnTo>
                    <a:pt x="548" y="40"/>
                  </a:lnTo>
                  <a:lnTo>
                    <a:pt x="489" y="62"/>
                  </a:lnTo>
                  <a:lnTo>
                    <a:pt x="433" y="89"/>
                  </a:lnTo>
                  <a:lnTo>
                    <a:pt x="379" y="120"/>
                  </a:lnTo>
                  <a:lnTo>
                    <a:pt x="328"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1" name="Freeform 92"/>
            <p:cNvSpPr>
              <a:spLocks/>
            </p:cNvSpPr>
            <p:nvPr/>
          </p:nvSpPr>
          <p:spPr bwMode="auto">
            <a:xfrm>
              <a:off x="5218" y="4831"/>
              <a:ext cx="72" cy="2093"/>
            </a:xfrm>
            <a:custGeom>
              <a:avLst/>
              <a:gdLst>
                <a:gd name="T0" fmla="*/ 45 w 57"/>
                <a:gd name="T1" fmla="*/ 0 h 1587"/>
                <a:gd name="T2" fmla="*/ 0 w 57"/>
                <a:gd name="T3" fmla="*/ 0 h 1587"/>
                <a:gd name="T4" fmla="*/ 13 w 57"/>
                <a:gd name="T5" fmla="*/ 1586 h 1587"/>
                <a:gd name="T6" fmla="*/ 57 w 57"/>
                <a:gd name="T7" fmla="*/ 1585 h 1587"/>
                <a:gd name="T8" fmla="*/ 45 w 57"/>
                <a:gd name="T9" fmla="*/ 0 h 1587"/>
              </a:gdLst>
              <a:ahLst/>
              <a:cxnLst>
                <a:cxn ang="0">
                  <a:pos x="T0" y="T1"/>
                </a:cxn>
                <a:cxn ang="0">
                  <a:pos x="T2" y="T3"/>
                </a:cxn>
                <a:cxn ang="0">
                  <a:pos x="T4" y="T5"/>
                </a:cxn>
                <a:cxn ang="0">
                  <a:pos x="T6" y="T7"/>
                </a:cxn>
                <a:cxn ang="0">
                  <a:pos x="T8" y="T9"/>
                </a:cxn>
              </a:cxnLst>
              <a:rect l="0" t="0" r="r" b="b"/>
              <a:pathLst>
                <a:path w="57" h="1587">
                  <a:moveTo>
                    <a:pt x="45" y="0"/>
                  </a:moveTo>
                  <a:lnTo>
                    <a:pt x="0" y="0"/>
                  </a:lnTo>
                  <a:lnTo>
                    <a:pt x="13" y="1586"/>
                  </a:lnTo>
                  <a:lnTo>
                    <a:pt x="57" y="1585"/>
                  </a:lnTo>
                  <a:lnTo>
                    <a:pt x="45"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2" name="Freeform 91"/>
            <p:cNvSpPr>
              <a:spLocks/>
            </p:cNvSpPr>
            <p:nvPr/>
          </p:nvSpPr>
          <p:spPr bwMode="auto">
            <a:xfrm>
              <a:off x="5134" y="7674"/>
              <a:ext cx="195" cy="50"/>
            </a:xfrm>
            <a:custGeom>
              <a:avLst/>
              <a:gdLst>
                <a:gd name="T0" fmla="*/ 131 w 195"/>
                <a:gd name="T1" fmla="*/ 3 h 50"/>
                <a:gd name="T2" fmla="*/ 125 w 195"/>
                <a:gd name="T3" fmla="*/ 6 h 50"/>
                <a:gd name="T4" fmla="*/ 118 w 195"/>
                <a:gd name="T5" fmla="*/ 8 h 50"/>
                <a:gd name="T6" fmla="*/ 104 w 195"/>
                <a:gd name="T7" fmla="*/ 8 h 50"/>
                <a:gd name="T8" fmla="*/ 99 w 195"/>
                <a:gd name="T9" fmla="*/ 7 h 50"/>
                <a:gd name="T10" fmla="*/ 95 w 195"/>
                <a:gd name="T11" fmla="*/ 6 h 50"/>
                <a:gd name="T12" fmla="*/ 88 w 195"/>
                <a:gd name="T13" fmla="*/ 1 h 50"/>
                <a:gd name="T14" fmla="*/ 85 w 195"/>
                <a:gd name="T15" fmla="*/ 0 h 50"/>
                <a:gd name="T16" fmla="*/ 75 w 195"/>
                <a:gd name="T17" fmla="*/ 3 h 50"/>
                <a:gd name="T18" fmla="*/ 64 w 195"/>
                <a:gd name="T19" fmla="*/ 8 h 50"/>
                <a:gd name="T20" fmla="*/ 55 w 195"/>
                <a:gd name="T21" fmla="*/ 12 h 50"/>
                <a:gd name="T22" fmla="*/ 44 w 195"/>
                <a:gd name="T23" fmla="*/ 15 h 50"/>
                <a:gd name="T24" fmla="*/ 33 w 195"/>
                <a:gd name="T25" fmla="*/ 18 h 50"/>
                <a:gd name="T26" fmla="*/ 22 w 195"/>
                <a:gd name="T27" fmla="*/ 21 h 50"/>
                <a:gd name="T28" fmla="*/ 10 w 195"/>
                <a:gd name="T29" fmla="*/ 22 h 50"/>
                <a:gd name="T30" fmla="*/ 0 w 195"/>
                <a:gd name="T31" fmla="*/ 25 h 50"/>
                <a:gd name="T32" fmla="*/ 9 w 195"/>
                <a:gd name="T33" fmla="*/ 30 h 50"/>
                <a:gd name="T34" fmla="*/ 10 w 195"/>
                <a:gd name="T35" fmla="*/ 30 h 50"/>
                <a:gd name="T36" fmla="*/ 29 w 195"/>
                <a:gd name="T37" fmla="*/ 37 h 50"/>
                <a:gd name="T38" fmla="*/ 49 w 195"/>
                <a:gd name="T39" fmla="*/ 43 h 50"/>
                <a:gd name="T40" fmla="*/ 68 w 195"/>
                <a:gd name="T41" fmla="*/ 47 h 50"/>
                <a:gd name="T42" fmla="*/ 87 w 195"/>
                <a:gd name="T43" fmla="*/ 49 h 50"/>
                <a:gd name="T44" fmla="*/ 106 w 195"/>
                <a:gd name="T45" fmla="*/ 50 h 50"/>
                <a:gd name="T46" fmla="*/ 125 w 195"/>
                <a:gd name="T47" fmla="*/ 49 h 50"/>
                <a:gd name="T48" fmla="*/ 145 w 195"/>
                <a:gd name="T49" fmla="*/ 46 h 50"/>
                <a:gd name="T50" fmla="*/ 164 w 195"/>
                <a:gd name="T51" fmla="*/ 42 h 50"/>
                <a:gd name="T52" fmla="*/ 184 w 195"/>
                <a:gd name="T53" fmla="*/ 37 h 50"/>
                <a:gd name="T54" fmla="*/ 194 w 195"/>
                <a:gd name="T55" fmla="*/ 33 h 50"/>
                <a:gd name="T56" fmla="*/ 178 w 195"/>
                <a:gd name="T57" fmla="*/ 26 h 50"/>
                <a:gd name="T58" fmla="*/ 149 w 195"/>
                <a:gd name="T59" fmla="*/ 9 h 50"/>
                <a:gd name="T60" fmla="*/ 136 w 195"/>
                <a:gd name="T61" fmla="*/ 1 h 50"/>
                <a:gd name="T62" fmla="*/ 131 w 195"/>
                <a:gd name="T63"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5" h="50">
                  <a:moveTo>
                    <a:pt x="131" y="3"/>
                  </a:moveTo>
                  <a:lnTo>
                    <a:pt x="125" y="6"/>
                  </a:lnTo>
                  <a:lnTo>
                    <a:pt x="118" y="8"/>
                  </a:lnTo>
                  <a:lnTo>
                    <a:pt x="104" y="8"/>
                  </a:lnTo>
                  <a:lnTo>
                    <a:pt x="99" y="7"/>
                  </a:lnTo>
                  <a:lnTo>
                    <a:pt x="95" y="6"/>
                  </a:lnTo>
                  <a:lnTo>
                    <a:pt x="88" y="1"/>
                  </a:lnTo>
                  <a:lnTo>
                    <a:pt x="85" y="0"/>
                  </a:lnTo>
                  <a:lnTo>
                    <a:pt x="75" y="3"/>
                  </a:lnTo>
                  <a:lnTo>
                    <a:pt x="64" y="8"/>
                  </a:lnTo>
                  <a:lnTo>
                    <a:pt x="55" y="12"/>
                  </a:lnTo>
                  <a:lnTo>
                    <a:pt x="44" y="15"/>
                  </a:lnTo>
                  <a:lnTo>
                    <a:pt x="33" y="18"/>
                  </a:lnTo>
                  <a:lnTo>
                    <a:pt x="22" y="21"/>
                  </a:lnTo>
                  <a:lnTo>
                    <a:pt x="10" y="22"/>
                  </a:lnTo>
                  <a:lnTo>
                    <a:pt x="0" y="25"/>
                  </a:lnTo>
                  <a:lnTo>
                    <a:pt x="9" y="30"/>
                  </a:lnTo>
                  <a:lnTo>
                    <a:pt x="10" y="30"/>
                  </a:lnTo>
                  <a:lnTo>
                    <a:pt x="29" y="37"/>
                  </a:lnTo>
                  <a:lnTo>
                    <a:pt x="49" y="43"/>
                  </a:lnTo>
                  <a:lnTo>
                    <a:pt x="68" y="47"/>
                  </a:lnTo>
                  <a:lnTo>
                    <a:pt x="87" y="49"/>
                  </a:lnTo>
                  <a:lnTo>
                    <a:pt x="106" y="50"/>
                  </a:lnTo>
                  <a:lnTo>
                    <a:pt x="125" y="49"/>
                  </a:lnTo>
                  <a:lnTo>
                    <a:pt x="145" y="46"/>
                  </a:lnTo>
                  <a:lnTo>
                    <a:pt x="164" y="42"/>
                  </a:lnTo>
                  <a:lnTo>
                    <a:pt x="184" y="37"/>
                  </a:lnTo>
                  <a:lnTo>
                    <a:pt x="194" y="33"/>
                  </a:lnTo>
                  <a:lnTo>
                    <a:pt x="178" y="26"/>
                  </a:lnTo>
                  <a:lnTo>
                    <a:pt x="149" y="9"/>
                  </a:lnTo>
                  <a:lnTo>
                    <a:pt x="136" y="1"/>
                  </a:lnTo>
                  <a:lnTo>
                    <a:pt x="131" y="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3" name="Freeform 90"/>
            <p:cNvSpPr>
              <a:spLocks/>
            </p:cNvSpPr>
            <p:nvPr/>
          </p:nvSpPr>
          <p:spPr bwMode="auto">
            <a:xfrm>
              <a:off x="4996" y="7454"/>
              <a:ext cx="212" cy="223"/>
            </a:xfrm>
            <a:custGeom>
              <a:avLst/>
              <a:gdLst>
                <a:gd name="T0" fmla="*/ 0 w 212"/>
                <a:gd name="T1" fmla="*/ 15 h 223"/>
                <a:gd name="T2" fmla="*/ 1 w 212"/>
                <a:gd name="T3" fmla="*/ 32 h 223"/>
                <a:gd name="T4" fmla="*/ 1 w 212"/>
                <a:gd name="T5" fmla="*/ 34 h 223"/>
                <a:gd name="T6" fmla="*/ 2 w 212"/>
                <a:gd name="T7" fmla="*/ 52 h 223"/>
                <a:gd name="T8" fmla="*/ 5 w 212"/>
                <a:gd name="T9" fmla="*/ 72 h 223"/>
                <a:gd name="T10" fmla="*/ 11 w 212"/>
                <a:gd name="T11" fmla="*/ 93 h 223"/>
                <a:gd name="T12" fmla="*/ 18 w 212"/>
                <a:gd name="T13" fmla="*/ 114 h 223"/>
                <a:gd name="T14" fmla="*/ 27 w 212"/>
                <a:gd name="T15" fmla="*/ 134 h 223"/>
                <a:gd name="T16" fmla="*/ 36 w 212"/>
                <a:gd name="T17" fmla="*/ 151 h 223"/>
                <a:gd name="T18" fmla="*/ 46 w 212"/>
                <a:gd name="T19" fmla="*/ 166 h 223"/>
                <a:gd name="T20" fmla="*/ 57 w 212"/>
                <a:gd name="T21" fmla="*/ 179 h 223"/>
                <a:gd name="T22" fmla="*/ 67 w 212"/>
                <a:gd name="T23" fmla="*/ 191 h 223"/>
                <a:gd name="T24" fmla="*/ 79 w 212"/>
                <a:gd name="T25" fmla="*/ 203 h 223"/>
                <a:gd name="T26" fmla="*/ 103 w 212"/>
                <a:gd name="T27" fmla="*/ 223 h 223"/>
                <a:gd name="T28" fmla="*/ 117 w 212"/>
                <a:gd name="T29" fmla="*/ 223 h 223"/>
                <a:gd name="T30" fmla="*/ 130 w 212"/>
                <a:gd name="T31" fmla="*/ 220 h 223"/>
                <a:gd name="T32" fmla="*/ 145 w 212"/>
                <a:gd name="T33" fmla="*/ 218 h 223"/>
                <a:gd name="T34" fmla="*/ 158 w 212"/>
                <a:gd name="T35" fmla="*/ 215 h 223"/>
                <a:gd name="T36" fmla="*/ 184 w 212"/>
                <a:gd name="T37" fmla="*/ 208 h 223"/>
                <a:gd name="T38" fmla="*/ 198 w 212"/>
                <a:gd name="T39" fmla="*/ 203 h 223"/>
                <a:gd name="T40" fmla="*/ 210 w 212"/>
                <a:gd name="T41" fmla="*/ 199 h 223"/>
                <a:gd name="T42" fmla="*/ 208 w 212"/>
                <a:gd name="T43" fmla="*/ 193 h 223"/>
                <a:gd name="T44" fmla="*/ 207 w 212"/>
                <a:gd name="T45" fmla="*/ 185 h 223"/>
                <a:gd name="T46" fmla="*/ 211 w 212"/>
                <a:gd name="T47" fmla="*/ 167 h 223"/>
                <a:gd name="T48" fmla="*/ 198 w 212"/>
                <a:gd name="T49" fmla="*/ 154 h 223"/>
                <a:gd name="T50" fmla="*/ 186 w 212"/>
                <a:gd name="T51" fmla="*/ 142 h 223"/>
                <a:gd name="T52" fmla="*/ 173 w 212"/>
                <a:gd name="T53" fmla="*/ 126 h 223"/>
                <a:gd name="T54" fmla="*/ 161 w 212"/>
                <a:gd name="T55" fmla="*/ 110 h 223"/>
                <a:gd name="T56" fmla="*/ 150 w 212"/>
                <a:gd name="T57" fmla="*/ 94 h 223"/>
                <a:gd name="T58" fmla="*/ 139 w 212"/>
                <a:gd name="T59" fmla="*/ 77 h 223"/>
                <a:gd name="T60" fmla="*/ 129 w 212"/>
                <a:gd name="T61" fmla="*/ 59 h 223"/>
                <a:gd name="T62" fmla="*/ 120 w 212"/>
                <a:gd name="T63" fmla="*/ 43 h 223"/>
                <a:gd name="T64" fmla="*/ 106 w 212"/>
                <a:gd name="T65" fmla="*/ 43 h 223"/>
                <a:gd name="T66" fmla="*/ 102 w 212"/>
                <a:gd name="T67" fmla="*/ 41 h 223"/>
                <a:gd name="T68" fmla="*/ 96 w 212"/>
                <a:gd name="T69" fmla="*/ 39 h 223"/>
                <a:gd name="T70" fmla="*/ 85 w 212"/>
                <a:gd name="T71" fmla="*/ 34 h 223"/>
                <a:gd name="T72" fmla="*/ 76 w 212"/>
                <a:gd name="T73" fmla="*/ 25 h 223"/>
                <a:gd name="T74" fmla="*/ 74 w 212"/>
                <a:gd name="T75" fmla="*/ 13 h 223"/>
                <a:gd name="T76" fmla="*/ 72 w 212"/>
                <a:gd name="T77" fmla="*/ 8 h 223"/>
                <a:gd name="T78" fmla="*/ 54 w 212"/>
                <a:gd name="T79" fmla="*/ 5 h 223"/>
                <a:gd name="T80" fmla="*/ 36 w 212"/>
                <a:gd name="T81" fmla="*/ 4 h 223"/>
                <a:gd name="T82" fmla="*/ 19 w 212"/>
                <a:gd name="T83" fmla="*/ 2 h 223"/>
                <a:gd name="T84" fmla="*/ 1 w 212"/>
                <a:gd name="T85" fmla="*/ 0 h 223"/>
                <a:gd name="T86" fmla="*/ 0 w 212"/>
                <a:gd name="T87" fmla="*/ 1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 h="223">
                  <a:moveTo>
                    <a:pt x="0" y="15"/>
                  </a:moveTo>
                  <a:lnTo>
                    <a:pt x="1" y="32"/>
                  </a:lnTo>
                  <a:lnTo>
                    <a:pt x="1" y="34"/>
                  </a:lnTo>
                  <a:lnTo>
                    <a:pt x="2" y="52"/>
                  </a:lnTo>
                  <a:lnTo>
                    <a:pt x="5" y="72"/>
                  </a:lnTo>
                  <a:lnTo>
                    <a:pt x="11" y="93"/>
                  </a:lnTo>
                  <a:lnTo>
                    <a:pt x="18" y="114"/>
                  </a:lnTo>
                  <a:lnTo>
                    <a:pt x="27" y="134"/>
                  </a:lnTo>
                  <a:lnTo>
                    <a:pt x="36" y="151"/>
                  </a:lnTo>
                  <a:lnTo>
                    <a:pt x="46" y="166"/>
                  </a:lnTo>
                  <a:lnTo>
                    <a:pt x="57" y="179"/>
                  </a:lnTo>
                  <a:lnTo>
                    <a:pt x="67" y="191"/>
                  </a:lnTo>
                  <a:lnTo>
                    <a:pt x="79" y="203"/>
                  </a:lnTo>
                  <a:lnTo>
                    <a:pt x="103" y="223"/>
                  </a:lnTo>
                  <a:lnTo>
                    <a:pt x="117" y="223"/>
                  </a:lnTo>
                  <a:lnTo>
                    <a:pt x="130" y="220"/>
                  </a:lnTo>
                  <a:lnTo>
                    <a:pt x="145" y="218"/>
                  </a:lnTo>
                  <a:lnTo>
                    <a:pt x="158" y="215"/>
                  </a:lnTo>
                  <a:lnTo>
                    <a:pt x="184" y="208"/>
                  </a:lnTo>
                  <a:lnTo>
                    <a:pt x="198" y="203"/>
                  </a:lnTo>
                  <a:lnTo>
                    <a:pt x="210" y="199"/>
                  </a:lnTo>
                  <a:lnTo>
                    <a:pt x="208" y="193"/>
                  </a:lnTo>
                  <a:lnTo>
                    <a:pt x="207" y="185"/>
                  </a:lnTo>
                  <a:lnTo>
                    <a:pt x="211" y="167"/>
                  </a:lnTo>
                  <a:lnTo>
                    <a:pt x="198" y="154"/>
                  </a:lnTo>
                  <a:lnTo>
                    <a:pt x="186" y="142"/>
                  </a:lnTo>
                  <a:lnTo>
                    <a:pt x="173" y="126"/>
                  </a:lnTo>
                  <a:lnTo>
                    <a:pt x="161" y="110"/>
                  </a:lnTo>
                  <a:lnTo>
                    <a:pt x="150" y="94"/>
                  </a:lnTo>
                  <a:lnTo>
                    <a:pt x="139" y="77"/>
                  </a:lnTo>
                  <a:lnTo>
                    <a:pt x="129" y="59"/>
                  </a:lnTo>
                  <a:lnTo>
                    <a:pt x="120" y="43"/>
                  </a:lnTo>
                  <a:lnTo>
                    <a:pt x="106" y="43"/>
                  </a:lnTo>
                  <a:lnTo>
                    <a:pt x="102" y="41"/>
                  </a:lnTo>
                  <a:lnTo>
                    <a:pt x="96" y="39"/>
                  </a:lnTo>
                  <a:lnTo>
                    <a:pt x="85" y="34"/>
                  </a:lnTo>
                  <a:lnTo>
                    <a:pt x="76" y="25"/>
                  </a:lnTo>
                  <a:lnTo>
                    <a:pt x="74" y="13"/>
                  </a:lnTo>
                  <a:lnTo>
                    <a:pt x="72" y="8"/>
                  </a:lnTo>
                  <a:lnTo>
                    <a:pt x="54" y="5"/>
                  </a:lnTo>
                  <a:lnTo>
                    <a:pt x="36" y="4"/>
                  </a:lnTo>
                  <a:lnTo>
                    <a:pt x="19" y="2"/>
                  </a:lnTo>
                  <a:lnTo>
                    <a:pt x="1" y="0"/>
                  </a:lnTo>
                  <a:lnTo>
                    <a:pt x="0" y="1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4" name="Freeform 89"/>
            <p:cNvSpPr>
              <a:spLocks/>
            </p:cNvSpPr>
            <p:nvPr/>
          </p:nvSpPr>
          <p:spPr bwMode="auto">
            <a:xfrm>
              <a:off x="5138" y="7401"/>
              <a:ext cx="232" cy="208"/>
            </a:xfrm>
            <a:custGeom>
              <a:avLst/>
              <a:gdLst>
                <a:gd name="T0" fmla="*/ 226 w 232"/>
                <a:gd name="T1" fmla="*/ 13 h 208"/>
                <a:gd name="T2" fmla="*/ 220 w 232"/>
                <a:gd name="T3" fmla="*/ 10 h 208"/>
                <a:gd name="T4" fmla="*/ 215 w 232"/>
                <a:gd name="T5" fmla="*/ 8 h 208"/>
                <a:gd name="T6" fmla="*/ 207 w 232"/>
                <a:gd name="T7" fmla="*/ 0 h 208"/>
                <a:gd name="T8" fmla="*/ 189 w 232"/>
                <a:gd name="T9" fmla="*/ 8 h 208"/>
                <a:gd name="T10" fmla="*/ 183 w 232"/>
                <a:gd name="T11" fmla="*/ 11 h 208"/>
                <a:gd name="T12" fmla="*/ 165 w 232"/>
                <a:gd name="T13" fmla="*/ 20 h 208"/>
                <a:gd name="T14" fmla="*/ 146 w 232"/>
                <a:gd name="T15" fmla="*/ 27 h 208"/>
                <a:gd name="T16" fmla="*/ 126 w 232"/>
                <a:gd name="T17" fmla="*/ 34 h 208"/>
                <a:gd name="T18" fmla="*/ 106 w 232"/>
                <a:gd name="T19" fmla="*/ 40 h 208"/>
                <a:gd name="T20" fmla="*/ 87 w 232"/>
                <a:gd name="T21" fmla="*/ 45 h 208"/>
                <a:gd name="T22" fmla="*/ 68 w 232"/>
                <a:gd name="T23" fmla="*/ 49 h 208"/>
                <a:gd name="T24" fmla="*/ 46 w 232"/>
                <a:gd name="T25" fmla="*/ 54 h 208"/>
                <a:gd name="T26" fmla="*/ 29 w 232"/>
                <a:gd name="T27" fmla="*/ 56 h 208"/>
                <a:gd name="T28" fmla="*/ 14 w 232"/>
                <a:gd name="T29" fmla="*/ 57 h 208"/>
                <a:gd name="T30" fmla="*/ 13 w 232"/>
                <a:gd name="T31" fmla="*/ 64 h 208"/>
                <a:gd name="T32" fmla="*/ 10 w 232"/>
                <a:gd name="T33" fmla="*/ 70 h 208"/>
                <a:gd name="T34" fmla="*/ 7 w 232"/>
                <a:gd name="T35" fmla="*/ 75 h 208"/>
                <a:gd name="T36" fmla="*/ 4 w 232"/>
                <a:gd name="T37" fmla="*/ 80 h 208"/>
                <a:gd name="T38" fmla="*/ 0 w 232"/>
                <a:gd name="T39" fmla="*/ 85 h 208"/>
                <a:gd name="T40" fmla="*/ 8 w 232"/>
                <a:gd name="T41" fmla="*/ 102 h 208"/>
                <a:gd name="T42" fmla="*/ 13 w 232"/>
                <a:gd name="T43" fmla="*/ 110 h 208"/>
                <a:gd name="T44" fmla="*/ 24 w 232"/>
                <a:gd name="T45" fmla="*/ 127 h 208"/>
                <a:gd name="T46" fmla="*/ 35 w 232"/>
                <a:gd name="T47" fmla="*/ 143 h 208"/>
                <a:gd name="T48" fmla="*/ 46 w 232"/>
                <a:gd name="T49" fmla="*/ 158 h 208"/>
                <a:gd name="T50" fmla="*/ 59 w 232"/>
                <a:gd name="T51" fmla="*/ 173 h 208"/>
                <a:gd name="T52" fmla="*/ 73 w 232"/>
                <a:gd name="T53" fmla="*/ 189 h 208"/>
                <a:gd name="T54" fmla="*/ 85 w 232"/>
                <a:gd name="T55" fmla="*/ 201 h 208"/>
                <a:gd name="T56" fmla="*/ 89 w 232"/>
                <a:gd name="T57" fmla="*/ 200 h 208"/>
                <a:gd name="T58" fmla="*/ 99 w 232"/>
                <a:gd name="T59" fmla="*/ 195 h 208"/>
                <a:gd name="T60" fmla="*/ 118 w 232"/>
                <a:gd name="T61" fmla="*/ 195 h 208"/>
                <a:gd name="T62" fmla="*/ 135 w 232"/>
                <a:gd name="T63" fmla="*/ 204 h 208"/>
                <a:gd name="T64" fmla="*/ 139 w 232"/>
                <a:gd name="T65" fmla="*/ 207 h 208"/>
                <a:gd name="T66" fmla="*/ 153 w 232"/>
                <a:gd name="T67" fmla="*/ 195 h 208"/>
                <a:gd name="T68" fmla="*/ 155 w 232"/>
                <a:gd name="T69" fmla="*/ 193 h 208"/>
                <a:gd name="T70" fmla="*/ 169 w 232"/>
                <a:gd name="T71" fmla="*/ 177 h 208"/>
                <a:gd name="T72" fmla="*/ 182 w 232"/>
                <a:gd name="T73" fmla="*/ 161 h 208"/>
                <a:gd name="T74" fmla="*/ 193 w 232"/>
                <a:gd name="T75" fmla="*/ 144 h 208"/>
                <a:gd name="T76" fmla="*/ 203 w 232"/>
                <a:gd name="T77" fmla="*/ 128 h 208"/>
                <a:gd name="T78" fmla="*/ 211 w 232"/>
                <a:gd name="T79" fmla="*/ 111 h 208"/>
                <a:gd name="T80" fmla="*/ 218 w 232"/>
                <a:gd name="T81" fmla="*/ 92 h 208"/>
                <a:gd name="T82" fmla="*/ 224 w 232"/>
                <a:gd name="T83" fmla="*/ 73 h 208"/>
                <a:gd name="T84" fmla="*/ 228 w 232"/>
                <a:gd name="T85" fmla="*/ 53 h 208"/>
                <a:gd name="T86" fmla="*/ 231 w 232"/>
                <a:gd name="T87" fmla="*/ 31 h 208"/>
                <a:gd name="T88" fmla="*/ 231 w 232"/>
                <a:gd name="T89" fmla="*/ 13 h 208"/>
                <a:gd name="T90" fmla="*/ 226 w 232"/>
                <a:gd name="T91" fmla="*/ 1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08">
                  <a:moveTo>
                    <a:pt x="226" y="13"/>
                  </a:moveTo>
                  <a:lnTo>
                    <a:pt x="220" y="10"/>
                  </a:lnTo>
                  <a:lnTo>
                    <a:pt x="215" y="8"/>
                  </a:lnTo>
                  <a:lnTo>
                    <a:pt x="207" y="0"/>
                  </a:lnTo>
                  <a:lnTo>
                    <a:pt x="189" y="8"/>
                  </a:lnTo>
                  <a:lnTo>
                    <a:pt x="183" y="11"/>
                  </a:lnTo>
                  <a:lnTo>
                    <a:pt x="165" y="20"/>
                  </a:lnTo>
                  <a:lnTo>
                    <a:pt x="146" y="27"/>
                  </a:lnTo>
                  <a:lnTo>
                    <a:pt x="126" y="34"/>
                  </a:lnTo>
                  <a:lnTo>
                    <a:pt x="106" y="40"/>
                  </a:lnTo>
                  <a:lnTo>
                    <a:pt x="87" y="45"/>
                  </a:lnTo>
                  <a:lnTo>
                    <a:pt x="68" y="49"/>
                  </a:lnTo>
                  <a:lnTo>
                    <a:pt x="46" y="54"/>
                  </a:lnTo>
                  <a:lnTo>
                    <a:pt x="29" y="56"/>
                  </a:lnTo>
                  <a:lnTo>
                    <a:pt x="14" y="57"/>
                  </a:lnTo>
                  <a:lnTo>
                    <a:pt x="13" y="64"/>
                  </a:lnTo>
                  <a:lnTo>
                    <a:pt x="10" y="70"/>
                  </a:lnTo>
                  <a:lnTo>
                    <a:pt x="7" y="75"/>
                  </a:lnTo>
                  <a:lnTo>
                    <a:pt x="4" y="80"/>
                  </a:lnTo>
                  <a:lnTo>
                    <a:pt x="0" y="85"/>
                  </a:lnTo>
                  <a:lnTo>
                    <a:pt x="8" y="102"/>
                  </a:lnTo>
                  <a:lnTo>
                    <a:pt x="13" y="110"/>
                  </a:lnTo>
                  <a:lnTo>
                    <a:pt x="24" y="127"/>
                  </a:lnTo>
                  <a:lnTo>
                    <a:pt x="35" y="143"/>
                  </a:lnTo>
                  <a:lnTo>
                    <a:pt x="46" y="158"/>
                  </a:lnTo>
                  <a:lnTo>
                    <a:pt x="59" y="173"/>
                  </a:lnTo>
                  <a:lnTo>
                    <a:pt x="73" y="189"/>
                  </a:lnTo>
                  <a:lnTo>
                    <a:pt x="85" y="201"/>
                  </a:lnTo>
                  <a:lnTo>
                    <a:pt x="89" y="200"/>
                  </a:lnTo>
                  <a:lnTo>
                    <a:pt x="99" y="195"/>
                  </a:lnTo>
                  <a:lnTo>
                    <a:pt x="118" y="195"/>
                  </a:lnTo>
                  <a:lnTo>
                    <a:pt x="135" y="204"/>
                  </a:lnTo>
                  <a:lnTo>
                    <a:pt x="139" y="207"/>
                  </a:lnTo>
                  <a:lnTo>
                    <a:pt x="153" y="195"/>
                  </a:lnTo>
                  <a:lnTo>
                    <a:pt x="155" y="193"/>
                  </a:lnTo>
                  <a:lnTo>
                    <a:pt x="169" y="177"/>
                  </a:lnTo>
                  <a:lnTo>
                    <a:pt x="182" y="161"/>
                  </a:lnTo>
                  <a:lnTo>
                    <a:pt x="193" y="144"/>
                  </a:lnTo>
                  <a:lnTo>
                    <a:pt x="203" y="128"/>
                  </a:lnTo>
                  <a:lnTo>
                    <a:pt x="211" y="111"/>
                  </a:lnTo>
                  <a:lnTo>
                    <a:pt x="218" y="92"/>
                  </a:lnTo>
                  <a:lnTo>
                    <a:pt x="224" y="73"/>
                  </a:lnTo>
                  <a:lnTo>
                    <a:pt x="228" y="53"/>
                  </a:lnTo>
                  <a:lnTo>
                    <a:pt x="231" y="31"/>
                  </a:lnTo>
                  <a:lnTo>
                    <a:pt x="231" y="13"/>
                  </a:lnTo>
                  <a:lnTo>
                    <a:pt x="226" y="1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5" name="Freeform 88"/>
            <p:cNvSpPr>
              <a:spLocks/>
            </p:cNvSpPr>
            <p:nvPr/>
          </p:nvSpPr>
          <p:spPr bwMode="auto">
            <a:xfrm>
              <a:off x="5331" y="7227"/>
              <a:ext cx="108" cy="111"/>
            </a:xfrm>
            <a:custGeom>
              <a:avLst/>
              <a:gdLst>
                <a:gd name="T0" fmla="*/ 8 w 108"/>
                <a:gd name="T1" fmla="*/ 10 h 111"/>
                <a:gd name="T2" fmla="*/ 11 w 108"/>
                <a:gd name="T3" fmla="*/ 16 h 111"/>
                <a:gd name="T4" fmla="*/ 21 w 108"/>
                <a:gd name="T5" fmla="*/ 33 h 111"/>
                <a:gd name="T6" fmla="*/ 30 w 108"/>
                <a:gd name="T7" fmla="*/ 50 h 111"/>
                <a:gd name="T8" fmla="*/ 39 w 108"/>
                <a:gd name="T9" fmla="*/ 67 h 111"/>
                <a:gd name="T10" fmla="*/ 46 w 108"/>
                <a:gd name="T11" fmla="*/ 87 h 111"/>
                <a:gd name="T12" fmla="*/ 51 w 108"/>
                <a:gd name="T13" fmla="*/ 101 h 111"/>
                <a:gd name="T14" fmla="*/ 58 w 108"/>
                <a:gd name="T15" fmla="*/ 103 h 111"/>
                <a:gd name="T16" fmla="*/ 64 w 108"/>
                <a:gd name="T17" fmla="*/ 105 h 111"/>
                <a:gd name="T18" fmla="*/ 70 w 108"/>
                <a:gd name="T19" fmla="*/ 110 h 111"/>
                <a:gd name="T20" fmla="*/ 80 w 108"/>
                <a:gd name="T21" fmla="*/ 101 h 111"/>
                <a:gd name="T22" fmla="*/ 90 w 108"/>
                <a:gd name="T23" fmla="*/ 94 h 111"/>
                <a:gd name="T24" fmla="*/ 108 w 108"/>
                <a:gd name="T25" fmla="*/ 76 h 111"/>
                <a:gd name="T26" fmla="*/ 97 w 108"/>
                <a:gd name="T27" fmla="*/ 64 h 111"/>
                <a:gd name="T28" fmla="*/ 96 w 108"/>
                <a:gd name="T29" fmla="*/ 64 h 111"/>
                <a:gd name="T30" fmla="*/ 82 w 108"/>
                <a:gd name="T31" fmla="*/ 50 h 111"/>
                <a:gd name="T32" fmla="*/ 67 w 108"/>
                <a:gd name="T33" fmla="*/ 36 h 111"/>
                <a:gd name="T34" fmla="*/ 51 w 108"/>
                <a:gd name="T35" fmla="*/ 25 h 111"/>
                <a:gd name="T36" fmla="*/ 34 w 108"/>
                <a:gd name="T37" fmla="*/ 14 h 111"/>
                <a:gd name="T38" fmla="*/ 15 w 108"/>
                <a:gd name="T39" fmla="*/ 6 h 111"/>
                <a:gd name="T40" fmla="*/ 0 w 108"/>
                <a:gd name="T41" fmla="*/ 0 h 111"/>
                <a:gd name="T42" fmla="*/ 8 w 108"/>
                <a:gd name="T43" fmla="*/ 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11">
                  <a:moveTo>
                    <a:pt x="8" y="10"/>
                  </a:moveTo>
                  <a:lnTo>
                    <a:pt x="11" y="16"/>
                  </a:lnTo>
                  <a:lnTo>
                    <a:pt x="21" y="33"/>
                  </a:lnTo>
                  <a:lnTo>
                    <a:pt x="30" y="50"/>
                  </a:lnTo>
                  <a:lnTo>
                    <a:pt x="39" y="67"/>
                  </a:lnTo>
                  <a:lnTo>
                    <a:pt x="46" y="87"/>
                  </a:lnTo>
                  <a:lnTo>
                    <a:pt x="51" y="101"/>
                  </a:lnTo>
                  <a:lnTo>
                    <a:pt x="58" y="103"/>
                  </a:lnTo>
                  <a:lnTo>
                    <a:pt x="64" y="105"/>
                  </a:lnTo>
                  <a:lnTo>
                    <a:pt x="70" y="110"/>
                  </a:lnTo>
                  <a:lnTo>
                    <a:pt x="80" y="101"/>
                  </a:lnTo>
                  <a:lnTo>
                    <a:pt x="90" y="94"/>
                  </a:lnTo>
                  <a:lnTo>
                    <a:pt x="108" y="76"/>
                  </a:lnTo>
                  <a:lnTo>
                    <a:pt x="97" y="64"/>
                  </a:lnTo>
                  <a:lnTo>
                    <a:pt x="96" y="64"/>
                  </a:lnTo>
                  <a:lnTo>
                    <a:pt x="82" y="50"/>
                  </a:lnTo>
                  <a:lnTo>
                    <a:pt x="67" y="36"/>
                  </a:lnTo>
                  <a:lnTo>
                    <a:pt x="51" y="25"/>
                  </a:lnTo>
                  <a:lnTo>
                    <a:pt x="34" y="14"/>
                  </a:lnTo>
                  <a:lnTo>
                    <a:pt x="15" y="6"/>
                  </a:lnTo>
                  <a:lnTo>
                    <a:pt x="0" y="0"/>
                  </a:lnTo>
                  <a:lnTo>
                    <a:pt x="8" y="1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6" name="Freeform 87"/>
            <p:cNvSpPr>
              <a:spLocks/>
            </p:cNvSpPr>
            <p:nvPr/>
          </p:nvSpPr>
          <p:spPr bwMode="auto">
            <a:xfrm>
              <a:off x="5286" y="7324"/>
              <a:ext cx="208" cy="369"/>
            </a:xfrm>
            <a:custGeom>
              <a:avLst/>
              <a:gdLst>
                <a:gd name="T0" fmla="*/ 149 w 208"/>
                <a:gd name="T1" fmla="*/ 16 h 369"/>
                <a:gd name="T2" fmla="*/ 130 w 208"/>
                <a:gd name="T3" fmla="*/ 31 h 369"/>
                <a:gd name="T4" fmla="*/ 133 w 208"/>
                <a:gd name="T5" fmla="*/ 38 h 369"/>
                <a:gd name="T6" fmla="*/ 133 w 208"/>
                <a:gd name="T7" fmla="*/ 52 h 369"/>
                <a:gd name="T8" fmla="*/ 126 w 208"/>
                <a:gd name="T9" fmla="*/ 71 h 369"/>
                <a:gd name="T10" fmla="*/ 112 w 208"/>
                <a:gd name="T11" fmla="*/ 85 h 369"/>
                <a:gd name="T12" fmla="*/ 107 w 208"/>
                <a:gd name="T13" fmla="*/ 87 h 369"/>
                <a:gd name="T14" fmla="*/ 106 w 208"/>
                <a:gd name="T15" fmla="*/ 106 h 369"/>
                <a:gd name="T16" fmla="*/ 105 w 208"/>
                <a:gd name="T17" fmla="*/ 123 h 369"/>
                <a:gd name="T18" fmla="*/ 102 w 208"/>
                <a:gd name="T19" fmla="*/ 143 h 369"/>
                <a:gd name="T20" fmla="*/ 97 w 208"/>
                <a:gd name="T21" fmla="*/ 163 h 369"/>
                <a:gd name="T22" fmla="*/ 91 w 208"/>
                <a:gd name="T23" fmla="*/ 183 h 369"/>
                <a:gd name="T24" fmla="*/ 83 w 208"/>
                <a:gd name="T25" fmla="*/ 202 h 369"/>
                <a:gd name="T26" fmla="*/ 74 w 208"/>
                <a:gd name="T27" fmla="*/ 220 h 369"/>
                <a:gd name="T28" fmla="*/ 63 w 208"/>
                <a:gd name="T29" fmla="*/ 238 h 369"/>
                <a:gd name="T30" fmla="*/ 51 w 208"/>
                <a:gd name="T31" fmla="*/ 255 h 369"/>
                <a:gd name="T32" fmla="*/ 38 w 208"/>
                <a:gd name="T33" fmla="*/ 271 h 369"/>
                <a:gd name="T34" fmla="*/ 24 w 208"/>
                <a:gd name="T35" fmla="*/ 286 h 369"/>
                <a:gd name="T36" fmla="*/ 9 w 208"/>
                <a:gd name="T37" fmla="*/ 299 h 369"/>
                <a:gd name="T38" fmla="*/ 2 w 208"/>
                <a:gd name="T39" fmla="*/ 307 h 369"/>
                <a:gd name="T40" fmla="*/ 3 w 208"/>
                <a:gd name="T41" fmla="*/ 311 h 369"/>
                <a:gd name="T42" fmla="*/ 3 w 208"/>
                <a:gd name="T43" fmla="*/ 316 h 369"/>
                <a:gd name="T44" fmla="*/ 1 w 208"/>
                <a:gd name="T45" fmla="*/ 326 h 369"/>
                <a:gd name="T46" fmla="*/ 0 w 208"/>
                <a:gd name="T47" fmla="*/ 329 h 369"/>
                <a:gd name="T48" fmla="*/ 16 w 208"/>
                <a:gd name="T49" fmla="*/ 341 h 369"/>
                <a:gd name="T50" fmla="*/ 34 w 208"/>
                <a:gd name="T51" fmla="*/ 350 h 369"/>
                <a:gd name="T52" fmla="*/ 53 w 208"/>
                <a:gd name="T53" fmla="*/ 361 h 369"/>
                <a:gd name="T54" fmla="*/ 73 w 208"/>
                <a:gd name="T55" fmla="*/ 368 h 369"/>
                <a:gd name="T56" fmla="*/ 83 w 208"/>
                <a:gd name="T57" fmla="*/ 363 h 369"/>
                <a:gd name="T58" fmla="*/ 101 w 208"/>
                <a:gd name="T59" fmla="*/ 351 h 369"/>
                <a:gd name="T60" fmla="*/ 117 w 208"/>
                <a:gd name="T61" fmla="*/ 338 h 369"/>
                <a:gd name="T62" fmla="*/ 132 w 208"/>
                <a:gd name="T63" fmla="*/ 324 h 369"/>
                <a:gd name="T64" fmla="*/ 146 w 208"/>
                <a:gd name="T65" fmla="*/ 310 h 369"/>
                <a:gd name="T66" fmla="*/ 158 w 208"/>
                <a:gd name="T67" fmla="*/ 294 h 369"/>
                <a:gd name="T68" fmla="*/ 169 w 208"/>
                <a:gd name="T69" fmla="*/ 277 h 369"/>
                <a:gd name="T70" fmla="*/ 179 w 208"/>
                <a:gd name="T71" fmla="*/ 260 h 369"/>
                <a:gd name="T72" fmla="*/ 187 w 208"/>
                <a:gd name="T73" fmla="*/ 242 h 369"/>
                <a:gd name="T74" fmla="*/ 194 w 208"/>
                <a:gd name="T75" fmla="*/ 224 h 369"/>
                <a:gd name="T76" fmla="*/ 200 w 208"/>
                <a:gd name="T77" fmla="*/ 205 h 369"/>
                <a:gd name="T78" fmla="*/ 204 w 208"/>
                <a:gd name="T79" fmla="*/ 186 h 369"/>
                <a:gd name="T80" fmla="*/ 207 w 208"/>
                <a:gd name="T81" fmla="*/ 167 h 369"/>
                <a:gd name="T82" fmla="*/ 208 w 208"/>
                <a:gd name="T83" fmla="*/ 147 h 369"/>
                <a:gd name="T84" fmla="*/ 208 w 208"/>
                <a:gd name="T85" fmla="*/ 127 h 369"/>
                <a:gd name="T86" fmla="*/ 206 w 208"/>
                <a:gd name="T87" fmla="*/ 107 h 369"/>
                <a:gd name="T88" fmla="*/ 203 w 208"/>
                <a:gd name="T89" fmla="*/ 87 h 369"/>
                <a:gd name="T90" fmla="*/ 198 w 208"/>
                <a:gd name="T91" fmla="*/ 68 h 369"/>
                <a:gd name="T92" fmla="*/ 192 w 208"/>
                <a:gd name="T93" fmla="*/ 48 h 369"/>
                <a:gd name="T94" fmla="*/ 184 w 208"/>
                <a:gd name="T95" fmla="*/ 29 h 369"/>
                <a:gd name="T96" fmla="*/ 175 w 208"/>
                <a:gd name="T97" fmla="*/ 10 h 369"/>
                <a:gd name="T98" fmla="*/ 167 w 208"/>
                <a:gd name="T99" fmla="*/ 0 h 369"/>
                <a:gd name="T100" fmla="*/ 149 w 208"/>
                <a:gd name="T101" fmla="*/ 1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 h="369">
                  <a:moveTo>
                    <a:pt x="149" y="16"/>
                  </a:moveTo>
                  <a:lnTo>
                    <a:pt x="130" y="31"/>
                  </a:lnTo>
                  <a:lnTo>
                    <a:pt x="133" y="38"/>
                  </a:lnTo>
                  <a:lnTo>
                    <a:pt x="133" y="52"/>
                  </a:lnTo>
                  <a:lnTo>
                    <a:pt x="126" y="71"/>
                  </a:lnTo>
                  <a:lnTo>
                    <a:pt x="112" y="85"/>
                  </a:lnTo>
                  <a:lnTo>
                    <a:pt x="107" y="87"/>
                  </a:lnTo>
                  <a:lnTo>
                    <a:pt x="106" y="106"/>
                  </a:lnTo>
                  <a:lnTo>
                    <a:pt x="105" y="123"/>
                  </a:lnTo>
                  <a:lnTo>
                    <a:pt x="102" y="143"/>
                  </a:lnTo>
                  <a:lnTo>
                    <a:pt x="97" y="163"/>
                  </a:lnTo>
                  <a:lnTo>
                    <a:pt x="91" y="183"/>
                  </a:lnTo>
                  <a:lnTo>
                    <a:pt x="83" y="202"/>
                  </a:lnTo>
                  <a:lnTo>
                    <a:pt x="74" y="220"/>
                  </a:lnTo>
                  <a:lnTo>
                    <a:pt x="63" y="238"/>
                  </a:lnTo>
                  <a:lnTo>
                    <a:pt x="51" y="255"/>
                  </a:lnTo>
                  <a:lnTo>
                    <a:pt x="38" y="271"/>
                  </a:lnTo>
                  <a:lnTo>
                    <a:pt x="24" y="286"/>
                  </a:lnTo>
                  <a:lnTo>
                    <a:pt x="9" y="299"/>
                  </a:lnTo>
                  <a:lnTo>
                    <a:pt x="2" y="307"/>
                  </a:lnTo>
                  <a:lnTo>
                    <a:pt x="3" y="311"/>
                  </a:lnTo>
                  <a:lnTo>
                    <a:pt x="3" y="316"/>
                  </a:lnTo>
                  <a:lnTo>
                    <a:pt x="1" y="326"/>
                  </a:lnTo>
                  <a:lnTo>
                    <a:pt x="0" y="329"/>
                  </a:lnTo>
                  <a:lnTo>
                    <a:pt x="16" y="341"/>
                  </a:lnTo>
                  <a:lnTo>
                    <a:pt x="34" y="350"/>
                  </a:lnTo>
                  <a:lnTo>
                    <a:pt x="53" y="361"/>
                  </a:lnTo>
                  <a:lnTo>
                    <a:pt x="73" y="368"/>
                  </a:lnTo>
                  <a:lnTo>
                    <a:pt x="83" y="363"/>
                  </a:lnTo>
                  <a:lnTo>
                    <a:pt x="101" y="351"/>
                  </a:lnTo>
                  <a:lnTo>
                    <a:pt x="117" y="338"/>
                  </a:lnTo>
                  <a:lnTo>
                    <a:pt x="132" y="324"/>
                  </a:lnTo>
                  <a:lnTo>
                    <a:pt x="146" y="310"/>
                  </a:lnTo>
                  <a:lnTo>
                    <a:pt x="158" y="294"/>
                  </a:lnTo>
                  <a:lnTo>
                    <a:pt x="169" y="277"/>
                  </a:lnTo>
                  <a:lnTo>
                    <a:pt x="179" y="260"/>
                  </a:lnTo>
                  <a:lnTo>
                    <a:pt x="187" y="242"/>
                  </a:lnTo>
                  <a:lnTo>
                    <a:pt x="194" y="224"/>
                  </a:lnTo>
                  <a:lnTo>
                    <a:pt x="200" y="205"/>
                  </a:lnTo>
                  <a:lnTo>
                    <a:pt x="204" y="186"/>
                  </a:lnTo>
                  <a:lnTo>
                    <a:pt x="207" y="167"/>
                  </a:lnTo>
                  <a:lnTo>
                    <a:pt x="208" y="147"/>
                  </a:lnTo>
                  <a:lnTo>
                    <a:pt x="208" y="127"/>
                  </a:lnTo>
                  <a:lnTo>
                    <a:pt x="206" y="107"/>
                  </a:lnTo>
                  <a:lnTo>
                    <a:pt x="203" y="87"/>
                  </a:lnTo>
                  <a:lnTo>
                    <a:pt x="198" y="68"/>
                  </a:lnTo>
                  <a:lnTo>
                    <a:pt x="192" y="48"/>
                  </a:lnTo>
                  <a:lnTo>
                    <a:pt x="184" y="29"/>
                  </a:lnTo>
                  <a:lnTo>
                    <a:pt x="175" y="10"/>
                  </a:lnTo>
                  <a:lnTo>
                    <a:pt x="167" y="0"/>
                  </a:lnTo>
                  <a:lnTo>
                    <a:pt x="149" y="1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7" name="Freeform 86"/>
            <p:cNvSpPr>
              <a:spLocks/>
            </p:cNvSpPr>
            <p:nvPr/>
          </p:nvSpPr>
          <p:spPr bwMode="auto">
            <a:xfrm>
              <a:off x="5000" y="7299"/>
              <a:ext cx="85" cy="138"/>
            </a:xfrm>
            <a:custGeom>
              <a:avLst/>
              <a:gdLst>
                <a:gd name="T0" fmla="*/ 74 w 85"/>
                <a:gd name="T1" fmla="*/ 133 h 138"/>
                <a:gd name="T2" fmla="*/ 77 w 85"/>
                <a:gd name="T3" fmla="*/ 128 h 138"/>
                <a:gd name="T4" fmla="*/ 85 w 85"/>
                <a:gd name="T5" fmla="*/ 121 h 138"/>
                <a:gd name="T6" fmla="*/ 81 w 85"/>
                <a:gd name="T7" fmla="*/ 105 h 138"/>
                <a:gd name="T8" fmla="*/ 77 w 85"/>
                <a:gd name="T9" fmla="*/ 92 h 138"/>
                <a:gd name="T10" fmla="*/ 73 w 85"/>
                <a:gd name="T11" fmla="*/ 73 h 138"/>
                <a:gd name="T12" fmla="*/ 69 w 85"/>
                <a:gd name="T13" fmla="*/ 55 h 138"/>
                <a:gd name="T14" fmla="*/ 66 w 85"/>
                <a:gd name="T15" fmla="*/ 36 h 138"/>
                <a:gd name="T16" fmla="*/ 63 w 85"/>
                <a:gd name="T17" fmla="*/ 15 h 138"/>
                <a:gd name="T18" fmla="*/ 62 w 85"/>
                <a:gd name="T19" fmla="*/ 0 h 138"/>
                <a:gd name="T20" fmla="*/ 53 w 85"/>
                <a:gd name="T21" fmla="*/ 9 h 138"/>
                <a:gd name="T22" fmla="*/ 44 w 85"/>
                <a:gd name="T23" fmla="*/ 21 h 138"/>
                <a:gd name="T24" fmla="*/ 33 w 85"/>
                <a:gd name="T25" fmla="*/ 38 h 138"/>
                <a:gd name="T26" fmla="*/ 23 w 85"/>
                <a:gd name="T27" fmla="*/ 57 h 138"/>
                <a:gd name="T28" fmla="*/ 14 w 85"/>
                <a:gd name="T29" fmla="*/ 77 h 138"/>
                <a:gd name="T30" fmla="*/ 7 w 85"/>
                <a:gd name="T31" fmla="*/ 97 h 138"/>
                <a:gd name="T32" fmla="*/ 3 w 85"/>
                <a:gd name="T33" fmla="*/ 115 h 138"/>
                <a:gd name="T34" fmla="*/ 0 w 85"/>
                <a:gd name="T35" fmla="*/ 129 h 138"/>
                <a:gd name="T36" fmla="*/ 17 w 85"/>
                <a:gd name="T37" fmla="*/ 133 h 138"/>
                <a:gd name="T38" fmla="*/ 53 w 85"/>
                <a:gd name="T39" fmla="*/ 137 h 138"/>
                <a:gd name="T40" fmla="*/ 71 w 85"/>
                <a:gd name="T41" fmla="*/ 137 h 138"/>
                <a:gd name="T42" fmla="*/ 74 w 85"/>
                <a:gd name="T43" fmla="*/ 13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38">
                  <a:moveTo>
                    <a:pt x="74" y="133"/>
                  </a:moveTo>
                  <a:lnTo>
                    <a:pt x="77" y="128"/>
                  </a:lnTo>
                  <a:lnTo>
                    <a:pt x="85" y="121"/>
                  </a:lnTo>
                  <a:lnTo>
                    <a:pt x="81" y="105"/>
                  </a:lnTo>
                  <a:lnTo>
                    <a:pt x="77" y="92"/>
                  </a:lnTo>
                  <a:lnTo>
                    <a:pt x="73" y="73"/>
                  </a:lnTo>
                  <a:lnTo>
                    <a:pt x="69" y="55"/>
                  </a:lnTo>
                  <a:lnTo>
                    <a:pt x="66" y="36"/>
                  </a:lnTo>
                  <a:lnTo>
                    <a:pt x="63" y="15"/>
                  </a:lnTo>
                  <a:lnTo>
                    <a:pt x="62" y="0"/>
                  </a:lnTo>
                  <a:lnTo>
                    <a:pt x="53" y="9"/>
                  </a:lnTo>
                  <a:lnTo>
                    <a:pt x="44" y="21"/>
                  </a:lnTo>
                  <a:lnTo>
                    <a:pt x="33" y="38"/>
                  </a:lnTo>
                  <a:lnTo>
                    <a:pt x="23" y="57"/>
                  </a:lnTo>
                  <a:lnTo>
                    <a:pt x="14" y="77"/>
                  </a:lnTo>
                  <a:lnTo>
                    <a:pt x="7" y="97"/>
                  </a:lnTo>
                  <a:lnTo>
                    <a:pt x="3" y="115"/>
                  </a:lnTo>
                  <a:lnTo>
                    <a:pt x="0" y="129"/>
                  </a:lnTo>
                  <a:lnTo>
                    <a:pt x="17" y="133"/>
                  </a:lnTo>
                  <a:lnTo>
                    <a:pt x="53" y="137"/>
                  </a:lnTo>
                  <a:lnTo>
                    <a:pt x="71" y="137"/>
                  </a:lnTo>
                  <a:lnTo>
                    <a:pt x="74" y="13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8" name="Freeform 85"/>
            <p:cNvSpPr>
              <a:spLocks/>
            </p:cNvSpPr>
            <p:nvPr/>
          </p:nvSpPr>
          <p:spPr bwMode="auto">
            <a:xfrm>
              <a:off x="5084" y="7213"/>
              <a:ext cx="275" cy="222"/>
            </a:xfrm>
            <a:custGeom>
              <a:avLst/>
              <a:gdLst>
                <a:gd name="T0" fmla="*/ 62 w 275"/>
                <a:gd name="T1" fmla="*/ 22 h 222"/>
                <a:gd name="T2" fmla="*/ 44 w 275"/>
                <a:gd name="T3" fmla="*/ 32 h 222"/>
                <a:gd name="T4" fmla="*/ 26 w 275"/>
                <a:gd name="T5" fmla="*/ 42 h 222"/>
                <a:gd name="T6" fmla="*/ 10 w 275"/>
                <a:gd name="T7" fmla="*/ 54 h 222"/>
                <a:gd name="T8" fmla="*/ 0 w 275"/>
                <a:gd name="T9" fmla="*/ 63 h 222"/>
                <a:gd name="T10" fmla="*/ 1 w 275"/>
                <a:gd name="T11" fmla="*/ 80 h 222"/>
                <a:gd name="T12" fmla="*/ 3 w 275"/>
                <a:gd name="T13" fmla="*/ 98 h 222"/>
                <a:gd name="T14" fmla="*/ 10 w 275"/>
                <a:gd name="T15" fmla="*/ 148 h 222"/>
                <a:gd name="T16" fmla="*/ 14 w 275"/>
                <a:gd name="T17" fmla="*/ 165 h 222"/>
                <a:gd name="T18" fmla="*/ 19 w 275"/>
                <a:gd name="T19" fmla="*/ 182 h 222"/>
                <a:gd name="T20" fmla="*/ 24 w 275"/>
                <a:gd name="T21" fmla="*/ 198 h 222"/>
                <a:gd name="T22" fmla="*/ 27 w 275"/>
                <a:gd name="T23" fmla="*/ 198 h 222"/>
                <a:gd name="T24" fmla="*/ 47 w 275"/>
                <a:gd name="T25" fmla="*/ 203 h 222"/>
                <a:gd name="T26" fmla="*/ 62 w 275"/>
                <a:gd name="T27" fmla="*/ 218 h 222"/>
                <a:gd name="T28" fmla="*/ 64 w 275"/>
                <a:gd name="T29" fmla="*/ 222 h 222"/>
                <a:gd name="T30" fmla="*/ 81 w 275"/>
                <a:gd name="T31" fmla="*/ 220 h 222"/>
                <a:gd name="T32" fmla="*/ 99 w 275"/>
                <a:gd name="T33" fmla="*/ 217 h 222"/>
                <a:gd name="T34" fmla="*/ 119 w 275"/>
                <a:gd name="T35" fmla="*/ 214 h 222"/>
                <a:gd name="T36" fmla="*/ 139 w 275"/>
                <a:gd name="T37" fmla="*/ 209 h 222"/>
                <a:gd name="T38" fmla="*/ 158 w 275"/>
                <a:gd name="T39" fmla="*/ 203 h 222"/>
                <a:gd name="T40" fmla="*/ 178 w 275"/>
                <a:gd name="T41" fmla="*/ 197 h 222"/>
                <a:gd name="T42" fmla="*/ 197 w 275"/>
                <a:gd name="T43" fmla="*/ 190 h 222"/>
                <a:gd name="T44" fmla="*/ 216 w 275"/>
                <a:gd name="T45" fmla="*/ 183 h 222"/>
                <a:gd name="T46" fmla="*/ 234 w 275"/>
                <a:gd name="T47" fmla="*/ 175 h 222"/>
                <a:gd name="T48" fmla="*/ 252 w 275"/>
                <a:gd name="T49" fmla="*/ 166 h 222"/>
                <a:gd name="T50" fmla="*/ 250 w 275"/>
                <a:gd name="T51" fmla="*/ 162 h 222"/>
                <a:gd name="T52" fmla="*/ 250 w 275"/>
                <a:gd name="T53" fmla="*/ 156 h 222"/>
                <a:gd name="T54" fmla="*/ 257 w 275"/>
                <a:gd name="T55" fmla="*/ 137 h 222"/>
                <a:gd name="T56" fmla="*/ 271 w 275"/>
                <a:gd name="T57" fmla="*/ 122 h 222"/>
                <a:gd name="T58" fmla="*/ 274 w 275"/>
                <a:gd name="T59" fmla="*/ 121 h 222"/>
                <a:gd name="T60" fmla="*/ 270 w 275"/>
                <a:gd name="T61" fmla="*/ 104 h 222"/>
                <a:gd name="T62" fmla="*/ 255 w 275"/>
                <a:gd name="T63" fmla="*/ 73 h 222"/>
                <a:gd name="T64" fmla="*/ 253 w 275"/>
                <a:gd name="T65" fmla="*/ 68 h 222"/>
                <a:gd name="T66" fmla="*/ 243 w 275"/>
                <a:gd name="T67" fmla="*/ 51 h 222"/>
                <a:gd name="T68" fmla="*/ 230 w 275"/>
                <a:gd name="T69" fmla="*/ 34 h 222"/>
                <a:gd name="T70" fmla="*/ 217 w 275"/>
                <a:gd name="T71" fmla="*/ 17 h 222"/>
                <a:gd name="T72" fmla="*/ 205 w 275"/>
                <a:gd name="T73" fmla="*/ 3 h 222"/>
                <a:gd name="T74" fmla="*/ 190 w 275"/>
                <a:gd name="T75" fmla="*/ 1 h 222"/>
                <a:gd name="T76" fmla="*/ 177 w 275"/>
                <a:gd name="T77" fmla="*/ 0 h 222"/>
                <a:gd name="T78" fmla="*/ 163 w 275"/>
                <a:gd name="T79" fmla="*/ 0 h 222"/>
                <a:gd name="T80" fmla="*/ 150 w 275"/>
                <a:gd name="T81" fmla="*/ 1 h 222"/>
                <a:gd name="T82" fmla="*/ 135 w 275"/>
                <a:gd name="T83" fmla="*/ 1 h 222"/>
                <a:gd name="T84" fmla="*/ 122 w 275"/>
                <a:gd name="T85" fmla="*/ 3 h 222"/>
                <a:gd name="T86" fmla="*/ 109 w 275"/>
                <a:gd name="T87" fmla="*/ 7 h 222"/>
                <a:gd name="T88" fmla="*/ 96 w 275"/>
                <a:gd name="T89" fmla="*/ 9 h 222"/>
                <a:gd name="T90" fmla="*/ 69 w 275"/>
                <a:gd name="T91" fmla="*/ 19 h 222"/>
                <a:gd name="T92" fmla="*/ 62 w 275"/>
                <a:gd name="T93" fmla="*/ 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22">
                  <a:moveTo>
                    <a:pt x="62" y="22"/>
                  </a:moveTo>
                  <a:lnTo>
                    <a:pt x="44" y="32"/>
                  </a:lnTo>
                  <a:lnTo>
                    <a:pt x="26" y="42"/>
                  </a:lnTo>
                  <a:lnTo>
                    <a:pt x="10" y="54"/>
                  </a:lnTo>
                  <a:lnTo>
                    <a:pt x="0" y="63"/>
                  </a:lnTo>
                  <a:lnTo>
                    <a:pt x="1" y="80"/>
                  </a:lnTo>
                  <a:lnTo>
                    <a:pt x="3" y="98"/>
                  </a:lnTo>
                  <a:lnTo>
                    <a:pt x="10" y="148"/>
                  </a:lnTo>
                  <a:lnTo>
                    <a:pt x="14" y="165"/>
                  </a:lnTo>
                  <a:lnTo>
                    <a:pt x="19" y="182"/>
                  </a:lnTo>
                  <a:lnTo>
                    <a:pt x="24" y="198"/>
                  </a:lnTo>
                  <a:lnTo>
                    <a:pt x="27" y="198"/>
                  </a:lnTo>
                  <a:lnTo>
                    <a:pt x="47" y="203"/>
                  </a:lnTo>
                  <a:lnTo>
                    <a:pt x="62" y="218"/>
                  </a:lnTo>
                  <a:lnTo>
                    <a:pt x="64" y="222"/>
                  </a:lnTo>
                  <a:lnTo>
                    <a:pt x="81" y="220"/>
                  </a:lnTo>
                  <a:lnTo>
                    <a:pt x="99" y="217"/>
                  </a:lnTo>
                  <a:lnTo>
                    <a:pt x="119" y="214"/>
                  </a:lnTo>
                  <a:lnTo>
                    <a:pt x="139" y="209"/>
                  </a:lnTo>
                  <a:lnTo>
                    <a:pt x="158" y="203"/>
                  </a:lnTo>
                  <a:lnTo>
                    <a:pt x="178" y="197"/>
                  </a:lnTo>
                  <a:lnTo>
                    <a:pt x="197" y="190"/>
                  </a:lnTo>
                  <a:lnTo>
                    <a:pt x="216" y="183"/>
                  </a:lnTo>
                  <a:lnTo>
                    <a:pt x="234" y="175"/>
                  </a:lnTo>
                  <a:lnTo>
                    <a:pt x="252" y="166"/>
                  </a:lnTo>
                  <a:lnTo>
                    <a:pt x="250" y="162"/>
                  </a:lnTo>
                  <a:lnTo>
                    <a:pt x="250" y="156"/>
                  </a:lnTo>
                  <a:lnTo>
                    <a:pt x="257" y="137"/>
                  </a:lnTo>
                  <a:lnTo>
                    <a:pt x="271" y="122"/>
                  </a:lnTo>
                  <a:lnTo>
                    <a:pt x="274" y="121"/>
                  </a:lnTo>
                  <a:lnTo>
                    <a:pt x="270" y="104"/>
                  </a:lnTo>
                  <a:lnTo>
                    <a:pt x="255" y="73"/>
                  </a:lnTo>
                  <a:lnTo>
                    <a:pt x="253" y="68"/>
                  </a:lnTo>
                  <a:lnTo>
                    <a:pt x="243" y="51"/>
                  </a:lnTo>
                  <a:lnTo>
                    <a:pt x="230" y="34"/>
                  </a:lnTo>
                  <a:lnTo>
                    <a:pt x="217" y="17"/>
                  </a:lnTo>
                  <a:lnTo>
                    <a:pt x="205" y="3"/>
                  </a:lnTo>
                  <a:lnTo>
                    <a:pt x="190" y="1"/>
                  </a:lnTo>
                  <a:lnTo>
                    <a:pt x="177" y="0"/>
                  </a:lnTo>
                  <a:lnTo>
                    <a:pt x="163" y="0"/>
                  </a:lnTo>
                  <a:lnTo>
                    <a:pt x="150" y="1"/>
                  </a:lnTo>
                  <a:lnTo>
                    <a:pt x="135" y="1"/>
                  </a:lnTo>
                  <a:lnTo>
                    <a:pt x="122" y="3"/>
                  </a:lnTo>
                  <a:lnTo>
                    <a:pt x="109" y="7"/>
                  </a:lnTo>
                  <a:lnTo>
                    <a:pt x="96" y="9"/>
                  </a:lnTo>
                  <a:lnTo>
                    <a:pt x="69" y="19"/>
                  </a:lnTo>
                  <a:lnTo>
                    <a:pt x="62" y="2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09" name="Freeform 84"/>
            <p:cNvSpPr>
              <a:spLocks/>
            </p:cNvSpPr>
            <p:nvPr/>
          </p:nvSpPr>
          <p:spPr bwMode="auto">
            <a:xfrm>
              <a:off x="5408" y="7178"/>
              <a:ext cx="473" cy="552"/>
            </a:xfrm>
            <a:custGeom>
              <a:avLst/>
              <a:gdLst>
                <a:gd name="T0" fmla="*/ 13 w 473"/>
                <a:gd name="T1" fmla="*/ 12 h 552"/>
                <a:gd name="T2" fmla="*/ 54 w 473"/>
                <a:gd name="T3" fmla="*/ 29 h 552"/>
                <a:gd name="T4" fmla="*/ 91 w 473"/>
                <a:gd name="T5" fmla="*/ 50 h 552"/>
                <a:gd name="T6" fmla="*/ 124 w 473"/>
                <a:gd name="T7" fmla="*/ 76 h 552"/>
                <a:gd name="T8" fmla="*/ 154 w 473"/>
                <a:gd name="T9" fmla="*/ 106 h 552"/>
                <a:gd name="T10" fmla="*/ 179 w 473"/>
                <a:gd name="T11" fmla="*/ 140 h 552"/>
                <a:gd name="T12" fmla="*/ 200 w 473"/>
                <a:gd name="T13" fmla="*/ 177 h 552"/>
                <a:gd name="T14" fmla="*/ 217 w 473"/>
                <a:gd name="T15" fmla="*/ 216 h 552"/>
                <a:gd name="T16" fmla="*/ 228 w 473"/>
                <a:gd name="T17" fmla="*/ 257 h 552"/>
                <a:gd name="T18" fmla="*/ 234 w 473"/>
                <a:gd name="T19" fmla="*/ 300 h 552"/>
                <a:gd name="T20" fmla="*/ 235 w 473"/>
                <a:gd name="T21" fmla="*/ 337 h 552"/>
                <a:gd name="T22" fmla="*/ 174 w 473"/>
                <a:gd name="T23" fmla="*/ 319 h 552"/>
                <a:gd name="T24" fmla="*/ 145 w 473"/>
                <a:gd name="T25" fmla="*/ 331 h 552"/>
                <a:gd name="T26" fmla="*/ 136 w 473"/>
                <a:gd name="T27" fmla="*/ 356 h 552"/>
                <a:gd name="T28" fmla="*/ 140 w 473"/>
                <a:gd name="T29" fmla="*/ 366 h 552"/>
                <a:gd name="T30" fmla="*/ 240 w 473"/>
                <a:gd name="T31" fmla="*/ 536 h 552"/>
                <a:gd name="T32" fmla="*/ 253 w 473"/>
                <a:gd name="T33" fmla="*/ 549 h 552"/>
                <a:gd name="T34" fmla="*/ 276 w 473"/>
                <a:gd name="T35" fmla="*/ 552 h 552"/>
                <a:gd name="T36" fmla="*/ 454 w 473"/>
                <a:gd name="T37" fmla="*/ 463 h 552"/>
                <a:gd name="T38" fmla="*/ 472 w 473"/>
                <a:gd name="T39" fmla="*/ 443 h 552"/>
                <a:gd name="T40" fmla="*/ 465 w 473"/>
                <a:gd name="T41" fmla="*/ 410 h 552"/>
                <a:gd name="T42" fmla="*/ 391 w 473"/>
                <a:gd name="T43" fmla="*/ 382 h 552"/>
                <a:gd name="T44" fmla="*/ 394 w 473"/>
                <a:gd name="T45" fmla="*/ 335 h 552"/>
                <a:gd name="T46" fmla="*/ 390 w 473"/>
                <a:gd name="T47" fmla="*/ 273 h 552"/>
                <a:gd name="T48" fmla="*/ 374 w 473"/>
                <a:gd name="T49" fmla="*/ 214 h 552"/>
                <a:gd name="T50" fmla="*/ 349 w 473"/>
                <a:gd name="T51" fmla="*/ 160 h 552"/>
                <a:gd name="T52" fmla="*/ 316 w 473"/>
                <a:gd name="T53" fmla="*/ 112 h 552"/>
                <a:gd name="T54" fmla="*/ 274 w 473"/>
                <a:gd name="T55" fmla="*/ 71 h 552"/>
                <a:gd name="T56" fmla="*/ 226 w 473"/>
                <a:gd name="T57" fmla="*/ 38 h 552"/>
                <a:gd name="T58" fmla="*/ 172 w 473"/>
                <a:gd name="T59" fmla="*/ 15 h 552"/>
                <a:gd name="T60" fmla="*/ 113 w 473"/>
                <a:gd name="T61" fmla="*/ 2 h 552"/>
                <a:gd name="T62" fmla="*/ 51 w 473"/>
                <a:gd name="T63" fmla="*/ 0 h 552"/>
                <a:gd name="T64" fmla="*/ 0 w 473"/>
                <a:gd name="T65" fmla="*/ 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3" h="552">
                  <a:moveTo>
                    <a:pt x="3" y="9"/>
                  </a:moveTo>
                  <a:lnTo>
                    <a:pt x="13" y="12"/>
                  </a:lnTo>
                  <a:lnTo>
                    <a:pt x="34" y="20"/>
                  </a:lnTo>
                  <a:lnTo>
                    <a:pt x="54" y="29"/>
                  </a:lnTo>
                  <a:lnTo>
                    <a:pt x="73" y="39"/>
                  </a:lnTo>
                  <a:lnTo>
                    <a:pt x="91" y="50"/>
                  </a:lnTo>
                  <a:lnTo>
                    <a:pt x="108" y="63"/>
                  </a:lnTo>
                  <a:lnTo>
                    <a:pt x="124" y="76"/>
                  </a:lnTo>
                  <a:lnTo>
                    <a:pt x="140" y="91"/>
                  </a:lnTo>
                  <a:lnTo>
                    <a:pt x="154" y="106"/>
                  </a:lnTo>
                  <a:lnTo>
                    <a:pt x="167" y="123"/>
                  </a:lnTo>
                  <a:lnTo>
                    <a:pt x="179" y="140"/>
                  </a:lnTo>
                  <a:lnTo>
                    <a:pt x="190" y="158"/>
                  </a:lnTo>
                  <a:lnTo>
                    <a:pt x="200" y="177"/>
                  </a:lnTo>
                  <a:lnTo>
                    <a:pt x="209" y="196"/>
                  </a:lnTo>
                  <a:lnTo>
                    <a:pt x="217" y="216"/>
                  </a:lnTo>
                  <a:lnTo>
                    <a:pt x="223" y="236"/>
                  </a:lnTo>
                  <a:lnTo>
                    <a:pt x="228" y="257"/>
                  </a:lnTo>
                  <a:lnTo>
                    <a:pt x="231" y="279"/>
                  </a:lnTo>
                  <a:lnTo>
                    <a:pt x="234" y="300"/>
                  </a:lnTo>
                  <a:lnTo>
                    <a:pt x="235" y="322"/>
                  </a:lnTo>
                  <a:lnTo>
                    <a:pt x="235" y="337"/>
                  </a:lnTo>
                  <a:lnTo>
                    <a:pt x="178" y="320"/>
                  </a:lnTo>
                  <a:lnTo>
                    <a:pt x="174" y="319"/>
                  </a:lnTo>
                  <a:lnTo>
                    <a:pt x="161" y="320"/>
                  </a:lnTo>
                  <a:lnTo>
                    <a:pt x="145" y="331"/>
                  </a:lnTo>
                  <a:lnTo>
                    <a:pt x="136" y="350"/>
                  </a:lnTo>
                  <a:lnTo>
                    <a:pt x="136" y="356"/>
                  </a:lnTo>
                  <a:lnTo>
                    <a:pt x="138" y="361"/>
                  </a:lnTo>
                  <a:lnTo>
                    <a:pt x="140" y="366"/>
                  </a:lnTo>
                  <a:lnTo>
                    <a:pt x="141" y="370"/>
                  </a:lnTo>
                  <a:lnTo>
                    <a:pt x="240" y="536"/>
                  </a:lnTo>
                  <a:lnTo>
                    <a:pt x="243" y="542"/>
                  </a:lnTo>
                  <a:lnTo>
                    <a:pt x="253" y="549"/>
                  </a:lnTo>
                  <a:lnTo>
                    <a:pt x="259" y="552"/>
                  </a:lnTo>
                  <a:lnTo>
                    <a:pt x="276" y="552"/>
                  </a:lnTo>
                  <a:lnTo>
                    <a:pt x="282" y="549"/>
                  </a:lnTo>
                  <a:lnTo>
                    <a:pt x="454" y="463"/>
                  </a:lnTo>
                  <a:lnTo>
                    <a:pt x="461" y="457"/>
                  </a:lnTo>
                  <a:lnTo>
                    <a:pt x="472" y="443"/>
                  </a:lnTo>
                  <a:lnTo>
                    <a:pt x="473" y="425"/>
                  </a:lnTo>
                  <a:lnTo>
                    <a:pt x="465" y="410"/>
                  </a:lnTo>
                  <a:lnTo>
                    <a:pt x="450" y="399"/>
                  </a:lnTo>
                  <a:lnTo>
                    <a:pt x="391" y="382"/>
                  </a:lnTo>
                  <a:lnTo>
                    <a:pt x="392" y="367"/>
                  </a:lnTo>
                  <a:lnTo>
                    <a:pt x="394" y="335"/>
                  </a:lnTo>
                  <a:lnTo>
                    <a:pt x="393" y="303"/>
                  </a:lnTo>
                  <a:lnTo>
                    <a:pt x="390" y="273"/>
                  </a:lnTo>
                  <a:lnTo>
                    <a:pt x="383" y="243"/>
                  </a:lnTo>
                  <a:lnTo>
                    <a:pt x="374" y="214"/>
                  </a:lnTo>
                  <a:lnTo>
                    <a:pt x="363" y="187"/>
                  </a:lnTo>
                  <a:lnTo>
                    <a:pt x="349" y="160"/>
                  </a:lnTo>
                  <a:lnTo>
                    <a:pt x="333" y="136"/>
                  </a:lnTo>
                  <a:lnTo>
                    <a:pt x="316" y="112"/>
                  </a:lnTo>
                  <a:lnTo>
                    <a:pt x="296" y="91"/>
                  </a:lnTo>
                  <a:lnTo>
                    <a:pt x="274" y="71"/>
                  </a:lnTo>
                  <a:lnTo>
                    <a:pt x="251" y="54"/>
                  </a:lnTo>
                  <a:lnTo>
                    <a:pt x="226" y="38"/>
                  </a:lnTo>
                  <a:lnTo>
                    <a:pt x="199" y="25"/>
                  </a:lnTo>
                  <a:lnTo>
                    <a:pt x="172" y="15"/>
                  </a:lnTo>
                  <a:lnTo>
                    <a:pt x="143" y="7"/>
                  </a:lnTo>
                  <a:lnTo>
                    <a:pt x="113" y="2"/>
                  </a:lnTo>
                  <a:lnTo>
                    <a:pt x="82" y="0"/>
                  </a:lnTo>
                  <a:lnTo>
                    <a:pt x="51" y="0"/>
                  </a:lnTo>
                  <a:lnTo>
                    <a:pt x="19" y="4"/>
                  </a:lnTo>
                  <a:lnTo>
                    <a:pt x="0" y="8"/>
                  </a:lnTo>
                  <a:lnTo>
                    <a:pt x="3"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0" name="Freeform 83"/>
            <p:cNvSpPr>
              <a:spLocks/>
            </p:cNvSpPr>
            <p:nvPr/>
          </p:nvSpPr>
          <p:spPr bwMode="auto">
            <a:xfrm>
              <a:off x="4627" y="7258"/>
              <a:ext cx="479" cy="558"/>
            </a:xfrm>
            <a:custGeom>
              <a:avLst/>
              <a:gdLst>
                <a:gd name="T0" fmla="*/ 317 w 479"/>
                <a:gd name="T1" fmla="*/ 234 h 558"/>
                <a:gd name="T2" fmla="*/ 326 w 479"/>
                <a:gd name="T3" fmla="*/ 229 h 558"/>
                <a:gd name="T4" fmla="*/ 338 w 479"/>
                <a:gd name="T5" fmla="*/ 213 h 558"/>
                <a:gd name="T6" fmla="*/ 340 w 479"/>
                <a:gd name="T7" fmla="*/ 202 h 558"/>
                <a:gd name="T8" fmla="*/ 339 w 479"/>
                <a:gd name="T9" fmla="*/ 193 h 558"/>
                <a:gd name="T10" fmla="*/ 335 w 479"/>
                <a:gd name="T11" fmla="*/ 183 h 558"/>
                <a:gd name="T12" fmla="*/ 232 w 479"/>
                <a:gd name="T13" fmla="*/ 10 h 558"/>
                <a:gd name="T14" fmla="*/ 217 w 479"/>
                <a:gd name="T15" fmla="*/ 1 h 558"/>
                <a:gd name="T16" fmla="*/ 205 w 479"/>
                <a:gd name="T17" fmla="*/ 0 h 558"/>
                <a:gd name="T18" fmla="*/ 193 w 479"/>
                <a:gd name="T19" fmla="*/ 3 h 558"/>
                <a:gd name="T20" fmla="*/ 14 w 479"/>
                <a:gd name="T21" fmla="*/ 93 h 558"/>
                <a:gd name="T22" fmla="*/ 4 w 479"/>
                <a:gd name="T23" fmla="*/ 104 h 558"/>
                <a:gd name="T24" fmla="*/ 0 w 479"/>
                <a:gd name="T25" fmla="*/ 121 h 558"/>
                <a:gd name="T26" fmla="*/ 19 w 479"/>
                <a:gd name="T27" fmla="*/ 152 h 558"/>
                <a:gd name="T28" fmla="*/ 83 w 479"/>
                <a:gd name="T29" fmla="*/ 171 h 558"/>
                <a:gd name="T30" fmla="*/ 79 w 479"/>
                <a:gd name="T31" fmla="*/ 219 h 558"/>
                <a:gd name="T32" fmla="*/ 84 w 479"/>
                <a:gd name="T33" fmla="*/ 282 h 558"/>
                <a:gd name="T34" fmla="*/ 100 w 479"/>
                <a:gd name="T35" fmla="*/ 342 h 558"/>
                <a:gd name="T36" fmla="*/ 125 w 479"/>
                <a:gd name="T37" fmla="*/ 396 h 558"/>
                <a:gd name="T38" fmla="*/ 159 w 479"/>
                <a:gd name="T39" fmla="*/ 444 h 558"/>
                <a:gd name="T40" fmla="*/ 201 w 479"/>
                <a:gd name="T41" fmla="*/ 486 h 558"/>
                <a:gd name="T42" fmla="*/ 250 w 479"/>
                <a:gd name="T43" fmla="*/ 519 h 558"/>
                <a:gd name="T44" fmla="*/ 304 w 479"/>
                <a:gd name="T45" fmla="*/ 542 h 558"/>
                <a:gd name="T46" fmla="*/ 363 w 479"/>
                <a:gd name="T47" fmla="*/ 555 h 558"/>
                <a:gd name="T48" fmla="*/ 426 w 479"/>
                <a:gd name="T49" fmla="*/ 557 h 558"/>
                <a:gd name="T50" fmla="*/ 478 w 479"/>
                <a:gd name="T51" fmla="*/ 549 h 558"/>
                <a:gd name="T52" fmla="*/ 460 w 479"/>
                <a:gd name="T53" fmla="*/ 543 h 558"/>
                <a:gd name="T54" fmla="*/ 420 w 479"/>
                <a:gd name="T55" fmla="*/ 526 h 558"/>
                <a:gd name="T56" fmla="*/ 383 w 479"/>
                <a:gd name="T57" fmla="*/ 504 h 558"/>
                <a:gd name="T58" fmla="*/ 350 w 479"/>
                <a:gd name="T59" fmla="*/ 478 h 558"/>
                <a:gd name="T60" fmla="*/ 320 w 479"/>
                <a:gd name="T61" fmla="*/ 448 h 558"/>
                <a:gd name="T62" fmla="*/ 295 w 479"/>
                <a:gd name="T63" fmla="*/ 414 h 558"/>
                <a:gd name="T64" fmla="*/ 275 w 479"/>
                <a:gd name="T65" fmla="*/ 377 h 558"/>
                <a:gd name="T66" fmla="*/ 259 w 479"/>
                <a:gd name="T67" fmla="*/ 337 h 558"/>
                <a:gd name="T68" fmla="*/ 248 w 479"/>
                <a:gd name="T69" fmla="*/ 296 h 558"/>
                <a:gd name="T70" fmla="*/ 242 w 479"/>
                <a:gd name="T71" fmla="*/ 253 h 558"/>
                <a:gd name="T72" fmla="*/ 241 w 479"/>
                <a:gd name="T73" fmla="*/ 218 h 558"/>
                <a:gd name="T74" fmla="*/ 302 w 479"/>
                <a:gd name="T75" fmla="*/ 235 h 558"/>
                <a:gd name="T76" fmla="*/ 313 w 479"/>
                <a:gd name="T77" fmla="*/ 23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9" h="558">
                  <a:moveTo>
                    <a:pt x="313" y="235"/>
                  </a:moveTo>
                  <a:lnTo>
                    <a:pt x="317" y="234"/>
                  </a:lnTo>
                  <a:lnTo>
                    <a:pt x="321" y="231"/>
                  </a:lnTo>
                  <a:lnTo>
                    <a:pt x="326" y="229"/>
                  </a:lnTo>
                  <a:lnTo>
                    <a:pt x="333" y="223"/>
                  </a:lnTo>
                  <a:lnTo>
                    <a:pt x="338" y="213"/>
                  </a:lnTo>
                  <a:lnTo>
                    <a:pt x="339" y="208"/>
                  </a:lnTo>
                  <a:lnTo>
                    <a:pt x="340" y="202"/>
                  </a:lnTo>
                  <a:lnTo>
                    <a:pt x="340" y="198"/>
                  </a:lnTo>
                  <a:lnTo>
                    <a:pt x="339" y="193"/>
                  </a:lnTo>
                  <a:lnTo>
                    <a:pt x="337" y="189"/>
                  </a:lnTo>
                  <a:lnTo>
                    <a:pt x="335" y="183"/>
                  </a:lnTo>
                  <a:lnTo>
                    <a:pt x="235" y="15"/>
                  </a:lnTo>
                  <a:lnTo>
                    <a:pt x="232" y="10"/>
                  </a:lnTo>
                  <a:lnTo>
                    <a:pt x="223" y="3"/>
                  </a:lnTo>
                  <a:lnTo>
                    <a:pt x="217" y="1"/>
                  </a:lnTo>
                  <a:lnTo>
                    <a:pt x="211" y="0"/>
                  </a:lnTo>
                  <a:lnTo>
                    <a:pt x="205" y="0"/>
                  </a:lnTo>
                  <a:lnTo>
                    <a:pt x="199" y="1"/>
                  </a:lnTo>
                  <a:lnTo>
                    <a:pt x="193" y="3"/>
                  </a:lnTo>
                  <a:lnTo>
                    <a:pt x="19" y="91"/>
                  </a:lnTo>
                  <a:lnTo>
                    <a:pt x="14" y="93"/>
                  </a:lnTo>
                  <a:lnTo>
                    <a:pt x="7" y="100"/>
                  </a:lnTo>
                  <a:lnTo>
                    <a:pt x="4" y="104"/>
                  </a:lnTo>
                  <a:lnTo>
                    <a:pt x="2" y="109"/>
                  </a:lnTo>
                  <a:lnTo>
                    <a:pt x="0" y="121"/>
                  </a:lnTo>
                  <a:lnTo>
                    <a:pt x="4" y="139"/>
                  </a:lnTo>
                  <a:lnTo>
                    <a:pt x="19" y="152"/>
                  </a:lnTo>
                  <a:lnTo>
                    <a:pt x="23" y="153"/>
                  </a:lnTo>
                  <a:lnTo>
                    <a:pt x="83" y="171"/>
                  </a:lnTo>
                  <a:lnTo>
                    <a:pt x="81" y="187"/>
                  </a:lnTo>
                  <a:lnTo>
                    <a:pt x="79" y="219"/>
                  </a:lnTo>
                  <a:lnTo>
                    <a:pt x="80" y="251"/>
                  </a:lnTo>
                  <a:lnTo>
                    <a:pt x="84" y="282"/>
                  </a:lnTo>
                  <a:lnTo>
                    <a:pt x="91" y="313"/>
                  </a:lnTo>
                  <a:lnTo>
                    <a:pt x="100" y="342"/>
                  </a:lnTo>
                  <a:lnTo>
                    <a:pt x="111" y="370"/>
                  </a:lnTo>
                  <a:lnTo>
                    <a:pt x="125" y="396"/>
                  </a:lnTo>
                  <a:lnTo>
                    <a:pt x="141" y="421"/>
                  </a:lnTo>
                  <a:lnTo>
                    <a:pt x="159" y="444"/>
                  </a:lnTo>
                  <a:lnTo>
                    <a:pt x="179" y="466"/>
                  </a:lnTo>
                  <a:lnTo>
                    <a:pt x="201" y="486"/>
                  </a:lnTo>
                  <a:lnTo>
                    <a:pt x="225" y="503"/>
                  </a:lnTo>
                  <a:lnTo>
                    <a:pt x="250" y="519"/>
                  </a:lnTo>
                  <a:lnTo>
                    <a:pt x="276" y="532"/>
                  </a:lnTo>
                  <a:lnTo>
                    <a:pt x="304" y="542"/>
                  </a:lnTo>
                  <a:lnTo>
                    <a:pt x="333" y="550"/>
                  </a:lnTo>
                  <a:lnTo>
                    <a:pt x="363" y="555"/>
                  </a:lnTo>
                  <a:lnTo>
                    <a:pt x="394" y="557"/>
                  </a:lnTo>
                  <a:lnTo>
                    <a:pt x="426" y="557"/>
                  </a:lnTo>
                  <a:lnTo>
                    <a:pt x="459" y="553"/>
                  </a:lnTo>
                  <a:lnTo>
                    <a:pt x="478" y="549"/>
                  </a:lnTo>
                  <a:lnTo>
                    <a:pt x="475" y="548"/>
                  </a:lnTo>
                  <a:lnTo>
                    <a:pt x="460" y="543"/>
                  </a:lnTo>
                  <a:lnTo>
                    <a:pt x="439" y="535"/>
                  </a:lnTo>
                  <a:lnTo>
                    <a:pt x="420" y="526"/>
                  </a:lnTo>
                  <a:lnTo>
                    <a:pt x="401" y="516"/>
                  </a:lnTo>
                  <a:lnTo>
                    <a:pt x="383" y="504"/>
                  </a:lnTo>
                  <a:lnTo>
                    <a:pt x="366" y="492"/>
                  </a:lnTo>
                  <a:lnTo>
                    <a:pt x="350" y="478"/>
                  </a:lnTo>
                  <a:lnTo>
                    <a:pt x="335" y="463"/>
                  </a:lnTo>
                  <a:lnTo>
                    <a:pt x="320" y="448"/>
                  </a:lnTo>
                  <a:lnTo>
                    <a:pt x="307" y="431"/>
                  </a:lnTo>
                  <a:lnTo>
                    <a:pt x="295" y="414"/>
                  </a:lnTo>
                  <a:lnTo>
                    <a:pt x="284" y="396"/>
                  </a:lnTo>
                  <a:lnTo>
                    <a:pt x="275" y="377"/>
                  </a:lnTo>
                  <a:lnTo>
                    <a:pt x="266" y="357"/>
                  </a:lnTo>
                  <a:lnTo>
                    <a:pt x="259" y="337"/>
                  </a:lnTo>
                  <a:lnTo>
                    <a:pt x="252" y="317"/>
                  </a:lnTo>
                  <a:lnTo>
                    <a:pt x="248" y="296"/>
                  </a:lnTo>
                  <a:lnTo>
                    <a:pt x="244" y="275"/>
                  </a:lnTo>
                  <a:lnTo>
                    <a:pt x="242" y="253"/>
                  </a:lnTo>
                  <a:lnTo>
                    <a:pt x="241" y="231"/>
                  </a:lnTo>
                  <a:lnTo>
                    <a:pt x="241" y="218"/>
                  </a:lnTo>
                  <a:lnTo>
                    <a:pt x="297" y="235"/>
                  </a:lnTo>
                  <a:lnTo>
                    <a:pt x="302" y="235"/>
                  </a:lnTo>
                  <a:lnTo>
                    <a:pt x="307" y="236"/>
                  </a:lnTo>
                  <a:lnTo>
                    <a:pt x="313" y="23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2" name="Freeform 82"/>
            <p:cNvSpPr>
              <a:spLocks/>
            </p:cNvSpPr>
            <p:nvPr/>
          </p:nvSpPr>
          <p:spPr bwMode="auto">
            <a:xfrm>
              <a:off x="1921"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7 w 1602"/>
                <a:gd name="T13" fmla="*/ 1447 h 1602"/>
                <a:gd name="T14" fmla="*/ 432 w 1602"/>
                <a:gd name="T15" fmla="*/ 1512 h 1602"/>
                <a:gd name="T16" fmla="*/ 547 w 1602"/>
                <a:gd name="T17" fmla="*/ 1561 h 1602"/>
                <a:gd name="T18" fmla="*/ 670 w 1602"/>
                <a:gd name="T19" fmla="*/ 1591 h 1602"/>
                <a:gd name="T20" fmla="*/ 800 w 1602"/>
                <a:gd name="T21" fmla="*/ 1602 h 1602"/>
                <a:gd name="T22" fmla="*/ 930 w 1602"/>
                <a:gd name="T23" fmla="*/ 1591 h 1602"/>
                <a:gd name="T24" fmla="*/ 1053 w 1602"/>
                <a:gd name="T25" fmla="*/ 1561 h 1602"/>
                <a:gd name="T26" fmla="*/ 1168 w 1602"/>
                <a:gd name="T27" fmla="*/ 1512 h 1602"/>
                <a:gd name="T28" fmla="*/ 1273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3 w 1602"/>
                <a:gd name="T53" fmla="*/ 154 h 1602"/>
                <a:gd name="T54" fmla="*/ 1168 w 1602"/>
                <a:gd name="T55" fmla="*/ 89 h 1602"/>
                <a:gd name="T56" fmla="*/ 1053 w 1602"/>
                <a:gd name="T57" fmla="*/ 40 h 1602"/>
                <a:gd name="T58" fmla="*/ 930 w 1602"/>
                <a:gd name="T59" fmla="*/ 10 h 1602"/>
                <a:gd name="T60" fmla="*/ 800 w 1602"/>
                <a:gd name="T61" fmla="*/ 0 h 1602"/>
                <a:gd name="T62" fmla="*/ 670 w 1602"/>
                <a:gd name="T63" fmla="*/ 10 h 1602"/>
                <a:gd name="T64" fmla="*/ 547 w 1602"/>
                <a:gd name="T65" fmla="*/ 40 h 1602"/>
                <a:gd name="T66" fmla="*/ 432 w 1602"/>
                <a:gd name="T67" fmla="*/ 89 h 1602"/>
                <a:gd name="T68" fmla="*/ 327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7" y="1447"/>
                  </a:lnTo>
                  <a:lnTo>
                    <a:pt x="378" y="1482"/>
                  </a:lnTo>
                  <a:lnTo>
                    <a:pt x="432" y="1512"/>
                  </a:lnTo>
                  <a:lnTo>
                    <a:pt x="489" y="1539"/>
                  </a:lnTo>
                  <a:lnTo>
                    <a:pt x="547" y="1561"/>
                  </a:lnTo>
                  <a:lnTo>
                    <a:pt x="608"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8" y="23"/>
                  </a:lnTo>
                  <a:lnTo>
                    <a:pt x="547" y="40"/>
                  </a:lnTo>
                  <a:lnTo>
                    <a:pt x="489" y="62"/>
                  </a:lnTo>
                  <a:lnTo>
                    <a:pt x="432" y="89"/>
                  </a:lnTo>
                  <a:lnTo>
                    <a:pt x="378" y="120"/>
                  </a:lnTo>
                  <a:lnTo>
                    <a:pt x="327"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3" name="Freeform 81"/>
            <p:cNvSpPr>
              <a:spLocks/>
            </p:cNvSpPr>
            <p:nvPr/>
          </p:nvSpPr>
          <p:spPr bwMode="auto">
            <a:xfrm>
              <a:off x="1921"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7 w 1602"/>
                <a:gd name="T13" fmla="*/ 1447 h 1602"/>
                <a:gd name="T14" fmla="*/ 432 w 1602"/>
                <a:gd name="T15" fmla="*/ 1512 h 1602"/>
                <a:gd name="T16" fmla="*/ 547 w 1602"/>
                <a:gd name="T17" fmla="*/ 1561 h 1602"/>
                <a:gd name="T18" fmla="*/ 670 w 1602"/>
                <a:gd name="T19" fmla="*/ 1591 h 1602"/>
                <a:gd name="T20" fmla="*/ 800 w 1602"/>
                <a:gd name="T21" fmla="*/ 1602 h 1602"/>
                <a:gd name="T22" fmla="*/ 930 w 1602"/>
                <a:gd name="T23" fmla="*/ 1591 h 1602"/>
                <a:gd name="T24" fmla="*/ 1053 w 1602"/>
                <a:gd name="T25" fmla="*/ 1561 h 1602"/>
                <a:gd name="T26" fmla="*/ 1168 w 1602"/>
                <a:gd name="T27" fmla="*/ 1512 h 1602"/>
                <a:gd name="T28" fmla="*/ 1273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3 w 1602"/>
                <a:gd name="T53" fmla="*/ 154 h 1602"/>
                <a:gd name="T54" fmla="*/ 1168 w 1602"/>
                <a:gd name="T55" fmla="*/ 89 h 1602"/>
                <a:gd name="T56" fmla="*/ 1053 w 1602"/>
                <a:gd name="T57" fmla="*/ 40 h 1602"/>
                <a:gd name="T58" fmla="*/ 930 w 1602"/>
                <a:gd name="T59" fmla="*/ 10 h 1602"/>
                <a:gd name="T60" fmla="*/ 800 w 1602"/>
                <a:gd name="T61" fmla="*/ 0 h 1602"/>
                <a:gd name="T62" fmla="*/ 670 w 1602"/>
                <a:gd name="T63" fmla="*/ 10 h 1602"/>
                <a:gd name="T64" fmla="*/ 547 w 1602"/>
                <a:gd name="T65" fmla="*/ 40 h 1602"/>
                <a:gd name="T66" fmla="*/ 432 w 1602"/>
                <a:gd name="T67" fmla="*/ 89 h 1602"/>
                <a:gd name="T68" fmla="*/ 327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7" y="1447"/>
                  </a:lnTo>
                  <a:lnTo>
                    <a:pt x="378" y="1482"/>
                  </a:lnTo>
                  <a:lnTo>
                    <a:pt x="432" y="1512"/>
                  </a:lnTo>
                  <a:lnTo>
                    <a:pt x="489" y="1539"/>
                  </a:lnTo>
                  <a:lnTo>
                    <a:pt x="547" y="1561"/>
                  </a:lnTo>
                  <a:lnTo>
                    <a:pt x="608"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8" y="23"/>
                  </a:lnTo>
                  <a:lnTo>
                    <a:pt x="547" y="40"/>
                  </a:lnTo>
                  <a:lnTo>
                    <a:pt x="489" y="62"/>
                  </a:lnTo>
                  <a:lnTo>
                    <a:pt x="432" y="89"/>
                  </a:lnTo>
                  <a:lnTo>
                    <a:pt x="378" y="120"/>
                  </a:lnTo>
                  <a:lnTo>
                    <a:pt x="327"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4" name="Freeform 80"/>
            <p:cNvSpPr>
              <a:spLocks/>
            </p:cNvSpPr>
            <p:nvPr/>
          </p:nvSpPr>
          <p:spPr bwMode="auto">
            <a:xfrm>
              <a:off x="2682" y="4605"/>
              <a:ext cx="76" cy="2120"/>
            </a:xfrm>
            <a:custGeom>
              <a:avLst/>
              <a:gdLst>
                <a:gd name="T0" fmla="*/ 45 w 76"/>
                <a:gd name="T1" fmla="*/ 0 h 2120"/>
                <a:gd name="T2" fmla="*/ 0 w 76"/>
                <a:gd name="T3" fmla="*/ 0 h 2120"/>
                <a:gd name="T4" fmla="*/ 31 w 76"/>
                <a:gd name="T5" fmla="*/ 2120 h 2120"/>
                <a:gd name="T6" fmla="*/ 76 w 76"/>
                <a:gd name="T7" fmla="*/ 2120 h 2120"/>
                <a:gd name="T8" fmla="*/ 45 w 76"/>
                <a:gd name="T9" fmla="*/ 0 h 2120"/>
              </a:gdLst>
              <a:ahLst/>
              <a:cxnLst>
                <a:cxn ang="0">
                  <a:pos x="T0" y="T1"/>
                </a:cxn>
                <a:cxn ang="0">
                  <a:pos x="T2" y="T3"/>
                </a:cxn>
                <a:cxn ang="0">
                  <a:pos x="T4" y="T5"/>
                </a:cxn>
                <a:cxn ang="0">
                  <a:pos x="T6" y="T7"/>
                </a:cxn>
                <a:cxn ang="0">
                  <a:pos x="T8" y="T9"/>
                </a:cxn>
              </a:cxnLst>
              <a:rect l="0" t="0" r="r" b="b"/>
              <a:pathLst>
                <a:path w="76" h="2120">
                  <a:moveTo>
                    <a:pt x="45" y="0"/>
                  </a:moveTo>
                  <a:lnTo>
                    <a:pt x="0" y="0"/>
                  </a:lnTo>
                  <a:lnTo>
                    <a:pt x="31" y="2120"/>
                  </a:lnTo>
                  <a:lnTo>
                    <a:pt x="76" y="2120"/>
                  </a:lnTo>
                  <a:lnTo>
                    <a:pt x="45"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315" name="Group 75"/>
            <p:cNvGrpSpPr>
              <a:grpSpLocks/>
            </p:cNvGrpSpPr>
            <p:nvPr/>
          </p:nvGrpSpPr>
          <p:grpSpPr bwMode="auto">
            <a:xfrm>
              <a:off x="2223" y="7542"/>
              <a:ext cx="753" cy="538"/>
              <a:chOff x="2223" y="7542"/>
              <a:chExt cx="753" cy="538"/>
            </a:xfrm>
          </p:grpSpPr>
          <p:sp>
            <p:nvSpPr>
              <p:cNvPr id="11331" name="Freeform 79"/>
              <p:cNvSpPr>
                <a:spLocks/>
              </p:cNvSpPr>
              <p:nvPr/>
            </p:nvSpPr>
            <p:spPr bwMode="auto">
              <a:xfrm>
                <a:off x="2223" y="7542"/>
                <a:ext cx="753" cy="538"/>
              </a:xfrm>
              <a:custGeom>
                <a:avLst/>
                <a:gdLst>
                  <a:gd name="T0" fmla="*/ 343 w 753"/>
                  <a:gd name="T1" fmla="*/ 368 h 538"/>
                  <a:gd name="T2" fmla="*/ 343 w 753"/>
                  <a:gd name="T3" fmla="*/ 23 h 538"/>
                  <a:gd name="T4" fmla="*/ 314 w 753"/>
                  <a:gd name="T5" fmla="*/ 0 h 538"/>
                  <a:gd name="T6" fmla="*/ 205 w 753"/>
                  <a:gd name="T7" fmla="*/ 109 h 538"/>
                  <a:gd name="T8" fmla="*/ 205 w 753"/>
                  <a:gd name="T9" fmla="*/ 364 h 538"/>
                  <a:gd name="T10" fmla="*/ 212 w 753"/>
                  <a:gd name="T11" fmla="*/ 383 h 538"/>
                  <a:gd name="T12" fmla="*/ 230 w 753"/>
                  <a:gd name="T13" fmla="*/ 395 h 538"/>
                  <a:gd name="T14" fmla="*/ 236 w 753"/>
                  <a:gd name="T15" fmla="*/ 395 h 538"/>
                  <a:gd name="T16" fmla="*/ 239 w 753"/>
                  <a:gd name="T17" fmla="*/ 397 h 538"/>
                  <a:gd name="T18" fmla="*/ 309 w 753"/>
                  <a:gd name="T19" fmla="*/ 397 h 538"/>
                  <a:gd name="T20" fmla="*/ 311 w 753"/>
                  <a:gd name="T21" fmla="*/ 395 h 538"/>
                  <a:gd name="T22" fmla="*/ 322 w 753"/>
                  <a:gd name="T23" fmla="*/ 396 h 538"/>
                  <a:gd name="T24" fmla="*/ 319 w 753"/>
                  <a:gd name="T25" fmla="*/ 394 h 538"/>
                  <a:gd name="T26" fmla="*/ 328 w 753"/>
                  <a:gd name="T27" fmla="*/ 389 h 538"/>
                  <a:gd name="T28" fmla="*/ 333 w 753"/>
                  <a:gd name="T29" fmla="*/ 386 h 538"/>
                  <a:gd name="T30" fmla="*/ 340 w 753"/>
                  <a:gd name="T31" fmla="*/ 380 h 538"/>
                  <a:gd name="T32" fmla="*/ 339 w 753"/>
                  <a:gd name="T33" fmla="*/ 377 h 538"/>
                  <a:gd name="T34" fmla="*/ 343 w 753"/>
                  <a:gd name="T35" fmla="*/ 36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3" h="538">
                    <a:moveTo>
                      <a:pt x="343" y="368"/>
                    </a:moveTo>
                    <a:lnTo>
                      <a:pt x="343" y="23"/>
                    </a:lnTo>
                    <a:lnTo>
                      <a:pt x="314" y="0"/>
                    </a:lnTo>
                    <a:lnTo>
                      <a:pt x="205" y="109"/>
                    </a:lnTo>
                    <a:lnTo>
                      <a:pt x="205" y="364"/>
                    </a:lnTo>
                    <a:lnTo>
                      <a:pt x="212" y="383"/>
                    </a:lnTo>
                    <a:lnTo>
                      <a:pt x="230" y="395"/>
                    </a:lnTo>
                    <a:lnTo>
                      <a:pt x="236" y="395"/>
                    </a:lnTo>
                    <a:lnTo>
                      <a:pt x="239" y="397"/>
                    </a:lnTo>
                    <a:lnTo>
                      <a:pt x="309" y="397"/>
                    </a:lnTo>
                    <a:lnTo>
                      <a:pt x="311" y="395"/>
                    </a:lnTo>
                    <a:lnTo>
                      <a:pt x="322" y="396"/>
                    </a:lnTo>
                    <a:lnTo>
                      <a:pt x="319" y="394"/>
                    </a:lnTo>
                    <a:lnTo>
                      <a:pt x="328" y="389"/>
                    </a:lnTo>
                    <a:lnTo>
                      <a:pt x="333" y="386"/>
                    </a:lnTo>
                    <a:lnTo>
                      <a:pt x="340" y="380"/>
                    </a:lnTo>
                    <a:lnTo>
                      <a:pt x="339" y="377"/>
                    </a:lnTo>
                    <a:lnTo>
                      <a:pt x="343" y="36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32" name="Freeform 78"/>
              <p:cNvSpPr>
                <a:spLocks/>
              </p:cNvSpPr>
              <p:nvPr/>
            </p:nvSpPr>
            <p:spPr bwMode="auto">
              <a:xfrm>
                <a:off x="2223" y="7542"/>
                <a:ext cx="753" cy="538"/>
              </a:xfrm>
              <a:custGeom>
                <a:avLst/>
                <a:gdLst>
                  <a:gd name="T0" fmla="*/ 548 w 753"/>
                  <a:gd name="T1" fmla="*/ 364 h 538"/>
                  <a:gd name="T2" fmla="*/ 548 w 753"/>
                  <a:gd name="T3" fmla="*/ 56 h 538"/>
                  <a:gd name="T4" fmla="*/ 543 w 753"/>
                  <a:gd name="T5" fmla="*/ 61 h 538"/>
                  <a:gd name="T6" fmla="*/ 539 w 753"/>
                  <a:gd name="T7" fmla="*/ 64 h 538"/>
                  <a:gd name="T8" fmla="*/ 525 w 753"/>
                  <a:gd name="T9" fmla="*/ 76 h 538"/>
                  <a:gd name="T10" fmla="*/ 507 w 753"/>
                  <a:gd name="T11" fmla="*/ 85 h 538"/>
                  <a:gd name="T12" fmla="*/ 488 w 753"/>
                  <a:gd name="T13" fmla="*/ 90 h 538"/>
                  <a:gd name="T14" fmla="*/ 468 w 753"/>
                  <a:gd name="T15" fmla="*/ 92 h 538"/>
                  <a:gd name="T16" fmla="*/ 448 w 753"/>
                  <a:gd name="T17" fmla="*/ 91 h 538"/>
                  <a:gd name="T18" fmla="*/ 430 w 753"/>
                  <a:gd name="T19" fmla="*/ 86 h 538"/>
                  <a:gd name="T20" fmla="*/ 416 w 753"/>
                  <a:gd name="T21" fmla="*/ 79 h 538"/>
                  <a:gd name="T22" fmla="*/ 409 w 753"/>
                  <a:gd name="T23" fmla="*/ 75 h 538"/>
                  <a:gd name="T24" fmla="*/ 409 w 753"/>
                  <a:gd name="T25" fmla="*/ 364 h 538"/>
                  <a:gd name="T26" fmla="*/ 411 w 753"/>
                  <a:gd name="T27" fmla="*/ 371 h 538"/>
                  <a:gd name="T28" fmla="*/ 412 w 753"/>
                  <a:gd name="T29" fmla="*/ 377 h 538"/>
                  <a:gd name="T30" fmla="*/ 415 w 753"/>
                  <a:gd name="T31" fmla="*/ 381 h 538"/>
                  <a:gd name="T32" fmla="*/ 422 w 753"/>
                  <a:gd name="T33" fmla="*/ 388 h 538"/>
                  <a:gd name="T34" fmla="*/ 428 w 753"/>
                  <a:gd name="T35" fmla="*/ 392 h 538"/>
                  <a:gd name="T36" fmla="*/ 434 w 753"/>
                  <a:gd name="T37" fmla="*/ 395 h 538"/>
                  <a:gd name="T38" fmla="*/ 440 w 753"/>
                  <a:gd name="T39" fmla="*/ 395 h 538"/>
                  <a:gd name="T40" fmla="*/ 443 w 753"/>
                  <a:gd name="T41" fmla="*/ 397 h 538"/>
                  <a:gd name="T42" fmla="*/ 513 w 753"/>
                  <a:gd name="T43" fmla="*/ 397 h 538"/>
                  <a:gd name="T44" fmla="*/ 517 w 753"/>
                  <a:gd name="T45" fmla="*/ 395 h 538"/>
                  <a:gd name="T46" fmla="*/ 523 w 753"/>
                  <a:gd name="T47" fmla="*/ 395 h 538"/>
                  <a:gd name="T48" fmla="*/ 530 w 753"/>
                  <a:gd name="T49" fmla="*/ 392 h 538"/>
                  <a:gd name="T50" fmla="*/ 535 w 753"/>
                  <a:gd name="T51" fmla="*/ 388 h 538"/>
                  <a:gd name="T52" fmla="*/ 542 w 753"/>
                  <a:gd name="T53" fmla="*/ 381 h 538"/>
                  <a:gd name="T54" fmla="*/ 545 w 753"/>
                  <a:gd name="T55" fmla="*/ 374 h 538"/>
                  <a:gd name="T56" fmla="*/ 547 w 753"/>
                  <a:gd name="T57" fmla="*/ 368 h 538"/>
                  <a:gd name="T58" fmla="*/ 548 w 753"/>
                  <a:gd name="T59" fmla="*/ 36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3" h="538">
                    <a:moveTo>
                      <a:pt x="548" y="364"/>
                    </a:moveTo>
                    <a:lnTo>
                      <a:pt x="548" y="56"/>
                    </a:lnTo>
                    <a:lnTo>
                      <a:pt x="543" y="61"/>
                    </a:lnTo>
                    <a:lnTo>
                      <a:pt x="539" y="64"/>
                    </a:lnTo>
                    <a:lnTo>
                      <a:pt x="525" y="76"/>
                    </a:lnTo>
                    <a:lnTo>
                      <a:pt x="507" y="85"/>
                    </a:lnTo>
                    <a:lnTo>
                      <a:pt x="488" y="90"/>
                    </a:lnTo>
                    <a:lnTo>
                      <a:pt x="468" y="92"/>
                    </a:lnTo>
                    <a:lnTo>
                      <a:pt x="448" y="91"/>
                    </a:lnTo>
                    <a:lnTo>
                      <a:pt x="430" y="86"/>
                    </a:lnTo>
                    <a:lnTo>
                      <a:pt x="416" y="79"/>
                    </a:lnTo>
                    <a:lnTo>
                      <a:pt x="409" y="75"/>
                    </a:lnTo>
                    <a:lnTo>
                      <a:pt x="409" y="364"/>
                    </a:lnTo>
                    <a:lnTo>
                      <a:pt x="411" y="371"/>
                    </a:lnTo>
                    <a:lnTo>
                      <a:pt x="412" y="377"/>
                    </a:lnTo>
                    <a:lnTo>
                      <a:pt x="415" y="381"/>
                    </a:lnTo>
                    <a:lnTo>
                      <a:pt x="422" y="388"/>
                    </a:lnTo>
                    <a:lnTo>
                      <a:pt x="428" y="392"/>
                    </a:lnTo>
                    <a:lnTo>
                      <a:pt x="434" y="395"/>
                    </a:lnTo>
                    <a:lnTo>
                      <a:pt x="440" y="395"/>
                    </a:lnTo>
                    <a:lnTo>
                      <a:pt x="443" y="397"/>
                    </a:lnTo>
                    <a:lnTo>
                      <a:pt x="513" y="397"/>
                    </a:lnTo>
                    <a:lnTo>
                      <a:pt x="517" y="395"/>
                    </a:lnTo>
                    <a:lnTo>
                      <a:pt x="523" y="395"/>
                    </a:lnTo>
                    <a:lnTo>
                      <a:pt x="530" y="392"/>
                    </a:lnTo>
                    <a:lnTo>
                      <a:pt x="535" y="388"/>
                    </a:lnTo>
                    <a:lnTo>
                      <a:pt x="542" y="381"/>
                    </a:lnTo>
                    <a:lnTo>
                      <a:pt x="545" y="374"/>
                    </a:lnTo>
                    <a:lnTo>
                      <a:pt x="547" y="368"/>
                    </a:lnTo>
                    <a:lnTo>
                      <a:pt x="548" y="3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33" name="Freeform 77"/>
              <p:cNvSpPr>
                <a:spLocks/>
              </p:cNvSpPr>
              <p:nvPr/>
            </p:nvSpPr>
            <p:spPr bwMode="auto">
              <a:xfrm>
                <a:off x="2223" y="7542"/>
                <a:ext cx="753" cy="538"/>
              </a:xfrm>
              <a:custGeom>
                <a:avLst/>
                <a:gdLst>
                  <a:gd name="T0" fmla="*/ 613 w 753"/>
                  <a:gd name="T1" fmla="*/ -8 h 538"/>
                  <a:gd name="T2" fmla="*/ 613 w 753"/>
                  <a:gd name="T3" fmla="*/ 364 h 538"/>
                  <a:gd name="T4" fmla="*/ 615 w 753"/>
                  <a:gd name="T5" fmla="*/ 371 h 538"/>
                  <a:gd name="T6" fmla="*/ 616 w 753"/>
                  <a:gd name="T7" fmla="*/ 374 h 538"/>
                  <a:gd name="T8" fmla="*/ 619 w 753"/>
                  <a:gd name="T9" fmla="*/ 381 h 538"/>
                  <a:gd name="T10" fmla="*/ 626 w 753"/>
                  <a:gd name="T11" fmla="*/ 388 h 538"/>
                  <a:gd name="T12" fmla="*/ 634 w 753"/>
                  <a:gd name="T13" fmla="*/ 392 h 538"/>
                  <a:gd name="T14" fmla="*/ 635 w 753"/>
                  <a:gd name="T15" fmla="*/ 397 h 538"/>
                  <a:gd name="T16" fmla="*/ 644 w 753"/>
                  <a:gd name="T17" fmla="*/ 395 h 538"/>
                  <a:gd name="T18" fmla="*/ 649 w 753"/>
                  <a:gd name="T19" fmla="*/ 397 h 538"/>
                  <a:gd name="T20" fmla="*/ 717 w 753"/>
                  <a:gd name="T21" fmla="*/ 397 h 538"/>
                  <a:gd name="T22" fmla="*/ 721 w 753"/>
                  <a:gd name="T23" fmla="*/ 395 h 538"/>
                  <a:gd name="T24" fmla="*/ 728 w 753"/>
                  <a:gd name="T25" fmla="*/ 395 h 538"/>
                  <a:gd name="T26" fmla="*/ 734 w 753"/>
                  <a:gd name="T27" fmla="*/ 392 h 538"/>
                  <a:gd name="T28" fmla="*/ 739 w 753"/>
                  <a:gd name="T29" fmla="*/ 388 h 538"/>
                  <a:gd name="T30" fmla="*/ 745 w 753"/>
                  <a:gd name="T31" fmla="*/ 383 h 538"/>
                  <a:gd name="T32" fmla="*/ 747 w 753"/>
                  <a:gd name="T33" fmla="*/ 375 h 538"/>
                  <a:gd name="T34" fmla="*/ 753 w 753"/>
                  <a:gd name="T35" fmla="*/ 372 h 538"/>
                  <a:gd name="T36" fmla="*/ 752 w 753"/>
                  <a:gd name="T37" fmla="*/ 364 h 538"/>
                  <a:gd name="T38" fmla="*/ 752 w 753"/>
                  <a:gd name="T39" fmla="*/ -135 h 538"/>
                  <a:gd name="T40" fmla="*/ 746 w 753"/>
                  <a:gd name="T41" fmla="*/ -141 h 538"/>
                  <a:gd name="T42" fmla="*/ 613 w 753"/>
                  <a:gd name="T43" fmla="*/ -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3" h="538">
                    <a:moveTo>
                      <a:pt x="613" y="-8"/>
                    </a:moveTo>
                    <a:lnTo>
                      <a:pt x="613" y="364"/>
                    </a:lnTo>
                    <a:lnTo>
                      <a:pt x="615" y="371"/>
                    </a:lnTo>
                    <a:lnTo>
                      <a:pt x="616" y="374"/>
                    </a:lnTo>
                    <a:lnTo>
                      <a:pt x="619" y="381"/>
                    </a:lnTo>
                    <a:lnTo>
                      <a:pt x="626" y="388"/>
                    </a:lnTo>
                    <a:lnTo>
                      <a:pt x="634" y="392"/>
                    </a:lnTo>
                    <a:lnTo>
                      <a:pt x="635" y="397"/>
                    </a:lnTo>
                    <a:lnTo>
                      <a:pt x="644" y="395"/>
                    </a:lnTo>
                    <a:lnTo>
                      <a:pt x="649" y="397"/>
                    </a:lnTo>
                    <a:lnTo>
                      <a:pt x="717" y="397"/>
                    </a:lnTo>
                    <a:lnTo>
                      <a:pt x="721" y="395"/>
                    </a:lnTo>
                    <a:lnTo>
                      <a:pt x="728" y="395"/>
                    </a:lnTo>
                    <a:lnTo>
                      <a:pt x="734" y="392"/>
                    </a:lnTo>
                    <a:lnTo>
                      <a:pt x="739" y="388"/>
                    </a:lnTo>
                    <a:lnTo>
                      <a:pt x="745" y="383"/>
                    </a:lnTo>
                    <a:lnTo>
                      <a:pt x="747" y="375"/>
                    </a:lnTo>
                    <a:lnTo>
                      <a:pt x="753" y="372"/>
                    </a:lnTo>
                    <a:lnTo>
                      <a:pt x="752" y="364"/>
                    </a:lnTo>
                    <a:lnTo>
                      <a:pt x="752" y="-135"/>
                    </a:lnTo>
                    <a:lnTo>
                      <a:pt x="746" y="-141"/>
                    </a:lnTo>
                    <a:lnTo>
                      <a:pt x="613" y="-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34" name="Freeform 76"/>
              <p:cNvSpPr>
                <a:spLocks/>
              </p:cNvSpPr>
              <p:nvPr/>
            </p:nvSpPr>
            <p:spPr bwMode="auto">
              <a:xfrm>
                <a:off x="2223" y="7542"/>
                <a:ext cx="753" cy="538"/>
              </a:xfrm>
              <a:custGeom>
                <a:avLst/>
                <a:gdLst>
                  <a:gd name="T0" fmla="*/ 0 w 753"/>
                  <a:gd name="T1" fmla="*/ 314 h 538"/>
                  <a:gd name="T2" fmla="*/ 0 w 753"/>
                  <a:gd name="T3" fmla="*/ 361 h 538"/>
                  <a:gd name="T4" fmla="*/ 1 w 753"/>
                  <a:gd name="T5" fmla="*/ 368 h 538"/>
                  <a:gd name="T6" fmla="*/ 3 w 753"/>
                  <a:gd name="T7" fmla="*/ 374 h 538"/>
                  <a:gd name="T8" fmla="*/ 5 w 753"/>
                  <a:gd name="T9" fmla="*/ 381 h 538"/>
                  <a:gd name="T10" fmla="*/ 10 w 753"/>
                  <a:gd name="T11" fmla="*/ 386 h 538"/>
                  <a:gd name="T12" fmla="*/ 13 w 753"/>
                  <a:gd name="T13" fmla="*/ 388 h 538"/>
                  <a:gd name="T14" fmla="*/ 19 w 753"/>
                  <a:gd name="T15" fmla="*/ 392 h 538"/>
                  <a:gd name="T16" fmla="*/ 25 w 753"/>
                  <a:gd name="T17" fmla="*/ 395 h 538"/>
                  <a:gd name="T18" fmla="*/ 32 w 753"/>
                  <a:gd name="T19" fmla="*/ 395 h 538"/>
                  <a:gd name="T20" fmla="*/ 35 w 753"/>
                  <a:gd name="T21" fmla="*/ 397 h 538"/>
                  <a:gd name="T22" fmla="*/ 104 w 753"/>
                  <a:gd name="T23" fmla="*/ 397 h 538"/>
                  <a:gd name="T24" fmla="*/ 107 w 753"/>
                  <a:gd name="T25" fmla="*/ 395 h 538"/>
                  <a:gd name="T26" fmla="*/ 118 w 753"/>
                  <a:gd name="T27" fmla="*/ 394 h 538"/>
                  <a:gd name="T28" fmla="*/ 134 w 753"/>
                  <a:gd name="T29" fmla="*/ 380 h 538"/>
                  <a:gd name="T30" fmla="*/ 139 w 753"/>
                  <a:gd name="T31" fmla="*/ 361 h 538"/>
                  <a:gd name="T32" fmla="*/ 139 w 753"/>
                  <a:gd name="T33" fmla="*/ 173 h 538"/>
                  <a:gd name="T34" fmla="*/ 0 w 753"/>
                  <a:gd name="T35" fmla="*/ 31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3" h="538">
                    <a:moveTo>
                      <a:pt x="0" y="314"/>
                    </a:moveTo>
                    <a:lnTo>
                      <a:pt x="0" y="361"/>
                    </a:lnTo>
                    <a:lnTo>
                      <a:pt x="1" y="368"/>
                    </a:lnTo>
                    <a:lnTo>
                      <a:pt x="3" y="374"/>
                    </a:lnTo>
                    <a:lnTo>
                      <a:pt x="5" y="381"/>
                    </a:lnTo>
                    <a:lnTo>
                      <a:pt x="10" y="386"/>
                    </a:lnTo>
                    <a:lnTo>
                      <a:pt x="13" y="388"/>
                    </a:lnTo>
                    <a:lnTo>
                      <a:pt x="19" y="392"/>
                    </a:lnTo>
                    <a:lnTo>
                      <a:pt x="25" y="395"/>
                    </a:lnTo>
                    <a:lnTo>
                      <a:pt x="32" y="395"/>
                    </a:lnTo>
                    <a:lnTo>
                      <a:pt x="35" y="397"/>
                    </a:lnTo>
                    <a:lnTo>
                      <a:pt x="104" y="397"/>
                    </a:lnTo>
                    <a:lnTo>
                      <a:pt x="107" y="395"/>
                    </a:lnTo>
                    <a:lnTo>
                      <a:pt x="118" y="394"/>
                    </a:lnTo>
                    <a:lnTo>
                      <a:pt x="134" y="380"/>
                    </a:lnTo>
                    <a:lnTo>
                      <a:pt x="139" y="361"/>
                    </a:lnTo>
                    <a:lnTo>
                      <a:pt x="139" y="173"/>
                    </a:lnTo>
                    <a:lnTo>
                      <a:pt x="0" y="3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316" name="Freeform 74"/>
            <p:cNvSpPr>
              <a:spLocks/>
            </p:cNvSpPr>
            <p:nvPr/>
          </p:nvSpPr>
          <p:spPr bwMode="auto">
            <a:xfrm>
              <a:off x="2223" y="7093"/>
              <a:ext cx="895" cy="696"/>
            </a:xfrm>
            <a:custGeom>
              <a:avLst/>
              <a:gdLst>
                <a:gd name="T0" fmla="*/ 727 w 895"/>
                <a:gd name="T1" fmla="*/ 261 h 696"/>
                <a:gd name="T2" fmla="*/ 739 w 895"/>
                <a:gd name="T3" fmla="*/ 256 h 696"/>
                <a:gd name="T4" fmla="*/ 750 w 895"/>
                <a:gd name="T5" fmla="*/ 255 h 696"/>
                <a:gd name="T6" fmla="*/ 762 w 895"/>
                <a:gd name="T7" fmla="*/ 260 h 696"/>
                <a:gd name="T8" fmla="*/ 771 w 895"/>
                <a:gd name="T9" fmla="*/ 266 h 696"/>
                <a:gd name="T10" fmla="*/ 802 w 895"/>
                <a:gd name="T11" fmla="*/ 294 h 696"/>
                <a:gd name="T12" fmla="*/ 810 w 895"/>
                <a:gd name="T13" fmla="*/ 296 h 696"/>
                <a:gd name="T14" fmla="*/ 819 w 895"/>
                <a:gd name="T15" fmla="*/ 291 h 696"/>
                <a:gd name="T16" fmla="*/ 826 w 895"/>
                <a:gd name="T17" fmla="*/ 278 h 696"/>
                <a:gd name="T18" fmla="*/ 895 w 895"/>
                <a:gd name="T19" fmla="*/ 22 h 696"/>
                <a:gd name="T20" fmla="*/ 893 w 895"/>
                <a:gd name="T21" fmla="*/ 8 h 696"/>
                <a:gd name="T22" fmla="*/ 888 w 895"/>
                <a:gd name="T23" fmla="*/ 2 h 696"/>
                <a:gd name="T24" fmla="*/ 881 w 895"/>
                <a:gd name="T25" fmla="*/ 0 h 696"/>
                <a:gd name="T26" fmla="*/ 868 w 895"/>
                <a:gd name="T27" fmla="*/ 1 h 696"/>
                <a:gd name="T28" fmla="*/ 610 w 895"/>
                <a:gd name="T29" fmla="*/ 70 h 696"/>
                <a:gd name="T30" fmla="*/ 603 w 895"/>
                <a:gd name="T31" fmla="*/ 76 h 696"/>
                <a:gd name="T32" fmla="*/ 600 w 895"/>
                <a:gd name="T33" fmla="*/ 85 h 696"/>
                <a:gd name="T34" fmla="*/ 600 w 895"/>
                <a:gd name="T35" fmla="*/ 89 h 696"/>
                <a:gd name="T36" fmla="*/ 608 w 895"/>
                <a:gd name="T37" fmla="*/ 103 h 696"/>
                <a:gd name="T38" fmla="*/ 636 w 895"/>
                <a:gd name="T39" fmla="*/ 132 h 696"/>
                <a:gd name="T40" fmla="*/ 642 w 895"/>
                <a:gd name="T41" fmla="*/ 141 h 696"/>
                <a:gd name="T42" fmla="*/ 644 w 895"/>
                <a:gd name="T43" fmla="*/ 153 h 696"/>
                <a:gd name="T44" fmla="*/ 642 w 895"/>
                <a:gd name="T45" fmla="*/ 168 h 696"/>
                <a:gd name="T46" fmla="*/ 633 w 895"/>
                <a:gd name="T47" fmla="*/ 178 h 696"/>
                <a:gd name="T48" fmla="*/ 345 w 895"/>
                <a:gd name="T49" fmla="*/ 254 h 696"/>
                <a:gd name="T50" fmla="*/ 310 w 895"/>
                <a:gd name="T51" fmla="*/ 240 h 696"/>
                <a:gd name="T52" fmla="*/ 274 w 895"/>
                <a:gd name="T53" fmla="*/ 249 h 696"/>
                <a:gd name="T54" fmla="*/ 0 w 895"/>
                <a:gd name="T55" fmla="*/ 520 h 696"/>
                <a:gd name="T56" fmla="*/ 310 w 895"/>
                <a:gd name="T57" fmla="*/ 385 h 696"/>
                <a:gd name="T58" fmla="*/ 433 w 895"/>
                <a:gd name="T59" fmla="*/ 484 h 696"/>
                <a:gd name="T60" fmla="*/ 454 w 895"/>
                <a:gd name="T61" fmla="*/ 494 h 696"/>
                <a:gd name="T62" fmla="*/ 492 w 895"/>
                <a:gd name="T63" fmla="*/ 489 h 696"/>
                <a:gd name="T64" fmla="*/ 511 w 895"/>
                <a:gd name="T65" fmla="*/ 477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5" h="696">
                  <a:moveTo>
                    <a:pt x="722" y="266"/>
                  </a:moveTo>
                  <a:lnTo>
                    <a:pt x="727" y="261"/>
                  </a:lnTo>
                  <a:lnTo>
                    <a:pt x="733" y="258"/>
                  </a:lnTo>
                  <a:lnTo>
                    <a:pt x="739" y="256"/>
                  </a:lnTo>
                  <a:lnTo>
                    <a:pt x="742" y="255"/>
                  </a:lnTo>
                  <a:lnTo>
                    <a:pt x="750" y="255"/>
                  </a:lnTo>
                  <a:lnTo>
                    <a:pt x="756" y="256"/>
                  </a:lnTo>
                  <a:lnTo>
                    <a:pt x="762" y="260"/>
                  </a:lnTo>
                  <a:lnTo>
                    <a:pt x="768" y="264"/>
                  </a:lnTo>
                  <a:lnTo>
                    <a:pt x="771" y="266"/>
                  </a:lnTo>
                  <a:lnTo>
                    <a:pt x="798" y="292"/>
                  </a:lnTo>
                  <a:lnTo>
                    <a:pt x="802" y="294"/>
                  </a:lnTo>
                  <a:lnTo>
                    <a:pt x="807" y="296"/>
                  </a:lnTo>
                  <a:lnTo>
                    <a:pt x="810" y="296"/>
                  </a:lnTo>
                  <a:lnTo>
                    <a:pt x="814" y="294"/>
                  </a:lnTo>
                  <a:lnTo>
                    <a:pt x="819" y="291"/>
                  </a:lnTo>
                  <a:lnTo>
                    <a:pt x="824" y="284"/>
                  </a:lnTo>
                  <a:lnTo>
                    <a:pt x="826" y="278"/>
                  </a:lnTo>
                  <a:lnTo>
                    <a:pt x="893" y="26"/>
                  </a:lnTo>
                  <a:lnTo>
                    <a:pt x="895" y="22"/>
                  </a:lnTo>
                  <a:lnTo>
                    <a:pt x="895" y="14"/>
                  </a:lnTo>
                  <a:lnTo>
                    <a:pt x="893" y="8"/>
                  </a:lnTo>
                  <a:lnTo>
                    <a:pt x="892" y="7"/>
                  </a:lnTo>
                  <a:lnTo>
                    <a:pt x="888" y="2"/>
                  </a:lnTo>
                  <a:lnTo>
                    <a:pt x="887" y="2"/>
                  </a:lnTo>
                  <a:lnTo>
                    <a:pt x="881" y="0"/>
                  </a:lnTo>
                  <a:lnTo>
                    <a:pt x="872" y="0"/>
                  </a:lnTo>
                  <a:lnTo>
                    <a:pt x="868" y="1"/>
                  </a:lnTo>
                  <a:lnTo>
                    <a:pt x="616" y="69"/>
                  </a:lnTo>
                  <a:lnTo>
                    <a:pt x="610" y="70"/>
                  </a:lnTo>
                  <a:lnTo>
                    <a:pt x="607" y="74"/>
                  </a:lnTo>
                  <a:lnTo>
                    <a:pt x="603" y="76"/>
                  </a:lnTo>
                  <a:lnTo>
                    <a:pt x="601" y="80"/>
                  </a:lnTo>
                  <a:lnTo>
                    <a:pt x="600" y="85"/>
                  </a:lnTo>
                  <a:lnTo>
                    <a:pt x="599" y="92"/>
                  </a:lnTo>
                  <a:lnTo>
                    <a:pt x="600" y="89"/>
                  </a:lnTo>
                  <a:lnTo>
                    <a:pt x="603" y="97"/>
                  </a:lnTo>
                  <a:lnTo>
                    <a:pt x="608" y="103"/>
                  </a:lnTo>
                  <a:lnTo>
                    <a:pt x="633" y="128"/>
                  </a:lnTo>
                  <a:lnTo>
                    <a:pt x="636" y="132"/>
                  </a:lnTo>
                  <a:lnTo>
                    <a:pt x="641" y="136"/>
                  </a:lnTo>
                  <a:lnTo>
                    <a:pt x="642" y="141"/>
                  </a:lnTo>
                  <a:lnTo>
                    <a:pt x="644" y="147"/>
                  </a:lnTo>
                  <a:lnTo>
                    <a:pt x="644" y="153"/>
                  </a:lnTo>
                  <a:lnTo>
                    <a:pt x="645" y="159"/>
                  </a:lnTo>
                  <a:lnTo>
                    <a:pt x="642" y="168"/>
                  </a:lnTo>
                  <a:lnTo>
                    <a:pt x="638" y="172"/>
                  </a:lnTo>
                  <a:lnTo>
                    <a:pt x="633" y="178"/>
                  </a:lnTo>
                  <a:lnTo>
                    <a:pt x="463" y="350"/>
                  </a:lnTo>
                  <a:lnTo>
                    <a:pt x="345" y="254"/>
                  </a:lnTo>
                  <a:lnTo>
                    <a:pt x="329" y="244"/>
                  </a:lnTo>
                  <a:lnTo>
                    <a:pt x="310" y="240"/>
                  </a:lnTo>
                  <a:lnTo>
                    <a:pt x="291" y="242"/>
                  </a:lnTo>
                  <a:lnTo>
                    <a:pt x="274" y="249"/>
                  </a:lnTo>
                  <a:lnTo>
                    <a:pt x="262" y="258"/>
                  </a:lnTo>
                  <a:lnTo>
                    <a:pt x="0" y="520"/>
                  </a:lnTo>
                  <a:lnTo>
                    <a:pt x="0" y="696"/>
                  </a:lnTo>
                  <a:lnTo>
                    <a:pt x="310" y="385"/>
                  </a:lnTo>
                  <a:lnTo>
                    <a:pt x="428" y="481"/>
                  </a:lnTo>
                  <a:lnTo>
                    <a:pt x="433" y="484"/>
                  </a:lnTo>
                  <a:lnTo>
                    <a:pt x="436" y="487"/>
                  </a:lnTo>
                  <a:lnTo>
                    <a:pt x="454" y="494"/>
                  </a:lnTo>
                  <a:lnTo>
                    <a:pt x="474" y="494"/>
                  </a:lnTo>
                  <a:lnTo>
                    <a:pt x="492" y="489"/>
                  </a:lnTo>
                  <a:lnTo>
                    <a:pt x="506" y="481"/>
                  </a:lnTo>
                  <a:lnTo>
                    <a:pt x="511" y="477"/>
                  </a:lnTo>
                  <a:lnTo>
                    <a:pt x="722" y="26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7" name="Freeform 73"/>
            <p:cNvSpPr>
              <a:spLocks/>
            </p:cNvSpPr>
            <p:nvPr/>
          </p:nvSpPr>
          <p:spPr bwMode="auto">
            <a:xfrm>
              <a:off x="9519" y="6695"/>
              <a:ext cx="1602" cy="1603"/>
            </a:xfrm>
            <a:custGeom>
              <a:avLst/>
              <a:gdLst>
                <a:gd name="T0" fmla="*/ 0 w 1602"/>
                <a:gd name="T1" fmla="*/ 801 h 1603"/>
                <a:gd name="T2" fmla="*/ 10 w 1602"/>
                <a:gd name="T3" fmla="*/ 931 h 1603"/>
                <a:gd name="T4" fmla="*/ 40 w 1602"/>
                <a:gd name="T5" fmla="*/ 1054 h 1603"/>
                <a:gd name="T6" fmla="*/ 89 w 1602"/>
                <a:gd name="T7" fmla="*/ 1169 h 1603"/>
                <a:gd name="T8" fmla="*/ 154 w 1602"/>
                <a:gd name="T9" fmla="*/ 1274 h 1603"/>
                <a:gd name="T10" fmla="*/ 234 w 1602"/>
                <a:gd name="T11" fmla="*/ 1367 h 1603"/>
                <a:gd name="T12" fmla="*/ 327 w 1602"/>
                <a:gd name="T13" fmla="*/ 1447 h 1603"/>
                <a:gd name="T14" fmla="*/ 432 w 1602"/>
                <a:gd name="T15" fmla="*/ 1512 h 1603"/>
                <a:gd name="T16" fmla="*/ 547 w 1602"/>
                <a:gd name="T17" fmla="*/ 1561 h 1603"/>
                <a:gd name="T18" fmla="*/ 670 w 1602"/>
                <a:gd name="T19" fmla="*/ 1591 h 1603"/>
                <a:gd name="T20" fmla="*/ 800 w 1602"/>
                <a:gd name="T21" fmla="*/ 1602 h 1603"/>
                <a:gd name="T22" fmla="*/ 930 w 1602"/>
                <a:gd name="T23" fmla="*/ 1591 h 1603"/>
                <a:gd name="T24" fmla="*/ 1053 w 1602"/>
                <a:gd name="T25" fmla="*/ 1561 h 1603"/>
                <a:gd name="T26" fmla="*/ 1168 w 1602"/>
                <a:gd name="T27" fmla="*/ 1512 h 1603"/>
                <a:gd name="T28" fmla="*/ 1273 w 1602"/>
                <a:gd name="T29" fmla="*/ 1447 h 1603"/>
                <a:gd name="T30" fmla="*/ 1367 w 1602"/>
                <a:gd name="T31" fmla="*/ 1367 h 1603"/>
                <a:gd name="T32" fmla="*/ 1447 w 1602"/>
                <a:gd name="T33" fmla="*/ 1274 h 1603"/>
                <a:gd name="T34" fmla="*/ 1512 w 1602"/>
                <a:gd name="T35" fmla="*/ 1169 h 1603"/>
                <a:gd name="T36" fmla="*/ 1561 w 1602"/>
                <a:gd name="T37" fmla="*/ 1054 h 1603"/>
                <a:gd name="T38" fmla="*/ 1591 w 1602"/>
                <a:gd name="T39" fmla="*/ 931 h 1603"/>
                <a:gd name="T40" fmla="*/ 1602 w 1602"/>
                <a:gd name="T41" fmla="*/ 801 h 1603"/>
                <a:gd name="T42" fmla="*/ 1591 w 1602"/>
                <a:gd name="T43" fmla="*/ 671 h 1603"/>
                <a:gd name="T44" fmla="*/ 1561 w 1602"/>
                <a:gd name="T45" fmla="*/ 548 h 1603"/>
                <a:gd name="T46" fmla="*/ 1512 w 1602"/>
                <a:gd name="T47" fmla="*/ 433 h 1603"/>
                <a:gd name="T48" fmla="*/ 1447 w 1602"/>
                <a:gd name="T49" fmla="*/ 328 h 1603"/>
                <a:gd name="T50" fmla="*/ 1367 w 1602"/>
                <a:gd name="T51" fmla="*/ 234 h 1603"/>
                <a:gd name="T52" fmla="*/ 1273 w 1602"/>
                <a:gd name="T53" fmla="*/ 154 h 1603"/>
                <a:gd name="T54" fmla="*/ 1168 w 1602"/>
                <a:gd name="T55" fmla="*/ 89 h 1603"/>
                <a:gd name="T56" fmla="*/ 1053 w 1602"/>
                <a:gd name="T57" fmla="*/ 40 h 1603"/>
                <a:gd name="T58" fmla="*/ 930 w 1602"/>
                <a:gd name="T59" fmla="*/ 10 h 1603"/>
                <a:gd name="T60" fmla="*/ 800 w 1602"/>
                <a:gd name="T61" fmla="*/ 0 h 1603"/>
                <a:gd name="T62" fmla="*/ 670 w 1602"/>
                <a:gd name="T63" fmla="*/ 10 h 1603"/>
                <a:gd name="T64" fmla="*/ 547 w 1602"/>
                <a:gd name="T65" fmla="*/ 40 h 1603"/>
                <a:gd name="T66" fmla="*/ 432 w 1602"/>
                <a:gd name="T67" fmla="*/ 89 h 1603"/>
                <a:gd name="T68" fmla="*/ 327 w 1602"/>
                <a:gd name="T69" fmla="*/ 154 h 1603"/>
                <a:gd name="T70" fmla="*/ 234 w 1602"/>
                <a:gd name="T71" fmla="*/ 234 h 1603"/>
                <a:gd name="T72" fmla="*/ 154 w 1602"/>
                <a:gd name="T73" fmla="*/ 328 h 1603"/>
                <a:gd name="T74" fmla="*/ 89 w 1602"/>
                <a:gd name="T75" fmla="*/ 433 h 1603"/>
                <a:gd name="T76" fmla="*/ 40 w 1602"/>
                <a:gd name="T77" fmla="*/ 548 h 1603"/>
                <a:gd name="T78" fmla="*/ 10 w 1602"/>
                <a:gd name="T79" fmla="*/ 671 h 1603"/>
                <a:gd name="T80" fmla="*/ 0 w 1602"/>
                <a:gd name="T81" fmla="*/ 801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3">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7" y="1447"/>
                  </a:lnTo>
                  <a:lnTo>
                    <a:pt x="378" y="1482"/>
                  </a:lnTo>
                  <a:lnTo>
                    <a:pt x="432" y="1512"/>
                  </a:lnTo>
                  <a:lnTo>
                    <a:pt x="489" y="1539"/>
                  </a:lnTo>
                  <a:lnTo>
                    <a:pt x="547" y="1561"/>
                  </a:lnTo>
                  <a:lnTo>
                    <a:pt x="608"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8" y="23"/>
                  </a:lnTo>
                  <a:lnTo>
                    <a:pt x="547" y="40"/>
                  </a:lnTo>
                  <a:lnTo>
                    <a:pt x="489" y="62"/>
                  </a:lnTo>
                  <a:lnTo>
                    <a:pt x="432" y="89"/>
                  </a:lnTo>
                  <a:lnTo>
                    <a:pt x="378" y="120"/>
                  </a:lnTo>
                  <a:lnTo>
                    <a:pt x="327"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8" name="Freeform 72"/>
            <p:cNvSpPr>
              <a:spLocks/>
            </p:cNvSpPr>
            <p:nvPr/>
          </p:nvSpPr>
          <p:spPr bwMode="auto">
            <a:xfrm>
              <a:off x="9519" y="6695"/>
              <a:ext cx="1602" cy="1603"/>
            </a:xfrm>
            <a:custGeom>
              <a:avLst/>
              <a:gdLst>
                <a:gd name="T0" fmla="*/ 0 w 1602"/>
                <a:gd name="T1" fmla="*/ 801 h 1603"/>
                <a:gd name="T2" fmla="*/ 10 w 1602"/>
                <a:gd name="T3" fmla="*/ 931 h 1603"/>
                <a:gd name="T4" fmla="*/ 40 w 1602"/>
                <a:gd name="T5" fmla="*/ 1054 h 1603"/>
                <a:gd name="T6" fmla="*/ 89 w 1602"/>
                <a:gd name="T7" fmla="*/ 1169 h 1603"/>
                <a:gd name="T8" fmla="*/ 154 w 1602"/>
                <a:gd name="T9" fmla="*/ 1274 h 1603"/>
                <a:gd name="T10" fmla="*/ 234 w 1602"/>
                <a:gd name="T11" fmla="*/ 1367 h 1603"/>
                <a:gd name="T12" fmla="*/ 327 w 1602"/>
                <a:gd name="T13" fmla="*/ 1447 h 1603"/>
                <a:gd name="T14" fmla="*/ 432 w 1602"/>
                <a:gd name="T15" fmla="*/ 1512 h 1603"/>
                <a:gd name="T16" fmla="*/ 547 w 1602"/>
                <a:gd name="T17" fmla="*/ 1561 h 1603"/>
                <a:gd name="T18" fmla="*/ 670 w 1602"/>
                <a:gd name="T19" fmla="*/ 1591 h 1603"/>
                <a:gd name="T20" fmla="*/ 800 w 1602"/>
                <a:gd name="T21" fmla="*/ 1602 h 1603"/>
                <a:gd name="T22" fmla="*/ 930 w 1602"/>
                <a:gd name="T23" fmla="*/ 1591 h 1603"/>
                <a:gd name="T24" fmla="*/ 1053 w 1602"/>
                <a:gd name="T25" fmla="*/ 1561 h 1603"/>
                <a:gd name="T26" fmla="*/ 1168 w 1602"/>
                <a:gd name="T27" fmla="*/ 1512 h 1603"/>
                <a:gd name="T28" fmla="*/ 1273 w 1602"/>
                <a:gd name="T29" fmla="*/ 1447 h 1603"/>
                <a:gd name="T30" fmla="*/ 1367 w 1602"/>
                <a:gd name="T31" fmla="*/ 1367 h 1603"/>
                <a:gd name="T32" fmla="*/ 1447 w 1602"/>
                <a:gd name="T33" fmla="*/ 1274 h 1603"/>
                <a:gd name="T34" fmla="*/ 1512 w 1602"/>
                <a:gd name="T35" fmla="*/ 1169 h 1603"/>
                <a:gd name="T36" fmla="*/ 1561 w 1602"/>
                <a:gd name="T37" fmla="*/ 1054 h 1603"/>
                <a:gd name="T38" fmla="*/ 1591 w 1602"/>
                <a:gd name="T39" fmla="*/ 931 h 1603"/>
                <a:gd name="T40" fmla="*/ 1602 w 1602"/>
                <a:gd name="T41" fmla="*/ 801 h 1603"/>
                <a:gd name="T42" fmla="*/ 1591 w 1602"/>
                <a:gd name="T43" fmla="*/ 671 h 1603"/>
                <a:gd name="T44" fmla="*/ 1561 w 1602"/>
                <a:gd name="T45" fmla="*/ 548 h 1603"/>
                <a:gd name="T46" fmla="*/ 1512 w 1602"/>
                <a:gd name="T47" fmla="*/ 433 h 1603"/>
                <a:gd name="T48" fmla="*/ 1447 w 1602"/>
                <a:gd name="T49" fmla="*/ 328 h 1603"/>
                <a:gd name="T50" fmla="*/ 1367 w 1602"/>
                <a:gd name="T51" fmla="*/ 234 h 1603"/>
                <a:gd name="T52" fmla="*/ 1273 w 1602"/>
                <a:gd name="T53" fmla="*/ 154 h 1603"/>
                <a:gd name="T54" fmla="*/ 1168 w 1602"/>
                <a:gd name="T55" fmla="*/ 89 h 1603"/>
                <a:gd name="T56" fmla="*/ 1053 w 1602"/>
                <a:gd name="T57" fmla="*/ 40 h 1603"/>
                <a:gd name="T58" fmla="*/ 930 w 1602"/>
                <a:gd name="T59" fmla="*/ 10 h 1603"/>
                <a:gd name="T60" fmla="*/ 800 w 1602"/>
                <a:gd name="T61" fmla="*/ 0 h 1603"/>
                <a:gd name="T62" fmla="*/ 670 w 1602"/>
                <a:gd name="T63" fmla="*/ 10 h 1603"/>
                <a:gd name="T64" fmla="*/ 547 w 1602"/>
                <a:gd name="T65" fmla="*/ 40 h 1603"/>
                <a:gd name="T66" fmla="*/ 432 w 1602"/>
                <a:gd name="T67" fmla="*/ 89 h 1603"/>
                <a:gd name="T68" fmla="*/ 327 w 1602"/>
                <a:gd name="T69" fmla="*/ 154 h 1603"/>
                <a:gd name="T70" fmla="*/ 234 w 1602"/>
                <a:gd name="T71" fmla="*/ 234 h 1603"/>
                <a:gd name="T72" fmla="*/ 154 w 1602"/>
                <a:gd name="T73" fmla="*/ 328 h 1603"/>
                <a:gd name="T74" fmla="*/ 89 w 1602"/>
                <a:gd name="T75" fmla="*/ 433 h 1603"/>
                <a:gd name="T76" fmla="*/ 40 w 1602"/>
                <a:gd name="T77" fmla="*/ 548 h 1603"/>
                <a:gd name="T78" fmla="*/ 10 w 1602"/>
                <a:gd name="T79" fmla="*/ 671 h 1603"/>
                <a:gd name="T80" fmla="*/ 0 w 1602"/>
                <a:gd name="T81" fmla="*/ 801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3">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7" y="1447"/>
                  </a:lnTo>
                  <a:lnTo>
                    <a:pt x="378" y="1482"/>
                  </a:lnTo>
                  <a:lnTo>
                    <a:pt x="432" y="1512"/>
                  </a:lnTo>
                  <a:lnTo>
                    <a:pt x="489" y="1539"/>
                  </a:lnTo>
                  <a:lnTo>
                    <a:pt x="547" y="1561"/>
                  </a:lnTo>
                  <a:lnTo>
                    <a:pt x="608"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8" y="23"/>
                  </a:lnTo>
                  <a:lnTo>
                    <a:pt x="547" y="40"/>
                  </a:lnTo>
                  <a:lnTo>
                    <a:pt x="489" y="62"/>
                  </a:lnTo>
                  <a:lnTo>
                    <a:pt x="432" y="89"/>
                  </a:lnTo>
                  <a:lnTo>
                    <a:pt x="378" y="120"/>
                  </a:lnTo>
                  <a:lnTo>
                    <a:pt x="327"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19" name="Freeform 71"/>
            <p:cNvSpPr>
              <a:spLocks/>
            </p:cNvSpPr>
            <p:nvPr/>
          </p:nvSpPr>
          <p:spPr bwMode="auto">
            <a:xfrm>
              <a:off x="10309" y="4716"/>
              <a:ext cx="72" cy="2009"/>
            </a:xfrm>
            <a:custGeom>
              <a:avLst/>
              <a:gdLst>
                <a:gd name="T0" fmla="*/ 24 w 70"/>
                <a:gd name="T1" fmla="*/ 0 h 2182"/>
                <a:gd name="T2" fmla="*/ 0 w 70"/>
                <a:gd name="T3" fmla="*/ 2182 h 2182"/>
                <a:gd name="T4" fmla="*/ 45 w 70"/>
                <a:gd name="T5" fmla="*/ 2182 h 2182"/>
                <a:gd name="T6" fmla="*/ 69 w 70"/>
                <a:gd name="T7" fmla="*/ 0 h 2182"/>
                <a:gd name="T8" fmla="*/ 24 w 70"/>
                <a:gd name="T9" fmla="*/ 0 h 2182"/>
              </a:gdLst>
              <a:ahLst/>
              <a:cxnLst>
                <a:cxn ang="0">
                  <a:pos x="T0" y="T1"/>
                </a:cxn>
                <a:cxn ang="0">
                  <a:pos x="T2" y="T3"/>
                </a:cxn>
                <a:cxn ang="0">
                  <a:pos x="T4" y="T5"/>
                </a:cxn>
                <a:cxn ang="0">
                  <a:pos x="T6" y="T7"/>
                </a:cxn>
                <a:cxn ang="0">
                  <a:pos x="T8" y="T9"/>
                </a:cxn>
              </a:cxnLst>
              <a:rect l="0" t="0" r="r" b="b"/>
              <a:pathLst>
                <a:path w="70" h="2182">
                  <a:moveTo>
                    <a:pt x="24" y="0"/>
                  </a:moveTo>
                  <a:lnTo>
                    <a:pt x="0" y="2182"/>
                  </a:lnTo>
                  <a:lnTo>
                    <a:pt x="45" y="2182"/>
                  </a:lnTo>
                  <a:lnTo>
                    <a:pt x="69" y="0"/>
                  </a:lnTo>
                  <a:lnTo>
                    <a:pt x="24"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0" name="Freeform 70"/>
            <p:cNvSpPr>
              <a:spLocks/>
            </p:cNvSpPr>
            <p:nvPr/>
          </p:nvSpPr>
          <p:spPr bwMode="auto">
            <a:xfrm>
              <a:off x="10131" y="7316"/>
              <a:ext cx="701" cy="576"/>
            </a:xfrm>
            <a:custGeom>
              <a:avLst/>
              <a:gdLst>
                <a:gd name="T0" fmla="*/ 304 w 701"/>
                <a:gd name="T1" fmla="*/ 232 h 576"/>
                <a:gd name="T2" fmla="*/ 316 w 701"/>
                <a:gd name="T3" fmla="*/ 234 h 576"/>
                <a:gd name="T4" fmla="*/ 383 w 701"/>
                <a:gd name="T5" fmla="*/ 250 h 576"/>
                <a:gd name="T6" fmla="*/ 364 w 701"/>
                <a:gd name="T7" fmla="*/ 298 h 576"/>
                <a:gd name="T8" fmla="*/ 340 w 701"/>
                <a:gd name="T9" fmla="*/ 342 h 576"/>
                <a:gd name="T10" fmla="*/ 310 w 701"/>
                <a:gd name="T11" fmla="*/ 382 h 576"/>
                <a:gd name="T12" fmla="*/ 277 w 701"/>
                <a:gd name="T13" fmla="*/ 418 h 576"/>
                <a:gd name="T14" fmla="*/ 239 w 701"/>
                <a:gd name="T15" fmla="*/ 450 h 576"/>
                <a:gd name="T16" fmla="*/ 197 w 701"/>
                <a:gd name="T17" fmla="*/ 477 h 576"/>
                <a:gd name="T18" fmla="*/ 152 w 701"/>
                <a:gd name="T19" fmla="*/ 498 h 576"/>
                <a:gd name="T20" fmla="*/ 105 w 701"/>
                <a:gd name="T21" fmla="*/ 513 h 576"/>
                <a:gd name="T22" fmla="*/ 56 w 701"/>
                <a:gd name="T23" fmla="*/ 523 h 576"/>
                <a:gd name="T24" fmla="*/ 4 w 701"/>
                <a:gd name="T25" fmla="*/ 526 h 576"/>
                <a:gd name="T26" fmla="*/ 10 w 701"/>
                <a:gd name="T27" fmla="*/ 532 h 576"/>
                <a:gd name="T28" fmla="*/ 83 w 701"/>
                <a:gd name="T29" fmla="*/ 561 h 576"/>
                <a:gd name="T30" fmla="*/ 157 w 701"/>
                <a:gd name="T31" fmla="*/ 574 h 576"/>
                <a:gd name="T32" fmla="*/ 230 w 701"/>
                <a:gd name="T33" fmla="*/ 574 h 576"/>
                <a:gd name="T34" fmla="*/ 300 w 701"/>
                <a:gd name="T35" fmla="*/ 561 h 576"/>
                <a:gd name="T36" fmla="*/ 367 w 701"/>
                <a:gd name="T37" fmla="*/ 535 h 576"/>
                <a:gd name="T38" fmla="*/ 428 w 701"/>
                <a:gd name="T39" fmla="*/ 498 h 576"/>
                <a:gd name="T40" fmla="*/ 482 w 701"/>
                <a:gd name="T41" fmla="*/ 451 h 576"/>
                <a:gd name="T42" fmla="*/ 527 w 701"/>
                <a:gd name="T43" fmla="*/ 393 h 576"/>
                <a:gd name="T44" fmla="*/ 561 w 701"/>
                <a:gd name="T45" fmla="*/ 326 h 576"/>
                <a:gd name="T46" fmla="*/ 583 w 701"/>
                <a:gd name="T47" fmla="*/ 251 h 576"/>
                <a:gd name="T48" fmla="*/ 662 w 701"/>
                <a:gd name="T49" fmla="*/ 234 h 576"/>
                <a:gd name="T50" fmla="*/ 693 w 701"/>
                <a:gd name="T51" fmla="*/ 218 h 576"/>
                <a:gd name="T52" fmla="*/ 700 w 701"/>
                <a:gd name="T53" fmla="*/ 186 h 576"/>
                <a:gd name="T54" fmla="*/ 688 w 701"/>
                <a:gd name="T55" fmla="*/ 165 h 576"/>
                <a:gd name="T56" fmla="*/ 513 w 701"/>
                <a:gd name="T57" fmla="*/ 8 h 576"/>
                <a:gd name="T58" fmla="*/ 476 w 701"/>
                <a:gd name="T59" fmla="*/ 1 h 576"/>
                <a:gd name="T60" fmla="*/ 463 w 701"/>
                <a:gd name="T61" fmla="*/ 9 h 576"/>
                <a:gd name="T62" fmla="*/ 286 w 701"/>
                <a:gd name="T63" fmla="*/ 170 h 576"/>
                <a:gd name="T64" fmla="*/ 278 w 701"/>
                <a:gd name="T65" fmla="*/ 195 h 576"/>
                <a:gd name="T66" fmla="*/ 279 w 701"/>
                <a:gd name="T67" fmla="*/ 208 h 576"/>
                <a:gd name="T68" fmla="*/ 288 w 701"/>
                <a:gd name="T69" fmla="*/ 22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1" h="576">
                  <a:moveTo>
                    <a:pt x="288" y="223"/>
                  </a:moveTo>
                  <a:lnTo>
                    <a:pt x="304" y="232"/>
                  </a:lnTo>
                  <a:lnTo>
                    <a:pt x="310" y="233"/>
                  </a:lnTo>
                  <a:lnTo>
                    <a:pt x="316" y="234"/>
                  </a:lnTo>
                  <a:lnTo>
                    <a:pt x="388" y="234"/>
                  </a:lnTo>
                  <a:lnTo>
                    <a:pt x="383" y="250"/>
                  </a:lnTo>
                  <a:lnTo>
                    <a:pt x="375" y="274"/>
                  </a:lnTo>
                  <a:lnTo>
                    <a:pt x="364" y="298"/>
                  </a:lnTo>
                  <a:lnTo>
                    <a:pt x="353" y="320"/>
                  </a:lnTo>
                  <a:lnTo>
                    <a:pt x="340" y="342"/>
                  </a:lnTo>
                  <a:lnTo>
                    <a:pt x="326" y="362"/>
                  </a:lnTo>
                  <a:lnTo>
                    <a:pt x="310" y="382"/>
                  </a:lnTo>
                  <a:lnTo>
                    <a:pt x="294" y="401"/>
                  </a:lnTo>
                  <a:lnTo>
                    <a:pt x="277" y="418"/>
                  </a:lnTo>
                  <a:lnTo>
                    <a:pt x="258" y="435"/>
                  </a:lnTo>
                  <a:lnTo>
                    <a:pt x="239" y="450"/>
                  </a:lnTo>
                  <a:lnTo>
                    <a:pt x="218" y="464"/>
                  </a:lnTo>
                  <a:lnTo>
                    <a:pt x="197" y="477"/>
                  </a:lnTo>
                  <a:lnTo>
                    <a:pt x="175" y="488"/>
                  </a:lnTo>
                  <a:lnTo>
                    <a:pt x="152" y="498"/>
                  </a:lnTo>
                  <a:lnTo>
                    <a:pt x="129" y="506"/>
                  </a:lnTo>
                  <a:lnTo>
                    <a:pt x="105" y="513"/>
                  </a:lnTo>
                  <a:lnTo>
                    <a:pt x="81" y="519"/>
                  </a:lnTo>
                  <a:lnTo>
                    <a:pt x="56" y="523"/>
                  </a:lnTo>
                  <a:lnTo>
                    <a:pt x="30" y="525"/>
                  </a:lnTo>
                  <a:lnTo>
                    <a:pt x="4" y="526"/>
                  </a:lnTo>
                  <a:lnTo>
                    <a:pt x="0" y="526"/>
                  </a:lnTo>
                  <a:lnTo>
                    <a:pt x="10" y="532"/>
                  </a:lnTo>
                  <a:lnTo>
                    <a:pt x="46" y="548"/>
                  </a:lnTo>
                  <a:lnTo>
                    <a:pt x="83" y="561"/>
                  </a:lnTo>
                  <a:lnTo>
                    <a:pt x="120" y="569"/>
                  </a:lnTo>
                  <a:lnTo>
                    <a:pt x="157" y="574"/>
                  </a:lnTo>
                  <a:lnTo>
                    <a:pt x="193" y="576"/>
                  </a:lnTo>
                  <a:lnTo>
                    <a:pt x="230" y="574"/>
                  </a:lnTo>
                  <a:lnTo>
                    <a:pt x="265" y="569"/>
                  </a:lnTo>
                  <a:lnTo>
                    <a:pt x="300" y="561"/>
                  </a:lnTo>
                  <a:lnTo>
                    <a:pt x="334" y="550"/>
                  </a:lnTo>
                  <a:lnTo>
                    <a:pt x="367" y="535"/>
                  </a:lnTo>
                  <a:lnTo>
                    <a:pt x="399" y="518"/>
                  </a:lnTo>
                  <a:lnTo>
                    <a:pt x="428" y="498"/>
                  </a:lnTo>
                  <a:lnTo>
                    <a:pt x="456" y="476"/>
                  </a:lnTo>
                  <a:lnTo>
                    <a:pt x="482" y="451"/>
                  </a:lnTo>
                  <a:lnTo>
                    <a:pt x="506" y="423"/>
                  </a:lnTo>
                  <a:lnTo>
                    <a:pt x="527" y="393"/>
                  </a:lnTo>
                  <a:lnTo>
                    <a:pt x="546" y="361"/>
                  </a:lnTo>
                  <a:lnTo>
                    <a:pt x="561" y="326"/>
                  </a:lnTo>
                  <a:lnTo>
                    <a:pt x="574" y="290"/>
                  </a:lnTo>
                  <a:lnTo>
                    <a:pt x="583" y="251"/>
                  </a:lnTo>
                  <a:lnTo>
                    <a:pt x="586" y="234"/>
                  </a:lnTo>
                  <a:lnTo>
                    <a:pt x="662" y="234"/>
                  </a:lnTo>
                  <a:lnTo>
                    <a:pt x="680" y="229"/>
                  </a:lnTo>
                  <a:lnTo>
                    <a:pt x="693" y="218"/>
                  </a:lnTo>
                  <a:lnTo>
                    <a:pt x="701" y="203"/>
                  </a:lnTo>
                  <a:lnTo>
                    <a:pt x="700" y="186"/>
                  </a:lnTo>
                  <a:lnTo>
                    <a:pt x="692" y="170"/>
                  </a:lnTo>
                  <a:lnTo>
                    <a:pt x="688" y="165"/>
                  </a:lnTo>
                  <a:lnTo>
                    <a:pt x="516" y="9"/>
                  </a:lnTo>
                  <a:lnTo>
                    <a:pt x="513" y="8"/>
                  </a:lnTo>
                  <a:lnTo>
                    <a:pt x="496" y="0"/>
                  </a:lnTo>
                  <a:lnTo>
                    <a:pt x="476" y="1"/>
                  </a:lnTo>
                  <a:lnTo>
                    <a:pt x="465" y="8"/>
                  </a:lnTo>
                  <a:lnTo>
                    <a:pt x="463" y="9"/>
                  </a:lnTo>
                  <a:lnTo>
                    <a:pt x="290" y="165"/>
                  </a:lnTo>
                  <a:lnTo>
                    <a:pt x="286" y="170"/>
                  </a:lnTo>
                  <a:lnTo>
                    <a:pt x="278" y="182"/>
                  </a:lnTo>
                  <a:lnTo>
                    <a:pt x="278" y="195"/>
                  </a:lnTo>
                  <a:lnTo>
                    <a:pt x="278" y="203"/>
                  </a:lnTo>
                  <a:lnTo>
                    <a:pt x="279" y="208"/>
                  </a:lnTo>
                  <a:lnTo>
                    <a:pt x="288" y="224"/>
                  </a:lnTo>
                  <a:lnTo>
                    <a:pt x="288" y="223"/>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1" name="Freeform 69"/>
            <p:cNvSpPr>
              <a:spLocks/>
            </p:cNvSpPr>
            <p:nvPr/>
          </p:nvSpPr>
          <p:spPr bwMode="auto">
            <a:xfrm>
              <a:off x="9894" y="7138"/>
              <a:ext cx="702" cy="577"/>
            </a:xfrm>
            <a:custGeom>
              <a:avLst/>
              <a:gdLst>
                <a:gd name="T0" fmla="*/ 526 w 702"/>
                <a:gd name="T1" fmla="*/ 88 h 577"/>
                <a:gd name="T2" fmla="*/ 573 w 702"/>
                <a:gd name="T3" fmla="*/ 69 h 577"/>
                <a:gd name="T4" fmla="*/ 621 w 702"/>
                <a:gd name="T5" fmla="*/ 56 h 577"/>
                <a:gd name="T6" fmla="*/ 672 w 702"/>
                <a:gd name="T7" fmla="*/ 50 h 577"/>
                <a:gd name="T8" fmla="*/ 701 w 702"/>
                <a:gd name="T9" fmla="*/ 49 h 577"/>
                <a:gd name="T10" fmla="*/ 654 w 702"/>
                <a:gd name="T11" fmla="*/ 27 h 577"/>
                <a:gd name="T12" fmla="*/ 581 w 702"/>
                <a:gd name="T13" fmla="*/ 6 h 577"/>
                <a:gd name="T14" fmla="*/ 507 w 702"/>
                <a:gd name="T15" fmla="*/ 0 h 577"/>
                <a:gd name="T16" fmla="*/ 435 w 702"/>
                <a:gd name="T17" fmla="*/ 6 h 577"/>
                <a:gd name="T18" fmla="*/ 366 w 702"/>
                <a:gd name="T19" fmla="*/ 26 h 577"/>
                <a:gd name="T20" fmla="*/ 302 w 702"/>
                <a:gd name="T21" fmla="*/ 57 h 577"/>
                <a:gd name="T22" fmla="*/ 244 w 702"/>
                <a:gd name="T23" fmla="*/ 100 h 577"/>
                <a:gd name="T24" fmla="*/ 195 w 702"/>
                <a:gd name="T25" fmla="*/ 153 h 577"/>
                <a:gd name="T26" fmla="*/ 155 w 702"/>
                <a:gd name="T27" fmla="*/ 215 h 577"/>
                <a:gd name="T28" fmla="*/ 127 w 702"/>
                <a:gd name="T29" fmla="*/ 286 h 577"/>
                <a:gd name="T30" fmla="*/ 115 w 702"/>
                <a:gd name="T31" fmla="*/ 341 h 577"/>
                <a:gd name="T32" fmla="*/ 34 w 702"/>
                <a:gd name="T33" fmla="*/ 342 h 577"/>
                <a:gd name="T34" fmla="*/ 4 w 702"/>
                <a:gd name="T35" fmla="*/ 363 h 577"/>
                <a:gd name="T36" fmla="*/ 3 w 702"/>
                <a:gd name="T37" fmla="*/ 398 h 577"/>
                <a:gd name="T38" fmla="*/ 13 w 702"/>
                <a:gd name="T39" fmla="*/ 411 h 577"/>
                <a:gd name="T40" fmla="*/ 188 w 702"/>
                <a:gd name="T41" fmla="*/ 568 h 577"/>
                <a:gd name="T42" fmla="*/ 197 w 702"/>
                <a:gd name="T43" fmla="*/ 572 h 577"/>
                <a:gd name="T44" fmla="*/ 212 w 702"/>
                <a:gd name="T45" fmla="*/ 576 h 577"/>
                <a:gd name="T46" fmla="*/ 228 w 702"/>
                <a:gd name="T47" fmla="*/ 574 h 577"/>
                <a:gd name="T48" fmla="*/ 238 w 702"/>
                <a:gd name="T49" fmla="*/ 567 h 577"/>
                <a:gd name="T50" fmla="*/ 415 w 702"/>
                <a:gd name="T51" fmla="*/ 407 h 577"/>
                <a:gd name="T52" fmla="*/ 422 w 702"/>
                <a:gd name="T53" fmla="*/ 371 h 577"/>
                <a:gd name="T54" fmla="*/ 400 w 702"/>
                <a:gd name="T55" fmla="*/ 345 h 577"/>
                <a:gd name="T56" fmla="*/ 313 w 702"/>
                <a:gd name="T57" fmla="*/ 341 h 577"/>
                <a:gd name="T58" fmla="*/ 326 w 702"/>
                <a:gd name="T59" fmla="*/ 302 h 577"/>
                <a:gd name="T60" fmla="*/ 348 w 702"/>
                <a:gd name="T61" fmla="*/ 256 h 577"/>
                <a:gd name="T62" fmla="*/ 375 w 702"/>
                <a:gd name="T63" fmla="*/ 214 h 577"/>
                <a:gd name="T64" fmla="*/ 406 w 702"/>
                <a:gd name="T65" fmla="*/ 175 h 577"/>
                <a:gd name="T66" fmla="*/ 443 w 702"/>
                <a:gd name="T67" fmla="*/ 141 h 577"/>
                <a:gd name="T68" fmla="*/ 483 w 702"/>
                <a:gd name="T69" fmla="*/ 112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2" h="577">
                  <a:moveTo>
                    <a:pt x="504" y="99"/>
                  </a:moveTo>
                  <a:lnTo>
                    <a:pt x="526" y="88"/>
                  </a:lnTo>
                  <a:lnTo>
                    <a:pt x="549" y="78"/>
                  </a:lnTo>
                  <a:lnTo>
                    <a:pt x="573" y="69"/>
                  </a:lnTo>
                  <a:lnTo>
                    <a:pt x="597" y="62"/>
                  </a:lnTo>
                  <a:lnTo>
                    <a:pt x="621" y="56"/>
                  </a:lnTo>
                  <a:lnTo>
                    <a:pt x="646" y="52"/>
                  </a:lnTo>
                  <a:lnTo>
                    <a:pt x="672" y="50"/>
                  </a:lnTo>
                  <a:lnTo>
                    <a:pt x="697" y="49"/>
                  </a:lnTo>
                  <a:lnTo>
                    <a:pt x="701" y="49"/>
                  </a:lnTo>
                  <a:lnTo>
                    <a:pt x="690" y="43"/>
                  </a:lnTo>
                  <a:lnTo>
                    <a:pt x="654" y="27"/>
                  </a:lnTo>
                  <a:lnTo>
                    <a:pt x="617" y="15"/>
                  </a:lnTo>
                  <a:lnTo>
                    <a:pt x="581" y="6"/>
                  </a:lnTo>
                  <a:lnTo>
                    <a:pt x="544" y="1"/>
                  </a:lnTo>
                  <a:lnTo>
                    <a:pt x="507" y="0"/>
                  </a:lnTo>
                  <a:lnTo>
                    <a:pt x="471" y="1"/>
                  </a:lnTo>
                  <a:lnTo>
                    <a:pt x="435" y="6"/>
                  </a:lnTo>
                  <a:lnTo>
                    <a:pt x="400" y="15"/>
                  </a:lnTo>
                  <a:lnTo>
                    <a:pt x="366" y="26"/>
                  </a:lnTo>
                  <a:lnTo>
                    <a:pt x="333" y="40"/>
                  </a:lnTo>
                  <a:lnTo>
                    <a:pt x="302" y="57"/>
                  </a:lnTo>
                  <a:lnTo>
                    <a:pt x="272" y="77"/>
                  </a:lnTo>
                  <a:lnTo>
                    <a:pt x="244" y="100"/>
                  </a:lnTo>
                  <a:lnTo>
                    <a:pt x="218" y="125"/>
                  </a:lnTo>
                  <a:lnTo>
                    <a:pt x="195" y="153"/>
                  </a:lnTo>
                  <a:lnTo>
                    <a:pt x="174" y="183"/>
                  </a:lnTo>
                  <a:lnTo>
                    <a:pt x="155" y="215"/>
                  </a:lnTo>
                  <a:lnTo>
                    <a:pt x="139" y="249"/>
                  </a:lnTo>
                  <a:lnTo>
                    <a:pt x="127" y="286"/>
                  </a:lnTo>
                  <a:lnTo>
                    <a:pt x="118" y="324"/>
                  </a:lnTo>
                  <a:lnTo>
                    <a:pt x="115" y="341"/>
                  </a:lnTo>
                  <a:lnTo>
                    <a:pt x="40" y="341"/>
                  </a:lnTo>
                  <a:lnTo>
                    <a:pt x="34" y="342"/>
                  </a:lnTo>
                  <a:lnTo>
                    <a:pt x="16" y="349"/>
                  </a:lnTo>
                  <a:lnTo>
                    <a:pt x="4" y="363"/>
                  </a:lnTo>
                  <a:lnTo>
                    <a:pt x="0" y="380"/>
                  </a:lnTo>
                  <a:lnTo>
                    <a:pt x="3" y="398"/>
                  </a:lnTo>
                  <a:lnTo>
                    <a:pt x="8" y="407"/>
                  </a:lnTo>
                  <a:lnTo>
                    <a:pt x="13" y="411"/>
                  </a:lnTo>
                  <a:lnTo>
                    <a:pt x="185" y="567"/>
                  </a:lnTo>
                  <a:lnTo>
                    <a:pt x="188" y="568"/>
                  </a:lnTo>
                  <a:lnTo>
                    <a:pt x="195" y="575"/>
                  </a:lnTo>
                  <a:lnTo>
                    <a:pt x="197" y="572"/>
                  </a:lnTo>
                  <a:lnTo>
                    <a:pt x="204" y="576"/>
                  </a:lnTo>
                  <a:lnTo>
                    <a:pt x="212" y="576"/>
                  </a:lnTo>
                  <a:lnTo>
                    <a:pt x="219" y="577"/>
                  </a:lnTo>
                  <a:lnTo>
                    <a:pt x="228" y="574"/>
                  </a:lnTo>
                  <a:lnTo>
                    <a:pt x="233" y="570"/>
                  </a:lnTo>
                  <a:lnTo>
                    <a:pt x="238" y="567"/>
                  </a:lnTo>
                  <a:lnTo>
                    <a:pt x="410" y="411"/>
                  </a:lnTo>
                  <a:lnTo>
                    <a:pt x="415" y="407"/>
                  </a:lnTo>
                  <a:lnTo>
                    <a:pt x="423" y="389"/>
                  </a:lnTo>
                  <a:lnTo>
                    <a:pt x="422" y="371"/>
                  </a:lnTo>
                  <a:lnTo>
                    <a:pt x="415" y="356"/>
                  </a:lnTo>
                  <a:lnTo>
                    <a:pt x="400" y="345"/>
                  </a:lnTo>
                  <a:lnTo>
                    <a:pt x="384" y="341"/>
                  </a:lnTo>
                  <a:lnTo>
                    <a:pt x="313" y="341"/>
                  </a:lnTo>
                  <a:lnTo>
                    <a:pt x="318" y="327"/>
                  </a:lnTo>
                  <a:lnTo>
                    <a:pt x="326" y="302"/>
                  </a:lnTo>
                  <a:lnTo>
                    <a:pt x="336" y="279"/>
                  </a:lnTo>
                  <a:lnTo>
                    <a:pt x="348" y="256"/>
                  </a:lnTo>
                  <a:lnTo>
                    <a:pt x="361" y="235"/>
                  </a:lnTo>
                  <a:lnTo>
                    <a:pt x="375" y="214"/>
                  </a:lnTo>
                  <a:lnTo>
                    <a:pt x="390" y="194"/>
                  </a:lnTo>
                  <a:lnTo>
                    <a:pt x="406" y="175"/>
                  </a:lnTo>
                  <a:lnTo>
                    <a:pt x="424" y="158"/>
                  </a:lnTo>
                  <a:lnTo>
                    <a:pt x="443" y="141"/>
                  </a:lnTo>
                  <a:lnTo>
                    <a:pt x="462" y="126"/>
                  </a:lnTo>
                  <a:lnTo>
                    <a:pt x="483" y="112"/>
                  </a:lnTo>
                  <a:lnTo>
                    <a:pt x="504" y="9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2" name="Freeform 68"/>
            <p:cNvSpPr>
              <a:spLocks/>
            </p:cNvSpPr>
            <p:nvPr/>
          </p:nvSpPr>
          <p:spPr bwMode="auto">
            <a:xfrm>
              <a:off x="12052" y="6695"/>
              <a:ext cx="1602" cy="1603"/>
            </a:xfrm>
            <a:custGeom>
              <a:avLst/>
              <a:gdLst>
                <a:gd name="T0" fmla="*/ 0 w 1602"/>
                <a:gd name="T1" fmla="*/ 801 h 1603"/>
                <a:gd name="T2" fmla="*/ 10 w 1602"/>
                <a:gd name="T3" fmla="*/ 931 h 1603"/>
                <a:gd name="T4" fmla="*/ 40 w 1602"/>
                <a:gd name="T5" fmla="*/ 1054 h 1603"/>
                <a:gd name="T6" fmla="*/ 89 w 1602"/>
                <a:gd name="T7" fmla="*/ 1169 h 1603"/>
                <a:gd name="T8" fmla="*/ 154 w 1602"/>
                <a:gd name="T9" fmla="*/ 1274 h 1603"/>
                <a:gd name="T10" fmla="*/ 234 w 1602"/>
                <a:gd name="T11" fmla="*/ 1367 h 1603"/>
                <a:gd name="T12" fmla="*/ 327 w 1602"/>
                <a:gd name="T13" fmla="*/ 1447 h 1603"/>
                <a:gd name="T14" fmla="*/ 432 w 1602"/>
                <a:gd name="T15" fmla="*/ 1512 h 1603"/>
                <a:gd name="T16" fmla="*/ 547 w 1602"/>
                <a:gd name="T17" fmla="*/ 1561 h 1603"/>
                <a:gd name="T18" fmla="*/ 670 w 1602"/>
                <a:gd name="T19" fmla="*/ 1591 h 1603"/>
                <a:gd name="T20" fmla="*/ 800 w 1602"/>
                <a:gd name="T21" fmla="*/ 1602 h 1603"/>
                <a:gd name="T22" fmla="*/ 930 w 1602"/>
                <a:gd name="T23" fmla="*/ 1591 h 1603"/>
                <a:gd name="T24" fmla="*/ 1053 w 1602"/>
                <a:gd name="T25" fmla="*/ 1561 h 1603"/>
                <a:gd name="T26" fmla="*/ 1168 w 1602"/>
                <a:gd name="T27" fmla="*/ 1512 h 1603"/>
                <a:gd name="T28" fmla="*/ 1273 w 1602"/>
                <a:gd name="T29" fmla="*/ 1447 h 1603"/>
                <a:gd name="T30" fmla="*/ 1367 w 1602"/>
                <a:gd name="T31" fmla="*/ 1367 h 1603"/>
                <a:gd name="T32" fmla="*/ 1447 w 1602"/>
                <a:gd name="T33" fmla="*/ 1274 h 1603"/>
                <a:gd name="T34" fmla="*/ 1512 w 1602"/>
                <a:gd name="T35" fmla="*/ 1169 h 1603"/>
                <a:gd name="T36" fmla="*/ 1561 w 1602"/>
                <a:gd name="T37" fmla="*/ 1054 h 1603"/>
                <a:gd name="T38" fmla="*/ 1591 w 1602"/>
                <a:gd name="T39" fmla="*/ 931 h 1603"/>
                <a:gd name="T40" fmla="*/ 1602 w 1602"/>
                <a:gd name="T41" fmla="*/ 801 h 1603"/>
                <a:gd name="T42" fmla="*/ 1591 w 1602"/>
                <a:gd name="T43" fmla="*/ 671 h 1603"/>
                <a:gd name="T44" fmla="*/ 1561 w 1602"/>
                <a:gd name="T45" fmla="*/ 548 h 1603"/>
                <a:gd name="T46" fmla="*/ 1512 w 1602"/>
                <a:gd name="T47" fmla="*/ 433 h 1603"/>
                <a:gd name="T48" fmla="*/ 1447 w 1602"/>
                <a:gd name="T49" fmla="*/ 328 h 1603"/>
                <a:gd name="T50" fmla="*/ 1367 w 1602"/>
                <a:gd name="T51" fmla="*/ 234 h 1603"/>
                <a:gd name="T52" fmla="*/ 1273 w 1602"/>
                <a:gd name="T53" fmla="*/ 154 h 1603"/>
                <a:gd name="T54" fmla="*/ 1168 w 1602"/>
                <a:gd name="T55" fmla="*/ 89 h 1603"/>
                <a:gd name="T56" fmla="*/ 1053 w 1602"/>
                <a:gd name="T57" fmla="*/ 40 h 1603"/>
                <a:gd name="T58" fmla="*/ 930 w 1602"/>
                <a:gd name="T59" fmla="*/ 10 h 1603"/>
                <a:gd name="T60" fmla="*/ 800 w 1602"/>
                <a:gd name="T61" fmla="*/ 0 h 1603"/>
                <a:gd name="T62" fmla="*/ 670 w 1602"/>
                <a:gd name="T63" fmla="*/ 10 h 1603"/>
                <a:gd name="T64" fmla="*/ 547 w 1602"/>
                <a:gd name="T65" fmla="*/ 40 h 1603"/>
                <a:gd name="T66" fmla="*/ 432 w 1602"/>
                <a:gd name="T67" fmla="*/ 89 h 1603"/>
                <a:gd name="T68" fmla="*/ 327 w 1602"/>
                <a:gd name="T69" fmla="*/ 154 h 1603"/>
                <a:gd name="T70" fmla="*/ 234 w 1602"/>
                <a:gd name="T71" fmla="*/ 234 h 1603"/>
                <a:gd name="T72" fmla="*/ 154 w 1602"/>
                <a:gd name="T73" fmla="*/ 328 h 1603"/>
                <a:gd name="T74" fmla="*/ 89 w 1602"/>
                <a:gd name="T75" fmla="*/ 433 h 1603"/>
                <a:gd name="T76" fmla="*/ 40 w 1602"/>
                <a:gd name="T77" fmla="*/ 548 h 1603"/>
                <a:gd name="T78" fmla="*/ 10 w 1602"/>
                <a:gd name="T79" fmla="*/ 671 h 1603"/>
                <a:gd name="T80" fmla="*/ 0 w 1602"/>
                <a:gd name="T81" fmla="*/ 801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3">
                  <a:moveTo>
                    <a:pt x="0" y="801"/>
                  </a:moveTo>
                  <a:lnTo>
                    <a:pt x="0" y="801"/>
                  </a:lnTo>
                  <a:lnTo>
                    <a:pt x="2" y="867"/>
                  </a:lnTo>
                  <a:lnTo>
                    <a:pt x="10" y="931"/>
                  </a:lnTo>
                  <a:lnTo>
                    <a:pt x="23" y="994"/>
                  </a:lnTo>
                  <a:lnTo>
                    <a:pt x="40" y="1054"/>
                  </a:lnTo>
                  <a:lnTo>
                    <a:pt x="62" y="1113"/>
                  </a:lnTo>
                  <a:lnTo>
                    <a:pt x="89" y="1169"/>
                  </a:lnTo>
                  <a:lnTo>
                    <a:pt x="119" y="1223"/>
                  </a:lnTo>
                  <a:lnTo>
                    <a:pt x="154" y="1274"/>
                  </a:lnTo>
                  <a:lnTo>
                    <a:pt x="192" y="1322"/>
                  </a:lnTo>
                  <a:lnTo>
                    <a:pt x="234" y="1367"/>
                  </a:lnTo>
                  <a:lnTo>
                    <a:pt x="279" y="1409"/>
                  </a:lnTo>
                  <a:lnTo>
                    <a:pt x="327" y="1447"/>
                  </a:lnTo>
                  <a:lnTo>
                    <a:pt x="378" y="1482"/>
                  </a:lnTo>
                  <a:lnTo>
                    <a:pt x="432" y="1512"/>
                  </a:lnTo>
                  <a:lnTo>
                    <a:pt x="488" y="1539"/>
                  </a:lnTo>
                  <a:lnTo>
                    <a:pt x="547" y="1561"/>
                  </a:lnTo>
                  <a:lnTo>
                    <a:pt x="607"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7" y="23"/>
                  </a:lnTo>
                  <a:lnTo>
                    <a:pt x="547" y="40"/>
                  </a:lnTo>
                  <a:lnTo>
                    <a:pt x="488" y="62"/>
                  </a:lnTo>
                  <a:lnTo>
                    <a:pt x="432" y="89"/>
                  </a:lnTo>
                  <a:lnTo>
                    <a:pt x="378" y="120"/>
                  </a:lnTo>
                  <a:lnTo>
                    <a:pt x="327" y="154"/>
                  </a:lnTo>
                  <a:lnTo>
                    <a:pt x="279" y="192"/>
                  </a:lnTo>
                  <a:lnTo>
                    <a:pt x="234" y="234"/>
                  </a:lnTo>
                  <a:lnTo>
                    <a:pt x="192" y="279"/>
                  </a:lnTo>
                  <a:lnTo>
                    <a:pt x="154" y="328"/>
                  </a:lnTo>
                  <a:lnTo>
                    <a:pt x="119"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3" name="Freeform 67"/>
            <p:cNvSpPr>
              <a:spLocks/>
            </p:cNvSpPr>
            <p:nvPr/>
          </p:nvSpPr>
          <p:spPr bwMode="auto">
            <a:xfrm>
              <a:off x="12052" y="6695"/>
              <a:ext cx="1602" cy="1603"/>
            </a:xfrm>
            <a:custGeom>
              <a:avLst/>
              <a:gdLst>
                <a:gd name="T0" fmla="*/ 0 w 1602"/>
                <a:gd name="T1" fmla="*/ 801 h 1603"/>
                <a:gd name="T2" fmla="*/ 10 w 1602"/>
                <a:gd name="T3" fmla="*/ 931 h 1603"/>
                <a:gd name="T4" fmla="*/ 40 w 1602"/>
                <a:gd name="T5" fmla="*/ 1054 h 1603"/>
                <a:gd name="T6" fmla="*/ 89 w 1602"/>
                <a:gd name="T7" fmla="*/ 1169 h 1603"/>
                <a:gd name="T8" fmla="*/ 154 w 1602"/>
                <a:gd name="T9" fmla="*/ 1274 h 1603"/>
                <a:gd name="T10" fmla="*/ 234 w 1602"/>
                <a:gd name="T11" fmla="*/ 1367 h 1603"/>
                <a:gd name="T12" fmla="*/ 327 w 1602"/>
                <a:gd name="T13" fmla="*/ 1447 h 1603"/>
                <a:gd name="T14" fmla="*/ 432 w 1602"/>
                <a:gd name="T15" fmla="*/ 1512 h 1603"/>
                <a:gd name="T16" fmla="*/ 547 w 1602"/>
                <a:gd name="T17" fmla="*/ 1561 h 1603"/>
                <a:gd name="T18" fmla="*/ 670 w 1602"/>
                <a:gd name="T19" fmla="*/ 1591 h 1603"/>
                <a:gd name="T20" fmla="*/ 800 w 1602"/>
                <a:gd name="T21" fmla="*/ 1602 h 1603"/>
                <a:gd name="T22" fmla="*/ 930 w 1602"/>
                <a:gd name="T23" fmla="*/ 1591 h 1603"/>
                <a:gd name="T24" fmla="*/ 1053 w 1602"/>
                <a:gd name="T25" fmla="*/ 1561 h 1603"/>
                <a:gd name="T26" fmla="*/ 1168 w 1602"/>
                <a:gd name="T27" fmla="*/ 1512 h 1603"/>
                <a:gd name="T28" fmla="*/ 1273 w 1602"/>
                <a:gd name="T29" fmla="*/ 1447 h 1603"/>
                <a:gd name="T30" fmla="*/ 1367 w 1602"/>
                <a:gd name="T31" fmla="*/ 1367 h 1603"/>
                <a:gd name="T32" fmla="*/ 1447 w 1602"/>
                <a:gd name="T33" fmla="*/ 1274 h 1603"/>
                <a:gd name="T34" fmla="*/ 1512 w 1602"/>
                <a:gd name="T35" fmla="*/ 1169 h 1603"/>
                <a:gd name="T36" fmla="*/ 1561 w 1602"/>
                <a:gd name="T37" fmla="*/ 1054 h 1603"/>
                <a:gd name="T38" fmla="*/ 1591 w 1602"/>
                <a:gd name="T39" fmla="*/ 931 h 1603"/>
                <a:gd name="T40" fmla="*/ 1602 w 1602"/>
                <a:gd name="T41" fmla="*/ 801 h 1603"/>
                <a:gd name="T42" fmla="*/ 1591 w 1602"/>
                <a:gd name="T43" fmla="*/ 671 h 1603"/>
                <a:gd name="T44" fmla="*/ 1561 w 1602"/>
                <a:gd name="T45" fmla="*/ 548 h 1603"/>
                <a:gd name="T46" fmla="*/ 1512 w 1602"/>
                <a:gd name="T47" fmla="*/ 433 h 1603"/>
                <a:gd name="T48" fmla="*/ 1447 w 1602"/>
                <a:gd name="T49" fmla="*/ 328 h 1603"/>
                <a:gd name="T50" fmla="*/ 1367 w 1602"/>
                <a:gd name="T51" fmla="*/ 234 h 1603"/>
                <a:gd name="T52" fmla="*/ 1273 w 1602"/>
                <a:gd name="T53" fmla="*/ 154 h 1603"/>
                <a:gd name="T54" fmla="*/ 1168 w 1602"/>
                <a:gd name="T55" fmla="*/ 89 h 1603"/>
                <a:gd name="T56" fmla="*/ 1053 w 1602"/>
                <a:gd name="T57" fmla="*/ 40 h 1603"/>
                <a:gd name="T58" fmla="*/ 930 w 1602"/>
                <a:gd name="T59" fmla="*/ 10 h 1603"/>
                <a:gd name="T60" fmla="*/ 800 w 1602"/>
                <a:gd name="T61" fmla="*/ 0 h 1603"/>
                <a:gd name="T62" fmla="*/ 670 w 1602"/>
                <a:gd name="T63" fmla="*/ 10 h 1603"/>
                <a:gd name="T64" fmla="*/ 547 w 1602"/>
                <a:gd name="T65" fmla="*/ 40 h 1603"/>
                <a:gd name="T66" fmla="*/ 432 w 1602"/>
                <a:gd name="T67" fmla="*/ 89 h 1603"/>
                <a:gd name="T68" fmla="*/ 327 w 1602"/>
                <a:gd name="T69" fmla="*/ 154 h 1603"/>
                <a:gd name="T70" fmla="*/ 234 w 1602"/>
                <a:gd name="T71" fmla="*/ 234 h 1603"/>
                <a:gd name="T72" fmla="*/ 154 w 1602"/>
                <a:gd name="T73" fmla="*/ 328 h 1603"/>
                <a:gd name="T74" fmla="*/ 89 w 1602"/>
                <a:gd name="T75" fmla="*/ 433 h 1603"/>
                <a:gd name="T76" fmla="*/ 40 w 1602"/>
                <a:gd name="T77" fmla="*/ 548 h 1603"/>
                <a:gd name="T78" fmla="*/ 10 w 1602"/>
                <a:gd name="T79" fmla="*/ 671 h 1603"/>
                <a:gd name="T80" fmla="*/ 0 w 1602"/>
                <a:gd name="T81" fmla="*/ 801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3">
                  <a:moveTo>
                    <a:pt x="0" y="801"/>
                  </a:moveTo>
                  <a:lnTo>
                    <a:pt x="0" y="801"/>
                  </a:lnTo>
                  <a:lnTo>
                    <a:pt x="2" y="867"/>
                  </a:lnTo>
                  <a:lnTo>
                    <a:pt x="10" y="931"/>
                  </a:lnTo>
                  <a:lnTo>
                    <a:pt x="23" y="994"/>
                  </a:lnTo>
                  <a:lnTo>
                    <a:pt x="40" y="1054"/>
                  </a:lnTo>
                  <a:lnTo>
                    <a:pt x="62" y="1113"/>
                  </a:lnTo>
                  <a:lnTo>
                    <a:pt x="89" y="1169"/>
                  </a:lnTo>
                  <a:lnTo>
                    <a:pt x="119" y="1223"/>
                  </a:lnTo>
                  <a:lnTo>
                    <a:pt x="154" y="1274"/>
                  </a:lnTo>
                  <a:lnTo>
                    <a:pt x="192" y="1322"/>
                  </a:lnTo>
                  <a:lnTo>
                    <a:pt x="234" y="1367"/>
                  </a:lnTo>
                  <a:lnTo>
                    <a:pt x="279" y="1409"/>
                  </a:lnTo>
                  <a:lnTo>
                    <a:pt x="327" y="1447"/>
                  </a:lnTo>
                  <a:lnTo>
                    <a:pt x="378" y="1482"/>
                  </a:lnTo>
                  <a:lnTo>
                    <a:pt x="432" y="1512"/>
                  </a:lnTo>
                  <a:lnTo>
                    <a:pt x="488" y="1539"/>
                  </a:lnTo>
                  <a:lnTo>
                    <a:pt x="547" y="1561"/>
                  </a:lnTo>
                  <a:lnTo>
                    <a:pt x="607" y="1578"/>
                  </a:lnTo>
                  <a:lnTo>
                    <a:pt x="670" y="1591"/>
                  </a:lnTo>
                  <a:lnTo>
                    <a:pt x="734" y="1599"/>
                  </a:lnTo>
                  <a:lnTo>
                    <a:pt x="800" y="1602"/>
                  </a:lnTo>
                  <a:lnTo>
                    <a:pt x="866" y="1599"/>
                  </a:lnTo>
                  <a:lnTo>
                    <a:pt x="930" y="1591"/>
                  </a:lnTo>
                  <a:lnTo>
                    <a:pt x="993" y="1578"/>
                  </a:lnTo>
                  <a:lnTo>
                    <a:pt x="1053" y="1561"/>
                  </a:lnTo>
                  <a:lnTo>
                    <a:pt x="1112" y="1539"/>
                  </a:lnTo>
                  <a:lnTo>
                    <a:pt x="1168" y="1512"/>
                  </a:lnTo>
                  <a:lnTo>
                    <a:pt x="1222" y="1482"/>
                  </a:lnTo>
                  <a:lnTo>
                    <a:pt x="1273"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3" y="154"/>
                  </a:lnTo>
                  <a:lnTo>
                    <a:pt x="1222" y="120"/>
                  </a:lnTo>
                  <a:lnTo>
                    <a:pt x="1168" y="89"/>
                  </a:lnTo>
                  <a:lnTo>
                    <a:pt x="1112" y="62"/>
                  </a:lnTo>
                  <a:lnTo>
                    <a:pt x="1053" y="40"/>
                  </a:lnTo>
                  <a:lnTo>
                    <a:pt x="993" y="23"/>
                  </a:lnTo>
                  <a:lnTo>
                    <a:pt x="930" y="10"/>
                  </a:lnTo>
                  <a:lnTo>
                    <a:pt x="866" y="2"/>
                  </a:lnTo>
                  <a:lnTo>
                    <a:pt x="800" y="0"/>
                  </a:lnTo>
                  <a:lnTo>
                    <a:pt x="734" y="2"/>
                  </a:lnTo>
                  <a:lnTo>
                    <a:pt x="670" y="10"/>
                  </a:lnTo>
                  <a:lnTo>
                    <a:pt x="607" y="23"/>
                  </a:lnTo>
                  <a:lnTo>
                    <a:pt x="547" y="40"/>
                  </a:lnTo>
                  <a:lnTo>
                    <a:pt x="488" y="62"/>
                  </a:lnTo>
                  <a:lnTo>
                    <a:pt x="432" y="89"/>
                  </a:lnTo>
                  <a:lnTo>
                    <a:pt x="378" y="120"/>
                  </a:lnTo>
                  <a:lnTo>
                    <a:pt x="327" y="154"/>
                  </a:lnTo>
                  <a:lnTo>
                    <a:pt x="279" y="192"/>
                  </a:lnTo>
                  <a:lnTo>
                    <a:pt x="234" y="234"/>
                  </a:lnTo>
                  <a:lnTo>
                    <a:pt x="192" y="279"/>
                  </a:lnTo>
                  <a:lnTo>
                    <a:pt x="154" y="328"/>
                  </a:lnTo>
                  <a:lnTo>
                    <a:pt x="119"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4" name="Freeform 66"/>
            <p:cNvSpPr>
              <a:spLocks/>
            </p:cNvSpPr>
            <p:nvPr/>
          </p:nvSpPr>
          <p:spPr bwMode="auto">
            <a:xfrm>
              <a:off x="12817" y="4831"/>
              <a:ext cx="72" cy="1894"/>
            </a:xfrm>
            <a:custGeom>
              <a:avLst/>
              <a:gdLst>
                <a:gd name="T0" fmla="*/ 45 w 49"/>
                <a:gd name="T1" fmla="*/ 0 h 2089"/>
                <a:gd name="T2" fmla="*/ 45 w 49"/>
                <a:gd name="T3" fmla="*/ 0 h 2089"/>
                <a:gd name="T4" fmla="*/ 0 w 49"/>
                <a:gd name="T5" fmla="*/ 1 h 2089"/>
                <a:gd name="T6" fmla="*/ 4 w 49"/>
                <a:gd name="T7" fmla="*/ 2089 h 2089"/>
                <a:gd name="T8" fmla="*/ 49 w 49"/>
                <a:gd name="T9" fmla="*/ 2089 h 2089"/>
                <a:gd name="T10" fmla="*/ 45 w 49"/>
                <a:gd name="T11" fmla="*/ 0 h 2089"/>
              </a:gdLst>
              <a:ahLst/>
              <a:cxnLst>
                <a:cxn ang="0">
                  <a:pos x="T0" y="T1"/>
                </a:cxn>
                <a:cxn ang="0">
                  <a:pos x="T2" y="T3"/>
                </a:cxn>
                <a:cxn ang="0">
                  <a:pos x="T4" y="T5"/>
                </a:cxn>
                <a:cxn ang="0">
                  <a:pos x="T6" y="T7"/>
                </a:cxn>
                <a:cxn ang="0">
                  <a:pos x="T8" y="T9"/>
                </a:cxn>
                <a:cxn ang="0">
                  <a:pos x="T10" y="T11"/>
                </a:cxn>
              </a:cxnLst>
              <a:rect l="0" t="0" r="r" b="b"/>
              <a:pathLst>
                <a:path w="49" h="2089">
                  <a:moveTo>
                    <a:pt x="45" y="0"/>
                  </a:moveTo>
                  <a:lnTo>
                    <a:pt x="45" y="0"/>
                  </a:lnTo>
                  <a:lnTo>
                    <a:pt x="0" y="1"/>
                  </a:lnTo>
                  <a:lnTo>
                    <a:pt x="4" y="2089"/>
                  </a:lnTo>
                  <a:lnTo>
                    <a:pt x="49" y="2089"/>
                  </a:lnTo>
                  <a:lnTo>
                    <a:pt x="45"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5" name="Rectangle 64"/>
            <p:cNvSpPr>
              <a:spLocks noChangeArrowheads="1"/>
            </p:cNvSpPr>
            <p:nvPr/>
          </p:nvSpPr>
          <p:spPr bwMode="auto">
            <a:xfrm>
              <a:off x="12259" y="7039"/>
              <a:ext cx="1220" cy="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26" name="Freeform 63"/>
            <p:cNvSpPr>
              <a:spLocks/>
            </p:cNvSpPr>
            <p:nvPr/>
          </p:nvSpPr>
          <p:spPr bwMode="auto">
            <a:xfrm>
              <a:off x="6986"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8 w 1602"/>
                <a:gd name="T13" fmla="*/ 1447 h 1602"/>
                <a:gd name="T14" fmla="*/ 433 w 1602"/>
                <a:gd name="T15" fmla="*/ 1512 h 1602"/>
                <a:gd name="T16" fmla="*/ 548 w 1602"/>
                <a:gd name="T17" fmla="*/ 1561 h 1602"/>
                <a:gd name="T18" fmla="*/ 671 w 1602"/>
                <a:gd name="T19" fmla="*/ 1591 h 1602"/>
                <a:gd name="T20" fmla="*/ 801 w 1602"/>
                <a:gd name="T21" fmla="*/ 1602 h 1602"/>
                <a:gd name="T22" fmla="*/ 931 w 1602"/>
                <a:gd name="T23" fmla="*/ 1591 h 1602"/>
                <a:gd name="T24" fmla="*/ 1054 w 1602"/>
                <a:gd name="T25" fmla="*/ 1561 h 1602"/>
                <a:gd name="T26" fmla="*/ 1169 w 1602"/>
                <a:gd name="T27" fmla="*/ 1512 h 1602"/>
                <a:gd name="T28" fmla="*/ 1274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4 w 1602"/>
                <a:gd name="T53" fmla="*/ 154 h 1602"/>
                <a:gd name="T54" fmla="*/ 1169 w 1602"/>
                <a:gd name="T55" fmla="*/ 89 h 1602"/>
                <a:gd name="T56" fmla="*/ 1054 w 1602"/>
                <a:gd name="T57" fmla="*/ 40 h 1602"/>
                <a:gd name="T58" fmla="*/ 931 w 1602"/>
                <a:gd name="T59" fmla="*/ 10 h 1602"/>
                <a:gd name="T60" fmla="*/ 801 w 1602"/>
                <a:gd name="T61" fmla="*/ 0 h 1602"/>
                <a:gd name="T62" fmla="*/ 671 w 1602"/>
                <a:gd name="T63" fmla="*/ 10 h 1602"/>
                <a:gd name="T64" fmla="*/ 548 w 1602"/>
                <a:gd name="T65" fmla="*/ 40 h 1602"/>
                <a:gd name="T66" fmla="*/ 433 w 1602"/>
                <a:gd name="T67" fmla="*/ 89 h 1602"/>
                <a:gd name="T68" fmla="*/ 328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8" y="1447"/>
                  </a:lnTo>
                  <a:lnTo>
                    <a:pt x="379" y="1482"/>
                  </a:lnTo>
                  <a:lnTo>
                    <a:pt x="433" y="1512"/>
                  </a:lnTo>
                  <a:lnTo>
                    <a:pt x="489" y="1539"/>
                  </a:lnTo>
                  <a:lnTo>
                    <a:pt x="548" y="1561"/>
                  </a:lnTo>
                  <a:lnTo>
                    <a:pt x="608" y="1578"/>
                  </a:lnTo>
                  <a:lnTo>
                    <a:pt x="671" y="1591"/>
                  </a:lnTo>
                  <a:lnTo>
                    <a:pt x="735" y="1599"/>
                  </a:lnTo>
                  <a:lnTo>
                    <a:pt x="801" y="1602"/>
                  </a:lnTo>
                  <a:lnTo>
                    <a:pt x="867" y="1599"/>
                  </a:lnTo>
                  <a:lnTo>
                    <a:pt x="931" y="1591"/>
                  </a:lnTo>
                  <a:lnTo>
                    <a:pt x="993" y="1578"/>
                  </a:lnTo>
                  <a:lnTo>
                    <a:pt x="1054" y="1561"/>
                  </a:lnTo>
                  <a:lnTo>
                    <a:pt x="1112" y="1539"/>
                  </a:lnTo>
                  <a:lnTo>
                    <a:pt x="1169" y="1512"/>
                  </a:lnTo>
                  <a:lnTo>
                    <a:pt x="1223" y="1482"/>
                  </a:lnTo>
                  <a:lnTo>
                    <a:pt x="1274"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4" y="154"/>
                  </a:lnTo>
                  <a:lnTo>
                    <a:pt x="1223" y="120"/>
                  </a:lnTo>
                  <a:lnTo>
                    <a:pt x="1169" y="89"/>
                  </a:lnTo>
                  <a:lnTo>
                    <a:pt x="1112" y="62"/>
                  </a:lnTo>
                  <a:lnTo>
                    <a:pt x="1054" y="40"/>
                  </a:lnTo>
                  <a:lnTo>
                    <a:pt x="993" y="23"/>
                  </a:lnTo>
                  <a:lnTo>
                    <a:pt x="931" y="10"/>
                  </a:lnTo>
                  <a:lnTo>
                    <a:pt x="867" y="2"/>
                  </a:lnTo>
                  <a:lnTo>
                    <a:pt x="801" y="0"/>
                  </a:lnTo>
                  <a:lnTo>
                    <a:pt x="735" y="2"/>
                  </a:lnTo>
                  <a:lnTo>
                    <a:pt x="671" y="10"/>
                  </a:lnTo>
                  <a:lnTo>
                    <a:pt x="608" y="23"/>
                  </a:lnTo>
                  <a:lnTo>
                    <a:pt x="548" y="40"/>
                  </a:lnTo>
                  <a:lnTo>
                    <a:pt x="489" y="62"/>
                  </a:lnTo>
                  <a:lnTo>
                    <a:pt x="433" y="89"/>
                  </a:lnTo>
                  <a:lnTo>
                    <a:pt x="379" y="120"/>
                  </a:lnTo>
                  <a:lnTo>
                    <a:pt x="328"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7" name="Freeform 62"/>
            <p:cNvSpPr>
              <a:spLocks/>
            </p:cNvSpPr>
            <p:nvPr/>
          </p:nvSpPr>
          <p:spPr bwMode="auto">
            <a:xfrm>
              <a:off x="6986" y="6696"/>
              <a:ext cx="1602" cy="1602"/>
            </a:xfrm>
            <a:custGeom>
              <a:avLst/>
              <a:gdLst>
                <a:gd name="T0" fmla="*/ 0 w 1602"/>
                <a:gd name="T1" fmla="*/ 801 h 1602"/>
                <a:gd name="T2" fmla="*/ 10 w 1602"/>
                <a:gd name="T3" fmla="*/ 931 h 1602"/>
                <a:gd name="T4" fmla="*/ 40 w 1602"/>
                <a:gd name="T5" fmla="*/ 1054 h 1602"/>
                <a:gd name="T6" fmla="*/ 89 w 1602"/>
                <a:gd name="T7" fmla="*/ 1169 h 1602"/>
                <a:gd name="T8" fmla="*/ 154 w 1602"/>
                <a:gd name="T9" fmla="*/ 1274 h 1602"/>
                <a:gd name="T10" fmla="*/ 234 w 1602"/>
                <a:gd name="T11" fmla="*/ 1367 h 1602"/>
                <a:gd name="T12" fmla="*/ 328 w 1602"/>
                <a:gd name="T13" fmla="*/ 1447 h 1602"/>
                <a:gd name="T14" fmla="*/ 433 w 1602"/>
                <a:gd name="T15" fmla="*/ 1512 h 1602"/>
                <a:gd name="T16" fmla="*/ 548 w 1602"/>
                <a:gd name="T17" fmla="*/ 1561 h 1602"/>
                <a:gd name="T18" fmla="*/ 671 w 1602"/>
                <a:gd name="T19" fmla="*/ 1591 h 1602"/>
                <a:gd name="T20" fmla="*/ 801 w 1602"/>
                <a:gd name="T21" fmla="*/ 1602 h 1602"/>
                <a:gd name="T22" fmla="*/ 931 w 1602"/>
                <a:gd name="T23" fmla="*/ 1591 h 1602"/>
                <a:gd name="T24" fmla="*/ 1054 w 1602"/>
                <a:gd name="T25" fmla="*/ 1561 h 1602"/>
                <a:gd name="T26" fmla="*/ 1169 w 1602"/>
                <a:gd name="T27" fmla="*/ 1512 h 1602"/>
                <a:gd name="T28" fmla="*/ 1274 w 1602"/>
                <a:gd name="T29" fmla="*/ 1447 h 1602"/>
                <a:gd name="T30" fmla="*/ 1367 w 1602"/>
                <a:gd name="T31" fmla="*/ 1367 h 1602"/>
                <a:gd name="T32" fmla="*/ 1447 w 1602"/>
                <a:gd name="T33" fmla="*/ 1274 h 1602"/>
                <a:gd name="T34" fmla="*/ 1512 w 1602"/>
                <a:gd name="T35" fmla="*/ 1169 h 1602"/>
                <a:gd name="T36" fmla="*/ 1561 w 1602"/>
                <a:gd name="T37" fmla="*/ 1054 h 1602"/>
                <a:gd name="T38" fmla="*/ 1591 w 1602"/>
                <a:gd name="T39" fmla="*/ 931 h 1602"/>
                <a:gd name="T40" fmla="*/ 1602 w 1602"/>
                <a:gd name="T41" fmla="*/ 801 h 1602"/>
                <a:gd name="T42" fmla="*/ 1591 w 1602"/>
                <a:gd name="T43" fmla="*/ 671 h 1602"/>
                <a:gd name="T44" fmla="*/ 1561 w 1602"/>
                <a:gd name="T45" fmla="*/ 548 h 1602"/>
                <a:gd name="T46" fmla="*/ 1512 w 1602"/>
                <a:gd name="T47" fmla="*/ 433 h 1602"/>
                <a:gd name="T48" fmla="*/ 1447 w 1602"/>
                <a:gd name="T49" fmla="*/ 328 h 1602"/>
                <a:gd name="T50" fmla="*/ 1367 w 1602"/>
                <a:gd name="T51" fmla="*/ 234 h 1602"/>
                <a:gd name="T52" fmla="*/ 1274 w 1602"/>
                <a:gd name="T53" fmla="*/ 154 h 1602"/>
                <a:gd name="T54" fmla="*/ 1169 w 1602"/>
                <a:gd name="T55" fmla="*/ 89 h 1602"/>
                <a:gd name="T56" fmla="*/ 1054 w 1602"/>
                <a:gd name="T57" fmla="*/ 40 h 1602"/>
                <a:gd name="T58" fmla="*/ 931 w 1602"/>
                <a:gd name="T59" fmla="*/ 10 h 1602"/>
                <a:gd name="T60" fmla="*/ 801 w 1602"/>
                <a:gd name="T61" fmla="*/ 0 h 1602"/>
                <a:gd name="T62" fmla="*/ 671 w 1602"/>
                <a:gd name="T63" fmla="*/ 10 h 1602"/>
                <a:gd name="T64" fmla="*/ 548 w 1602"/>
                <a:gd name="T65" fmla="*/ 40 h 1602"/>
                <a:gd name="T66" fmla="*/ 433 w 1602"/>
                <a:gd name="T67" fmla="*/ 89 h 1602"/>
                <a:gd name="T68" fmla="*/ 328 w 1602"/>
                <a:gd name="T69" fmla="*/ 154 h 1602"/>
                <a:gd name="T70" fmla="*/ 234 w 1602"/>
                <a:gd name="T71" fmla="*/ 234 h 1602"/>
                <a:gd name="T72" fmla="*/ 154 w 1602"/>
                <a:gd name="T73" fmla="*/ 328 h 1602"/>
                <a:gd name="T74" fmla="*/ 89 w 1602"/>
                <a:gd name="T75" fmla="*/ 433 h 1602"/>
                <a:gd name="T76" fmla="*/ 40 w 1602"/>
                <a:gd name="T77" fmla="*/ 548 h 1602"/>
                <a:gd name="T78" fmla="*/ 10 w 1602"/>
                <a:gd name="T79" fmla="*/ 671 h 1602"/>
                <a:gd name="T80" fmla="*/ 0 w 1602"/>
                <a:gd name="T81" fmla="*/ 80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2" h="1602">
                  <a:moveTo>
                    <a:pt x="0" y="801"/>
                  </a:moveTo>
                  <a:lnTo>
                    <a:pt x="0" y="801"/>
                  </a:lnTo>
                  <a:lnTo>
                    <a:pt x="2" y="867"/>
                  </a:lnTo>
                  <a:lnTo>
                    <a:pt x="10" y="931"/>
                  </a:lnTo>
                  <a:lnTo>
                    <a:pt x="23" y="994"/>
                  </a:lnTo>
                  <a:lnTo>
                    <a:pt x="40" y="1054"/>
                  </a:lnTo>
                  <a:lnTo>
                    <a:pt x="62" y="1113"/>
                  </a:lnTo>
                  <a:lnTo>
                    <a:pt x="89" y="1169"/>
                  </a:lnTo>
                  <a:lnTo>
                    <a:pt x="120" y="1223"/>
                  </a:lnTo>
                  <a:lnTo>
                    <a:pt x="154" y="1274"/>
                  </a:lnTo>
                  <a:lnTo>
                    <a:pt x="192" y="1322"/>
                  </a:lnTo>
                  <a:lnTo>
                    <a:pt x="234" y="1367"/>
                  </a:lnTo>
                  <a:lnTo>
                    <a:pt x="279" y="1409"/>
                  </a:lnTo>
                  <a:lnTo>
                    <a:pt x="328" y="1447"/>
                  </a:lnTo>
                  <a:lnTo>
                    <a:pt x="379" y="1482"/>
                  </a:lnTo>
                  <a:lnTo>
                    <a:pt x="433" y="1512"/>
                  </a:lnTo>
                  <a:lnTo>
                    <a:pt x="489" y="1539"/>
                  </a:lnTo>
                  <a:lnTo>
                    <a:pt x="548" y="1561"/>
                  </a:lnTo>
                  <a:lnTo>
                    <a:pt x="608" y="1578"/>
                  </a:lnTo>
                  <a:lnTo>
                    <a:pt x="671" y="1591"/>
                  </a:lnTo>
                  <a:lnTo>
                    <a:pt x="735" y="1599"/>
                  </a:lnTo>
                  <a:lnTo>
                    <a:pt x="801" y="1602"/>
                  </a:lnTo>
                  <a:lnTo>
                    <a:pt x="867" y="1599"/>
                  </a:lnTo>
                  <a:lnTo>
                    <a:pt x="931" y="1591"/>
                  </a:lnTo>
                  <a:lnTo>
                    <a:pt x="993" y="1578"/>
                  </a:lnTo>
                  <a:lnTo>
                    <a:pt x="1054" y="1561"/>
                  </a:lnTo>
                  <a:lnTo>
                    <a:pt x="1112" y="1539"/>
                  </a:lnTo>
                  <a:lnTo>
                    <a:pt x="1169" y="1512"/>
                  </a:lnTo>
                  <a:lnTo>
                    <a:pt x="1223" y="1482"/>
                  </a:lnTo>
                  <a:lnTo>
                    <a:pt x="1274" y="1447"/>
                  </a:lnTo>
                  <a:lnTo>
                    <a:pt x="1322" y="1409"/>
                  </a:lnTo>
                  <a:lnTo>
                    <a:pt x="1367" y="1367"/>
                  </a:lnTo>
                  <a:lnTo>
                    <a:pt x="1409" y="1322"/>
                  </a:lnTo>
                  <a:lnTo>
                    <a:pt x="1447" y="1274"/>
                  </a:lnTo>
                  <a:lnTo>
                    <a:pt x="1481" y="1223"/>
                  </a:lnTo>
                  <a:lnTo>
                    <a:pt x="1512" y="1169"/>
                  </a:lnTo>
                  <a:lnTo>
                    <a:pt x="1539" y="1113"/>
                  </a:lnTo>
                  <a:lnTo>
                    <a:pt x="1561" y="1054"/>
                  </a:lnTo>
                  <a:lnTo>
                    <a:pt x="1578" y="994"/>
                  </a:lnTo>
                  <a:lnTo>
                    <a:pt x="1591" y="931"/>
                  </a:lnTo>
                  <a:lnTo>
                    <a:pt x="1599" y="867"/>
                  </a:lnTo>
                  <a:lnTo>
                    <a:pt x="1602" y="801"/>
                  </a:lnTo>
                  <a:lnTo>
                    <a:pt x="1599" y="735"/>
                  </a:lnTo>
                  <a:lnTo>
                    <a:pt x="1591" y="671"/>
                  </a:lnTo>
                  <a:lnTo>
                    <a:pt x="1578" y="608"/>
                  </a:lnTo>
                  <a:lnTo>
                    <a:pt x="1561" y="548"/>
                  </a:lnTo>
                  <a:lnTo>
                    <a:pt x="1539" y="489"/>
                  </a:lnTo>
                  <a:lnTo>
                    <a:pt x="1512" y="433"/>
                  </a:lnTo>
                  <a:lnTo>
                    <a:pt x="1481" y="379"/>
                  </a:lnTo>
                  <a:lnTo>
                    <a:pt x="1447" y="328"/>
                  </a:lnTo>
                  <a:lnTo>
                    <a:pt x="1409" y="279"/>
                  </a:lnTo>
                  <a:lnTo>
                    <a:pt x="1367" y="234"/>
                  </a:lnTo>
                  <a:lnTo>
                    <a:pt x="1322" y="192"/>
                  </a:lnTo>
                  <a:lnTo>
                    <a:pt x="1274" y="154"/>
                  </a:lnTo>
                  <a:lnTo>
                    <a:pt x="1223" y="120"/>
                  </a:lnTo>
                  <a:lnTo>
                    <a:pt x="1169" y="89"/>
                  </a:lnTo>
                  <a:lnTo>
                    <a:pt x="1112" y="62"/>
                  </a:lnTo>
                  <a:lnTo>
                    <a:pt x="1054" y="40"/>
                  </a:lnTo>
                  <a:lnTo>
                    <a:pt x="993" y="23"/>
                  </a:lnTo>
                  <a:lnTo>
                    <a:pt x="931" y="10"/>
                  </a:lnTo>
                  <a:lnTo>
                    <a:pt x="867" y="2"/>
                  </a:lnTo>
                  <a:lnTo>
                    <a:pt x="801" y="0"/>
                  </a:lnTo>
                  <a:lnTo>
                    <a:pt x="735" y="2"/>
                  </a:lnTo>
                  <a:lnTo>
                    <a:pt x="671" y="10"/>
                  </a:lnTo>
                  <a:lnTo>
                    <a:pt x="608" y="23"/>
                  </a:lnTo>
                  <a:lnTo>
                    <a:pt x="548" y="40"/>
                  </a:lnTo>
                  <a:lnTo>
                    <a:pt x="489" y="62"/>
                  </a:lnTo>
                  <a:lnTo>
                    <a:pt x="433" y="89"/>
                  </a:lnTo>
                  <a:lnTo>
                    <a:pt x="379" y="120"/>
                  </a:lnTo>
                  <a:lnTo>
                    <a:pt x="328" y="154"/>
                  </a:lnTo>
                  <a:lnTo>
                    <a:pt x="279" y="192"/>
                  </a:lnTo>
                  <a:lnTo>
                    <a:pt x="234" y="234"/>
                  </a:lnTo>
                  <a:lnTo>
                    <a:pt x="192" y="279"/>
                  </a:lnTo>
                  <a:lnTo>
                    <a:pt x="154" y="328"/>
                  </a:lnTo>
                  <a:lnTo>
                    <a:pt x="120" y="379"/>
                  </a:lnTo>
                  <a:lnTo>
                    <a:pt x="89" y="433"/>
                  </a:lnTo>
                  <a:lnTo>
                    <a:pt x="62" y="489"/>
                  </a:lnTo>
                  <a:lnTo>
                    <a:pt x="40" y="548"/>
                  </a:lnTo>
                  <a:lnTo>
                    <a:pt x="23" y="608"/>
                  </a:lnTo>
                  <a:lnTo>
                    <a:pt x="10" y="671"/>
                  </a:lnTo>
                  <a:lnTo>
                    <a:pt x="2" y="735"/>
                  </a:lnTo>
                  <a:lnTo>
                    <a:pt x="0" y="801"/>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8" name="Freeform 61"/>
            <p:cNvSpPr>
              <a:spLocks/>
            </p:cNvSpPr>
            <p:nvPr/>
          </p:nvSpPr>
          <p:spPr bwMode="auto">
            <a:xfrm>
              <a:off x="7773" y="4716"/>
              <a:ext cx="72" cy="2009"/>
            </a:xfrm>
            <a:custGeom>
              <a:avLst/>
              <a:gdLst>
                <a:gd name="T0" fmla="*/ 22 w 67"/>
                <a:gd name="T1" fmla="*/ 0 h 1899"/>
                <a:gd name="T2" fmla="*/ 0 w 67"/>
                <a:gd name="T3" fmla="*/ 1899 h 1899"/>
                <a:gd name="T4" fmla="*/ 45 w 67"/>
                <a:gd name="T5" fmla="*/ 1899 h 1899"/>
                <a:gd name="T6" fmla="*/ 67 w 67"/>
                <a:gd name="T7" fmla="*/ 0 h 1899"/>
                <a:gd name="T8" fmla="*/ 22 w 67"/>
                <a:gd name="T9" fmla="*/ 0 h 1899"/>
              </a:gdLst>
              <a:ahLst/>
              <a:cxnLst>
                <a:cxn ang="0">
                  <a:pos x="T0" y="T1"/>
                </a:cxn>
                <a:cxn ang="0">
                  <a:pos x="T2" y="T3"/>
                </a:cxn>
                <a:cxn ang="0">
                  <a:pos x="T4" y="T5"/>
                </a:cxn>
                <a:cxn ang="0">
                  <a:pos x="T6" y="T7"/>
                </a:cxn>
                <a:cxn ang="0">
                  <a:pos x="T8" y="T9"/>
                </a:cxn>
              </a:cxnLst>
              <a:rect l="0" t="0" r="r" b="b"/>
              <a:pathLst>
                <a:path w="67" h="1899">
                  <a:moveTo>
                    <a:pt x="22" y="0"/>
                  </a:moveTo>
                  <a:lnTo>
                    <a:pt x="0" y="1899"/>
                  </a:lnTo>
                  <a:lnTo>
                    <a:pt x="45" y="1899"/>
                  </a:lnTo>
                  <a:lnTo>
                    <a:pt x="67" y="0"/>
                  </a:lnTo>
                  <a:lnTo>
                    <a:pt x="22" y="0"/>
                  </a:lnTo>
                  <a:close/>
                </a:path>
              </a:pathLst>
            </a:custGeom>
            <a:solidFill>
              <a:srgbClr val="FEFF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29" name="Freeform 60"/>
            <p:cNvSpPr>
              <a:spLocks/>
            </p:cNvSpPr>
            <p:nvPr/>
          </p:nvSpPr>
          <p:spPr bwMode="auto">
            <a:xfrm>
              <a:off x="7356" y="7094"/>
              <a:ext cx="864" cy="595"/>
            </a:xfrm>
            <a:custGeom>
              <a:avLst/>
              <a:gdLst>
                <a:gd name="T0" fmla="*/ 516 w 864"/>
                <a:gd name="T1" fmla="*/ 589 h 595"/>
                <a:gd name="T2" fmla="*/ 510 w 864"/>
                <a:gd name="T3" fmla="*/ 530 h 595"/>
                <a:gd name="T4" fmla="*/ 534 w 864"/>
                <a:gd name="T5" fmla="*/ 474 h 595"/>
                <a:gd name="T6" fmla="*/ 559 w 864"/>
                <a:gd name="T7" fmla="*/ 433 h 595"/>
                <a:gd name="T8" fmla="*/ 590 w 864"/>
                <a:gd name="T9" fmla="*/ 393 h 595"/>
                <a:gd name="T10" fmla="*/ 648 w 864"/>
                <a:gd name="T11" fmla="*/ 341 h 595"/>
                <a:gd name="T12" fmla="*/ 720 w 864"/>
                <a:gd name="T13" fmla="*/ 299 h 595"/>
                <a:gd name="T14" fmla="*/ 686 w 864"/>
                <a:gd name="T15" fmla="*/ 328 h 595"/>
                <a:gd name="T16" fmla="*/ 626 w 864"/>
                <a:gd name="T17" fmla="*/ 382 h 595"/>
                <a:gd name="T18" fmla="*/ 579 w 864"/>
                <a:gd name="T19" fmla="*/ 447 h 595"/>
                <a:gd name="T20" fmla="*/ 607 w 864"/>
                <a:gd name="T21" fmla="*/ 483 h 595"/>
                <a:gd name="T22" fmla="*/ 676 w 864"/>
                <a:gd name="T23" fmla="*/ 486 h 595"/>
                <a:gd name="T24" fmla="*/ 728 w 864"/>
                <a:gd name="T25" fmla="*/ 433 h 595"/>
                <a:gd name="T26" fmla="*/ 750 w 864"/>
                <a:gd name="T27" fmla="*/ 389 h 595"/>
                <a:gd name="T28" fmla="*/ 788 w 864"/>
                <a:gd name="T29" fmla="*/ 324 h 595"/>
                <a:gd name="T30" fmla="*/ 848 w 864"/>
                <a:gd name="T31" fmla="*/ 267 h 595"/>
                <a:gd name="T32" fmla="*/ 800 w 864"/>
                <a:gd name="T33" fmla="*/ 244 h 595"/>
                <a:gd name="T34" fmla="*/ 721 w 864"/>
                <a:gd name="T35" fmla="*/ 235 h 595"/>
                <a:gd name="T36" fmla="*/ 642 w 864"/>
                <a:gd name="T37" fmla="*/ 245 h 595"/>
                <a:gd name="T38" fmla="*/ 600 w 864"/>
                <a:gd name="T39" fmla="*/ 265 h 595"/>
                <a:gd name="T40" fmla="*/ 544 w 864"/>
                <a:gd name="T41" fmla="*/ 320 h 595"/>
                <a:gd name="T42" fmla="*/ 531 w 864"/>
                <a:gd name="T43" fmla="*/ 397 h 595"/>
                <a:gd name="T44" fmla="*/ 506 w 864"/>
                <a:gd name="T45" fmla="*/ 458 h 595"/>
                <a:gd name="T46" fmla="*/ 459 w 864"/>
                <a:gd name="T47" fmla="*/ 427 h 595"/>
                <a:gd name="T48" fmla="*/ 470 w 864"/>
                <a:gd name="T49" fmla="*/ 369 h 595"/>
                <a:gd name="T50" fmla="*/ 484 w 864"/>
                <a:gd name="T51" fmla="*/ 295 h 595"/>
                <a:gd name="T52" fmla="*/ 468 w 864"/>
                <a:gd name="T53" fmla="*/ 226 h 595"/>
                <a:gd name="T54" fmla="*/ 430 w 864"/>
                <a:gd name="T55" fmla="*/ 162 h 595"/>
                <a:gd name="T56" fmla="*/ 370 w 864"/>
                <a:gd name="T57" fmla="*/ 99 h 595"/>
                <a:gd name="T58" fmla="*/ 301 w 864"/>
                <a:gd name="T59" fmla="*/ 56 h 595"/>
                <a:gd name="T60" fmla="*/ 225 w 864"/>
                <a:gd name="T61" fmla="*/ 30 h 595"/>
                <a:gd name="T62" fmla="*/ 145 w 864"/>
                <a:gd name="T63" fmla="*/ 14 h 595"/>
                <a:gd name="T64" fmla="*/ 64 w 864"/>
                <a:gd name="T65" fmla="*/ 4 h 595"/>
                <a:gd name="T66" fmla="*/ 50 w 864"/>
                <a:gd name="T67" fmla="*/ 66 h 595"/>
                <a:gd name="T68" fmla="*/ 90 w 864"/>
                <a:gd name="T69" fmla="*/ 136 h 595"/>
                <a:gd name="T70" fmla="*/ 116 w 864"/>
                <a:gd name="T71" fmla="*/ 205 h 595"/>
                <a:gd name="T72" fmla="*/ 133 w 864"/>
                <a:gd name="T73" fmla="*/ 284 h 595"/>
                <a:gd name="T74" fmla="*/ 154 w 864"/>
                <a:gd name="T75" fmla="*/ 363 h 595"/>
                <a:gd name="T76" fmla="*/ 194 w 864"/>
                <a:gd name="T77" fmla="*/ 431 h 595"/>
                <a:gd name="T78" fmla="*/ 253 w 864"/>
                <a:gd name="T79" fmla="*/ 469 h 595"/>
                <a:gd name="T80" fmla="*/ 332 w 864"/>
                <a:gd name="T81" fmla="*/ 472 h 595"/>
                <a:gd name="T82" fmla="*/ 375 w 864"/>
                <a:gd name="T83" fmla="*/ 435 h 595"/>
                <a:gd name="T84" fmla="*/ 358 w 864"/>
                <a:gd name="T85" fmla="*/ 378 h 595"/>
                <a:gd name="T86" fmla="*/ 324 w 864"/>
                <a:gd name="T87" fmla="*/ 304 h 595"/>
                <a:gd name="T88" fmla="*/ 281 w 864"/>
                <a:gd name="T89" fmla="*/ 234 h 595"/>
                <a:gd name="T90" fmla="*/ 232 w 864"/>
                <a:gd name="T91" fmla="*/ 170 h 595"/>
                <a:gd name="T92" fmla="*/ 205 w 864"/>
                <a:gd name="T93" fmla="*/ 130 h 595"/>
                <a:gd name="T94" fmla="*/ 279 w 864"/>
                <a:gd name="T95" fmla="*/ 201 h 595"/>
                <a:gd name="T96" fmla="*/ 342 w 864"/>
                <a:gd name="T97" fmla="*/ 281 h 595"/>
                <a:gd name="T98" fmla="*/ 392 w 864"/>
                <a:gd name="T99" fmla="*/ 370 h 595"/>
                <a:gd name="T100" fmla="*/ 429 w 864"/>
                <a:gd name="T101" fmla="*/ 465 h 595"/>
                <a:gd name="T102" fmla="*/ 450 w 864"/>
                <a:gd name="T103" fmla="*/ 565 h 595"/>
                <a:gd name="T104" fmla="*/ 477 w 864"/>
                <a:gd name="T105" fmla="*/ 583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4" h="595">
                  <a:moveTo>
                    <a:pt x="493" y="590"/>
                  </a:moveTo>
                  <a:lnTo>
                    <a:pt x="500" y="595"/>
                  </a:lnTo>
                  <a:lnTo>
                    <a:pt x="507" y="591"/>
                  </a:lnTo>
                  <a:lnTo>
                    <a:pt x="516" y="589"/>
                  </a:lnTo>
                  <a:lnTo>
                    <a:pt x="524" y="588"/>
                  </a:lnTo>
                  <a:lnTo>
                    <a:pt x="522" y="573"/>
                  </a:lnTo>
                  <a:lnTo>
                    <a:pt x="514" y="544"/>
                  </a:lnTo>
                  <a:lnTo>
                    <a:pt x="510" y="530"/>
                  </a:lnTo>
                  <a:lnTo>
                    <a:pt x="513" y="520"/>
                  </a:lnTo>
                  <a:lnTo>
                    <a:pt x="523" y="499"/>
                  </a:lnTo>
                  <a:lnTo>
                    <a:pt x="528" y="486"/>
                  </a:lnTo>
                  <a:lnTo>
                    <a:pt x="534" y="474"/>
                  </a:lnTo>
                  <a:lnTo>
                    <a:pt x="541" y="460"/>
                  </a:lnTo>
                  <a:lnTo>
                    <a:pt x="548" y="448"/>
                  </a:lnTo>
                  <a:lnTo>
                    <a:pt x="553" y="441"/>
                  </a:lnTo>
                  <a:lnTo>
                    <a:pt x="559" y="433"/>
                  </a:lnTo>
                  <a:lnTo>
                    <a:pt x="566" y="423"/>
                  </a:lnTo>
                  <a:lnTo>
                    <a:pt x="573" y="412"/>
                  </a:lnTo>
                  <a:lnTo>
                    <a:pt x="576" y="409"/>
                  </a:lnTo>
                  <a:lnTo>
                    <a:pt x="590" y="393"/>
                  </a:lnTo>
                  <a:lnTo>
                    <a:pt x="604" y="378"/>
                  </a:lnTo>
                  <a:lnTo>
                    <a:pt x="618" y="365"/>
                  </a:lnTo>
                  <a:lnTo>
                    <a:pt x="633" y="352"/>
                  </a:lnTo>
                  <a:lnTo>
                    <a:pt x="648" y="341"/>
                  </a:lnTo>
                  <a:lnTo>
                    <a:pt x="664" y="329"/>
                  </a:lnTo>
                  <a:lnTo>
                    <a:pt x="682" y="319"/>
                  </a:lnTo>
                  <a:lnTo>
                    <a:pt x="700" y="308"/>
                  </a:lnTo>
                  <a:lnTo>
                    <a:pt x="720" y="299"/>
                  </a:lnTo>
                  <a:lnTo>
                    <a:pt x="739" y="292"/>
                  </a:lnTo>
                  <a:lnTo>
                    <a:pt x="716" y="307"/>
                  </a:lnTo>
                  <a:lnTo>
                    <a:pt x="703" y="316"/>
                  </a:lnTo>
                  <a:lnTo>
                    <a:pt x="686" y="328"/>
                  </a:lnTo>
                  <a:lnTo>
                    <a:pt x="670" y="340"/>
                  </a:lnTo>
                  <a:lnTo>
                    <a:pt x="655" y="354"/>
                  </a:lnTo>
                  <a:lnTo>
                    <a:pt x="640" y="367"/>
                  </a:lnTo>
                  <a:lnTo>
                    <a:pt x="626" y="382"/>
                  </a:lnTo>
                  <a:lnTo>
                    <a:pt x="613" y="397"/>
                  </a:lnTo>
                  <a:lnTo>
                    <a:pt x="601" y="413"/>
                  </a:lnTo>
                  <a:lnTo>
                    <a:pt x="589" y="430"/>
                  </a:lnTo>
                  <a:lnTo>
                    <a:pt x="579" y="447"/>
                  </a:lnTo>
                  <a:lnTo>
                    <a:pt x="573" y="460"/>
                  </a:lnTo>
                  <a:lnTo>
                    <a:pt x="580" y="467"/>
                  </a:lnTo>
                  <a:lnTo>
                    <a:pt x="590" y="475"/>
                  </a:lnTo>
                  <a:lnTo>
                    <a:pt x="607" y="483"/>
                  </a:lnTo>
                  <a:lnTo>
                    <a:pt x="625" y="490"/>
                  </a:lnTo>
                  <a:lnTo>
                    <a:pt x="643" y="492"/>
                  </a:lnTo>
                  <a:lnTo>
                    <a:pt x="660" y="491"/>
                  </a:lnTo>
                  <a:lnTo>
                    <a:pt x="676" y="486"/>
                  </a:lnTo>
                  <a:lnTo>
                    <a:pt x="691" y="477"/>
                  </a:lnTo>
                  <a:lnTo>
                    <a:pt x="704" y="465"/>
                  </a:lnTo>
                  <a:lnTo>
                    <a:pt x="717" y="451"/>
                  </a:lnTo>
                  <a:lnTo>
                    <a:pt x="728" y="433"/>
                  </a:lnTo>
                  <a:lnTo>
                    <a:pt x="733" y="423"/>
                  </a:lnTo>
                  <a:lnTo>
                    <a:pt x="738" y="415"/>
                  </a:lnTo>
                  <a:lnTo>
                    <a:pt x="741" y="408"/>
                  </a:lnTo>
                  <a:lnTo>
                    <a:pt x="750" y="389"/>
                  </a:lnTo>
                  <a:lnTo>
                    <a:pt x="759" y="371"/>
                  </a:lnTo>
                  <a:lnTo>
                    <a:pt x="768" y="354"/>
                  </a:lnTo>
                  <a:lnTo>
                    <a:pt x="777" y="339"/>
                  </a:lnTo>
                  <a:lnTo>
                    <a:pt x="788" y="324"/>
                  </a:lnTo>
                  <a:lnTo>
                    <a:pt x="801" y="309"/>
                  </a:lnTo>
                  <a:lnTo>
                    <a:pt x="816" y="294"/>
                  </a:lnTo>
                  <a:lnTo>
                    <a:pt x="834" y="279"/>
                  </a:lnTo>
                  <a:lnTo>
                    <a:pt x="848" y="267"/>
                  </a:lnTo>
                  <a:lnTo>
                    <a:pt x="864" y="256"/>
                  </a:lnTo>
                  <a:lnTo>
                    <a:pt x="840" y="251"/>
                  </a:lnTo>
                  <a:lnTo>
                    <a:pt x="817" y="247"/>
                  </a:lnTo>
                  <a:lnTo>
                    <a:pt x="800" y="244"/>
                  </a:lnTo>
                  <a:lnTo>
                    <a:pt x="781" y="240"/>
                  </a:lnTo>
                  <a:lnTo>
                    <a:pt x="762" y="238"/>
                  </a:lnTo>
                  <a:lnTo>
                    <a:pt x="741" y="236"/>
                  </a:lnTo>
                  <a:lnTo>
                    <a:pt x="721" y="235"/>
                  </a:lnTo>
                  <a:lnTo>
                    <a:pt x="700" y="235"/>
                  </a:lnTo>
                  <a:lnTo>
                    <a:pt x="680" y="237"/>
                  </a:lnTo>
                  <a:lnTo>
                    <a:pt x="661" y="240"/>
                  </a:lnTo>
                  <a:lnTo>
                    <a:pt x="642" y="245"/>
                  </a:lnTo>
                  <a:lnTo>
                    <a:pt x="625" y="251"/>
                  </a:lnTo>
                  <a:lnTo>
                    <a:pt x="614" y="258"/>
                  </a:lnTo>
                  <a:lnTo>
                    <a:pt x="602" y="263"/>
                  </a:lnTo>
                  <a:lnTo>
                    <a:pt x="600" y="265"/>
                  </a:lnTo>
                  <a:lnTo>
                    <a:pt x="583" y="276"/>
                  </a:lnTo>
                  <a:lnTo>
                    <a:pt x="568" y="289"/>
                  </a:lnTo>
                  <a:lnTo>
                    <a:pt x="555" y="304"/>
                  </a:lnTo>
                  <a:lnTo>
                    <a:pt x="544" y="320"/>
                  </a:lnTo>
                  <a:lnTo>
                    <a:pt x="536" y="338"/>
                  </a:lnTo>
                  <a:lnTo>
                    <a:pt x="531" y="356"/>
                  </a:lnTo>
                  <a:lnTo>
                    <a:pt x="529" y="376"/>
                  </a:lnTo>
                  <a:lnTo>
                    <a:pt x="531" y="397"/>
                  </a:lnTo>
                  <a:lnTo>
                    <a:pt x="538" y="421"/>
                  </a:lnTo>
                  <a:lnTo>
                    <a:pt x="530" y="430"/>
                  </a:lnTo>
                  <a:lnTo>
                    <a:pt x="519" y="443"/>
                  </a:lnTo>
                  <a:lnTo>
                    <a:pt x="506" y="458"/>
                  </a:lnTo>
                  <a:lnTo>
                    <a:pt x="493" y="474"/>
                  </a:lnTo>
                  <a:lnTo>
                    <a:pt x="488" y="480"/>
                  </a:lnTo>
                  <a:lnTo>
                    <a:pt x="478" y="463"/>
                  </a:lnTo>
                  <a:lnTo>
                    <a:pt x="459" y="427"/>
                  </a:lnTo>
                  <a:lnTo>
                    <a:pt x="448" y="408"/>
                  </a:lnTo>
                  <a:lnTo>
                    <a:pt x="457" y="394"/>
                  </a:lnTo>
                  <a:lnTo>
                    <a:pt x="464" y="381"/>
                  </a:lnTo>
                  <a:lnTo>
                    <a:pt x="470" y="369"/>
                  </a:lnTo>
                  <a:lnTo>
                    <a:pt x="477" y="350"/>
                  </a:lnTo>
                  <a:lnTo>
                    <a:pt x="481" y="332"/>
                  </a:lnTo>
                  <a:lnTo>
                    <a:pt x="484" y="313"/>
                  </a:lnTo>
                  <a:lnTo>
                    <a:pt x="484" y="295"/>
                  </a:lnTo>
                  <a:lnTo>
                    <a:pt x="483" y="278"/>
                  </a:lnTo>
                  <a:lnTo>
                    <a:pt x="479" y="260"/>
                  </a:lnTo>
                  <a:lnTo>
                    <a:pt x="474" y="243"/>
                  </a:lnTo>
                  <a:lnTo>
                    <a:pt x="468" y="226"/>
                  </a:lnTo>
                  <a:lnTo>
                    <a:pt x="460" y="209"/>
                  </a:lnTo>
                  <a:lnTo>
                    <a:pt x="451" y="193"/>
                  </a:lnTo>
                  <a:lnTo>
                    <a:pt x="441" y="177"/>
                  </a:lnTo>
                  <a:lnTo>
                    <a:pt x="430" y="162"/>
                  </a:lnTo>
                  <a:lnTo>
                    <a:pt x="418" y="146"/>
                  </a:lnTo>
                  <a:lnTo>
                    <a:pt x="405" y="131"/>
                  </a:lnTo>
                  <a:lnTo>
                    <a:pt x="380" y="106"/>
                  </a:lnTo>
                  <a:lnTo>
                    <a:pt x="370" y="99"/>
                  </a:lnTo>
                  <a:lnTo>
                    <a:pt x="354" y="86"/>
                  </a:lnTo>
                  <a:lnTo>
                    <a:pt x="337" y="75"/>
                  </a:lnTo>
                  <a:lnTo>
                    <a:pt x="319" y="65"/>
                  </a:lnTo>
                  <a:lnTo>
                    <a:pt x="301" y="56"/>
                  </a:lnTo>
                  <a:lnTo>
                    <a:pt x="282" y="48"/>
                  </a:lnTo>
                  <a:lnTo>
                    <a:pt x="264" y="41"/>
                  </a:lnTo>
                  <a:lnTo>
                    <a:pt x="244" y="35"/>
                  </a:lnTo>
                  <a:lnTo>
                    <a:pt x="225" y="30"/>
                  </a:lnTo>
                  <a:lnTo>
                    <a:pt x="205" y="25"/>
                  </a:lnTo>
                  <a:lnTo>
                    <a:pt x="186" y="21"/>
                  </a:lnTo>
                  <a:lnTo>
                    <a:pt x="166" y="17"/>
                  </a:lnTo>
                  <a:lnTo>
                    <a:pt x="145" y="14"/>
                  </a:lnTo>
                  <a:lnTo>
                    <a:pt x="125" y="11"/>
                  </a:lnTo>
                  <a:lnTo>
                    <a:pt x="105" y="9"/>
                  </a:lnTo>
                  <a:lnTo>
                    <a:pt x="85" y="6"/>
                  </a:lnTo>
                  <a:lnTo>
                    <a:pt x="64" y="4"/>
                  </a:lnTo>
                  <a:lnTo>
                    <a:pt x="0" y="0"/>
                  </a:lnTo>
                  <a:lnTo>
                    <a:pt x="28" y="36"/>
                  </a:lnTo>
                  <a:lnTo>
                    <a:pt x="37" y="48"/>
                  </a:lnTo>
                  <a:lnTo>
                    <a:pt x="50" y="66"/>
                  </a:lnTo>
                  <a:lnTo>
                    <a:pt x="62" y="84"/>
                  </a:lnTo>
                  <a:lnTo>
                    <a:pt x="73" y="102"/>
                  </a:lnTo>
                  <a:lnTo>
                    <a:pt x="82" y="119"/>
                  </a:lnTo>
                  <a:lnTo>
                    <a:pt x="90" y="136"/>
                  </a:lnTo>
                  <a:lnTo>
                    <a:pt x="98" y="153"/>
                  </a:lnTo>
                  <a:lnTo>
                    <a:pt x="104" y="170"/>
                  </a:lnTo>
                  <a:lnTo>
                    <a:pt x="110" y="187"/>
                  </a:lnTo>
                  <a:lnTo>
                    <a:pt x="116" y="205"/>
                  </a:lnTo>
                  <a:lnTo>
                    <a:pt x="120" y="223"/>
                  </a:lnTo>
                  <a:lnTo>
                    <a:pt x="125" y="242"/>
                  </a:lnTo>
                  <a:lnTo>
                    <a:pt x="129" y="263"/>
                  </a:lnTo>
                  <a:lnTo>
                    <a:pt x="133" y="284"/>
                  </a:lnTo>
                  <a:lnTo>
                    <a:pt x="138" y="307"/>
                  </a:lnTo>
                  <a:lnTo>
                    <a:pt x="145" y="331"/>
                  </a:lnTo>
                  <a:lnTo>
                    <a:pt x="148" y="342"/>
                  </a:lnTo>
                  <a:lnTo>
                    <a:pt x="154" y="363"/>
                  </a:lnTo>
                  <a:lnTo>
                    <a:pt x="162" y="383"/>
                  </a:lnTo>
                  <a:lnTo>
                    <a:pt x="172" y="401"/>
                  </a:lnTo>
                  <a:lnTo>
                    <a:pt x="182" y="417"/>
                  </a:lnTo>
                  <a:lnTo>
                    <a:pt x="194" y="431"/>
                  </a:lnTo>
                  <a:lnTo>
                    <a:pt x="207" y="444"/>
                  </a:lnTo>
                  <a:lnTo>
                    <a:pt x="221" y="454"/>
                  </a:lnTo>
                  <a:lnTo>
                    <a:pt x="236" y="463"/>
                  </a:lnTo>
                  <a:lnTo>
                    <a:pt x="253" y="469"/>
                  </a:lnTo>
                  <a:lnTo>
                    <a:pt x="271" y="473"/>
                  </a:lnTo>
                  <a:lnTo>
                    <a:pt x="290" y="475"/>
                  </a:lnTo>
                  <a:lnTo>
                    <a:pt x="310" y="475"/>
                  </a:lnTo>
                  <a:lnTo>
                    <a:pt x="332" y="472"/>
                  </a:lnTo>
                  <a:lnTo>
                    <a:pt x="355" y="466"/>
                  </a:lnTo>
                  <a:lnTo>
                    <a:pt x="367" y="462"/>
                  </a:lnTo>
                  <a:lnTo>
                    <a:pt x="380" y="454"/>
                  </a:lnTo>
                  <a:lnTo>
                    <a:pt x="375" y="435"/>
                  </a:lnTo>
                  <a:lnTo>
                    <a:pt x="370" y="416"/>
                  </a:lnTo>
                  <a:lnTo>
                    <a:pt x="364" y="397"/>
                  </a:lnTo>
                  <a:lnTo>
                    <a:pt x="358" y="378"/>
                  </a:lnTo>
                  <a:lnTo>
                    <a:pt x="350" y="359"/>
                  </a:lnTo>
                  <a:lnTo>
                    <a:pt x="342" y="340"/>
                  </a:lnTo>
                  <a:lnTo>
                    <a:pt x="333" y="322"/>
                  </a:lnTo>
                  <a:lnTo>
                    <a:pt x="324" y="304"/>
                  </a:lnTo>
                  <a:lnTo>
                    <a:pt x="314" y="286"/>
                  </a:lnTo>
                  <a:lnTo>
                    <a:pt x="303" y="269"/>
                  </a:lnTo>
                  <a:lnTo>
                    <a:pt x="292" y="251"/>
                  </a:lnTo>
                  <a:lnTo>
                    <a:pt x="281" y="234"/>
                  </a:lnTo>
                  <a:lnTo>
                    <a:pt x="269" y="218"/>
                  </a:lnTo>
                  <a:lnTo>
                    <a:pt x="257" y="201"/>
                  </a:lnTo>
                  <a:lnTo>
                    <a:pt x="244" y="185"/>
                  </a:lnTo>
                  <a:lnTo>
                    <a:pt x="232" y="170"/>
                  </a:lnTo>
                  <a:lnTo>
                    <a:pt x="219" y="155"/>
                  </a:lnTo>
                  <a:lnTo>
                    <a:pt x="206" y="140"/>
                  </a:lnTo>
                  <a:lnTo>
                    <a:pt x="182" y="113"/>
                  </a:lnTo>
                  <a:lnTo>
                    <a:pt x="205" y="130"/>
                  </a:lnTo>
                  <a:lnTo>
                    <a:pt x="224" y="147"/>
                  </a:lnTo>
                  <a:lnTo>
                    <a:pt x="243" y="164"/>
                  </a:lnTo>
                  <a:lnTo>
                    <a:pt x="261" y="182"/>
                  </a:lnTo>
                  <a:lnTo>
                    <a:pt x="279" y="201"/>
                  </a:lnTo>
                  <a:lnTo>
                    <a:pt x="295" y="220"/>
                  </a:lnTo>
                  <a:lnTo>
                    <a:pt x="312" y="240"/>
                  </a:lnTo>
                  <a:lnTo>
                    <a:pt x="327" y="260"/>
                  </a:lnTo>
                  <a:lnTo>
                    <a:pt x="342" y="281"/>
                  </a:lnTo>
                  <a:lnTo>
                    <a:pt x="356" y="302"/>
                  </a:lnTo>
                  <a:lnTo>
                    <a:pt x="369" y="324"/>
                  </a:lnTo>
                  <a:lnTo>
                    <a:pt x="381" y="347"/>
                  </a:lnTo>
                  <a:lnTo>
                    <a:pt x="392" y="370"/>
                  </a:lnTo>
                  <a:lnTo>
                    <a:pt x="403" y="393"/>
                  </a:lnTo>
                  <a:lnTo>
                    <a:pt x="412" y="416"/>
                  </a:lnTo>
                  <a:lnTo>
                    <a:pt x="421" y="440"/>
                  </a:lnTo>
                  <a:lnTo>
                    <a:pt x="429" y="465"/>
                  </a:lnTo>
                  <a:lnTo>
                    <a:pt x="435" y="489"/>
                  </a:lnTo>
                  <a:lnTo>
                    <a:pt x="441" y="514"/>
                  </a:lnTo>
                  <a:lnTo>
                    <a:pt x="446" y="539"/>
                  </a:lnTo>
                  <a:lnTo>
                    <a:pt x="450" y="565"/>
                  </a:lnTo>
                  <a:lnTo>
                    <a:pt x="452" y="580"/>
                  </a:lnTo>
                  <a:lnTo>
                    <a:pt x="459" y="579"/>
                  </a:lnTo>
                  <a:lnTo>
                    <a:pt x="468" y="580"/>
                  </a:lnTo>
                  <a:lnTo>
                    <a:pt x="477" y="583"/>
                  </a:lnTo>
                  <a:lnTo>
                    <a:pt x="484" y="585"/>
                  </a:lnTo>
                  <a:lnTo>
                    <a:pt x="493" y="59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30" name="Freeform 59"/>
            <p:cNvSpPr>
              <a:spLocks/>
            </p:cNvSpPr>
            <p:nvPr/>
          </p:nvSpPr>
          <p:spPr bwMode="auto">
            <a:xfrm>
              <a:off x="7640" y="7697"/>
              <a:ext cx="361" cy="117"/>
            </a:xfrm>
            <a:custGeom>
              <a:avLst/>
              <a:gdLst>
                <a:gd name="T0" fmla="*/ 102 w 361"/>
                <a:gd name="T1" fmla="*/ 28 h 117"/>
                <a:gd name="T2" fmla="*/ 93 w 361"/>
                <a:gd name="T3" fmla="*/ 31 h 117"/>
                <a:gd name="T4" fmla="*/ 86 w 361"/>
                <a:gd name="T5" fmla="*/ 42 h 117"/>
                <a:gd name="T6" fmla="*/ 79 w 361"/>
                <a:gd name="T7" fmla="*/ 40 h 117"/>
                <a:gd name="T8" fmla="*/ 67 w 361"/>
                <a:gd name="T9" fmla="*/ 43 h 117"/>
                <a:gd name="T10" fmla="*/ 54 w 361"/>
                <a:gd name="T11" fmla="*/ 43 h 117"/>
                <a:gd name="T12" fmla="*/ 43 w 361"/>
                <a:gd name="T13" fmla="*/ 46 h 117"/>
                <a:gd name="T14" fmla="*/ 30 w 361"/>
                <a:gd name="T15" fmla="*/ 57 h 117"/>
                <a:gd name="T16" fmla="*/ 16 w 361"/>
                <a:gd name="T17" fmla="*/ 62 h 117"/>
                <a:gd name="T18" fmla="*/ 6 w 361"/>
                <a:gd name="T19" fmla="*/ 69 h 117"/>
                <a:gd name="T20" fmla="*/ 0 w 361"/>
                <a:gd name="T21" fmla="*/ 80 h 117"/>
                <a:gd name="T22" fmla="*/ 2 w 361"/>
                <a:gd name="T23" fmla="*/ 97 h 117"/>
                <a:gd name="T24" fmla="*/ 14 w 361"/>
                <a:gd name="T25" fmla="*/ 110 h 117"/>
                <a:gd name="T26" fmla="*/ 32 w 361"/>
                <a:gd name="T27" fmla="*/ 116 h 117"/>
                <a:gd name="T28" fmla="*/ 339 w 361"/>
                <a:gd name="T29" fmla="*/ 113 h 117"/>
                <a:gd name="T30" fmla="*/ 350 w 361"/>
                <a:gd name="T31" fmla="*/ 107 h 117"/>
                <a:gd name="T32" fmla="*/ 358 w 361"/>
                <a:gd name="T33" fmla="*/ 98 h 117"/>
                <a:gd name="T34" fmla="*/ 361 w 361"/>
                <a:gd name="T35" fmla="*/ 86 h 117"/>
                <a:gd name="T36" fmla="*/ 355 w 361"/>
                <a:gd name="T37" fmla="*/ 69 h 117"/>
                <a:gd name="T38" fmla="*/ 344 w 361"/>
                <a:gd name="T39" fmla="*/ 62 h 117"/>
                <a:gd name="T40" fmla="*/ 332 w 361"/>
                <a:gd name="T41" fmla="*/ 55 h 117"/>
                <a:gd name="T42" fmla="*/ 325 w 361"/>
                <a:gd name="T43" fmla="*/ 44 h 117"/>
                <a:gd name="T44" fmla="*/ 315 w 361"/>
                <a:gd name="T45" fmla="*/ 28 h 117"/>
                <a:gd name="T46" fmla="*/ 303 w 361"/>
                <a:gd name="T47" fmla="*/ 22 h 117"/>
                <a:gd name="T48" fmla="*/ 290 w 361"/>
                <a:gd name="T49" fmla="*/ 20 h 117"/>
                <a:gd name="T50" fmla="*/ 275 w 361"/>
                <a:gd name="T51" fmla="*/ 22 h 117"/>
                <a:gd name="T52" fmla="*/ 260 w 361"/>
                <a:gd name="T53" fmla="*/ 22 h 117"/>
                <a:gd name="T54" fmla="*/ 240 w 361"/>
                <a:gd name="T55" fmla="*/ 8 h 117"/>
                <a:gd name="T56" fmla="*/ 205 w 361"/>
                <a:gd name="T57" fmla="*/ 13 h 117"/>
                <a:gd name="T58" fmla="*/ 190 w 361"/>
                <a:gd name="T59" fmla="*/ 8 h 117"/>
                <a:gd name="T60" fmla="*/ 177 w 361"/>
                <a:gd name="T61" fmla="*/ 2 h 117"/>
                <a:gd name="T62" fmla="*/ 163 w 361"/>
                <a:gd name="T63" fmla="*/ 0 h 117"/>
                <a:gd name="T64" fmla="*/ 147 w 361"/>
                <a:gd name="T65" fmla="*/ 2 h 117"/>
                <a:gd name="T66" fmla="*/ 134 w 361"/>
                <a:gd name="T67" fmla="*/ 8 h 117"/>
                <a:gd name="T68" fmla="*/ 121 w 361"/>
                <a:gd name="T69" fmla="*/ 24 h 117"/>
                <a:gd name="T70" fmla="*/ 111 w 361"/>
                <a:gd name="T71"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1" h="117">
                  <a:moveTo>
                    <a:pt x="108" y="30"/>
                  </a:moveTo>
                  <a:lnTo>
                    <a:pt x="102" y="28"/>
                  </a:lnTo>
                  <a:lnTo>
                    <a:pt x="97" y="30"/>
                  </a:lnTo>
                  <a:lnTo>
                    <a:pt x="93" y="31"/>
                  </a:lnTo>
                  <a:lnTo>
                    <a:pt x="87" y="37"/>
                  </a:lnTo>
                  <a:lnTo>
                    <a:pt x="86" y="42"/>
                  </a:lnTo>
                  <a:lnTo>
                    <a:pt x="85" y="40"/>
                  </a:lnTo>
                  <a:lnTo>
                    <a:pt x="79" y="40"/>
                  </a:lnTo>
                  <a:lnTo>
                    <a:pt x="72" y="44"/>
                  </a:lnTo>
                  <a:lnTo>
                    <a:pt x="67" y="43"/>
                  </a:lnTo>
                  <a:lnTo>
                    <a:pt x="61" y="42"/>
                  </a:lnTo>
                  <a:lnTo>
                    <a:pt x="54" y="43"/>
                  </a:lnTo>
                  <a:lnTo>
                    <a:pt x="48" y="44"/>
                  </a:lnTo>
                  <a:lnTo>
                    <a:pt x="43" y="46"/>
                  </a:lnTo>
                  <a:lnTo>
                    <a:pt x="37" y="50"/>
                  </a:lnTo>
                  <a:lnTo>
                    <a:pt x="30" y="57"/>
                  </a:lnTo>
                  <a:lnTo>
                    <a:pt x="22" y="60"/>
                  </a:lnTo>
                  <a:lnTo>
                    <a:pt x="16" y="62"/>
                  </a:lnTo>
                  <a:lnTo>
                    <a:pt x="10" y="66"/>
                  </a:lnTo>
                  <a:lnTo>
                    <a:pt x="6" y="69"/>
                  </a:lnTo>
                  <a:lnTo>
                    <a:pt x="2" y="75"/>
                  </a:lnTo>
                  <a:lnTo>
                    <a:pt x="0" y="80"/>
                  </a:lnTo>
                  <a:lnTo>
                    <a:pt x="0" y="92"/>
                  </a:lnTo>
                  <a:lnTo>
                    <a:pt x="2" y="97"/>
                  </a:lnTo>
                  <a:lnTo>
                    <a:pt x="4" y="103"/>
                  </a:lnTo>
                  <a:lnTo>
                    <a:pt x="14" y="110"/>
                  </a:lnTo>
                  <a:lnTo>
                    <a:pt x="26" y="115"/>
                  </a:lnTo>
                  <a:lnTo>
                    <a:pt x="32" y="116"/>
                  </a:lnTo>
                  <a:lnTo>
                    <a:pt x="332" y="116"/>
                  </a:lnTo>
                  <a:lnTo>
                    <a:pt x="339" y="113"/>
                  </a:lnTo>
                  <a:lnTo>
                    <a:pt x="345" y="111"/>
                  </a:lnTo>
                  <a:lnTo>
                    <a:pt x="350" y="107"/>
                  </a:lnTo>
                  <a:lnTo>
                    <a:pt x="355" y="103"/>
                  </a:lnTo>
                  <a:lnTo>
                    <a:pt x="358" y="98"/>
                  </a:lnTo>
                  <a:lnTo>
                    <a:pt x="361" y="92"/>
                  </a:lnTo>
                  <a:lnTo>
                    <a:pt x="361" y="86"/>
                  </a:lnTo>
                  <a:lnTo>
                    <a:pt x="358" y="74"/>
                  </a:lnTo>
                  <a:lnTo>
                    <a:pt x="355" y="69"/>
                  </a:lnTo>
                  <a:lnTo>
                    <a:pt x="350" y="64"/>
                  </a:lnTo>
                  <a:lnTo>
                    <a:pt x="344" y="62"/>
                  </a:lnTo>
                  <a:lnTo>
                    <a:pt x="337" y="58"/>
                  </a:lnTo>
                  <a:lnTo>
                    <a:pt x="332" y="55"/>
                  </a:lnTo>
                  <a:lnTo>
                    <a:pt x="325" y="52"/>
                  </a:lnTo>
                  <a:lnTo>
                    <a:pt x="325" y="44"/>
                  </a:lnTo>
                  <a:lnTo>
                    <a:pt x="322" y="38"/>
                  </a:lnTo>
                  <a:lnTo>
                    <a:pt x="315" y="28"/>
                  </a:lnTo>
                  <a:lnTo>
                    <a:pt x="309" y="25"/>
                  </a:lnTo>
                  <a:lnTo>
                    <a:pt x="303" y="22"/>
                  </a:lnTo>
                  <a:lnTo>
                    <a:pt x="296" y="21"/>
                  </a:lnTo>
                  <a:lnTo>
                    <a:pt x="290" y="20"/>
                  </a:lnTo>
                  <a:lnTo>
                    <a:pt x="280" y="22"/>
                  </a:lnTo>
                  <a:lnTo>
                    <a:pt x="275" y="22"/>
                  </a:lnTo>
                  <a:lnTo>
                    <a:pt x="266" y="20"/>
                  </a:lnTo>
                  <a:lnTo>
                    <a:pt x="260" y="22"/>
                  </a:lnTo>
                  <a:lnTo>
                    <a:pt x="256" y="17"/>
                  </a:lnTo>
                  <a:lnTo>
                    <a:pt x="240" y="8"/>
                  </a:lnTo>
                  <a:lnTo>
                    <a:pt x="223" y="5"/>
                  </a:lnTo>
                  <a:lnTo>
                    <a:pt x="205" y="13"/>
                  </a:lnTo>
                  <a:lnTo>
                    <a:pt x="200" y="18"/>
                  </a:lnTo>
                  <a:lnTo>
                    <a:pt x="190" y="8"/>
                  </a:lnTo>
                  <a:lnTo>
                    <a:pt x="184" y="4"/>
                  </a:lnTo>
                  <a:lnTo>
                    <a:pt x="177" y="2"/>
                  </a:lnTo>
                  <a:lnTo>
                    <a:pt x="170" y="1"/>
                  </a:lnTo>
                  <a:lnTo>
                    <a:pt x="163" y="0"/>
                  </a:lnTo>
                  <a:lnTo>
                    <a:pt x="154" y="1"/>
                  </a:lnTo>
                  <a:lnTo>
                    <a:pt x="147" y="2"/>
                  </a:lnTo>
                  <a:lnTo>
                    <a:pt x="140" y="4"/>
                  </a:lnTo>
                  <a:lnTo>
                    <a:pt x="134" y="8"/>
                  </a:lnTo>
                  <a:lnTo>
                    <a:pt x="124" y="18"/>
                  </a:lnTo>
                  <a:lnTo>
                    <a:pt x="121" y="24"/>
                  </a:lnTo>
                  <a:lnTo>
                    <a:pt x="116" y="25"/>
                  </a:lnTo>
                  <a:lnTo>
                    <a:pt x="111" y="27"/>
                  </a:lnTo>
                  <a:lnTo>
                    <a:pt x="108" y="3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337" name="Rectangle 99"/>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11338" name="Rectangle 101"/>
          <p:cNvSpPr>
            <a:spLocks noChangeArrowheads="1"/>
          </p:cNvSpPr>
          <p:nvPr/>
        </p:nvSpPr>
        <p:spPr bwMode="auto">
          <a:xfrm>
            <a:off x="0" y="56483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11340" name="Rectangle 11339"/>
          <p:cNvSpPr/>
          <p:nvPr/>
        </p:nvSpPr>
        <p:spPr>
          <a:xfrm>
            <a:off x="339247" y="1134743"/>
            <a:ext cx="1749197" cy="400110"/>
          </a:xfrm>
          <a:prstGeom prst="rect">
            <a:avLst/>
          </a:prstGeom>
        </p:spPr>
        <p:txBody>
          <a:bodyPr wrap="none">
            <a:spAutoFit/>
          </a:bodyPr>
          <a:lstStyle/>
          <a:p>
            <a:pPr algn="ctr"/>
            <a:r>
              <a:rPr lang="en-GB" sz="1000" dirty="0">
                <a:solidFill>
                  <a:schemeClr val="bg1"/>
                </a:solidFill>
              </a:rPr>
              <a:t>Cost of real estate </a:t>
            </a:r>
            <a:endParaRPr lang="en-GB" sz="1000" dirty="0" smtClean="0">
              <a:solidFill>
                <a:schemeClr val="bg1"/>
              </a:solidFill>
            </a:endParaRPr>
          </a:p>
          <a:p>
            <a:pPr algn="ctr"/>
            <a:r>
              <a:rPr lang="en-GB" sz="1000" dirty="0" smtClean="0">
                <a:solidFill>
                  <a:schemeClr val="bg1"/>
                </a:solidFill>
              </a:rPr>
              <a:t>and  occupancy  utilisation </a:t>
            </a:r>
            <a:endParaRPr lang="en-GB" sz="1000" dirty="0">
              <a:solidFill>
                <a:schemeClr val="bg1"/>
              </a:solidFill>
            </a:endParaRPr>
          </a:p>
        </p:txBody>
      </p:sp>
      <p:sp>
        <p:nvSpPr>
          <p:cNvPr id="11341" name="Rectangle 11340"/>
          <p:cNvSpPr/>
          <p:nvPr/>
        </p:nvSpPr>
        <p:spPr>
          <a:xfrm>
            <a:off x="3837804" y="1118723"/>
            <a:ext cx="1278203" cy="553998"/>
          </a:xfrm>
          <a:prstGeom prst="rect">
            <a:avLst/>
          </a:prstGeom>
        </p:spPr>
        <p:txBody>
          <a:bodyPr wrap="square">
            <a:spAutoFit/>
          </a:bodyPr>
          <a:lstStyle/>
          <a:p>
            <a:r>
              <a:rPr lang="en-GB" sz="1000" dirty="0">
                <a:solidFill>
                  <a:schemeClr val="bg1"/>
                </a:solidFill>
              </a:rPr>
              <a:t>Increasing push for sustainable energy efficient workspace</a:t>
            </a:r>
          </a:p>
        </p:txBody>
      </p:sp>
      <p:sp>
        <p:nvSpPr>
          <p:cNvPr id="11342" name="Rectangle 11341"/>
          <p:cNvSpPr/>
          <p:nvPr/>
        </p:nvSpPr>
        <p:spPr>
          <a:xfrm>
            <a:off x="5393854" y="1134743"/>
            <a:ext cx="1340577" cy="553998"/>
          </a:xfrm>
          <a:prstGeom prst="rect">
            <a:avLst/>
          </a:prstGeom>
        </p:spPr>
        <p:txBody>
          <a:bodyPr wrap="square">
            <a:spAutoFit/>
          </a:bodyPr>
          <a:lstStyle/>
          <a:p>
            <a:pPr algn="ctr"/>
            <a:r>
              <a:rPr lang="en-GB" sz="1000" dirty="0">
                <a:solidFill>
                  <a:schemeClr val="bg1"/>
                </a:solidFill>
              </a:rPr>
              <a:t>Changing workplace patterns to enable of agile work culture</a:t>
            </a:r>
          </a:p>
        </p:txBody>
      </p:sp>
      <p:sp>
        <p:nvSpPr>
          <p:cNvPr id="11343" name="Rectangle 11342"/>
          <p:cNvSpPr/>
          <p:nvPr/>
        </p:nvSpPr>
        <p:spPr>
          <a:xfrm>
            <a:off x="7050224" y="1151931"/>
            <a:ext cx="1228347" cy="553998"/>
          </a:xfrm>
          <a:prstGeom prst="rect">
            <a:avLst/>
          </a:prstGeom>
        </p:spPr>
        <p:txBody>
          <a:bodyPr wrap="square">
            <a:spAutoFit/>
          </a:bodyPr>
          <a:lstStyle/>
          <a:p>
            <a:pPr marL="0" lvl="1" algn="ctr">
              <a:spcAft>
                <a:spcPts val="600"/>
              </a:spcAft>
              <a:buClr>
                <a:schemeClr val="accent6"/>
              </a:buClr>
              <a:buSzPct val="120000"/>
              <a:defRPr/>
            </a:pPr>
            <a:r>
              <a:rPr lang="en-US" sz="1000" dirty="0">
                <a:solidFill>
                  <a:schemeClr val="bg1"/>
                </a:solidFill>
              </a:rPr>
              <a:t>Next generation talent attraction and retention</a:t>
            </a:r>
          </a:p>
        </p:txBody>
      </p:sp>
      <p:sp>
        <p:nvSpPr>
          <p:cNvPr id="114" name="Title 2"/>
          <p:cNvSpPr>
            <a:spLocks noGrp="1"/>
          </p:cNvSpPr>
          <p:nvPr>
            <p:ph type="title"/>
          </p:nvPr>
        </p:nvSpPr>
        <p:spPr>
          <a:xfrm>
            <a:off x="60450" y="224602"/>
            <a:ext cx="9641417"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r>
              <a:rPr lang="en-GB" altLang="en-US" sz="2800" dirty="0">
                <a:solidFill>
                  <a:schemeClr val="bg1"/>
                </a:solidFill>
                <a:latin typeface="+mn-lt"/>
                <a:cs typeface="Arial Bold" panose="020B0704020202020204" pitchFamily="34" charset="0"/>
              </a:rPr>
              <a:t>Which </a:t>
            </a:r>
            <a:r>
              <a:rPr lang="en-GB" altLang="en-US" sz="2800" dirty="0" smtClean="0">
                <a:solidFill>
                  <a:schemeClr val="bg1"/>
                </a:solidFill>
                <a:latin typeface="+mn-lt"/>
                <a:cs typeface="Arial Bold" panose="020B0704020202020204" pitchFamily="34" charset="0"/>
              </a:rPr>
              <a:t>workforce </a:t>
            </a:r>
            <a:r>
              <a:rPr lang="en-GB" altLang="en-US" sz="2800" dirty="0">
                <a:solidFill>
                  <a:schemeClr val="bg1"/>
                </a:solidFill>
                <a:latin typeface="+mn-lt"/>
                <a:cs typeface="Arial Bold" panose="020B0704020202020204" pitchFamily="34" charset="0"/>
              </a:rPr>
              <a:t>trends are influencing </a:t>
            </a:r>
            <a:r>
              <a:rPr lang="en-GB" altLang="en-US" sz="2800" dirty="0" smtClean="0">
                <a:solidFill>
                  <a:schemeClr val="bg1"/>
                </a:solidFill>
                <a:latin typeface="+mn-lt"/>
                <a:cs typeface="Arial Bold" panose="020B0704020202020204" pitchFamily="34" charset="0"/>
              </a:rPr>
              <a:t>your company?</a:t>
            </a:r>
            <a:endParaRPr lang="en-GB" altLang="en-US" sz="2800" dirty="0">
              <a:solidFill>
                <a:schemeClr val="bg1"/>
              </a:solidFill>
              <a:latin typeface="+mn-lt"/>
              <a:cs typeface="Arial Bold" panose="020B0704020202020204" pitchFamily="34" charset="0"/>
            </a:endParaRPr>
          </a:p>
        </p:txBody>
      </p:sp>
      <p:pic>
        <p:nvPicPr>
          <p:cNvPr id="115" name="Picture 4" descr="C:\Users\partkar\AppData\Local\Temp\Rar$DIa0.670\Cisco_Logo_RGB_Screen_Blue292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087" y="4730315"/>
            <a:ext cx="469322" cy="2478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30619" y="3086524"/>
            <a:ext cx="688597" cy="688597"/>
          </a:xfrm>
          <a:prstGeom prst="rect">
            <a:avLst/>
          </a:prstGeom>
        </p:spPr>
      </p:pic>
    </p:spTree>
    <p:extLst>
      <p:ext uri="{BB962C8B-B14F-4D97-AF65-F5344CB8AC3E}">
        <p14:creationId xmlns:p14="http://schemas.microsoft.com/office/powerpoint/2010/main" val="315575711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Enabling </a:t>
            </a:r>
            <a:r>
              <a:rPr lang="en-US" dirty="0" smtClean="0"/>
              <a:t>Capabilities and Outcomes through </a:t>
            </a:r>
            <a:r>
              <a:rPr lang="en-US" dirty="0"/>
              <a:t>Validated Business Offers</a:t>
            </a:r>
          </a:p>
        </p:txBody>
      </p:sp>
      <p:sp>
        <p:nvSpPr>
          <p:cNvPr id="32" name="TextBox 31"/>
          <p:cNvSpPr txBox="1"/>
          <p:nvPr/>
        </p:nvSpPr>
        <p:spPr>
          <a:xfrm>
            <a:off x="3518956" y="2968190"/>
            <a:ext cx="1578792" cy="205184"/>
          </a:xfrm>
          <a:prstGeom prst="rect">
            <a:avLst/>
          </a:prstGeom>
          <a:noFill/>
        </p:spPr>
        <p:txBody>
          <a:bodyPr wrap="square" rtlCol="0">
            <a:spAutoFit/>
          </a:bodyPr>
          <a:lstStyle/>
          <a:p>
            <a:pPr algn="ctr">
              <a:lnSpc>
                <a:spcPct val="90000"/>
              </a:lnSpc>
              <a:spcBef>
                <a:spcPts val="600"/>
              </a:spcBef>
            </a:pPr>
            <a:r>
              <a:rPr lang="en-GB" sz="800" b="1" dirty="0" smtClean="0">
                <a:latin typeface="Calibri"/>
                <a:cs typeface="Calibri"/>
              </a:rPr>
              <a:t>Business Conferencing</a:t>
            </a:r>
          </a:p>
        </p:txBody>
      </p:sp>
      <p:sp>
        <p:nvSpPr>
          <p:cNvPr id="22" name="Rectangle 22"/>
          <p:cNvSpPr txBox="1">
            <a:spLocks/>
          </p:cNvSpPr>
          <p:nvPr/>
        </p:nvSpPr>
        <p:spPr bwMode="gray">
          <a:xfrm>
            <a:off x="163338" y="4320724"/>
            <a:ext cx="8392194" cy="868323"/>
          </a:xfrm>
          <a:prstGeom prst="round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anchor="t" anchorCtr="0" compatLnSpc="1">
            <a:prstTxWarp prst="textNoShape">
              <a:avLst/>
            </a:prstTxWarp>
            <a:spAutoFit/>
          </a:bodyPr>
          <a:lstStyle>
            <a:lvl1pPr marL="342900" lvl="0" indent="-342900" defTabSz="895350" eaLnBrk="0" hangingPunct="0">
              <a:buClr>
                <a:schemeClr val="tx2"/>
              </a:buClr>
              <a:defRPr sz="1600">
                <a:solidFill>
                  <a:schemeClr val="tx1"/>
                </a:solidFill>
                <a:latin typeface="+mn-lt"/>
                <a:cs typeface="+mn-cs"/>
              </a:defRPr>
            </a:lvl1pPr>
            <a:lvl2pPr marL="193675" lvl="1" indent="-192088" defTabSz="895350" eaLnBrk="0" hangingPunct="0">
              <a:buClr>
                <a:srgbClr val="0094BC"/>
              </a:buClr>
              <a:buFont typeface="Arial" charset="0"/>
              <a:buChar char="▪"/>
              <a:defRPr sz="1600">
                <a:solidFill>
                  <a:schemeClr val="tx1"/>
                </a:solidFill>
                <a:latin typeface="+mn-lt"/>
                <a:cs typeface="+mn-cs"/>
              </a:defRPr>
            </a:lvl2pPr>
            <a:lvl3pPr marL="457200" lvl="2" indent="-261938" defTabSz="895350" eaLnBrk="0" hangingPunct="0">
              <a:buClr>
                <a:srgbClr val="0094BC"/>
              </a:buClr>
              <a:buFont typeface="Arial" charset="0"/>
              <a:buChar char="–"/>
              <a:defRPr sz="1600">
                <a:solidFill>
                  <a:schemeClr val="tx1"/>
                </a:solidFill>
                <a:latin typeface="+mn-lt"/>
                <a:cs typeface="+mn-cs"/>
              </a:defRPr>
            </a:lvl3pPr>
            <a:lvl4pPr marL="614363" lvl="3" indent="-155575" defTabSz="895350" eaLnBrk="0" hangingPunct="0">
              <a:buClr>
                <a:srgbClr val="0094BC"/>
              </a:buClr>
              <a:buFont typeface="Arial" charset="0"/>
              <a:buChar char="▫"/>
              <a:defRPr sz="1600">
                <a:solidFill>
                  <a:schemeClr val="tx1"/>
                </a:solidFill>
                <a:latin typeface="+mn-lt"/>
                <a:cs typeface="+mn-cs"/>
              </a:defRPr>
            </a:lvl4pPr>
            <a:lvl5pPr marL="746125" lvl="4" indent="-130175" defTabSz="895350" eaLnBrk="0" hangingPunct="0">
              <a:buClr>
                <a:srgbClr val="0094BC"/>
              </a:buClr>
              <a:buFont typeface="Arial" charset="0"/>
              <a:buChar char="-"/>
              <a:defRPr sz="1600">
                <a:solidFill>
                  <a:schemeClr val="tx1"/>
                </a:solidFill>
                <a:latin typeface="+mn-lt"/>
                <a:cs typeface="+mn-cs"/>
              </a:defRPr>
            </a:lvl5pPr>
            <a:lvl6pPr marL="1203325" indent="-130175" defTabSz="895350" fontAlgn="base">
              <a:spcBef>
                <a:spcPct val="0"/>
              </a:spcBef>
              <a:spcAft>
                <a:spcPct val="0"/>
              </a:spcAft>
              <a:buClr>
                <a:srgbClr val="0094BC"/>
              </a:buClr>
              <a:buFont typeface="Arial" pitchFamily="34" charset="0"/>
              <a:buChar char="-"/>
              <a:defRPr sz="1600">
                <a:solidFill>
                  <a:schemeClr val="tx1"/>
                </a:solidFill>
                <a:latin typeface="+mn-lt"/>
                <a:cs typeface="+mn-cs"/>
              </a:defRPr>
            </a:lvl6pPr>
            <a:lvl7pPr marL="1660525" indent="-130175" defTabSz="895350" fontAlgn="base">
              <a:spcBef>
                <a:spcPct val="0"/>
              </a:spcBef>
              <a:spcAft>
                <a:spcPct val="0"/>
              </a:spcAft>
              <a:buClr>
                <a:srgbClr val="0094BC"/>
              </a:buClr>
              <a:buFont typeface="Arial" pitchFamily="34" charset="0"/>
              <a:buChar char="-"/>
              <a:defRPr sz="1600">
                <a:solidFill>
                  <a:schemeClr val="tx1"/>
                </a:solidFill>
                <a:latin typeface="+mn-lt"/>
                <a:cs typeface="+mn-cs"/>
              </a:defRPr>
            </a:lvl7pPr>
            <a:lvl8pPr marL="2117725" indent="-130175" defTabSz="895350" fontAlgn="base">
              <a:spcBef>
                <a:spcPct val="0"/>
              </a:spcBef>
              <a:spcAft>
                <a:spcPct val="0"/>
              </a:spcAft>
              <a:buClr>
                <a:srgbClr val="0094BC"/>
              </a:buClr>
              <a:buFont typeface="Arial" pitchFamily="34" charset="0"/>
              <a:buChar char="-"/>
              <a:defRPr sz="1600">
                <a:solidFill>
                  <a:schemeClr val="tx1"/>
                </a:solidFill>
                <a:latin typeface="+mn-lt"/>
                <a:cs typeface="+mn-cs"/>
              </a:defRPr>
            </a:lvl8pPr>
            <a:lvl9pPr marL="2574925" indent="-130175" defTabSz="895350" fontAlgn="base">
              <a:spcBef>
                <a:spcPct val="0"/>
              </a:spcBef>
              <a:spcAft>
                <a:spcPct val="0"/>
              </a:spcAft>
              <a:buClr>
                <a:srgbClr val="0094BC"/>
              </a:buClr>
              <a:buFont typeface="Arial" pitchFamily="34" charset="0"/>
              <a:buChar char="-"/>
              <a:defRPr sz="1600">
                <a:solidFill>
                  <a:schemeClr val="tx1"/>
                </a:solidFill>
                <a:latin typeface="+mn-lt"/>
                <a:cs typeface="+mn-cs"/>
              </a:defRPr>
            </a:lvl9pPr>
          </a:lstStyle>
          <a:p>
            <a:pPr marL="1446" lvl="1" indent="0" algn="ctr">
              <a:buNone/>
            </a:pPr>
            <a:r>
              <a:rPr lang="en-US" sz="1700" dirty="0">
                <a:latin typeface="Arial"/>
              </a:rPr>
              <a:t>Increase innovation, productivity and satisfaction </a:t>
            </a:r>
            <a:r>
              <a:rPr lang="en-US" sz="1700" dirty="0" smtClean="0">
                <a:latin typeface="Arial"/>
              </a:rPr>
              <a:t>by </a:t>
            </a:r>
          </a:p>
          <a:p>
            <a:pPr marL="1446" lvl="1" indent="0" algn="ctr">
              <a:buNone/>
            </a:pPr>
            <a:r>
              <a:rPr lang="en-US" sz="1700" dirty="0" smtClean="0">
                <a:latin typeface="Arial"/>
              </a:rPr>
              <a:t>providing workers </a:t>
            </a:r>
            <a:r>
              <a:rPr lang="en-US" sz="1700" dirty="0">
                <a:latin typeface="Arial"/>
              </a:rPr>
              <a:t>a flexible</a:t>
            </a:r>
            <a:r>
              <a:rPr lang="en-US" sz="1700" dirty="0" smtClean="0">
                <a:latin typeface="Arial"/>
              </a:rPr>
              <a:t>, secure </a:t>
            </a:r>
            <a:r>
              <a:rPr lang="en-US" sz="1700" dirty="0">
                <a:latin typeface="Arial"/>
              </a:rPr>
              <a:t>and collaborative </a:t>
            </a:r>
            <a:endParaRPr lang="en-US" sz="1700" dirty="0" smtClean="0">
              <a:latin typeface="Arial"/>
            </a:endParaRPr>
          </a:p>
          <a:p>
            <a:pPr marL="1446" lvl="1" indent="0" algn="ctr">
              <a:buNone/>
            </a:pPr>
            <a:r>
              <a:rPr lang="en-US" sz="1700" dirty="0" smtClean="0">
                <a:latin typeface="Arial"/>
              </a:rPr>
              <a:t>work </a:t>
            </a:r>
            <a:r>
              <a:rPr lang="en-US" sz="1700" dirty="0">
                <a:latin typeface="Arial"/>
              </a:rPr>
              <a:t>environment anywhere work needs to get done</a:t>
            </a:r>
          </a:p>
        </p:txBody>
      </p:sp>
      <p:sp>
        <p:nvSpPr>
          <p:cNvPr id="15" name="TextBox 14"/>
          <p:cNvSpPr txBox="1"/>
          <p:nvPr/>
        </p:nvSpPr>
        <p:spPr>
          <a:xfrm>
            <a:off x="3508148" y="1911608"/>
            <a:ext cx="1578792" cy="205184"/>
          </a:xfrm>
          <a:prstGeom prst="rect">
            <a:avLst/>
          </a:prstGeom>
          <a:noFill/>
        </p:spPr>
        <p:txBody>
          <a:bodyPr wrap="square" rtlCol="0">
            <a:spAutoFit/>
          </a:bodyPr>
          <a:lstStyle/>
          <a:p>
            <a:pPr algn="ctr">
              <a:lnSpc>
                <a:spcPct val="90000"/>
              </a:lnSpc>
              <a:spcBef>
                <a:spcPts val="600"/>
              </a:spcBef>
            </a:pPr>
            <a:r>
              <a:rPr lang="en-GB" sz="800" b="1" dirty="0" smtClean="0">
                <a:latin typeface="Calibri"/>
                <a:cs typeface="Calibri"/>
              </a:rPr>
              <a:t>Business Video</a:t>
            </a:r>
          </a:p>
        </p:txBody>
      </p:sp>
      <p:sp>
        <p:nvSpPr>
          <p:cNvPr id="16" name="TextBox 15"/>
          <p:cNvSpPr txBox="1"/>
          <p:nvPr/>
        </p:nvSpPr>
        <p:spPr>
          <a:xfrm>
            <a:off x="3510455" y="2332665"/>
            <a:ext cx="1578793" cy="205184"/>
          </a:xfrm>
          <a:prstGeom prst="rect">
            <a:avLst/>
          </a:prstGeom>
          <a:noFill/>
        </p:spPr>
        <p:txBody>
          <a:bodyPr wrap="square" rtlCol="0">
            <a:spAutoFit/>
          </a:bodyPr>
          <a:lstStyle/>
          <a:p>
            <a:pPr algn="ctr">
              <a:lnSpc>
                <a:spcPct val="90000"/>
              </a:lnSpc>
              <a:spcBef>
                <a:spcPts val="600"/>
              </a:spcBef>
            </a:pPr>
            <a:r>
              <a:rPr lang="en-GB" sz="800" b="1" dirty="0" smtClean="0">
                <a:latin typeface="Calibri"/>
                <a:cs typeface="Calibri"/>
              </a:rPr>
              <a:t>Mobile Workspace</a:t>
            </a:r>
          </a:p>
        </p:txBody>
      </p:sp>
      <p:sp>
        <p:nvSpPr>
          <p:cNvPr id="17" name="TextBox 16"/>
          <p:cNvSpPr txBox="1"/>
          <p:nvPr/>
        </p:nvSpPr>
        <p:spPr>
          <a:xfrm>
            <a:off x="3513749" y="2123483"/>
            <a:ext cx="1578793" cy="205184"/>
          </a:xfrm>
          <a:prstGeom prst="rect">
            <a:avLst/>
          </a:prstGeom>
          <a:noFill/>
        </p:spPr>
        <p:txBody>
          <a:bodyPr wrap="square" rtlCol="0">
            <a:spAutoFit/>
          </a:bodyPr>
          <a:lstStyle/>
          <a:p>
            <a:pPr algn="ctr">
              <a:lnSpc>
                <a:spcPct val="90000"/>
              </a:lnSpc>
              <a:spcBef>
                <a:spcPts val="600"/>
              </a:spcBef>
            </a:pPr>
            <a:r>
              <a:rPr lang="en-GB" sz="800" b="1" dirty="0" smtClean="0">
                <a:latin typeface="Calibri"/>
                <a:cs typeface="Calibri"/>
              </a:rPr>
              <a:t>Tech-enabled Workspace</a:t>
            </a:r>
          </a:p>
        </p:txBody>
      </p:sp>
      <p:sp>
        <p:nvSpPr>
          <p:cNvPr id="18" name="TextBox 17"/>
          <p:cNvSpPr txBox="1"/>
          <p:nvPr/>
        </p:nvSpPr>
        <p:spPr>
          <a:xfrm>
            <a:off x="3536428" y="2547271"/>
            <a:ext cx="1505340" cy="205184"/>
          </a:xfrm>
          <a:prstGeom prst="rect">
            <a:avLst/>
          </a:prstGeom>
          <a:noFill/>
        </p:spPr>
        <p:txBody>
          <a:bodyPr wrap="none" rtlCol="0">
            <a:spAutoFit/>
          </a:bodyPr>
          <a:lstStyle/>
          <a:p>
            <a:pPr algn="ctr">
              <a:lnSpc>
                <a:spcPct val="90000"/>
              </a:lnSpc>
              <a:spcBef>
                <a:spcPts val="600"/>
              </a:spcBef>
            </a:pPr>
            <a:r>
              <a:rPr lang="en-GB" sz="800" b="1" dirty="0" smtClean="0">
                <a:latin typeface="Calibri"/>
                <a:cs typeface="Calibri"/>
              </a:rPr>
              <a:t>Workspace Management Tools</a:t>
            </a:r>
          </a:p>
        </p:txBody>
      </p:sp>
      <p:sp>
        <p:nvSpPr>
          <p:cNvPr id="19" name="TextBox 18"/>
          <p:cNvSpPr txBox="1"/>
          <p:nvPr/>
        </p:nvSpPr>
        <p:spPr>
          <a:xfrm>
            <a:off x="3504169" y="2756265"/>
            <a:ext cx="1605027" cy="205184"/>
          </a:xfrm>
          <a:prstGeom prst="rect">
            <a:avLst/>
          </a:prstGeom>
          <a:noFill/>
        </p:spPr>
        <p:txBody>
          <a:bodyPr wrap="square" rtlCol="0">
            <a:spAutoFit/>
          </a:bodyPr>
          <a:lstStyle/>
          <a:p>
            <a:pPr algn="ctr">
              <a:lnSpc>
                <a:spcPct val="90000"/>
              </a:lnSpc>
              <a:spcBef>
                <a:spcPts val="600"/>
              </a:spcBef>
            </a:pPr>
            <a:r>
              <a:rPr lang="en-GB" sz="800" b="1" dirty="0" smtClean="0">
                <a:latin typeface="Calibri"/>
                <a:cs typeface="Calibri"/>
              </a:rPr>
              <a:t>Collaborative Knowledge</a:t>
            </a:r>
          </a:p>
        </p:txBody>
      </p:sp>
      <p:sp>
        <p:nvSpPr>
          <p:cNvPr id="20" name="TextBox 19"/>
          <p:cNvSpPr txBox="1"/>
          <p:nvPr/>
        </p:nvSpPr>
        <p:spPr>
          <a:xfrm>
            <a:off x="3469001" y="3179198"/>
            <a:ext cx="1605028" cy="205184"/>
          </a:xfrm>
          <a:prstGeom prst="rect">
            <a:avLst/>
          </a:prstGeom>
          <a:noFill/>
        </p:spPr>
        <p:txBody>
          <a:bodyPr wrap="square" rtlCol="0">
            <a:spAutoFit/>
          </a:bodyPr>
          <a:lstStyle/>
          <a:p>
            <a:pPr algn="ctr">
              <a:lnSpc>
                <a:spcPct val="90000"/>
              </a:lnSpc>
              <a:spcBef>
                <a:spcPts val="600"/>
              </a:spcBef>
            </a:pPr>
            <a:r>
              <a:rPr lang="en-GB" sz="800" b="1" dirty="0" smtClean="0">
                <a:latin typeface="Calibri"/>
                <a:cs typeface="Calibri"/>
              </a:rPr>
              <a:t>Secure BYOD</a:t>
            </a:r>
          </a:p>
        </p:txBody>
      </p:sp>
      <p:sp>
        <p:nvSpPr>
          <p:cNvPr id="2" name="Donut 1"/>
          <p:cNvSpPr/>
          <p:nvPr/>
        </p:nvSpPr>
        <p:spPr bwMode="auto">
          <a:xfrm>
            <a:off x="3297114" y="1606762"/>
            <a:ext cx="1978272" cy="2023558"/>
          </a:xfrm>
          <a:prstGeom prst="donut">
            <a:avLst>
              <a:gd name="adj" fmla="val 11696"/>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GB" sz="1400" b="1" dirty="0" err="1" smtClean="0">
              <a:solidFill>
                <a:schemeClr val="bg1"/>
              </a:solidFill>
              <a:ea typeface="Arial" pitchFamily="-107" charset="0"/>
              <a:cs typeface="Arial" pitchFamily="-107" charset="0"/>
              <a:sym typeface="Arial" pitchFamily="-107" charset="0"/>
            </a:endParaRPr>
          </a:p>
        </p:txBody>
      </p:sp>
      <p:grpSp>
        <p:nvGrpSpPr>
          <p:cNvPr id="42" name="Group 41"/>
          <p:cNvGrpSpPr>
            <a:grpSpLocks noChangeAspect="1"/>
          </p:cNvGrpSpPr>
          <p:nvPr/>
        </p:nvGrpSpPr>
        <p:grpSpPr>
          <a:xfrm>
            <a:off x="2033026" y="1164121"/>
            <a:ext cx="4294595" cy="3225615"/>
            <a:chOff x="2709437" y="1764588"/>
            <a:chExt cx="6297100" cy="4730902"/>
          </a:xfrm>
        </p:grpSpPr>
        <p:sp>
          <p:nvSpPr>
            <p:cNvPr id="43" name="Donut 2"/>
            <p:cNvSpPr/>
            <p:nvPr/>
          </p:nvSpPr>
          <p:spPr>
            <a:xfrm>
              <a:off x="6053646" y="1764589"/>
              <a:ext cx="2293050" cy="3228743"/>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rgbClr val="0A7780"/>
                </a:gs>
                <a:gs pos="100000">
                  <a:srgbClr val="00ABB8"/>
                </a:gs>
                <a:gs pos="50000">
                  <a:srgbClr val="0B93A1"/>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1900" dirty="0"/>
            </a:p>
          </p:txBody>
        </p:sp>
        <p:sp>
          <p:nvSpPr>
            <p:cNvPr id="57" name="Donut 2"/>
            <p:cNvSpPr/>
            <p:nvPr/>
          </p:nvSpPr>
          <p:spPr>
            <a:xfrm>
              <a:off x="4200836" y="4513716"/>
              <a:ext cx="3664828" cy="1981774"/>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rgbClr val="90BDDB"/>
                </a:gs>
                <a:gs pos="36000">
                  <a:schemeClr val="accent1">
                    <a:lumMod val="40000"/>
                    <a:lumOff val="60000"/>
                  </a:schemeClr>
                </a:gs>
                <a:gs pos="100000">
                  <a:schemeClr val="accent1"/>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58" name="Donut 2"/>
            <p:cNvSpPr/>
            <p:nvPr/>
          </p:nvSpPr>
          <p:spPr>
            <a:xfrm>
              <a:off x="3654002" y="1764588"/>
              <a:ext cx="2314362" cy="3325436"/>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59" name="Rectangle 58"/>
            <p:cNvSpPr/>
            <p:nvPr/>
          </p:nvSpPr>
          <p:spPr>
            <a:xfrm>
              <a:off x="4622435" y="3297410"/>
              <a:ext cx="2789080" cy="2097164"/>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1100" dirty="0" smtClean="0">
                  <a:solidFill>
                    <a:srgbClr val="FFFFFF"/>
                  </a:solidFill>
                </a:rPr>
                <a:t>Deliver Flawless, </a:t>
              </a:r>
              <a:r>
                <a:rPr lang="en-US" sz="1100" dirty="0">
                  <a:solidFill>
                    <a:srgbClr val="FFFFFF"/>
                  </a:solidFill>
                </a:rPr>
                <a:t>Effective </a:t>
              </a:r>
              <a:br>
                <a:rPr lang="en-US" sz="1100" dirty="0">
                  <a:solidFill>
                    <a:srgbClr val="FFFFFF"/>
                  </a:solidFill>
                </a:rPr>
              </a:br>
              <a:r>
                <a:rPr lang="en-US" sz="1100" dirty="0" smtClean="0">
                  <a:solidFill>
                    <a:srgbClr val="FFFFFF"/>
                  </a:solidFill>
                </a:rPr>
                <a:t>Events, Meetings and Training</a:t>
              </a:r>
              <a:endParaRPr lang="en-US" sz="1100" dirty="0">
                <a:solidFill>
                  <a:srgbClr val="FFFFFF"/>
                </a:solidFill>
              </a:endParaRPr>
            </a:p>
          </p:txBody>
        </p:sp>
        <p:sp>
          <p:nvSpPr>
            <p:cNvPr id="60" name="Rectangle 59"/>
            <p:cNvSpPr/>
            <p:nvPr/>
          </p:nvSpPr>
          <p:spPr>
            <a:xfrm rot="3609847">
              <a:off x="3084160" y="2037198"/>
              <a:ext cx="4074262" cy="482370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100" dirty="0">
                  <a:solidFill>
                    <a:srgbClr val="FFFFFF"/>
                  </a:solidFill>
                </a:rPr>
                <a:t/>
              </a:r>
              <a:br>
                <a:rPr lang="en-US" sz="1100" dirty="0">
                  <a:solidFill>
                    <a:srgbClr val="FFFFFF"/>
                  </a:solidFill>
                </a:rPr>
              </a:br>
              <a:r>
                <a:rPr lang="en-US" sz="1100" dirty="0" smtClean="0">
                  <a:solidFill>
                    <a:srgbClr val="FFFFFF"/>
                  </a:solidFill>
                </a:rPr>
                <a:t>Enable </a:t>
              </a:r>
              <a:br>
                <a:rPr lang="en-US" sz="1100" dirty="0" smtClean="0">
                  <a:solidFill>
                    <a:srgbClr val="FFFFFF"/>
                  </a:solidFill>
                </a:rPr>
              </a:br>
              <a:r>
                <a:rPr lang="en-US" sz="1100" dirty="0" smtClean="0">
                  <a:solidFill>
                    <a:srgbClr val="FFFFFF"/>
                  </a:solidFill>
                </a:rPr>
                <a:t>Digital </a:t>
              </a:r>
              <a:r>
                <a:rPr lang="en-US" sz="1100" dirty="0">
                  <a:solidFill>
                    <a:srgbClr val="FFFFFF"/>
                  </a:solidFill>
                </a:rPr>
                <a:t>Workspaces</a:t>
              </a:r>
            </a:p>
          </p:txBody>
        </p:sp>
        <p:sp>
          <p:nvSpPr>
            <p:cNvPr id="61" name="Rectangle 60"/>
            <p:cNvSpPr/>
            <p:nvPr/>
          </p:nvSpPr>
          <p:spPr>
            <a:xfrm rot="18144357">
              <a:off x="4723087" y="2169234"/>
              <a:ext cx="4014600" cy="4552301"/>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100" dirty="0" smtClean="0">
                  <a:solidFill>
                    <a:srgbClr val="FFFFFF"/>
                  </a:solidFill>
                </a:rPr>
                <a:t>Create Flexible and</a:t>
              </a:r>
              <a:r>
                <a:rPr lang="en-US" sz="1100" dirty="0">
                  <a:solidFill>
                    <a:srgbClr val="FFFFFF"/>
                  </a:solidFill>
                </a:rPr>
                <a:t/>
              </a:r>
              <a:br>
                <a:rPr lang="en-US" sz="1100" dirty="0">
                  <a:solidFill>
                    <a:srgbClr val="FFFFFF"/>
                  </a:solidFill>
                </a:rPr>
              </a:br>
              <a:r>
                <a:rPr lang="en-US" sz="1100" dirty="0">
                  <a:solidFill>
                    <a:srgbClr val="FFFFFF"/>
                  </a:solidFill>
                </a:rPr>
                <a:t>Branded Work Environments</a:t>
              </a:r>
            </a:p>
          </p:txBody>
        </p:sp>
        <p:sp>
          <p:nvSpPr>
            <p:cNvPr id="62" name="12-Point Star 109"/>
            <p:cNvSpPr/>
            <p:nvPr/>
          </p:nvSpPr>
          <p:spPr>
            <a:xfrm>
              <a:off x="3792661" y="2566305"/>
              <a:ext cx="569784" cy="569932"/>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dirty="0">
                <a:solidFill>
                  <a:schemeClr val="tx1"/>
                </a:solidFill>
                <a:latin typeface="Arial" charset="0"/>
                <a:ea typeface="ＭＳ Ｐゴシック" charset="0"/>
                <a:cs typeface="ＭＳ Ｐゴシック" charset="0"/>
              </a:endParaRPr>
            </a:p>
          </p:txBody>
        </p:sp>
        <p:pic>
          <p:nvPicPr>
            <p:cNvPr id="63" name="Picture 62" descr="transform_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634" y="2594324"/>
              <a:ext cx="510711" cy="491612"/>
            </a:xfrm>
            <a:prstGeom prst="rect">
              <a:avLst/>
            </a:prstGeom>
            <a:effectLst/>
          </p:spPr>
        </p:pic>
        <p:pic>
          <p:nvPicPr>
            <p:cNvPr id="64" name="Picture 6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7879" y="5858692"/>
              <a:ext cx="446184" cy="446300"/>
            </a:xfrm>
            <a:prstGeom prst="rect">
              <a:avLst/>
            </a:prstGeom>
          </p:spPr>
        </p:pic>
      </p:grpSp>
    </p:spTree>
    <p:extLst>
      <p:ext uri="{BB962C8B-B14F-4D97-AF65-F5344CB8AC3E}">
        <p14:creationId xmlns:p14="http://schemas.microsoft.com/office/powerpoint/2010/main" val="37645930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1500"/>
                                        <p:tgtEl>
                                          <p:spTgt spid="42"/>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00"/>
                                        <p:tgtEl>
                                          <p:spTgt spid="3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par>
                          <p:cTn id="30" fill="hold">
                            <p:stCondLst>
                              <p:cond delay="2000"/>
                            </p:stCondLst>
                            <p:childTnLst>
                              <p:par>
                                <p:cTn id="31" presetID="16" presetClass="entr" presetSubtype="37"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out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2" grpId="0"/>
      <p:bldP spid="15" grpId="0"/>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56616" y="1247921"/>
            <a:ext cx="7598042" cy="2569946"/>
          </a:xfrm>
        </p:spPr>
        <p:txBody>
          <a:bodyPr/>
          <a:lstStyle/>
          <a:p>
            <a:r>
              <a:rPr lang="en-US" dirty="0" smtClean="0"/>
              <a:t>Create Flexible </a:t>
            </a:r>
            <a:br>
              <a:rPr lang="en-US" dirty="0" smtClean="0"/>
            </a:br>
            <a:r>
              <a:rPr lang="en-US" dirty="0" smtClean="0"/>
              <a:t>and Branded</a:t>
            </a:r>
            <a:br>
              <a:rPr lang="en-US" dirty="0" smtClean="0"/>
            </a:br>
            <a:r>
              <a:rPr lang="en-US" dirty="0" smtClean="0"/>
              <a:t>Work</a:t>
            </a:r>
            <a:r>
              <a:rPr lang="en-US" dirty="0"/>
              <a:t> </a:t>
            </a:r>
            <a:r>
              <a:rPr lang="en-US" dirty="0" smtClean="0"/>
              <a:t>Environments</a:t>
            </a:r>
            <a:endParaRPr lang="en-US" dirty="0"/>
          </a:p>
        </p:txBody>
      </p:sp>
      <p:grpSp>
        <p:nvGrpSpPr>
          <p:cNvPr id="14" name="Group 13"/>
          <p:cNvGrpSpPr/>
          <p:nvPr/>
        </p:nvGrpSpPr>
        <p:grpSpPr>
          <a:xfrm>
            <a:off x="4534725" y="867528"/>
            <a:ext cx="4724055" cy="3548177"/>
            <a:chOff x="2709437" y="1764588"/>
            <a:chExt cx="6297100" cy="4730902"/>
          </a:xfrm>
        </p:grpSpPr>
        <p:sp>
          <p:nvSpPr>
            <p:cNvPr id="15" name="Donut 2"/>
            <p:cNvSpPr/>
            <p:nvPr/>
          </p:nvSpPr>
          <p:spPr>
            <a:xfrm>
              <a:off x="6040755" y="1764589"/>
              <a:ext cx="2293050" cy="3228743"/>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solidFill>
              <a:schemeClr val="bg1">
                <a:lumMod val="50000"/>
              </a:schemeClr>
            </a:soli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dirty="0"/>
            </a:p>
          </p:txBody>
        </p:sp>
        <p:sp>
          <p:nvSpPr>
            <p:cNvPr id="16" name="Donut 2"/>
            <p:cNvSpPr/>
            <p:nvPr/>
          </p:nvSpPr>
          <p:spPr>
            <a:xfrm>
              <a:off x="4200836" y="4513716"/>
              <a:ext cx="3664828" cy="1981774"/>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solidFill>
              <a:schemeClr val="bg1">
                <a:lumMod val="50000"/>
              </a:schemeClr>
            </a:soli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17" name="Donut 2"/>
            <p:cNvSpPr/>
            <p:nvPr/>
          </p:nvSpPr>
          <p:spPr>
            <a:xfrm>
              <a:off x="3654002" y="1764588"/>
              <a:ext cx="2314362" cy="3325436"/>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18" name="Rectangle 17"/>
            <p:cNvSpPr/>
            <p:nvPr/>
          </p:nvSpPr>
          <p:spPr>
            <a:xfrm>
              <a:off x="4622435" y="3297410"/>
              <a:ext cx="2789080" cy="2097164"/>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1200" dirty="0" smtClean="0">
                  <a:solidFill>
                    <a:srgbClr val="FFFFFF"/>
                  </a:solidFill>
                </a:rPr>
                <a:t>Deliver Flawless</a:t>
              </a:r>
              <a:r>
                <a:rPr lang="en-US" sz="1200" dirty="0">
                  <a:solidFill>
                    <a:srgbClr val="FFFFFF"/>
                  </a:solidFill>
                </a:rPr>
                <a:t>, </a:t>
              </a:r>
              <a:r>
                <a:rPr lang="en-US" sz="1200" dirty="0" smtClean="0">
                  <a:solidFill>
                    <a:srgbClr val="FFFFFF"/>
                  </a:solidFill>
                </a:rPr>
                <a:t> Effective</a:t>
              </a:r>
              <a:r>
                <a:rPr lang="en-US" sz="1200" dirty="0">
                  <a:solidFill>
                    <a:srgbClr val="FFFFFF"/>
                  </a:solidFill>
                </a:rPr>
                <a:t/>
              </a:r>
              <a:br>
                <a:rPr lang="en-US" sz="1200" dirty="0">
                  <a:solidFill>
                    <a:srgbClr val="FFFFFF"/>
                  </a:solidFill>
                </a:rPr>
              </a:br>
              <a:r>
                <a:rPr lang="en-US" sz="1200" dirty="0" smtClean="0">
                  <a:solidFill>
                    <a:srgbClr val="FFFFFF"/>
                  </a:solidFill>
                </a:rPr>
                <a:t>Events, Meetings and Training</a:t>
              </a:r>
              <a:endParaRPr lang="en-US" sz="1200" dirty="0">
                <a:solidFill>
                  <a:srgbClr val="FFFFFF"/>
                </a:solidFill>
              </a:endParaRPr>
            </a:p>
          </p:txBody>
        </p:sp>
        <p:sp>
          <p:nvSpPr>
            <p:cNvPr id="19" name="Rectangle 18"/>
            <p:cNvSpPr/>
            <p:nvPr/>
          </p:nvSpPr>
          <p:spPr>
            <a:xfrm rot="3609847">
              <a:off x="3084160" y="2037198"/>
              <a:ext cx="4074262" cy="482370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400" dirty="0">
                  <a:solidFill>
                    <a:srgbClr val="FFFFFF"/>
                  </a:solidFill>
                </a:rPr>
                <a:t/>
              </a:r>
              <a:br>
                <a:rPr lang="en-US" sz="1400" dirty="0">
                  <a:solidFill>
                    <a:srgbClr val="FFFFFF"/>
                  </a:solidFill>
                </a:rPr>
              </a:br>
              <a:r>
                <a:rPr lang="en-US" sz="1400" dirty="0" smtClean="0">
                  <a:solidFill>
                    <a:srgbClr val="FFFFFF"/>
                  </a:solidFill>
                </a:rPr>
                <a:t>Enable</a:t>
              </a:r>
              <a:br>
                <a:rPr lang="en-US" sz="1400" dirty="0" smtClean="0">
                  <a:solidFill>
                    <a:srgbClr val="FFFFFF"/>
                  </a:solidFill>
                </a:rPr>
              </a:br>
              <a:r>
                <a:rPr lang="en-US" sz="1400" dirty="0" smtClean="0">
                  <a:solidFill>
                    <a:srgbClr val="FFFFFF"/>
                  </a:solidFill>
                </a:rPr>
                <a:t>Digital </a:t>
              </a:r>
              <a:r>
                <a:rPr lang="en-US" sz="1400" dirty="0">
                  <a:solidFill>
                    <a:srgbClr val="FFFFFF"/>
                  </a:solidFill>
                </a:rPr>
                <a:t>Workspaces</a:t>
              </a:r>
            </a:p>
          </p:txBody>
        </p:sp>
        <p:sp>
          <p:nvSpPr>
            <p:cNvPr id="20" name="Rectangle 19"/>
            <p:cNvSpPr/>
            <p:nvPr/>
          </p:nvSpPr>
          <p:spPr>
            <a:xfrm rot="18144357">
              <a:off x="4723087" y="2169234"/>
              <a:ext cx="4014600" cy="4552301"/>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200" dirty="0" smtClean="0">
                  <a:solidFill>
                    <a:srgbClr val="FFFFFF"/>
                  </a:solidFill>
                </a:rPr>
                <a:t>Create Flexible and</a:t>
              </a:r>
              <a:r>
                <a:rPr lang="en-US" sz="1200" dirty="0">
                  <a:solidFill>
                    <a:srgbClr val="FFFFFF"/>
                  </a:solidFill>
                </a:rPr>
                <a:t/>
              </a:r>
              <a:br>
                <a:rPr lang="en-US" sz="1200" dirty="0">
                  <a:solidFill>
                    <a:srgbClr val="FFFFFF"/>
                  </a:solidFill>
                </a:rPr>
              </a:br>
              <a:r>
                <a:rPr lang="en-US" sz="1200" dirty="0">
                  <a:solidFill>
                    <a:srgbClr val="FFFFFF"/>
                  </a:solidFill>
                </a:rPr>
                <a:t>Branded Work Environments</a:t>
              </a:r>
            </a:p>
          </p:txBody>
        </p:sp>
        <p:sp>
          <p:nvSpPr>
            <p:cNvPr id="21" name="12-Point Star 109"/>
            <p:cNvSpPr/>
            <p:nvPr/>
          </p:nvSpPr>
          <p:spPr>
            <a:xfrm>
              <a:off x="3792661" y="2566305"/>
              <a:ext cx="569784" cy="569932"/>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dirty="0">
                <a:solidFill>
                  <a:schemeClr val="tx1"/>
                </a:solidFill>
                <a:latin typeface="Arial" charset="0"/>
                <a:ea typeface="ＭＳ Ｐゴシック" charset="0"/>
                <a:cs typeface="ＭＳ Ｐゴシック" charset="0"/>
              </a:endParaRPr>
            </a:p>
          </p:txBody>
        </p:sp>
        <p:pic>
          <p:nvPicPr>
            <p:cNvPr id="22" name="Picture 21" descr="transform_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37634" y="2594324"/>
              <a:ext cx="510711" cy="491612"/>
            </a:xfrm>
            <a:prstGeom prst="rect">
              <a:avLst/>
            </a:prstGeom>
            <a:effectLst/>
          </p:spPr>
        </p:pic>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7879" y="5858692"/>
              <a:ext cx="446184" cy="446300"/>
            </a:xfrm>
            <a:prstGeom prst="rect">
              <a:avLst/>
            </a:prstGeom>
          </p:spPr>
        </p:pic>
      </p:grpSp>
      <p:pic>
        <p:nvPicPr>
          <p:cNvPr id="25" name="Picture 24"/>
          <p:cNvPicPr>
            <a:picLocks noChangeAspect="1"/>
          </p:cNvPicPr>
          <p:nvPr/>
        </p:nvPicPr>
        <p:blipFill>
          <a:blip r:embed="rId4"/>
          <a:stretch>
            <a:fillRect/>
          </a:stretch>
        </p:blipFill>
        <p:spPr>
          <a:xfrm>
            <a:off x="6259162" y="1757379"/>
            <a:ext cx="1495618" cy="1496908"/>
          </a:xfrm>
          <a:prstGeom prst="ellipse">
            <a:avLst/>
          </a:prstGeom>
          <a:ln>
            <a:noFill/>
          </a:ln>
        </p:spPr>
      </p:pic>
    </p:spTree>
    <p:extLst>
      <p:ext uri="{BB962C8B-B14F-4D97-AF65-F5344CB8AC3E}">
        <p14:creationId xmlns:p14="http://schemas.microsoft.com/office/powerpoint/2010/main" val="368268179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p:cNvSpPr txBox="1">
            <a:spLocks/>
          </p:cNvSpPr>
          <p:nvPr/>
        </p:nvSpPr>
        <p:spPr>
          <a:xfrm>
            <a:off x="184633" y="4065354"/>
            <a:ext cx="8959367" cy="1201099"/>
          </a:xfrm>
          <a:prstGeom prst="rect">
            <a:avLst/>
          </a:prstGeom>
        </p:spPr>
        <p:txBody>
          <a:bodyPr lIns="91436" tIns="45718" rIns="91436" bIns="45718"/>
          <a:lstStyle>
            <a:lvl1pPr marL="228600" indent="-228600" algn="l" defTabSz="914400" rtl="0" eaLnBrk="1" latinLnBrk="0" hangingPunct="1">
              <a:lnSpc>
                <a:spcPct val="95000"/>
              </a:lnSpc>
              <a:spcBef>
                <a:spcPts val="1440"/>
              </a:spcBef>
              <a:buClr>
                <a:srgbClr val="259ADC"/>
              </a:buClr>
              <a:buSzPct val="90000"/>
              <a:buFont typeface="Wingdings" charset="2"/>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291" indent="-5291" algn="ctr" fontAlgn="auto">
              <a:lnSpc>
                <a:spcPct val="100000"/>
              </a:lnSpc>
              <a:spcAft>
                <a:spcPts val="0"/>
              </a:spcAft>
              <a:buNone/>
            </a:pPr>
            <a:r>
              <a:rPr dirty="0">
                <a:solidFill>
                  <a:srgbClr val="2C2C2C"/>
                </a:solidFill>
                <a:latin typeface="Arial"/>
                <a:cs typeface="Arial"/>
              </a:rPr>
              <a:t>Creating a variety of workspace experiences </a:t>
            </a:r>
            <a:r>
              <a:rPr dirty="0" smtClean="0">
                <a:solidFill>
                  <a:srgbClr val="2C2C2C"/>
                </a:solidFill>
                <a:latin typeface="Arial"/>
                <a:cs typeface="Arial"/>
              </a:rPr>
              <a:t/>
            </a:r>
            <a:br>
              <a:rPr dirty="0" smtClean="0">
                <a:solidFill>
                  <a:srgbClr val="2C2C2C"/>
                </a:solidFill>
                <a:latin typeface="Arial"/>
                <a:cs typeface="Arial"/>
              </a:rPr>
            </a:br>
            <a:r>
              <a:rPr dirty="0" smtClean="0">
                <a:solidFill>
                  <a:srgbClr val="2C2C2C"/>
                </a:solidFill>
                <a:latin typeface="Arial"/>
                <a:cs typeface="Arial"/>
              </a:rPr>
              <a:t>that </a:t>
            </a:r>
            <a:r>
              <a:rPr dirty="0">
                <a:solidFill>
                  <a:srgbClr val="2C2C2C"/>
                </a:solidFill>
                <a:latin typeface="Arial"/>
                <a:cs typeface="Arial"/>
              </a:rPr>
              <a:t>are aligned to the activities being </a:t>
            </a:r>
            <a:r>
              <a:rPr dirty="0" smtClean="0">
                <a:solidFill>
                  <a:srgbClr val="2C2C2C"/>
                </a:solidFill>
                <a:latin typeface="Arial"/>
                <a:cs typeface="Arial"/>
              </a:rPr>
              <a:t>performed</a:t>
            </a:r>
            <a:endParaRPr sz="2400" dirty="0">
              <a:solidFill>
                <a:srgbClr val="2C2C2C"/>
              </a:solidFill>
              <a:latin typeface="Arial"/>
              <a:cs typeface="Arial"/>
            </a:endParaRPr>
          </a:p>
        </p:txBody>
      </p:sp>
      <p:sp>
        <p:nvSpPr>
          <p:cNvPr id="3" name="Title 2"/>
          <p:cNvSpPr>
            <a:spLocks noGrp="1"/>
          </p:cNvSpPr>
          <p:nvPr>
            <p:ph type="title"/>
          </p:nvPr>
        </p:nvSpPr>
        <p:spPr>
          <a:xfrm>
            <a:off x="289983" y="-8219"/>
            <a:ext cx="8854017" cy="714374"/>
          </a:xfrm>
        </p:spPr>
        <p:txBody>
          <a:bodyPr>
            <a:noAutofit/>
          </a:bodyPr>
          <a:lstStyle/>
          <a:p>
            <a:r>
              <a:rPr lang="en-US" sz="2400" dirty="0" smtClean="0"/>
              <a:t>A New Design Paradigm -  Activity-based Working (ABW)</a:t>
            </a:r>
            <a:endParaRPr lang="en-US" dirty="0"/>
          </a:p>
        </p:txBody>
      </p:sp>
      <p:grpSp>
        <p:nvGrpSpPr>
          <p:cNvPr id="2" name="Group 1"/>
          <p:cNvGrpSpPr/>
          <p:nvPr/>
        </p:nvGrpSpPr>
        <p:grpSpPr>
          <a:xfrm>
            <a:off x="345828" y="832907"/>
            <a:ext cx="5627001" cy="3209544"/>
            <a:chOff x="766342" y="955026"/>
            <a:chExt cx="7502667" cy="4279392"/>
          </a:xfrm>
        </p:grpSpPr>
        <p:pic>
          <p:nvPicPr>
            <p:cNvPr id="7" name="Picture 6" descr="RTP5C_Creativity Zone_1-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61801" y="3269796"/>
              <a:ext cx="2807208" cy="1964622"/>
            </a:xfrm>
            <a:prstGeom prst="rect">
              <a:avLst/>
            </a:prstGeom>
            <a:noFill/>
            <a:ln w="9525">
              <a:solidFill>
                <a:schemeClr val="tx1"/>
              </a:solidFill>
              <a:miter lim="800000"/>
              <a:headEnd/>
              <a:tailEnd/>
            </a:ln>
            <a:effectLst/>
          </p:spPr>
        </p:pic>
        <p:pic>
          <p:nvPicPr>
            <p:cNvPr id="10" name="Picture 9" descr="Screen Shot 2014-08-08 at 3.14.29 PM.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6342" y="955026"/>
              <a:ext cx="4598902" cy="4277527"/>
            </a:xfrm>
            <a:prstGeom prst="rect">
              <a:avLst/>
            </a:prstGeom>
            <a:noFill/>
            <a:ln w="9525">
              <a:solidFill>
                <a:schemeClr val="tx1"/>
              </a:solidFill>
              <a:miter lim="800000"/>
              <a:headEnd/>
              <a:tailEnd/>
            </a:ln>
            <a:effectLst/>
          </p:spPr>
        </p:pic>
        <p:pic>
          <p:nvPicPr>
            <p:cNvPr id="20" name="Picture 19" descr="Screen Shot 2014-08-08 at 3.22.47 PM.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61801" y="955026"/>
              <a:ext cx="2806482" cy="2244123"/>
            </a:xfrm>
            <a:prstGeom prst="rect">
              <a:avLst/>
            </a:prstGeom>
            <a:noFill/>
            <a:ln w="9525">
              <a:solidFill>
                <a:schemeClr val="tx1"/>
              </a:solidFill>
              <a:miter lim="800000"/>
              <a:headEnd/>
              <a:tailEnd/>
            </a:ln>
            <a:effectLst/>
          </p:spPr>
        </p:pic>
      </p:grpSp>
      <p:pic>
        <p:nvPicPr>
          <p:cNvPr id="9" name="Picture 2"/>
          <p:cNvPicPr>
            <a:picLocks noChangeAspect="1" noChangeArrowheads="1"/>
          </p:cNvPicPr>
          <p:nvPr/>
        </p:nvPicPr>
        <p:blipFill>
          <a:blip r:embed="rId6" cstate="print"/>
          <a:srcRect/>
          <a:stretch>
            <a:fillRect/>
          </a:stretch>
        </p:blipFill>
        <p:spPr bwMode="auto">
          <a:xfrm>
            <a:off x="6043248" y="819150"/>
            <a:ext cx="2389660" cy="1683091"/>
          </a:xfrm>
          <a:prstGeom prst="rect">
            <a:avLst/>
          </a:prstGeom>
          <a:noFill/>
          <a:ln w="9525">
            <a:solidFill>
              <a:schemeClr val="tx1"/>
            </a:solidFill>
            <a:miter lim="800000"/>
            <a:headEnd/>
            <a:tailEnd/>
          </a:ln>
          <a:effectLst/>
        </p:spPr>
      </p:pic>
      <p:pic>
        <p:nvPicPr>
          <p:cNvPr id="11" name="Picture 10"/>
          <p:cNvPicPr>
            <a:picLocks noChangeAspect="1"/>
          </p:cNvPicPr>
          <p:nvPr/>
        </p:nvPicPr>
        <p:blipFill>
          <a:blip r:embed="rId7"/>
          <a:stretch>
            <a:fillRect/>
          </a:stretch>
        </p:blipFill>
        <p:spPr>
          <a:xfrm>
            <a:off x="6043248" y="2568985"/>
            <a:ext cx="2389660" cy="1496908"/>
          </a:xfrm>
          <a:prstGeom prst="rect">
            <a:avLst/>
          </a:prstGeom>
          <a:ln>
            <a:solidFill>
              <a:schemeClr val="tx1"/>
            </a:solidFill>
          </a:ln>
        </p:spPr>
      </p:pic>
    </p:spTree>
    <p:extLst>
      <p:ext uri="{BB962C8B-B14F-4D97-AF65-F5344CB8AC3E}">
        <p14:creationId xmlns:p14="http://schemas.microsoft.com/office/powerpoint/2010/main" val="6397177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ighting_Office_o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9144000" cy="5143447"/>
          </a:xfrm>
          <a:prstGeom prst="rect">
            <a:avLst/>
          </a:prstGeom>
        </p:spPr>
      </p:pic>
      <p:pic>
        <p:nvPicPr>
          <p:cNvPr id="23" name="Picture 22" descr="Lighting_Office_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
            <a:ext cx="9144000" cy="5143447"/>
          </a:xfrm>
          <a:prstGeom prst="rect">
            <a:avLst/>
          </a:prstGeom>
        </p:spPr>
      </p:pic>
      <p:pic>
        <p:nvPicPr>
          <p:cNvPr id="5" name="Picture 4" descr="Lighting_Office_intensit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
            <a:ext cx="9144000" cy="5143447"/>
          </a:xfrm>
          <a:prstGeom prst="rect">
            <a:avLst/>
          </a:prstGeom>
        </p:spPr>
      </p:pic>
      <p:pic>
        <p:nvPicPr>
          <p:cNvPr id="4" name="Picture 3" descr="Lighting_Office_col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
            <a:ext cx="9144000" cy="5143447"/>
          </a:xfrm>
          <a:prstGeom prst="rect">
            <a:avLst/>
          </a:prstGeom>
        </p:spPr>
      </p:pic>
      <p:sp>
        <p:nvSpPr>
          <p:cNvPr id="59" name="Oval 58"/>
          <p:cNvSpPr/>
          <p:nvPr/>
        </p:nvSpPr>
        <p:spPr>
          <a:xfrm>
            <a:off x="6422041" y="2458225"/>
            <a:ext cx="1919407" cy="1918907"/>
          </a:xfrm>
          <a:prstGeom prst="ellipse">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lIns="68580" tIns="34291" rIns="68580" bIns="34291" rtlCol="0" anchor="ctr"/>
          <a:lstStyle/>
          <a:p>
            <a:pPr algn="ctr"/>
            <a:endParaRPr lang="en-US" sz="1500" dirty="0"/>
          </a:p>
        </p:txBody>
      </p:sp>
      <p:sp>
        <p:nvSpPr>
          <p:cNvPr id="60" name="Donut 59"/>
          <p:cNvSpPr/>
          <p:nvPr/>
        </p:nvSpPr>
        <p:spPr>
          <a:xfrm rot="16200000">
            <a:off x="6579023" y="2614745"/>
            <a:ext cx="1605443" cy="1605861"/>
          </a:xfrm>
          <a:prstGeom prst="donut">
            <a:avLst>
              <a:gd name="adj" fmla="val 8745"/>
            </a:avLst>
          </a:prstGeom>
          <a:solidFill>
            <a:schemeClr val="tx1">
              <a:lumMod val="75000"/>
              <a:alpha val="70000"/>
            </a:schemeClr>
          </a:solidFill>
          <a:ln>
            <a:noFill/>
          </a:ln>
          <a:effectLst/>
        </p:spPr>
        <p:style>
          <a:lnRef idx="1">
            <a:schemeClr val="accent5"/>
          </a:lnRef>
          <a:fillRef idx="3">
            <a:schemeClr val="accent5"/>
          </a:fillRef>
          <a:effectRef idx="2">
            <a:schemeClr val="accent5"/>
          </a:effectRef>
          <a:fontRef idx="minor">
            <a:schemeClr val="lt1"/>
          </a:fontRef>
        </p:style>
        <p:txBody>
          <a:bodyPr lIns="68580" tIns="34291" rIns="68580" bIns="34291" rtlCol="0" anchor="ctr"/>
          <a:lstStyle/>
          <a:p>
            <a:pPr algn="ctr"/>
            <a:endParaRPr lang="en-US" sz="1500" dirty="0"/>
          </a:p>
        </p:txBody>
      </p:sp>
      <p:sp>
        <p:nvSpPr>
          <p:cNvPr id="66" name="Block Arc 65"/>
          <p:cNvSpPr>
            <a:spLocks noChangeAspect="1"/>
          </p:cNvSpPr>
          <p:nvPr/>
        </p:nvSpPr>
        <p:spPr>
          <a:xfrm rot="5400000">
            <a:off x="6587005" y="2622733"/>
            <a:ext cx="1589474" cy="1589888"/>
          </a:xfrm>
          <a:prstGeom prst="blockArc">
            <a:avLst>
              <a:gd name="adj1" fmla="val 10800000"/>
              <a:gd name="adj2" fmla="val 6265212"/>
              <a:gd name="adj3" fmla="val 8231"/>
            </a:avLst>
          </a:prstGeom>
          <a:gradFill flip="none" rotWithShape="1">
            <a:gsLst>
              <a:gs pos="83000">
                <a:schemeClr val="bg1"/>
              </a:gs>
              <a:gs pos="33000">
                <a:schemeClr val="bg1">
                  <a:lumMod val="50000"/>
                </a:schemeClr>
              </a:gs>
              <a:gs pos="0">
                <a:schemeClr val="tx1">
                  <a:lumMod val="50000"/>
                </a:schemeClr>
              </a:gs>
            </a:gsLst>
            <a:lin ang="3360000" scaled="0"/>
            <a:tileRect/>
          </a:gradFill>
          <a:ln>
            <a:noFill/>
          </a:ln>
          <a:effectLst/>
        </p:spPr>
        <p:style>
          <a:lnRef idx="1">
            <a:schemeClr val="accent4"/>
          </a:lnRef>
          <a:fillRef idx="3">
            <a:schemeClr val="accent4"/>
          </a:fillRef>
          <a:effectRef idx="2">
            <a:schemeClr val="accent4"/>
          </a:effectRef>
          <a:fontRef idx="minor">
            <a:schemeClr val="lt1"/>
          </a:fontRef>
        </p:style>
        <p:txBody>
          <a:bodyPr lIns="68580" tIns="34291" rIns="68580" bIns="34291" rtlCol="0" anchor="ctr"/>
          <a:lstStyle/>
          <a:p>
            <a:pPr algn="ctr"/>
            <a:endParaRPr lang="en-US" dirty="0"/>
          </a:p>
        </p:txBody>
      </p:sp>
      <p:pic>
        <p:nvPicPr>
          <p:cNvPr id="61" name="Picture 60" descr="brightness_256.png"/>
          <p:cNvPicPr>
            <a:picLocks noChangeAspect="1"/>
          </p:cNvPicPr>
          <p:nvPr/>
        </p:nvPicPr>
        <p:blipFill>
          <a:blip r:embed="rId7" cstate="print">
            <a:alphaModFix amt="16000"/>
            <a:extLst>
              <a:ext uri="{28A0092B-C50C-407E-A947-70E740481C1C}">
                <a14:useLocalDpi xmlns:a14="http://schemas.microsoft.com/office/drawing/2010/main"/>
              </a:ext>
            </a:extLst>
          </a:blip>
          <a:stretch>
            <a:fillRect/>
          </a:stretch>
        </p:blipFill>
        <p:spPr>
          <a:xfrm>
            <a:off x="7105444" y="2892335"/>
            <a:ext cx="552594" cy="552450"/>
          </a:xfrm>
          <a:prstGeom prst="rect">
            <a:avLst/>
          </a:prstGeom>
        </p:spPr>
      </p:pic>
      <p:sp>
        <p:nvSpPr>
          <p:cNvPr id="69" name="Donut 68"/>
          <p:cNvSpPr/>
          <p:nvPr/>
        </p:nvSpPr>
        <p:spPr>
          <a:xfrm rot="17792734">
            <a:off x="6579023" y="2614745"/>
            <a:ext cx="1605443" cy="1605861"/>
          </a:xfrm>
          <a:prstGeom prst="donut">
            <a:avLst>
              <a:gd name="adj" fmla="val 8745"/>
            </a:avLst>
          </a:prstGeom>
          <a:gradFill flip="none" rotWithShape="1">
            <a:gsLst>
              <a:gs pos="14000">
                <a:schemeClr val="accent5"/>
              </a:gs>
              <a:gs pos="100000">
                <a:srgbClr val="E40303"/>
              </a:gs>
              <a:gs pos="59000">
                <a:srgbClr val="FFFF00"/>
              </a:gs>
              <a:gs pos="82000">
                <a:srgbClr val="E46C1F"/>
              </a:gs>
              <a:gs pos="0">
                <a:srgbClr val="3486E3"/>
              </a:gs>
              <a:gs pos="31000">
                <a:srgbClr val="0FADBA"/>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a:solidFill>
                <a:schemeClr val="tx1"/>
              </a:solidFill>
            </a:endParaRPr>
          </a:p>
        </p:txBody>
      </p:sp>
      <p:pic>
        <p:nvPicPr>
          <p:cNvPr id="62" name="Picture 61" descr="brightness_256.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05444" y="2892335"/>
            <a:ext cx="552594" cy="552450"/>
          </a:xfrm>
          <a:prstGeom prst="rect">
            <a:avLst/>
          </a:prstGeom>
        </p:spPr>
      </p:pic>
      <p:sp>
        <p:nvSpPr>
          <p:cNvPr id="71" name="Rectangle 70"/>
          <p:cNvSpPr/>
          <p:nvPr/>
        </p:nvSpPr>
        <p:spPr>
          <a:xfrm>
            <a:off x="6546377" y="3409480"/>
            <a:ext cx="1670735" cy="614786"/>
          </a:xfrm>
          <a:prstGeom prst="rect">
            <a:avLst/>
          </a:prstGeom>
        </p:spPr>
        <p:txBody>
          <a:bodyPr wrap="square" lIns="68580" tIns="34291" rIns="68580" bIns="34291">
            <a:spAutoFit/>
          </a:bodyPr>
          <a:lstStyle/>
          <a:p>
            <a:pPr algn="ctr">
              <a:lnSpc>
                <a:spcPct val="90000"/>
              </a:lnSpc>
            </a:pPr>
            <a:r>
              <a:rPr lang="en-US" dirty="0">
                <a:solidFill>
                  <a:schemeClr val="bg1">
                    <a:lumMod val="75000"/>
                  </a:schemeClr>
                </a:solidFill>
              </a:rPr>
              <a:t>Intensity</a:t>
            </a:r>
            <a:r>
              <a:rPr lang="en-US" sz="1500" dirty="0">
                <a:solidFill>
                  <a:schemeClr val="bg1">
                    <a:lumMod val="75000"/>
                  </a:schemeClr>
                </a:solidFill>
              </a:rPr>
              <a:t> </a:t>
            </a:r>
          </a:p>
          <a:p>
            <a:pPr algn="ctr">
              <a:lnSpc>
                <a:spcPct val="90000"/>
              </a:lnSpc>
            </a:pPr>
            <a:r>
              <a:rPr lang="en-US" sz="2100" dirty="0">
                <a:solidFill>
                  <a:schemeClr val="bg1"/>
                </a:solidFill>
              </a:rPr>
              <a:t>High</a:t>
            </a:r>
          </a:p>
        </p:txBody>
      </p:sp>
      <p:grpSp>
        <p:nvGrpSpPr>
          <p:cNvPr id="83" name="Group 82"/>
          <p:cNvGrpSpPr>
            <a:grpSpLocks noChangeAspect="1"/>
          </p:cNvGrpSpPr>
          <p:nvPr/>
        </p:nvGrpSpPr>
        <p:grpSpPr>
          <a:xfrm rot="18738938">
            <a:off x="6633110" y="2630339"/>
            <a:ext cx="1367510" cy="1573713"/>
            <a:chOff x="6974738" y="7541846"/>
            <a:chExt cx="1859923" cy="2139818"/>
          </a:xfrm>
        </p:grpSpPr>
        <p:sp>
          <p:nvSpPr>
            <p:cNvPr id="77" name="Oval 76"/>
            <p:cNvSpPr/>
            <p:nvPr/>
          </p:nvSpPr>
          <p:spPr>
            <a:xfrm rot="10800000">
              <a:off x="6974738" y="7821741"/>
              <a:ext cx="1859923" cy="1859923"/>
            </a:xfrm>
            <a:prstGeom prst="ellipse">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0" name="Straight Connector 79"/>
            <p:cNvCxnSpPr/>
            <p:nvPr/>
          </p:nvCxnSpPr>
          <p:spPr>
            <a:xfrm>
              <a:off x="7928187" y="7541846"/>
              <a:ext cx="0" cy="279895"/>
            </a:xfrm>
            <a:prstGeom prst="line">
              <a:avLst/>
            </a:prstGeom>
            <a:ln w="53975" cap="rnd">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5" name="Rectangle 84"/>
          <p:cNvSpPr/>
          <p:nvPr/>
        </p:nvSpPr>
        <p:spPr>
          <a:xfrm>
            <a:off x="6561034" y="3116063"/>
            <a:ext cx="1670735" cy="323167"/>
          </a:xfrm>
          <a:prstGeom prst="rect">
            <a:avLst/>
          </a:prstGeom>
        </p:spPr>
        <p:txBody>
          <a:bodyPr wrap="square" lIns="68580" tIns="34291" rIns="68580" bIns="34291">
            <a:spAutoFit/>
          </a:bodyPr>
          <a:lstStyle/>
          <a:p>
            <a:pPr algn="ctr">
              <a:lnSpc>
                <a:spcPct val="90000"/>
              </a:lnSpc>
            </a:pPr>
            <a:r>
              <a:rPr lang="en-US" dirty="0">
                <a:solidFill>
                  <a:schemeClr val="bg1">
                    <a:lumMod val="75000"/>
                  </a:schemeClr>
                </a:solidFill>
              </a:rPr>
              <a:t>Temperature</a:t>
            </a:r>
          </a:p>
        </p:txBody>
      </p:sp>
      <p:sp>
        <p:nvSpPr>
          <p:cNvPr id="55" name="TextBox 54"/>
          <p:cNvSpPr txBox="1"/>
          <p:nvPr/>
        </p:nvSpPr>
        <p:spPr>
          <a:xfrm>
            <a:off x="6823030" y="3280538"/>
            <a:ext cx="1117422" cy="450123"/>
          </a:xfrm>
          <a:prstGeom prst="rect">
            <a:avLst/>
          </a:prstGeom>
          <a:noFill/>
        </p:spPr>
        <p:txBody>
          <a:bodyPr wrap="square" lIns="68580" tIns="34291" rIns="68580" bIns="34291" rtlCol="0">
            <a:spAutoFit/>
          </a:bodyPr>
          <a:lstStyle/>
          <a:p>
            <a:pPr algn="ctr">
              <a:lnSpc>
                <a:spcPct val="90000"/>
              </a:lnSpc>
            </a:pPr>
            <a:r>
              <a:rPr lang="en-US" sz="2700" dirty="0">
                <a:solidFill>
                  <a:schemeClr val="bg1"/>
                </a:solidFill>
              </a:rPr>
              <a:t>68°</a:t>
            </a:r>
            <a:endParaRPr lang="en-US" sz="900" dirty="0">
              <a:solidFill>
                <a:schemeClr val="bg1"/>
              </a:solidFill>
            </a:endParaRPr>
          </a:p>
        </p:txBody>
      </p:sp>
      <p:sp>
        <p:nvSpPr>
          <p:cNvPr id="84" name="TextBox 83"/>
          <p:cNvSpPr txBox="1"/>
          <p:nvPr/>
        </p:nvSpPr>
        <p:spPr>
          <a:xfrm>
            <a:off x="6823030" y="3280538"/>
            <a:ext cx="1117422" cy="450123"/>
          </a:xfrm>
          <a:prstGeom prst="rect">
            <a:avLst/>
          </a:prstGeom>
          <a:noFill/>
        </p:spPr>
        <p:txBody>
          <a:bodyPr wrap="square" lIns="68580" tIns="34291" rIns="68580" bIns="34291" rtlCol="0">
            <a:spAutoFit/>
          </a:bodyPr>
          <a:lstStyle/>
          <a:p>
            <a:pPr algn="ctr">
              <a:lnSpc>
                <a:spcPct val="90000"/>
              </a:lnSpc>
            </a:pPr>
            <a:r>
              <a:rPr lang="en-US" sz="2700" dirty="0">
                <a:solidFill>
                  <a:schemeClr val="bg1"/>
                </a:solidFill>
              </a:rPr>
              <a:t>74°</a:t>
            </a:r>
            <a:endParaRPr lang="en-US" sz="900" dirty="0">
              <a:solidFill>
                <a:schemeClr val="bg1"/>
              </a:solidFill>
            </a:endParaRPr>
          </a:p>
        </p:txBody>
      </p:sp>
      <p:grpSp>
        <p:nvGrpSpPr>
          <p:cNvPr id="72" name="Group 71"/>
          <p:cNvGrpSpPr/>
          <p:nvPr/>
        </p:nvGrpSpPr>
        <p:grpSpPr>
          <a:xfrm rot="12701594">
            <a:off x="6713402" y="2590643"/>
            <a:ext cx="1395306" cy="1566149"/>
            <a:chOff x="5191463" y="7715250"/>
            <a:chExt cx="1809868" cy="2032000"/>
          </a:xfrm>
        </p:grpSpPr>
        <p:sp>
          <p:nvSpPr>
            <p:cNvPr id="73" name="Oval 72"/>
            <p:cNvSpPr/>
            <p:nvPr/>
          </p:nvSpPr>
          <p:spPr>
            <a:xfrm>
              <a:off x="5191463" y="7715250"/>
              <a:ext cx="1809868" cy="180986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 name="Isosceles Triangle 73"/>
            <p:cNvSpPr/>
            <p:nvPr/>
          </p:nvSpPr>
          <p:spPr>
            <a:xfrm flipV="1">
              <a:off x="5967492" y="9525000"/>
              <a:ext cx="257810" cy="2222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75" name="TextBox 74"/>
          <p:cNvSpPr txBox="1"/>
          <p:nvPr/>
        </p:nvSpPr>
        <p:spPr>
          <a:xfrm>
            <a:off x="6719644" y="3131058"/>
            <a:ext cx="1324196" cy="614786"/>
          </a:xfrm>
          <a:prstGeom prst="rect">
            <a:avLst/>
          </a:prstGeom>
          <a:noFill/>
        </p:spPr>
        <p:txBody>
          <a:bodyPr wrap="square" lIns="68580" tIns="34291" rIns="68580" bIns="34291" rtlCol="0">
            <a:spAutoFit/>
          </a:bodyPr>
          <a:lstStyle/>
          <a:p>
            <a:pPr algn="ctr">
              <a:lnSpc>
                <a:spcPct val="90000"/>
              </a:lnSpc>
              <a:spcBef>
                <a:spcPts val="450"/>
              </a:spcBef>
            </a:pPr>
            <a:r>
              <a:rPr lang="en-US" dirty="0">
                <a:solidFill>
                  <a:schemeClr val="bg1">
                    <a:lumMod val="75000"/>
                  </a:schemeClr>
                </a:solidFill>
              </a:rPr>
              <a:t>Color</a:t>
            </a:r>
            <a:br>
              <a:rPr lang="en-US" dirty="0">
                <a:solidFill>
                  <a:schemeClr val="bg1">
                    <a:lumMod val="75000"/>
                  </a:schemeClr>
                </a:solidFill>
              </a:rPr>
            </a:br>
            <a:r>
              <a:rPr lang="en-US" sz="2100" dirty="0">
                <a:solidFill>
                  <a:schemeClr val="bg1"/>
                </a:solidFill>
              </a:rPr>
              <a:t>Blue</a:t>
            </a:r>
          </a:p>
        </p:txBody>
      </p:sp>
      <p:pic>
        <p:nvPicPr>
          <p:cNvPr id="26" name="Picture 25" descr="dx80big cop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356721" y="2630593"/>
            <a:ext cx="2095620" cy="1570913"/>
          </a:xfrm>
          <a:prstGeom prst="rect">
            <a:avLst/>
          </a:prstGeom>
        </p:spPr>
      </p:pic>
      <p:grpSp>
        <p:nvGrpSpPr>
          <p:cNvPr id="7" name="Group 6"/>
          <p:cNvGrpSpPr/>
          <p:nvPr/>
        </p:nvGrpSpPr>
        <p:grpSpPr>
          <a:xfrm>
            <a:off x="6169264" y="624843"/>
            <a:ext cx="2974740" cy="502920"/>
            <a:chOff x="8420101" y="5432020"/>
            <a:chExt cx="3598554" cy="603504"/>
          </a:xfrm>
        </p:grpSpPr>
        <p:sp>
          <p:nvSpPr>
            <p:cNvPr id="8" name="Rectangle 7"/>
            <p:cNvSpPr/>
            <p:nvPr/>
          </p:nvSpPr>
          <p:spPr>
            <a:xfrm>
              <a:off x="8420101" y="5432020"/>
              <a:ext cx="3598554" cy="603504"/>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000" dirty="0">
                <a:effectLst>
                  <a:outerShdw blurRad="38100" dist="38100" dir="2700000" algn="tl">
                    <a:srgbClr val="000000">
                      <a:alpha val="43137"/>
                    </a:srgbClr>
                  </a:outerShdw>
                </a:effectLst>
              </a:endParaRPr>
            </a:p>
          </p:txBody>
        </p:sp>
        <p:sp>
          <p:nvSpPr>
            <p:cNvPr id="9" name="Rectangle 8"/>
            <p:cNvSpPr/>
            <p:nvPr/>
          </p:nvSpPr>
          <p:spPr>
            <a:xfrm>
              <a:off x="8534401" y="5549104"/>
              <a:ext cx="3420754" cy="369332"/>
            </a:xfrm>
            <a:prstGeom prst="rect">
              <a:avLst/>
            </a:prstGeom>
          </p:spPr>
          <p:txBody>
            <a:bodyPr wrap="square" anchor="ctr">
              <a:spAutoFit/>
            </a:bodyPr>
            <a:lstStyle/>
            <a:p>
              <a:pPr marL="0" lvl="1"/>
              <a:r>
                <a:rPr lang="en-US" sz="1400" dirty="0" smtClean="0">
                  <a:solidFill>
                    <a:srgbClr val="FFFFFF"/>
                  </a:solidFill>
                  <a:effectLst>
                    <a:outerShdw blurRad="38100" dist="38100" dir="2700000" algn="tl">
                      <a:srgbClr val="000000">
                        <a:alpha val="43137"/>
                      </a:srgbClr>
                    </a:outerShdw>
                  </a:effectLst>
                </a:rPr>
                <a:t>Reserve</a:t>
              </a:r>
              <a:endParaRPr lang="en-US" sz="400" dirty="0">
                <a:solidFill>
                  <a:srgbClr val="FFFFFF"/>
                </a:solidFill>
                <a:effectLst>
                  <a:outerShdw blurRad="38100" dist="38100" dir="2700000" algn="tl">
                    <a:srgbClr val="000000">
                      <a:alpha val="43137"/>
                    </a:srgbClr>
                  </a:outerShdw>
                </a:effectLst>
              </a:endParaRPr>
            </a:p>
          </p:txBody>
        </p:sp>
      </p:grpSp>
      <p:grpSp>
        <p:nvGrpSpPr>
          <p:cNvPr id="58" name="Group 57"/>
          <p:cNvGrpSpPr/>
          <p:nvPr/>
        </p:nvGrpSpPr>
        <p:grpSpPr>
          <a:xfrm>
            <a:off x="6169264" y="1188724"/>
            <a:ext cx="2974740" cy="502920"/>
            <a:chOff x="8420101" y="5432020"/>
            <a:chExt cx="3598554" cy="603504"/>
          </a:xfrm>
        </p:grpSpPr>
        <p:sp>
          <p:nvSpPr>
            <p:cNvPr id="63" name="Rectangle 62"/>
            <p:cNvSpPr/>
            <p:nvPr/>
          </p:nvSpPr>
          <p:spPr>
            <a:xfrm>
              <a:off x="8420101" y="5432020"/>
              <a:ext cx="3598554" cy="603504"/>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000" dirty="0">
                <a:effectLst>
                  <a:outerShdw blurRad="38100" dist="38100" dir="2700000" algn="tl">
                    <a:srgbClr val="000000">
                      <a:alpha val="43137"/>
                    </a:srgbClr>
                  </a:outerShdw>
                </a:effectLst>
              </a:endParaRPr>
            </a:p>
          </p:txBody>
        </p:sp>
        <p:sp>
          <p:nvSpPr>
            <p:cNvPr id="64" name="Rectangle 63"/>
            <p:cNvSpPr/>
            <p:nvPr/>
          </p:nvSpPr>
          <p:spPr>
            <a:xfrm>
              <a:off x="8534401" y="5549103"/>
              <a:ext cx="3420754" cy="369332"/>
            </a:xfrm>
            <a:prstGeom prst="rect">
              <a:avLst/>
            </a:prstGeom>
          </p:spPr>
          <p:txBody>
            <a:bodyPr wrap="square" anchor="ctr">
              <a:spAutoFit/>
            </a:bodyPr>
            <a:lstStyle/>
            <a:p>
              <a:pPr marL="0" lvl="1"/>
              <a:r>
                <a:rPr lang="en-US" sz="1400" dirty="0" smtClean="0">
                  <a:solidFill>
                    <a:srgbClr val="FFFFFF"/>
                  </a:solidFill>
                  <a:effectLst>
                    <a:outerShdw blurRad="38100" dist="38100" dir="2700000" algn="tl">
                      <a:srgbClr val="000000">
                        <a:alpha val="43137"/>
                      </a:srgbClr>
                    </a:outerShdw>
                  </a:effectLst>
                </a:rPr>
                <a:t>Locate</a:t>
              </a:r>
              <a:endParaRPr lang="en-US" sz="400" dirty="0">
                <a:solidFill>
                  <a:srgbClr val="FFFFFF"/>
                </a:solidFill>
                <a:effectLst>
                  <a:outerShdw blurRad="38100" dist="38100" dir="2700000" algn="tl">
                    <a:srgbClr val="000000">
                      <a:alpha val="43137"/>
                    </a:srgbClr>
                  </a:outerShdw>
                </a:effectLst>
              </a:endParaRPr>
            </a:p>
          </p:txBody>
        </p:sp>
      </p:grpSp>
      <p:sp>
        <p:nvSpPr>
          <p:cNvPr id="93" name="Donut 2"/>
          <p:cNvSpPr/>
          <p:nvPr/>
        </p:nvSpPr>
        <p:spPr>
          <a:xfrm>
            <a:off x="829581" y="96397"/>
            <a:ext cx="664982" cy="936089"/>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chemeClr val="bg1">
                  <a:lumMod val="50000"/>
                </a:schemeClr>
              </a:gs>
              <a:gs pos="49000">
                <a:schemeClr val="bg1">
                  <a:lumMod val="75000"/>
                </a:schemeClr>
              </a:gs>
              <a:gs pos="100000">
                <a:schemeClr val="bg1">
                  <a:lumMod val="50000"/>
                </a:schemeClr>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700" dirty="0"/>
          </a:p>
        </p:txBody>
      </p:sp>
      <p:sp>
        <p:nvSpPr>
          <p:cNvPr id="94" name="Donut 2"/>
          <p:cNvSpPr/>
          <p:nvPr/>
        </p:nvSpPr>
        <p:spPr>
          <a:xfrm>
            <a:off x="296006" y="893434"/>
            <a:ext cx="1062797" cy="574563"/>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chemeClr val="bg1">
                  <a:lumMod val="50000"/>
                </a:schemeClr>
              </a:gs>
              <a:gs pos="49000">
                <a:schemeClr val="bg1">
                  <a:lumMod val="75000"/>
                </a:schemeClr>
              </a:gs>
              <a:gs pos="100000">
                <a:schemeClr val="bg1">
                  <a:lumMod val="50000"/>
                </a:schemeClr>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700" dirty="0"/>
          </a:p>
        </p:txBody>
      </p:sp>
      <p:sp>
        <p:nvSpPr>
          <p:cNvPr id="95" name="Donut 2"/>
          <p:cNvSpPr/>
          <p:nvPr/>
        </p:nvSpPr>
        <p:spPr>
          <a:xfrm>
            <a:off x="137425" y="96397"/>
            <a:ext cx="671163" cy="964122"/>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96" name="Rectangle 95"/>
          <p:cNvSpPr/>
          <p:nvPr/>
        </p:nvSpPr>
        <p:spPr>
          <a:xfrm>
            <a:off x="418270" y="540798"/>
            <a:ext cx="808831" cy="608017"/>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500" dirty="0" smtClean="0">
                <a:solidFill>
                  <a:srgbClr val="FFFFFF"/>
                </a:solidFill>
              </a:rPr>
              <a:t>Deliver Flawless, Effective </a:t>
            </a:r>
            <a:r>
              <a:rPr lang="en-US" sz="500" dirty="0">
                <a:solidFill>
                  <a:srgbClr val="FFFFFF"/>
                </a:solidFill>
              </a:rPr>
              <a:t/>
            </a:r>
            <a:br>
              <a:rPr lang="en-US" sz="500" dirty="0">
                <a:solidFill>
                  <a:srgbClr val="FFFFFF"/>
                </a:solidFill>
              </a:rPr>
            </a:br>
            <a:r>
              <a:rPr lang="en-US" sz="500" dirty="0" smtClean="0">
                <a:solidFill>
                  <a:srgbClr val="FFFFFF"/>
                </a:solidFill>
              </a:rPr>
              <a:t>Events, Meetings and Training</a:t>
            </a:r>
            <a:endParaRPr lang="en-US" sz="500" dirty="0">
              <a:solidFill>
                <a:srgbClr val="FFFFFF"/>
              </a:solidFill>
            </a:endParaRPr>
          </a:p>
        </p:txBody>
      </p:sp>
      <p:sp>
        <p:nvSpPr>
          <p:cNvPr id="97" name="Rectangle 96"/>
          <p:cNvSpPr/>
          <p:nvPr/>
        </p:nvSpPr>
        <p:spPr>
          <a:xfrm rot="3609847">
            <a:off x="-27675" y="175251"/>
            <a:ext cx="1181225" cy="1398870"/>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500" dirty="0">
                <a:solidFill>
                  <a:srgbClr val="FFFFFF"/>
                </a:solidFill>
              </a:rPr>
              <a:t/>
            </a:r>
            <a:br>
              <a:rPr lang="en-US" sz="500" dirty="0">
                <a:solidFill>
                  <a:srgbClr val="FFFFFF"/>
                </a:solidFill>
              </a:rPr>
            </a:br>
            <a:r>
              <a:rPr lang="en-US" sz="500" dirty="0" smtClean="0">
                <a:solidFill>
                  <a:srgbClr val="FFFFFF"/>
                </a:solidFill>
              </a:rPr>
              <a:t>Enable</a:t>
            </a:r>
            <a:br>
              <a:rPr lang="en-US" sz="500" dirty="0" smtClean="0">
                <a:solidFill>
                  <a:srgbClr val="FFFFFF"/>
                </a:solidFill>
              </a:rPr>
            </a:br>
            <a:r>
              <a:rPr lang="en-US" sz="500" dirty="0" smtClean="0">
                <a:solidFill>
                  <a:srgbClr val="FFFFFF"/>
                </a:solidFill>
              </a:rPr>
              <a:t>Digital </a:t>
            </a:r>
            <a:r>
              <a:rPr lang="en-US" sz="500" dirty="0">
                <a:solidFill>
                  <a:srgbClr val="FFFFFF"/>
                </a:solidFill>
              </a:rPr>
              <a:t>Workspaces</a:t>
            </a:r>
          </a:p>
        </p:txBody>
      </p:sp>
      <p:sp>
        <p:nvSpPr>
          <p:cNvPr id="98" name="Rectangle 97"/>
          <p:cNvSpPr/>
          <p:nvPr/>
        </p:nvSpPr>
        <p:spPr>
          <a:xfrm rot="18144357">
            <a:off x="447610" y="213542"/>
            <a:ext cx="1163927" cy="1320163"/>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GB" sz="500" dirty="0">
                <a:solidFill>
                  <a:srgbClr val="FFFFFF"/>
                </a:solidFill>
              </a:rPr>
              <a:t>Create </a:t>
            </a:r>
            <a:r>
              <a:rPr lang="en-GB" sz="500" dirty="0" smtClean="0">
                <a:solidFill>
                  <a:srgbClr val="FFFFFF"/>
                </a:solidFill>
              </a:rPr>
              <a:t>Flexible and </a:t>
            </a:r>
            <a:br>
              <a:rPr lang="en-GB" sz="500" dirty="0" smtClean="0">
                <a:solidFill>
                  <a:srgbClr val="FFFFFF"/>
                </a:solidFill>
              </a:rPr>
            </a:br>
            <a:r>
              <a:rPr lang="en-GB" sz="500" dirty="0" smtClean="0">
                <a:solidFill>
                  <a:srgbClr val="FFFFFF"/>
                </a:solidFill>
              </a:rPr>
              <a:t>Branded </a:t>
            </a:r>
            <a:r>
              <a:rPr lang="en-GB" sz="500" dirty="0">
                <a:solidFill>
                  <a:srgbClr val="FFFFFF"/>
                </a:solidFill>
              </a:rPr>
              <a:t>Work Environments</a:t>
            </a:r>
          </a:p>
        </p:txBody>
      </p:sp>
      <p:sp>
        <p:nvSpPr>
          <p:cNvPr id="99" name="12-Point Star 109"/>
          <p:cNvSpPr/>
          <p:nvPr/>
        </p:nvSpPr>
        <p:spPr>
          <a:xfrm>
            <a:off x="177636" y="328834"/>
            <a:ext cx="165237" cy="165237"/>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sz="600" dirty="0"/>
          </a:p>
        </p:txBody>
      </p:sp>
      <p:pic>
        <p:nvPicPr>
          <p:cNvPr id="100" name="Picture 99" descr="transform_3.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92674" y="336957"/>
            <a:ext cx="148106" cy="142530"/>
          </a:xfrm>
          <a:prstGeom prst="rect">
            <a:avLst/>
          </a:prstGeom>
          <a:effectLst/>
        </p:spPr>
      </p:pic>
      <p:pic>
        <p:nvPicPr>
          <p:cNvPr id="101" name="Picture 10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7847" y="1283374"/>
            <a:ext cx="129393" cy="129393"/>
          </a:xfrm>
          <a:prstGeom prst="rect">
            <a:avLst/>
          </a:prstGeom>
        </p:spPr>
      </p:pic>
      <p:grpSp>
        <p:nvGrpSpPr>
          <p:cNvPr id="50" name="Group 49"/>
          <p:cNvGrpSpPr/>
          <p:nvPr/>
        </p:nvGrpSpPr>
        <p:grpSpPr>
          <a:xfrm>
            <a:off x="6166042" y="1771103"/>
            <a:ext cx="2974740" cy="502920"/>
            <a:chOff x="8420101" y="5432020"/>
            <a:chExt cx="3598554" cy="603504"/>
          </a:xfrm>
        </p:grpSpPr>
        <p:sp>
          <p:nvSpPr>
            <p:cNvPr id="51" name="Rectangle 50"/>
            <p:cNvSpPr/>
            <p:nvPr/>
          </p:nvSpPr>
          <p:spPr>
            <a:xfrm>
              <a:off x="8420101" y="5432020"/>
              <a:ext cx="3598554" cy="603504"/>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000" dirty="0">
                <a:effectLst>
                  <a:outerShdw blurRad="38100" dist="38100" dir="2700000" algn="tl">
                    <a:srgbClr val="000000">
                      <a:alpha val="43137"/>
                    </a:srgbClr>
                  </a:outerShdw>
                </a:effectLst>
              </a:endParaRPr>
            </a:p>
          </p:txBody>
        </p:sp>
        <p:sp>
          <p:nvSpPr>
            <p:cNvPr id="52" name="Rectangle 51"/>
            <p:cNvSpPr/>
            <p:nvPr/>
          </p:nvSpPr>
          <p:spPr>
            <a:xfrm>
              <a:off x="8534401" y="5549103"/>
              <a:ext cx="3420754" cy="369332"/>
            </a:xfrm>
            <a:prstGeom prst="rect">
              <a:avLst/>
            </a:prstGeom>
          </p:spPr>
          <p:txBody>
            <a:bodyPr wrap="square" anchor="ctr">
              <a:spAutoFit/>
            </a:bodyPr>
            <a:lstStyle/>
            <a:p>
              <a:pPr marL="0" lvl="1"/>
              <a:r>
                <a:rPr lang="en-US" sz="1400" dirty="0" smtClean="0">
                  <a:solidFill>
                    <a:srgbClr val="FFFFFF"/>
                  </a:solidFill>
                  <a:effectLst>
                    <a:outerShdw blurRad="38100" dist="38100" dir="2700000" algn="tl">
                      <a:srgbClr val="000000">
                        <a:alpha val="43137"/>
                      </a:srgbClr>
                    </a:outerShdw>
                  </a:effectLst>
                </a:rPr>
                <a:t>Experience</a:t>
              </a:r>
              <a:endParaRPr lang="en-US" sz="400" dirty="0">
                <a:solidFill>
                  <a:srgbClr val="FFFFFF"/>
                </a:solidFill>
                <a:effectLst>
                  <a:outerShdw blurRad="38100" dist="38100" dir="2700000" algn="tl">
                    <a:srgbClr val="000000">
                      <a:alpha val="43137"/>
                    </a:srgbClr>
                  </a:outerShdw>
                </a:effectLst>
              </a:endParaRPr>
            </a:p>
          </p:txBody>
        </p:sp>
      </p:grpSp>
      <p:grpSp>
        <p:nvGrpSpPr>
          <p:cNvPr id="6" name="Group 5"/>
          <p:cNvGrpSpPr/>
          <p:nvPr/>
        </p:nvGrpSpPr>
        <p:grpSpPr>
          <a:xfrm rot="974239">
            <a:off x="6731274" y="2231739"/>
            <a:ext cx="1346515" cy="2547721"/>
            <a:chOff x="2719346" y="1167586"/>
            <a:chExt cx="1456369" cy="3052812"/>
          </a:xfrm>
        </p:grpSpPr>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19346" y="1167586"/>
              <a:ext cx="1456369" cy="305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1738" y="1596170"/>
              <a:ext cx="1260000" cy="2218505"/>
            </a:xfrm>
            <a:prstGeom prst="rect">
              <a:avLst/>
            </a:prstGeom>
          </p:spPr>
        </p:pic>
      </p:gr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75841">
            <a:off x="6825817" y="2554800"/>
            <a:ext cx="1184843" cy="1906407"/>
          </a:xfrm>
          <a:prstGeom prst="rect">
            <a:avLst/>
          </a:prstGeom>
        </p:spPr>
      </p:pic>
      <p:sp>
        <p:nvSpPr>
          <p:cNvPr id="11" name="Rectangle 10"/>
          <p:cNvSpPr/>
          <p:nvPr/>
        </p:nvSpPr>
        <p:spPr bwMode="auto">
          <a:xfrm>
            <a:off x="1081826" y="2365035"/>
            <a:ext cx="406150" cy="233922"/>
          </a:xfrm>
          <a:prstGeom prst="rect">
            <a:avLst/>
          </a:prstGeom>
          <a:solidFill>
            <a:schemeClr val="accent3">
              <a:lumMod val="50000"/>
            </a:schemeClr>
          </a:solidFill>
          <a:ln w="12700" cap="flat">
            <a:noFill/>
            <a:miter lim="800000"/>
            <a:headEnd type="none" w="med" len="med"/>
            <a:tailEnd type="none" w="med" len="med"/>
          </a:ln>
        </p:spPr>
        <p:txBody>
          <a:bodyPr lIns="91440" tIns="45720" rIns="91440" bIns="45720" rtlCol="0" anchor="ctr"/>
          <a:lstStyle/>
          <a:p>
            <a:pPr algn="ctr" defTabSz="514350"/>
            <a:endParaRPr lang="en-GB" sz="1400" dirty="0" err="1" smtClean="0">
              <a:solidFill>
                <a:schemeClr val="bg1"/>
              </a:solidFill>
              <a:ea typeface="Arial" pitchFamily="-107" charset="0"/>
              <a:cs typeface="Arial" pitchFamily="-107" charset="0"/>
              <a:sym typeface="Arial" pitchFamily="-107" charset="0"/>
            </a:endParaRPr>
          </a:p>
        </p:txBody>
      </p:sp>
      <p:sp>
        <p:nvSpPr>
          <p:cNvPr id="57" name="Rectangle 56"/>
          <p:cNvSpPr/>
          <p:nvPr/>
        </p:nvSpPr>
        <p:spPr bwMode="auto">
          <a:xfrm>
            <a:off x="1813346" y="2432047"/>
            <a:ext cx="105214" cy="88403"/>
          </a:xfrm>
          <a:prstGeom prst="rect">
            <a:avLst/>
          </a:prstGeom>
          <a:solidFill>
            <a:schemeClr val="accent3">
              <a:lumMod val="50000"/>
            </a:schemeClr>
          </a:solidFill>
          <a:ln w="12700" cap="flat">
            <a:noFill/>
            <a:miter lim="800000"/>
            <a:headEnd type="none" w="med" len="med"/>
            <a:tailEnd type="none" w="med" len="med"/>
          </a:ln>
        </p:spPr>
        <p:txBody>
          <a:bodyPr lIns="91440" tIns="45720" rIns="91440" bIns="45720" rtlCol="0" anchor="ctr"/>
          <a:lstStyle/>
          <a:p>
            <a:pPr algn="ctr" defTabSz="514350"/>
            <a:endParaRPr lang="en-GB" sz="1400" dirty="0" err="1" smtClean="0">
              <a:solidFill>
                <a:schemeClr val="bg1"/>
              </a:solidFill>
              <a:ea typeface="Arial" pitchFamily="-107" charset="0"/>
              <a:cs typeface="Arial" pitchFamily="-107" charset="0"/>
              <a:sym typeface="Arial" pitchFamily="-107" charset="0"/>
            </a:endParaRPr>
          </a:p>
        </p:txBody>
      </p:sp>
      <p:grpSp>
        <p:nvGrpSpPr>
          <p:cNvPr id="48" name="Group 47"/>
          <p:cNvGrpSpPr/>
          <p:nvPr/>
        </p:nvGrpSpPr>
        <p:grpSpPr>
          <a:xfrm>
            <a:off x="6172200" y="65091"/>
            <a:ext cx="2974740" cy="502920"/>
            <a:chOff x="8420101" y="5432020"/>
            <a:chExt cx="3598554" cy="603504"/>
          </a:xfrm>
        </p:grpSpPr>
        <p:sp>
          <p:nvSpPr>
            <p:cNvPr id="49" name="Rectangle 48"/>
            <p:cNvSpPr/>
            <p:nvPr/>
          </p:nvSpPr>
          <p:spPr>
            <a:xfrm>
              <a:off x="8420101" y="5432020"/>
              <a:ext cx="3598554" cy="603504"/>
            </a:xfrm>
            <a:prstGeom prst="rect">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00" b="1" dirty="0"/>
            </a:p>
          </p:txBody>
        </p:sp>
        <p:sp>
          <p:nvSpPr>
            <p:cNvPr id="53" name="Rectangle 52"/>
            <p:cNvSpPr/>
            <p:nvPr/>
          </p:nvSpPr>
          <p:spPr>
            <a:xfrm>
              <a:off x="8534401" y="5549104"/>
              <a:ext cx="3420754" cy="369332"/>
            </a:xfrm>
            <a:prstGeom prst="rect">
              <a:avLst/>
            </a:prstGeom>
          </p:spPr>
          <p:txBody>
            <a:bodyPr wrap="square" anchor="ctr">
              <a:spAutoFit/>
            </a:bodyPr>
            <a:lstStyle/>
            <a:p>
              <a:pPr marL="0" lvl="1"/>
              <a:r>
                <a:rPr lang="en-US" sz="1400" b="1" dirty="0" smtClean="0">
                  <a:solidFill>
                    <a:srgbClr val="FFFFFF"/>
                  </a:solidFill>
                  <a:effectLst>
                    <a:outerShdw blurRad="38100" dist="38100" dir="2700000" algn="tl">
                      <a:srgbClr val="000000">
                        <a:alpha val="43137"/>
                      </a:srgbClr>
                    </a:outerShdw>
                  </a:effectLst>
                </a:rPr>
                <a:t>Dynamic Workspace Allocation</a:t>
              </a:r>
              <a:endParaRPr lang="en-US" sz="400" b="1" dirty="0">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2177794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250"/>
                                        <p:tgtEl>
                                          <p:spTgt spid="61"/>
                                        </p:tgtEl>
                                      </p:cBhvr>
                                    </p:animEffect>
                                  </p:childTnLst>
                                </p:cTn>
                              </p:par>
                            </p:childTnLst>
                          </p:cTn>
                        </p:par>
                        <p:par>
                          <p:cTn id="49" fill="hold">
                            <p:stCondLst>
                              <p:cond delay="1000"/>
                            </p:stCondLst>
                            <p:childTnLst>
                              <p:par>
                                <p:cTn id="50" presetID="21" presetClass="entr" presetSubtype="1" fill="hold" grpId="0"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heel(1)">
                                      <p:cBhvr>
                                        <p:cTn id="52" dur="500"/>
                                        <p:tgtEl>
                                          <p:spTgt spid="66"/>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900"/>
                                        <p:tgtEl>
                                          <p:spTgt spid="62"/>
                                        </p:tgtEl>
                                      </p:cBhvr>
                                    </p:animEffect>
                                  </p:childTnLst>
                                </p:cTn>
                              </p:par>
                            </p:childTnLst>
                          </p:cTn>
                        </p:par>
                        <p:par>
                          <p:cTn id="57" fill="hold">
                            <p:stCondLst>
                              <p:cond delay="2400"/>
                            </p:stCondLst>
                            <p:childTnLst>
                              <p:par>
                                <p:cTn id="58" presetID="10" presetClass="entr" presetSubtype="0" fill="hold"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500"/>
                                        <p:tgtEl>
                                          <p:spTgt spid="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500"/>
                                        <p:tgtEl>
                                          <p:spTgt spid="71"/>
                                        </p:tgtEl>
                                      </p:cBhvr>
                                    </p:animEffect>
                                  </p:childTnLst>
                                </p:cTn>
                              </p:par>
                            </p:childTnLst>
                          </p:cTn>
                        </p:par>
                        <p:par>
                          <p:cTn id="64" fill="hold">
                            <p:stCondLst>
                              <p:cond delay="39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66"/>
                                        </p:tgtEl>
                                      </p:cBhvr>
                                    </p:animEffect>
                                    <p:set>
                                      <p:cBhvr>
                                        <p:cTn id="72" dur="1" fill="hold">
                                          <p:stCondLst>
                                            <p:cond delay="499"/>
                                          </p:stCondLst>
                                        </p:cTn>
                                        <p:tgtEl>
                                          <p:spTgt spid="6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61"/>
                                        </p:tgtEl>
                                      </p:cBhvr>
                                    </p:animEffect>
                                    <p:set>
                                      <p:cBhvr>
                                        <p:cTn id="75" dur="1" fill="hold">
                                          <p:stCondLst>
                                            <p:cond delay="499"/>
                                          </p:stCondLst>
                                        </p:cTn>
                                        <p:tgtEl>
                                          <p:spTgt spid="61"/>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62"/>
                                        </p:tgtEl>
                                      </p:cBhvr>
                                    </p:animEffect>
                                    <p:set>
                                      <p:cBhvr>
                                        <p:cTn id="78" dur="1" fill="hold">
                                          <p:stCondLst>
                                            <p:cond delay="499"/>
                                          </p:stCondLst>
                                        </p:cTn>
                                        <p:tgtEl>
                                          <p:spTgt spid="62"/>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500"/>
                                        <p:tgtEl>
                                          <p:spTgt spid="69"/>
                                        </p:tgtEl>
                                      </p:cBhvr>
                                    </p:animEffect>
                                  </p:childTnLst>
                                </p:cTn>
                              </p:par>
                              <p:par>
                                <p:cTn id="82" presetID="10" presetClass="exit" presetSubtype="0" fill="hold" grpId="1" nodeType="withEffect">
                                  <p:stCondLst>
                                    <p:cond delay="0"/>
                                  </p:stCondLst>
                                  <p:childTnLst>
                                    <p:animEffect transition="out" filter="fade">
                                      <p:cBhvr>
                                        <p:cTn id="83" dur="500"/>
                                        <p:tgtEl>
                                          <p:spTgt spid="71"/>
                                        </p:tgtEl>
                                      </p:cBhvr>
                                    </p:animEffect>
                                    <p:set>
                                      <p:cBhvr>
                                        <p:cTn id="84" dur="1" fill="hold">
                                          <p:stCondLst>
                                            <p:cond delay="499"/>
                                          </p:stCondLst>
                                        </p:cTn>
                                        <p:tgtEl>
                                          <p:spTgt spid="7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fade">
                                      <p:cBhvr>
                                        <p:cTn id="87" dur="500"/>
                                        <p:tgtEl>
                                          <p:spTgt spid="72"/>
                                        </p:tgtEl>
                                      </p:cBhvr>
                                    </p:animEffect>
                                  </p:childTnLst>
                                </p:cTn>
                              </p:par>
                            </p:childTnLst>
                          </p:cTn>
                        </p:par>
                        <p:par>
                          <p:cTn id="88" fill="hold">
                            <p:stCondLst>
                              <p:cond delay="500"/>
                            </p:stCondLst>
                            <p:childTnLst>
                              <p:par>
                                <p:cTn id="89" presetID="8" presetClass="emph" presetSubtype="0" fill="hold" nodeType="afterEffect">
                                  <p:stCondLst>
                                    <p:cond delay="0"/>
                                  </p:stCondLst>
                                  <p:childTnLst>
                                    <p:animRot by="5400000">
                                      <p:cBhvr>
                                        <p:cTn id="90" dur="1250" fill="hold"/>
                                        <p:tgtEl>
                                          <p:spTgt spid="72"/>
                                        </p:tgtEl>
                                        <p:attrNameLst>
                                          <p:attrName>r</p:attrName>
                                        </p:attrNameLst>
                                      </p:cBhvr>
                                    </p:animRot>
                                  </p:childTnLst>
                                </p:cTn>
                              </p:par>
                              <p:par>
                                <p:cTn id="91" presetID="10" presetClass="entr" presetSubtype="0"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fade">
                                      <p:cBhvr>
                                        <p:cTn id="93" dur="500"/>
                                        <p:tgtEl>
                                          <p:spTgt spid="75"/>
                                        </p:tgtEl>
                                      </p:cBhvr>
                                    </p:animEffect>
                                  </p:childTnLst>
                                </p:cTn>
                              </p:par>
                            </p:childTnLst>
                          </p:cTn>
                        </p:par>
                        <p:par>
                          <p:cTn id="94" fill="hold">
                            <p:stCondLst>
                              <p:cond delay="1750"/>
                            </p:stCondLst>
                            <p:childTnLst>
                              <p:par>
                                <p:cTn id="95" presetID="10" presetClass="entr" presetSubtype="0" fill="hold" nodeType="after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1250"/>
                                        <p:tgtEl>
                                          <p:spTgt spid="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75"/>
                                        </p:tgtEl>
                                      </p:cBhvr>
                                    </p:animEffect>
                                    <p:set>
                                      <p:cBhvr>
                                        <p:cTn id="102" dur="1" fill="hold">
                                          <p:stCondLst>
                                            <p:cond delay="499"/>
                                          </p:stCondLst>
                                        </p:cTn>
                                        <p:tgtEl>
                                          <p:spTgt spid="75"/>
                                        </p:tgtEl>
                                        <p:attrNameLst>
                                          <p:attrName>style.visibility</p:attrName>
                                        </p:attrNameLst>
                                      </p:cBhvr>
                                      <p:to>
                                        <p:strVal val="hidden"/>
                                      </p:to>
                                    </p:set>
                                  </p:childTnLst>
                                </p:cTn>
                              </p:par>
                              <p:par>
                                <p:cTn id="103" presetID="10" presetClass="exit" presetSubtype="0" fill="hold" grpId="1" nodeType="withEffect">
                                  <p:stCondLst>
                                    <p:cond delay="1000"/>
                                  </p:stCondLst>
                                  <p:childTnLst>
                                    <p:animEffect transition="out" filter="fade">
                                      <p:cBhvr>
                                        <p:cTn id="104" dur="500"/>
                                        <p:tgtEl>
                                          <p:spTgt spid="69"/>
                                        </p:tgtEl>
                                      </p:cBhvr>
                                    </p:animEffect>
                                    <p:set>
                                      <p:cBhvr>
                                        <p:cTn id="105" dur="1" fill="hold">
                                          <p:stCondLst>
                                            <p:cond delay="499"/>
                                          </p:stCondLst>
                                        </p:cTn>
                                        <p:tgtEl>
                                          <p:spTgt spid="69"/>
                                        </p:tgtEl>
                                        <p:attrNameLst>
                                          <p:attrName>style.visibility</p:attrName>
                                        </p:attrNameLst>
                                      </p:cBhvr>
                                      <p:to>
                                        <p:strVal val="hidden"/>
                                      </p:to>
                                    </p:set>
                                  </p:childTnLst>
                                </p:cTn>
                              </p:par>
                              <p:par>
                                <p:cTn id="106" presetID="10" presetClass="exit" presetSubtype="0" fill="hold" nodeType="withEffect">
                                  <p:stCondLst>
                                    <p:cond delay="1000"/>
                                  </p:stCondLst>
                                  <p:childTnLst>
                                    <p:animEffect transition="out" filter="fade">
                                      <p:cBhvr>
                                        <p:cTn id="107" dur="500"/>
                                        <p:tgtEl>
                                          <p:spTgt spid="72"/>
                                        </p:tgtEl>
                                      </p:cBhvr>
                                    </p:animEffect>
                                    <p:set>
                                      <p:cBhvr>
                                        <p:cTn id="108" dur="1" fill="hold">
                                          <p:stCondLst>
                                            <p:cond delay="499"/>
                                          </p:stCondLst>
                                        </p:cTn>
                                        <p:tgtEl>
                                          <p:spTgt spid="72"/>
                                        </p:tgtEl>
                                        <p:attrNameLst>
                                          <p:attrName>style.visibility</p:attrName>
                                        </p:attrNameLst>
                                      </p:cBhvr>
                                      <p:to>
                                        <p:strVal val="hidden"/>
                                      </p:to>
                                    </p:set>
                                  </p:childTnLst>
                                </p:cTn>
                              </p:par>
                              <p:par>
                                <p:cTn id="109" presetID="10" presetClass="entr" presetSubtype="0" fill="hold" nodeType="withEffect">
                                  <p:stCondLst>
                                    <p:cond delay="1000"/>
                                  </p:stCondLst>
                                  <p:childTnLst>
                                    <p:set>
                                      <p:cBhvr>
                                        <p:cTn id="110" dur="1" fill="hold">
                                          <p:stCondLst>
                                            <p:cond delay="0"/>
                                          </p:stCondLst>
                                        </p:cTn>
                                        <p:tgtEl>
                                          <p:spTgt spid="83"/>
                                        </p:tgtEl>
                                        <p:attrNameLst>
                                          <p:attrName>style.visibility</p:attrName>
                                        </p:attrNameLst>
                                      </p:cBhvr>
                                      <p:to>
                                        <p:strVal val="visible"/>
                                      </p:to>
                                    </p:set>
                                    <p:animEffect transition="in" filter="fade">
                                      <p:cBhvr>
                                        <p:cTn id="111" dur="500"/>
                                        <p:tgtEl>
                                          <p:spTgt spid="83"/>
                                        </p:tgtEl>
                                      </p:cBhvr>
                                    </p:animEffect>
                                  </p:childTnLst>
                                </p:cTn>
                              </p:par>
                            </p:childTnLst>
                          </p:cTn>
                        </p:par>
                        <p:par>
                          <p:cTn id="112" fill="hold">
                            <p:stCondLst>
                              <p:cond delay="1500"/>
                            </p:stCondLst>
                            <p:childTnLst>
                              <p:par>
                                <p:cTn id="113" presetID="10" presetClass="entr" presetSubtype="0" fill="hold" grpId="0" nodeType="after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500"/>
                                        <p:tgtEl>
                                          <p:spTgt spid="5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85"/>
                                        </p:tgtEl>
                                        <p:attrNameLst>
                                          <p:attrName>style.visibility</p:attrName>
                                        </p:attrNameLst>
                                      </p:cBhvr>
                                      <p:to>
                                        <p:strVal val="visible"/>
                                      </p:to>
                                    </p:set>
                                    <p:animEffect transition="in" filter="fade">
                                      <p:cBhvr>
                                        <p:cTn id="118" dur="500"/>
                                        <p:tgtEl>
                                          <p:spTgt spid="85"/>
                                        </p:tgtEl>
                                      </p:cBhvr>
                                    </p:animEffect>
                                  </p:childTnLst>
                                </p:cTn>
                              </p:par>
                            </p:childTnLst>
                          </p:cTn>
                        </p:par>
                        <p:par>
                          <p:cTn id="119" fill="hold">
                            <p:stCondLst>
                              <p:cond delay="2000"/>
                            </p:stCondLst>
                            <p:childTnLst>
                              <p:par>
                                <p:cTn id="120" presetID="10" presetClass="exit" presetSubtype="0" fill="hold" grpId="1" nodeType="afterEffect">
                                  <p:stCondLst>
                                    <p:cond delay="250"/>
                                  </p:stCondLst>
                                  <p:childTnLst>
                                    <p:animEffect transition="out" filter="fade">
                                      <p:cBhvr>
                                        <p:cTn id="121" dur="500"/>
                                        <p:tgtEl>
                                          <p:spTgt spid="55"/>
                                        </p:tgtEl>
                                      </p:cBhvr>
                                    </p:animEffect>
                                    <p:set>
                                      <p:cBhvr>
                                        <p:cTn id="122" dur="1" fill="hold">
                                          <p:stCondLst>
                                            <p:cond delay="499"/>
                                          </p:stCondLst>
                                        </p:cTn>
                                        <p:tgtEl>
                                          <p:spTgt spid="55"/>
                                        </p:tgtEl>
                                        <p:attrNameLst>
                                          <p:attrName>style.visibility</p:attrName>
                                        </p:attrNameLst>
                                      </p:cBhvr>
                                      <p:to>
                                        <p:strVal val="hidden"/>
                                      </p:to>
                                    </p:set>
                                  </p:childTnLst>
                                </p:cTn>
                              </p:par>
                            </p:childTnLst>
                          </p:cTn>
                        </p:par>
                        <p:par>
                          <p:cTn id="123" fill="hold">
                            <p:stCondLst>
                              <p:cond delay="2750"/>
                            </p:stCondLst>
                            <p:childTnLst>
                              <p:par>
                                <p:cTn id="124" presetID="10" presetClass="entr" presetSubtype="0" fill="hold" grpId="0" nodeType="afterEffect">
                                  <p:stCondLst>
                                    <p:cond delay="25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cTn>
                              </p:par>
                              <p:par>
                                <p:cTn id="127" presetID="8" presetClass="emph" presetSubtype="0" fill="hold" nodeType="withEffect">
                                  <p:stCondLst>
                                    <p:cond delay="0"/>
                                  </p:stCondLst>
                                  <p:childTnLst>
                                    <p:animRot by="5400000">
                                      <p:cBhvr>
                                        <p:cTn id="128" dur="1250" fill="hold"/>
                                        <p:tgtEl>
                                          <p:spTgt spid="83"/>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1" nodeType="clickEffect">
                                  <p:stCondLst>
                                    <p:cond delay="0"/>
                                  </p:stCondLst>
                                  <p:childTnLst>
                                    <p:animEffect transition="out" filter="fade">
                                      <p:cBhvr>
                                        <p:cTn id="132" dur="500"/>
                                        <p:tgtEl>
                                          <p:spTgt spid="84"/>
                                        </p:tgtEl>
                                      </p:cBhvr>
                                    </p:animEffect>
                                    <p:set>
                                      <p:cBhvr>
                                        <p:cTn id="133" dur="1" fill="hold">
                                          <p:stCondLst>
                                            <p:cond delay="499"/>
                                          </p:stCondLst>
                                        </p:cTn>
                                        <p:tgtEl>
                                          <p:spTgt spid="8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85"/>
                                        </p:tgtEl>
                                      </p:cBhvr>
                                    </p:animEffect>
                                    <p:set>
                                      <p:cBhvr>
                                        <p:cTn id="136" dur="1" fill="hold">
                                          <p:stCondLst>
                                            <p:cond delay="499"/>
                                          </p:stCondLst>
                                        </p:cTn>
                                        <p:tgtEl>
                                          <p:spTgt spid="85"/>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83"/>
                                        </p:tgtEl>
                                      </p:cBhvr>
                                    </p:animEffect>
                                    <p:set>
                                      <p:cBhvr>
                                        <p:cTn id="139" dur="1" fill="hold">
                                          <p:stCondLst>
                                            <p:cond delay="499"/>
                                          </p:stCondLst>
                                        </p:cTn>
                                        <p:tgtEl>
                                          <p:spTgt spid="83"/>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500"/>
                                        <p:tgtEl>
                                          <p:spTgt spid="69"/>
                                        </p:tgtEl>
                                      </p:cBhvr>
                                    </p:animEffect>
                                    <p:set>
                                      <p:cBhvr>
                                        <p:cTn id="142" dur="1" fill="hold">
                                          <p:stCondLst>
                                            <p:cond delay="499"/>
                                          </p:stCondLst>
                                        </p:cTn>
                                        <p:tgtEl>
                                          <p:spTgt spid="6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60"/>
                                        </p:tgtEl>
                                      </p:cBhvr>
                                    </p:animEffect>
                                    <p:set>
                                      <p:cBhvr>
                                        <p:cTn id="145" dur="1" fill="hold">
                                          <p:stCondLst>
                                            <p:cond delay="499"/>
                                          </p:stCondLst>
                                        </p:cTn>
                                        <p:tgtEl>
                                          <p:spTgt spid="60"/>
                                        </p:tgtEl>
                                        <p:attrNameLst>
                                          <p:attrName>style.visibility</p:attrName>
                                        </p:attrNameLst>
                                      </p:cBhvr>
                                      <p:to>
                                        <p:strVal val="hidden"/>
                                      </p:to>
                                    </p:set>
                                  </p:childTnLst>
                                </p:cTn>
                              </p:par>
                            </p:childTnLst>
                          </p:cTn>
                        </p:par>
                        <p:par>
                          <p:cTn id="146" fill="hold">
                            <p:stCondLst>
                              <p:cond delay="500"/>
                            </p:stCondLst>
                            <p:childTnLst>
                              <p:par>
                                <p:cTn id="147" presetID="10" presetClass="entr" presetSubtype="0" fill="hold" nodeType="afterEffect">
                                  <p:stCondLst>
                                    <p:cond delay="0"/>
                                  </p:stCondLst>
                                  <p:childTnLst>
                                    <p:set>
                                      <p:cBhvr>
                                        <p:cTn id="148" dur="1" fill="hold">
                                          <p:stCondLst>
                                            <p:cond delay="0"/>
                                          </p:stCondLst>
                                        </p:cTn>
                                        <p:tgtEl>
                                          <p:spTgt spid="26"/>
                                        </p:tgtEl>
                                        <p:attrNameLst>
                                          <p:attrName>style.visibility</p:attrName>
                                        </p:attrNameLst>
                                      </p:cBhvr>
                                      <p:to>
                                        <p:strVal val="visible"/>
                                      </p:to>
                                    </p:set>
                                    <p:animEffect transition="in" filter="fade">
                                      <p:cBhvr>
                                        <p:cTn id="149" dur="500"/>
                                        <p:tgtEl>
                                          <p:spTgt spid="26"/>
                                        </p:tgtEl>
                                      </p:cBhvr>
                                    </p:animEffect>
                                  </p:childTnLst>
                                </p:cTn>
                              </p:par>
                            </p:childTnLst>
                          </p:cTn>
                        </p:par>
                        <p:par>
                          <p:cTn id="150" fill="hold">
                            <p:stCondLst>
                              <p:cond delay="1000"/>
                            </p:stCondLst>
                            <p:childTnLst>
                              <p:par>
                                <p:cTn id="151" presetID="14" presetClass="exit" presetSubtype="10" fill="hold" grpId="0" nodeType="afterEffect">
                                  <p:stCondLst>
                                    <p:cond delay="0"/>
                                  </p:stCondLst>
                                  <p:childTnLst>
                                    <p:animEffect transition="out" filter="randombar(horizontal)">
                                      <p:cBhvr>
                                        <p:cTn id="152" dur="1500"/>
                                        <p:tgtEl>
                                          <p:spTgt spid="11"/>
                                        </p:tgtEl>
                                      </p:cBhvr>
                                    </p:animEffect>
                                    <p:set>
                                      <p:cBhvr>
                                        <p:cTn id="153" dur="1" fill="hold">
                                          <p:stCondLst>
                                            <p:cond delay="1499"/>
                                          </p:stCondLst>
                                        </p:cTn>
                                        <p:tgtEl>
                                          <p:spTgt spid="11"/>
                                        </p:tgtEl>
                                        <p:attrNameLst>
                                          <p:attrName>style.visibility</p:attrName>
                                        </p:attrNameLst>
                                      </p:cBhvr>
                                      <p:to>
                                        <p:strVal val="hidden"/>
                                      </p:to>
                                    </p:set>
                                  </p:childTnLst>
                                </p:cTn>
                              </p:par>
                              <p:par>
                                <p:cTn id="154" presetID="14" presetClass="exit" presetSubtype="10" fill="hold" grpId="0" nodeType="withEffect">
                                  <p:stCondLst>
                                    <p:cond delay="500"/>
                                  </p:stCondLst>
                                  <p:childTnLst>
                                    <p:animEffect transition="out" filter="randombar(horizontal)">
                                      <p:cBhvr>
                                        <p:cTn id="155" dur="1500"/>
                                        <p:tgtEl>
                                          <p:spTgt spid="57"/>
                                        </p:tgtEl>
                                      </p:cBhvr>
                                    </p:animEffect>
                                    <p:set>
                                      <p:cBhvr>
                                        <p:cTn id="156" dur="1" fill="hold">
                                          <p:stCondLst>
                                            <p:cond delay="1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0" grpId="1" animBg="1"/>
      <p:bldP spid="66" grpId="0" animBg="1"/>
      <p:bldP spid="66" grpId="1" animBg="1"/>
      <p:bldP spid="69" grpId="0" animBg="1"/>
      <p:bldP spid="69" grpId="1" animBg="1"/>
      <p:bldP spid="69" grpId="2" animBg="1"/>
      <p:bldP spid="71" grpId="0"/>
      <p:bldP spid="71" grpId="1"/>
      <p:bldP spid="85" grpId="0"/>
      <p:bldP spid="85" grpId="1"/>
      <p:bldP spid="55" grpId="0"/>
      <p:bldP spid="55" grpId="1"/>
      <p:bldP spid="84" grpId="0"/>
      <p:bldP spid="84" grpId="1"/>
      <p:bldP spid="75" grpId="0"/>
      <p:bldP spid="75" grpId="1"/>
      <p:bldP spid="11" grpId="0" animBg="1"/>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p:txBody>
      </p:sp>
      <p:sp>
        <p:nvSpPr>
          <p:cNvPr id="3" name="Title 2"/>
          <p:cNvSpPr>
            <a:spLocks noGrp="1"/>
          </p:cNvSpPr>
          <p:nvPr>
            <p:ph type="title"/>
          </p:nvPr>
        </p:nvSpPr>
        <p:spPr/>
        <p:txBody>
          <a:bodyPr/>
          <a:lstStyle/>
          <a:p>
            <a:endParaRPr lang="en-GB"/>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87037" y="3575753"/>
            <a:ext cx="3048976" cy="446276"/>
          </a:xfrm>
          <a:prstGeom prst="rect">
            <a:avLst/>
          </a:prstGeom>
        </p:spPr>
        <p:txBody>
          <a:bodyPr wrap="none">
            <a:spAutoFit/>
          </a:bodyPr>
          <a:lstStyle/>
          <a:p>
            <a:pPr defTabSz="457200"/>
            <a:r>
              <a:rPr lang="en-GB" sz="2300" dirty="0" smtClean="0">
                <a:ln>
                  <a:solidFill>
                    <a:srgbClr val="214794">
                      <a:shade val="95000"/>
                      <a:satMod val="105000"/>
                    </a:srgbClr>
                  </a:solidFill>
                </a:ln>
                <a:solidFill>
                  <a:srgbClr val="676767"/>
                </a:solidFill>
                <a:latin typeface="Arial"/>
                <a:cs typeface="Arial Bold" panose="020B0704020202020204" pitchFamily="34" charset="0"/>
              </a:rPr>
              <a:t>A new workspace that</a:t>
            </a:r>
            <a:endParaRPr lang="en-GB" sz="2300" dirty="0">
              <a:ln>
                <a:solidFill>
                  <a:srgbClr val="214794">
                    <a:shade val="95000"/>
                    <a:satMod val="105000"/>
                  </a:srgbClr>
                </a:solidFill>
              </a:ln>
              <a:solidFill>
                <a:srgbClr val="676767"/>
              </a:solidFill>
              <a:latin typeface="Arial"/>
              <a:cs typeface="Arial Bold" panose="020B0704020202020204" pitchFamily="34" charset="0"/>
            </a:endParaRPr>
          </a:p>
        </p:txBody>
      </p:sp>
      <p:sp>
        <p:nvSpPr>
          <p:cNvPr id="6" name="Rectangle 5"/>
          <p:cNvSpPr/>
          <p:nvPr/>
        </p:nvSpPr>
        <p:spPr>
          <a:xfrm>
            <a:off x="4223367" y="3592114"/>
            <a:ext cx="4945585" cy="446276"/>
          </a:xfrm>
          <a:prstGeom prst="rect">
            <a:avLst/>
          </a:prstGeom>
        </p:spPr>
        <p:txBody>
          <a:bodyPr wrap="none">
            <a:spAutoFit/>
          </a:bodyPr>
          <a:lstStyle/>
          <a:p>
            <a:pPr defTabSz="457200"/>
            <a:r>
              <a:rPr lang="en-GB" sz="2300" dirty="0" smtClean="0">
                <a:ln>
                  <a:solidFill>
                    <a:srgbClr val="214794">
                      <a:shade val="95000"/>
                      <a:satMod val="105000"/>
                    </a:srgbClr>
                  </a:solidFill>
                </a:ln>
                <a:solidFill>
                  <a:srgbClr val="676767"/>
                </a:solidFill>
                <a:latin typeface="Arial"/>
                <a:cs typeface="Arial Bold" panose="020B0704020202020204" pitchFamily="34" charset="0"/>
              </a:rPr>
              <a:t>improves </a:t>
            </a:r>
            <a:r>
              <a:rPr lang="en-GB" sz="2300" dirty="0">
                <a:ln>
                  <a:solidFill>
                    <a:srgbClr val="214794">
                      <a:shade val="95000"/>
                      <a:satMod val="105000"/>
                    </a:srgbClr>
                  </a:solidFill>
                </a:ln>
                <a:solidFill>
                  <a:srgbClr val="676767"/>
                </a:solidFill>
                <a:latin typeface="Arial"/>
                <a:cs typeface="Arial Bold" panose="020B0704020202020204" pitchFamily="34" charset="0"/>
              </a:rPr>
              <a:t>engagement &amp; p</a:t>
            </a:r>
            <a:r>
              <a:rPr lang="en-GB" sz="2300" dirty="0" smtClean="0">
                <a:ln>
                  <a:solidFill>
                    <a:srgbClr val="214794">
                      <a:shade val="95000"/>
                      <a:satMod val="105000"/>
                    </a:srgbClr>
                  </a:solidFill>
                </a:ln>
                <a:solidFill>
                  <a:srgbClr val="676767"/>
                </a:solidFill>
                <a:latin typeface="Arial"/>
                <a:cs typeface="Arial Bold" panose="020B0704020202020204" pitchFamily="34" charset="0"/>
              </a:rPr>
              <a:t>roductivity</a:t>
            </a:r>
            <a:endParaRPr lang="en-GB" sz="2300" dirty="0">
              <a:ln>
                <a:solidFill>
                  <a:srgbClr val="214794">
                    <a:shade val="95000"/>
                    <a:satMod val="105000"/>
                  </a:srgbClr>
                </a:solidFill>
              </a:ln>
              <a:solidFill>
                <a:srgbClr val="676767"/>
              </a:solidFill>
              <a:latin typeface="Arial"/>
              <a:cs typeface="Arial Bold" panose="020B0704020202020204" pitchFamily="34" charset="0"/>
            </a:endParaRPr>
          </a:p>
        </p:txBody>
      </p:sp>
      <p:pic>
        <p:nvPicPr>
          <p:cNvPr id="8" name="Picture 4" descr="C:\Users\partkar\AppData\Local\Temp\Rar$DIa0.670\Cisco_Logo_RGB_Screen_Blue292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087" y="4730315"/>
            <a:ext cx="469322" cy="24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0564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tmap_monitor.jpg"/>
          <p:cNvPicPr>
            <a:picLocks noChangeAspect="1"/>
          </p:cNvPicPr>
          <p:nvPr/>
        </p:nvPicPr>
        <p:blipFill rotWithShape="1">
          <a:blip r:embed="rId3">
            <a:extLst>
              <a:ext uri="{28A0092B-C50C-407E-A947-70E740481C1C}">
                <a14:useLocalDpi xmlns:a14="http://schemas.microsoft.com/office/drawing/2010/main" val="0"/>
              </a:ext>
            </a:extLst>
          </a:blip>
          <a:srcRect b="15706"/>
          <a:stretch/>
        </p:blipFill>
        <p:spPr>
          <a:xfrm>
            <a:off x="0" y="-1"/>
            <a:ext cx="9144000" cy="5143501"/>
          </a:xfrm>
          <a:prstGeom prst="rect">
            <a:avLst/>
          </a:prstGeom>
        </p:spPr>
      </p:pic>
      <p:grpSp>
        <p:nvGrpSpPr>
          <p:cNvPr id="9" name="Group 8"/>
          <p:cNvGrpSpPr/>
          <p:nvPr/>
        </p:nvGrpSpPr>
        <p:grpSpPr>
          <a:xfrm>
            <a:off x="6465826" y="687237"/>
            <a:ext cx="2678175" cy="517181"/>
            <a:chOff x="8420100" y="5402738"/>
            <a:chExt cx="3598554" cy="946997"/>
          </a:xfrm>
        </p:grpSpPr>
        <p:sp>
          <p:nvSpPr>
            <p:cNvPr id="10" name="Rectangle 9"/>
            <p:cNvSpPr/>
            <p:nvPr/>
          </p:nvSpPr>
          <p:spPr>
            <a:xfrm>
              <a:off x="8420100" y="5402738"/>
              <a:ext cx="3598554" cy="946997"/>
            </a:xfrm>
            <a:prstGeom prst="rect">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85435"/>
              <a:endParaRPr lang="en-US" sz="1400" dirty="0">
                <a:solidFill>
                  <a:srgbClr val="FFFFFF"/>
                </a:solidFill>
                <a:latin typeface="Arial"/>
              </a:endParaRPr>
            </a:p>
          </p:txBody>
        </p:sp>
        <p:sp>
          <p:nvSpPr>
            <p:cNvPr id="11" name="Rectangle 10"/>
            <p:cNvSpPr/>
            <p:nvPr/>
          </p:nvSpPr>
          <p:spPr>
            <a:xfrm>
              <a:off x="8534401" y="5598355"/>
              <a:ext cx="3420754" cy="563563"/>
            </a:xfrm>
            <a:prstGeom prst="rect">
              <a:avLst/>
            </a:prstGeom>
          </p:spPr>
          <p:txBody>
            <a:bodyPr wrap="square" anchor="ctr">
              <a:spAutoFit/>
            </a:bodyPr>
            <a:lstStyle/>
            <a:p>
              <a:pPr defTabSz="685435"/>
              <a:r>
                <a:rPr lang="en-US" sz="1400" b="1" dirty="0" smtClean="0">
                  <a:solidFill>
                    <a:srgbClr val="FFFFFF"/>
                  </a:solidFill>
                </a:rPr>
                <a:t>Workplace Analytics</a:t>
              </a:r>
              <a:endParaRPr lang="en-US" sz="1400" b="1" dirty="0">
                <a:solidFill>
                  <a:srgbClr val="FFFFFF"/>
                </a:solidFill>
              </a:endParaRPr>
            </a:p>
          </p:txBody>
        </p:sp>
      </p:grpSp>
      <p:sp>
        <p:nvSpPr>
          <p:cNvPr id="40" name="Donut 2"/>
          <p:cNvSpPr/>
          <p:nvPr/>
        </p:nvSpPr>
        <p:spPr>
          <a:xfrm>
            <a:off x="829581" y="96397"/>
            <a:ext cx="664982" cy="936089"/>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chemeClr val="bg1">
                  <a:lumMod val="50000"/>
                </a:schemeClr>
              </a:gs>
              <a:gs pos="49000">
                <a:schemeClr val="bg1">
                  <a:lumMod val="75000"/>
                </a:schemeClr>
              </a:gs>
              <a:gs pos="100000">
                <a:schemeClr val="bg1">
                  <a:lumMod val="50000"/>
                </a:schemeClr>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700" dirty="0"/>
          </a:p>
        </p:txBody>
      </p:sp>
      <p:sp>
        <p:nvSpPr>
          <p:cNvPr id="41" name="Donut 2"/>
          <p:cNvSpPr/>
          <p:nvPr/>
        </p:nvSpPr>
        <p:spPr>
          <a:xfrm>
            <a:off x="296006" y="893434"/>
            <a:ext cx="1062797" cy="574563"/>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chemeClr val="bg1">
                  <a:lumMod val="50000"/>
                </a:schemeClr>
              </a:gs>
              <a:gs pos="49000">
                <a:schemeClr val="bg1">
                  <a:lumMod val="75000"/>
                </a:schemeClr>
              </a:gs>
              <a:gs pos="100000">
                <a:schemeClr val="bg1">
                  <a:lumMod val="50000"/>
                </a:schemeClr>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700" dirty="0"/>
          </a:p>
        </p:txBody>
      </p:sp>
      <p:sp>
        <p:nvSpPr>
          <p:cNvPr id="48" name="Donut 2"/>
          <p:cNvSpPr/>
          <p:nvPr/>
        </p:nvSpPr>
        <p:spPr>
          <a:xfrm>
            <a:off x="137425" y="96397"/>
            <a:ext cx="671163" cy="964122"/>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53" name="Donut 2"/>
          <p:cNvSpPr/>
          <p:nvPr/>
        </p:nvSpPr>
        <p:spPr>
          <a:xfrm>
            <a:off x="296006" y="893434"/>
            <a:ext cx="1062797" cy="574563"/>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chemeClr val="bg1">
                  <a:lumMod val="50000"/>
                </a:schemeClr>
              </a:gs>
              <a:gs pos="49000">
                <a:schemeClr val="bg1">
                  <a:lumMod val="75000"/>
                </a:schemeClr>
              </a:gs>
              <a:gs pos="100000">
                <a:schemeClr val="bg1">
                  <a:lumMod val="50000"/>
                </a:schemeClr>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700" dirty="0"/>
          </a:p>
        </p:txBody>
      </p:sp>
      <p:sp>
        <p:nvSpPr>
          <p:cNvPr id="49" name="Rectangle 48"/>
          <p:cNvSpPr/>
          <p:nvPr/>
        </p:nvSpPr>
        <p:spPr>
          <a:xfrm>
            <a:off x="418270" y="540798"/>
            <a:ext cx="808831" cy="608017"/>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500" dirty="0" smtClean="0">
                <a:solidFill>
                  <a:srgbClr val="FFFFFF"/>
                </a:solidFill>
              </a:rPr>
              <a:t>Deliver Flawless, Effective </a:t>
            </a:r>
            <a:r>
              <a:rPr lang="en-US" sz="500" dirty="0">
                <a:solidFill>
                  <a:srgbClr val="FFFFFF"/>
                </a:solidFill>
              </a:rPr>
              <a:t/>
            </a:r>
            <a:br>
              <a:rPr lang="en-US" sz="500" dirty="0">
                <a:solidFill>
                  <a:srgbClr val="FFFFFF"/>
                </a:solidFill>
              </a:rPr>
            </a:br>
            <a:r>
              <a:rPr lang="en-US" sz="500" dirty="0" smtClean="0">
                <a:solidFill>
                  <a:srgbClr val="FFFFFF"/>
                </a:solidFill>
              </a:rPr>
              <a:t>Events, Meetings and Training</a:t>
            </a:r>
            <a:endParaRPr lang="en-US" sz="500" dirty="0">
              <a:solidFill>
                <a:srgbClr val="FFFFFF"/>
              </a:solidFill>
            </a:endParaRPr>
          </a:p>
        </p:txBody>
      </p:sp>
      <p:sp>
        <p:nvSpPr>
          <p:cNvPr id="50" name="12-Point Star 109"/>
          <p:cNvSpPr/>
          <p:nvPr/>
        </p:nvSpPr>
        <p:spPr>
          <a:xfrm>
            <a:off x="177636" y="328834"/>
            <a:ext cx="165237" cy="165237"/>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sz="600" dirty="0"/>
          </a:p>
        </p:txBody>
      </p:sp>
      <p:pic>
        <p:nvPicPr>
          <p:cNvPr id="51" name="Picture 50" descr="transform_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2674" y="336957"/>
            <a:ext cx="148106" cy="142530"/>
          </a:xfrm>
          <a:prstGeom prst="rect">
            <a:avLst/>
          </a:prstGeom>
          <a:effectLst/>
        </p:spPr>
      </p:pic>
      <p:pic>
        <p:nvPicPr>
          <p:cNvPr id="52" name="Picture 5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847" y="1283374"/>
            <a:ext cx="129393" cy="129393"/>
          </a:xfrm>
          <a:prstGeom prst="rect">
            <a:avLst/>
          </a:prstGeom>
        </p:spPr>
      </p:pic>
      <p:sp>
        <p:nvSpPr>
          <p:cNvPr id="55" name="Rectangle 54"/>
          <p:cNvSpPr/>
          <p:nvPr/>
        </p:nvSpPr>
        <p:spPr>
          <a:xfrm rot="3609847">
            <a:off x="-27675" y="175251"/>
            <a:ext cx="1181225" cy="1398870"/>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500" dirty="0">
                <a:solidFill>
                  <a:srgbClr val="FFFFFF"/>
                </a:solidFill>
              </a:rPr>
              <a:t/>
            </a:r>
            <a:br>
              <a:rPr lang="en-US" sz="500" dirty="0">
                <a:solidFill>
                  <a:srgbClr val="FFFFFF"/>
                </a:solidFill>
              </a:rPr>
            </a:br>
            <a:r>
              <a:rPr lang="en-US" sz="500" dirty="0" smtClean="0">
                <a:solidFill>
                  <a:srgbClr val="FFFFFF"/>
                </a:solidFill>
              </a:rPr>
              <a:t>Enable</a:t>
            </a:r>
            <a:br>
              <a:rPr lang="en-US" sz="500" dirty="0" smtClean="0">
                <a:solidFill>
                  <a:srgbClr val="FFFFFF"/>
                </a:solidFill>
              </a:rPr>
            </a:br>
            <a:r>
              <a:rPr lang="en-US" sz="500" dirty="0" smtClean="0">
                <a:solidFill>
                  <a:srgbClr val="FFFFFF"/>
                </a:solidFill>
              </a:rPr>
              <a:t>Digital </a:t>
            </a:r>
            <a:r>
              <a:rPr lang="en-US" sz="500" dirty="0">
                <a:solidFill>
                  <a:srgbClr val="FFFFFF"/>
                </a:solidFill>
              </a:rPr>
              <a:t>Workspaces</a:t>
            </a:r>
          </a:p>
        </p:txBody>
      </p:sp>
      <p:sp>
        <p:nvSpPr>
          <p:cNvPr id="56" name="Rectangle 55"/>
          <p:cNvSpPr/>
          <p:nvPr/>
        </p:nvSpPr>
        <p:spPr>
          <a:xfrm rot="18144357">
            <a:off x="447610" y="213542"/>
            <a:ext cx="1163927" cy="1320163"/>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GB" sz="500" dirty="0">
                <a:solidFill>
                  <a:srgbClr val="FFFFFF"/>
                </a:solidFill>
              </a:rPr>
              <a:t>Create </a:t>
            </a:r>
            <a:r>
              <a:rPr lang="en-GB" sz="500" dirty="0" smtClean="0">
                <a:solidFill>
                  <a:srgbClr val="FFFFFF"/>
                </a:solidFill>
              </a:rPr>
              <a:t>Flexible and </a:t>
            </a:r>
            <a:br>
              <a:rPr lang="en-GB" sz="500" dirty="0" smtClean="0">
                <a:solidFill>
                  <a:srgbClr val="FFFFFF"/>
                </a:solidFill>
              </a:rPr>
            </a:br>
            <a:r>
              <a:rPr lang="en-GB" sz="500" dirty="0" smtClean="0">
                <a:solidFill>
                  <a:srgbClr val="FFFFFF"/>
                </a:solidFill>
              </a:rPr>
              <a:t>Branded </a:t>
            </a:r>
            <a:r>
              <a:rPr lang="en-GB" sz="500" dirty="0">
                <a:solidFill>
                  <a:srgbClr val="FFFFFF"/>
                </a:solidFill>
              </a:rPr>
              <a:t>Work Environments</a:t>
            </a:r>
          </a:p>
        </p:txBody>
      </p:sp>
      <p:grpSp>
        <p:nvGrpSpPr>
          <p:cNvPr id="36" name="Group 35"/>
          <p:cNvGrpSpPr/>
          <p:nvPr/>
        </p:nvGrpSpPr>
        <p:grpSpPr>
          <a:xfrm>
            <a:off x="6467145" y="1283374"/>
            <a:ext cx="2678175" cy="517181"/>
            <a:chOff x="8420100" y="5402738"/>
            <a:chExt cx="3598554" cy="946997"/>
          </a:xfrm>
        </p:grpSpPr>
        <p:sp>
          <p:nvSpPr>
            <p:cNvPr id="37" name="Rectangle 36"/>
            <p:cNvSpPr/>
            <p:nvPr/>
          </p:nvSpPr>
          <p:spPr>
            <a:xfrm>
              <a:off x="8420100" y="5402738"/>
              <a:ext cx="3598554" cy="94699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000" dirty="0">
                <a:effectLst>
                  <a:outerShdw blurRad="38100" dist="38100" dir="2700000" algn="tl">
                    <a:srgbClr val="000000">
                      <a:alpha val="43137"/>
                    </a:srgbClr>
                  </a:outerShdw>
                </a:effectLst>
              </a:endParaRPr>
            </a:p>
          </p:txBody>
        </p:sp>
        <p:sp>
          <p:nvSpPr>
            <p:cNvPr id="38" name="Rectangle 37"/>
            <p:cNvSpPr/>
            <p:nvPr/>
          </p:nvSpPr>
          <p:spPr>
            <a:xfrm>
              <a:off x="8534401" y="5598355"/>
              <a:ext cx="3420754" cy="563563"/>
            </a:xfrm>
            <a:prstGeom prst="rect">
              <a:avLst/>
            </a:prstGeom>
            <a:no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r>
                <a:rPr lang="en-US" sz="1400" dirty="0">
                  <a:solidFill>
                    <a:schemeClr val="lt1"/>
                  </a:solidFill>
                  <a:effectLst>
                    <a:outerShdw blurRad="38100" dist="38100" dir="2700000" algn="tl">
                      <a:srgbClr val="000000">
                        <a:alpha val="43137"/>
                      </a:srgbClr>
                    </a:outerShdw>
                  </a:effectLst>
                  <a:latin typeface="+mj-lt"/>
                  <a:ea typeface="+mn-ea"/>
                  <a:cs typeface="+mn-cs"/>
                </a:rPr>
                <a:t>Occupancy and </a:t>
              </a:r>
              <a:r>
                <a:rPr lang="en-US" sz="1400" dirty="0" err="1">
                  <a:solidFill>
                    <a:schemeClr val="lt1"/>
                  </a:solidFill>
                  <a:effectLst>
                    <a:outerShdw blurRad="38100" dist="38100" dir="2700000" algn="tl">
                      <a:srgbClr val="000000">
                        <a:alpha val="43137"/>
                      </a:srgbClr>
                    </a:outerShdw>
                  </a:effectLst>
                  <a:latin typeface="+mj-lt"/>
                  <a:ea typeface="+mn-ea"/>
                  <a:cs typeface="+mn-cs"/>
                </a:rPr>
                <a:t>Utlization</a:t>
              </a:r>
              <a:endParaRPr lang="en-US" sz="1400" dirty="0">
                <a:solidFill>
                  <a:schemeClr val="lt1"/>
                </a:solidFill>
                <a:effectLst>
                  <a:outerShdw blurRad="38100" dist="38100" dir="2700000" algn="tl">
                    <a:srgbClr val="000000">
                      <a:alpha val="43137"/>
                    </a:srgbClr>
                  </a:outerShdw>
                </a:effectLst>
                <a:latin typeface="+mj-lt"/>
                <a:ea typeface="+mn-ea"/>
                <a:cs typeface="+mn-cs"/>
              </a:endParaRPr>
            </a:p>
          </p:txBody>
        </p:sp>
      </p:grpSp>
      <p:grpSp>
        <p:nvGrpSpPr>
          <p:cNvPr id="19" name="Group 18"/>
          <p:cNvGrpSpPr/>
          <p:nvPr/>
        </p:nvGrpSpPr>
        <p:grpSpPr>
          <a:xfrm>
            <a:off x="6468464" y="1885551"/>
            <a:ext cx="2678175" cy="517181"/>
            <a:chOff x="8420100" y="5402738"/>
            <a:chExt cx="3598554" cy="946997"/>
          </a:xfrm>
        </p:grpSpPr>
        <p:sp>
          <p:nvSpPr>
            <p:cNvPr id="20" name="Rectangle 19"/>
            <p:cNvSpPr/>
            <p:nvPr/>
          </p:nvSpPr>
          <p:spPr>
            <a:xfrm>
              <a:off x="8420100" y="5402738"/>
              <a:ext cx="3598554" cy="94699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Rectangle 20"/>
            <p:cNvSpPr/>
            <p:nvPr/>
          </p:nvSpPr>
          <p:spPr>
            <a:xfrm>
              <a:off x="8534401" y="5598355"/>
              <a:ext cx="3420754" cy="563563"/>
            </a:xfrm>
            <a:prstGeom prst="rect">
              <a:avLst/>
            </a:prstGeom>
            <a:no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r>
                <a:rPr lang="en-US" sz="1400" dirty="0">
                  <a:solidFill>
                    <a:schemeClr val="l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Dwell Times</a:t>
              </a:r>
            </a:p>
          </p:txBody>
        </p:sp>
      </p:grpSp>
      <p:grpSp>
        <p:nvGrpSpPr>
          <p:cNvPr id="23" name="Group 22"/>
          <p:cNvGrpSpPr/>
          <p:nvPr/>
        </p:nvGrpSpPr>
        <p:grpSpPr>
          <a:xfrm>
            <a:off x="6462608" y="2495135"/>
            <a:ext cx="2678175" cy="517181"/>
            <a:chOff x="8420100" y="5402738"/>
            <a:chExt cx="3598554" cy="946997"/>
          </a:xfrm>
        </p:grpSpPr>
        <p:sp>
          <p:nvSpPr>
            <p:cNvPr id="24" name="Rectangle 23"/>
            <p:cNvSpPr/>
            <p:nvPr/>
          </p:nvSpPr>
          <p:spPr>
            <a:xfrm>
              <a:off x="8420100" y="5402738"/>
              <a:ext cx="3598554" cy="94699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Rectangle 24"/>
            <p:cNvSpPr/>
            <p:nvPr/>
          </p:nvSpPr>
          <p:spPr>
            <a:xfrm>
              <a:off x="8534401" y="5598355"/>
              <a:ext cx="3420754" cy="563563"/>
            </a:xfrm>
            <a:prstGeom prst="rect">
              <a:avLst/>
            </a:prstGeom>
            <a:no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r>
                <a:rPr lang="en-US" sz="1400" dirty="0" smtClean="0">
                  <a:solidFill>
                    <a:schemeClr val="l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 Traffic Areas</a:t>
              </a:r>
              <a:endParaRPr lang="en-US" sz="1400" dirty="0">
                <a:solidFill>
                  <a:schemeClr val="l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6" name="Group 25"/>
          <p:cNvGrpSpPr/>
          <p:nvPr/>
        </p:nvGrpSpPr>
        <p:grpSpPr>
          <a:xfrm>
            <a:off x="6465825" y="3097312"/>
            <a:ext cx="2678175" cy="517181"/>
            <a:chOff x="8420100" y="5402738"/>
            <a:chExt cx="3598554" cy="946997"/>
          </a:xfrm>
        </p:grpSpPr>
        <p:sp>
          <p:nvSpPr>
            <p:cNvPr id="27" name="Rectangle 26"/>
            <p:cNvSpPr/>
            <p:nvPr/>
          </p:nvSpPr>
          <p:spPr>
            <a:xfrm>
              <a:off x="8420100" y="5402738"/>
              <a:ext cx="3598554" cy="94699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endParaRPr lang="en-US" sz="1000" dirty="0">
                <a:effectLst>
                  <a:outerShdw blurRad="38100" dist="38100" dir="2700000" algn="tl">
                    <a:srgbClr val="000000">
                      <a:alpha val="43137"/>
                    </a:srgbClr>
                  </a:outerShdw>
                </a:effectLst>
              </a:endParaRPr>
            </a:p>
          </p:txBody>
        </p:sp>
        <p:sp>
          <p:nvSpPr>
            <p:cNvPr id="28" name="Rectangle 27"/>
            <p:cNvSpPr/>
            <p:nvPr/>
          </p:nvSpPr>
          <p:spPr>
            <a:xfrm>
              <a:off x="8534401" y="5598355"/>
              <a:ext cx="3420754" cy="563563"/>
            </a:xfrm>
            <a:prstGeom prst="rect">
              <a:avLst/>
            </a:prstGeom>
            <a:no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r>
                <a:rPr lang="en-US" sz="1400" dirty="0">
                  <a:solidFill>
                    <a:schemeClr val="l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Secure </a:t>
              </a:r>
              <a:r>
                <a:rPr lang="en-US" sz="1400" dirty="0" smtClean="0">
                  <a:solidFill>
                    <a:schemeClr val="l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Area </a:t>
              </a:r>
              <a:r>
                <a:rPr lang="en-US" sz="1400" dirty="0">
                  <a:solidFill>
                    <a:schemeClr val="l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Violations</a:t>
              </a:r>
            </a:p>
          </p:txBody>
        </p:sp>
      </p:grpSp>
    </p:spTree>
    <p:extLst>
      <p:ext uri="{BB962C8B-B14F-4D97-AF65-F5344CB8AC3E}">
        <p14:creationId xmlns:p14="http://schemas.microsoft.com/office/powerpoint/2010/main" val="161742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rotatingdo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2" cy="5151121"/>
          </a:xfrm>
          <a:prstGeom prst="rect">
            <a:avLst/>
          </a:prstGeom>
        </p:spPr>
      </p:pic>
      <p:grpSp>
        <p:nvGrpSpPr>
          <p:cNvPr id="9" name="Group 8"/>
          <p:cNvGrpSpPr/>
          <p:nvPr/>
        </p:nvGrpSpPr>
        <p:grpSpPr>
          <a:xfrm>
            <a:off x="6156805" y="687237"/>
            <a:ext cx="2987197" cy="517181"/>
            <a:chOff x="8420101" y="5402738"/>
            <a:chExt cx="3598554" cy="946997"/>
          </a:xfrm>
        </p:grpSpPr>
        <p:sp>
          <p:nvSpPr>
            <p:cNvPr id="10" name="Rectangle 9"/>
            <p:cNvSpPr/>
            <p:nvPr/>
          </p:nvSpPr>
          <p:spPr>
            <a:xfrm>
              <a:off x="8420101" y="5402738"/>
              <a:ext cx="3598554" cy="946997"/>
            </a:xfrm>
            <a:prstGeom prst="rect">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435"/>
              <a:endParaRPr lang="en-US" sz="1400" dirty="0">
                <a:solidFill>
                  <a:srgbClr val="FFFFFF"/>
                </a:solidFill>
                <a:effectLst>
                  <a:outerShdw blurRad="38100" dist="38100" dir="2700000" algn="tl">
                    <a:srgbClr val="000000">
                      <a:alpha val="43137"/>
                    </a:srgbClr>
                  </a:outerShdw>
                </a:effectLst>
                <a:latin typeface="Arial"/>
              </a:endParaRPr>
            </a:p>
          </p:txBody>
        </p:sp>
        <p:sp>
          <p:nvSpPr>
            <p:cNvPr id="11" name="Rectangle 10"/>
            <p:cNvSpPr/>
            <p:nvPr/>
          </p:nvSpPr>
          <p:spPr>
            <a:xfrm>
              <a:off x="8534401" y="5598357"/>
              <a:ext cx="3420754" cy="563563"/>
            </a:xfrm>
            <a:prstGeom prst="rect">
              <a:avLst/>
            </a:prstGeom>
          </p:spPr>
          <p:txBody>
            <a:bodyPr wrap="square" anchor="ctr">
              <a:spAutoFit/>
            </a:bodyPr>
            <a:lstStyle/>
            <a:p>
              <a:pPr defTabSz="685435"/>
              <a:r>
                <a:rPr lang="en-US" sz="1400" b="1" dirty="0" smtClean="0">
                  <a:solidFill>
                    <a:srgbClr val="FFFFFF"/>
                  </a:solidFill>
                  <a:effectLst>
                    <a:outerShdw blurRad="38100" dist="38100" dir="2700000" algn="tl">
                      <a:srgbClr val="000000">
                        <a:alpha val="43137"/>
                      </a:srgbClr>
                    </a:outerShdw>
                  </a:effectLst>
                </a:rPr>
                <a:t>Keep Employee Safe</a:t>
              </a:r>
              <a:endParaRPr lang="en-US" sz="1400" b="1" dirty="0">
                <a:solidFill>
                  <a:srgbClr val="FFFFFF"/>
                </a:solidFill>
                <a:effectLst>
                  <a:outerShdw blurRad="38100" dist="38100" dir="2700000" algn="tl">
                    <a:srgbClr val="000000">
                      <a:alpha val="43137"/>
                    </a:srgbClr>
                  </a:outerShdw>
                </a:effectLst>
              </a:endParaRPr>
            </a:p>
          </p:txBody>
        </p:sp>
      </p:grpSp>
      <p:grpSp>
        <p:nvGrpSpPr>
          <p:cNvPr id="18" name="Group 17"/>
          <p:cNvGrpSpPr/>
          <p:nvPr/>
        </p:nvGrpSpPr>
        <p:grpSpPr>
          <a:xfrm>
            <a:off x="4210455" y="-13337"/>
            <a:ext cx="783106" cy="782900"/>
            <a:chOff x="12660260" y="3313021"/>
            <a:chExt cx="1015657" cy="1015656"/>
          </a:xfrm>
        </p:grpSpPr>
        <p:grpSp>
          <p:nvGrpSpPr>
            <p:cNvPr id="19" name="Group 18"/>
            <p:cNvGrpSpPr/>
            <p:nvPr/>
          </p:nvGrpSpPr>
          <p:grpSpPr>
            <a:xfrm>
              <a:off x="12660260" y="3313021"/>
              <a:ext cx="1015657" cy="1015656"/>
              <a:chOff x="12660260" y="1743711"/>
              <a:chExt cx="1015657" cy="1015656"/>
            </a:xfrm>
          </p:grpSpPr>
          <p:sp>
            <p:nvSpPr>
              <p:cNvPr id="23" name="Oval 22"/>
              <p:cNvSpPr/>
              <p:nvPr/>
            </p:nvSpPr>
            <p:spPr>
              <a:xfrm>
                <a:off x="12660260" y="1743713"/>
                <a:ext cx="1015654" cy="1015654"/>
              </a:xfrm>
              <a:prstGeom prst="ellipse">
                <a:avLst/>
              </a:prstGeom>
              <a:solidFill>
                <a:schemeClr val="accent2">
                  <a:alpha val="0"/>
                </a:schemeClr>
              </a:solidFill>
              <a:ln w="47625">
                <a:noFill/>
              </a:ln>
              <a:effectLst/>
              <a:scene3d>
                <a:camera prst="orthographicFront"/>
                <a:lightRig rig="soft" dir="t"/>
                <a:backdrop>
                  <a:anchor x="0" y="0" z="-210000"/>
                  <a:norm dx="0" dy="0" dz="914400"/>
                  <a:up dx="0" dy="914400" dz="0"/>
                </a:backdrop>
              </a:scene3d>
              <a:sp3d z="-227350" prstMaterial="matte"/>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5547" tIns="304498" rIns="105547" bIns="304498" numCol="1" spcCol="1270" anchor="ctr" anchorCtr="0">
                <a:noAutofit/>
              </a:bodyPr>
              <a:lstStyle/>
              <a:p>
                <a:pPr algn="ctr" defTabSz="433211">
                  <a:lnSpc>
                    <a:spcPct val="90000"/>
                  </a:lnSpc>
                  <a:spcAft>
                    <a:spcPct val="35000"/>
                  </a:spcAft>
                </a:pPr>
                <a:endParaRPr lang="en-US" sz="1000" dirty="0">
                  <a:solidFill>
                    <a:srgbClr val="FFFFFF"/>
                  </a:solidFill>
                  <a:latin typeface="Arial"/>
                </a:endParaRPr>
              </a:p>
            </p:txBody>
          </p:sp>
          <p:sp>
            <p:nvSpPr>
              <p:cNvPr id="24" name="Oval 23"/>
              <p:cNvSpPr/>
              <p:nvPr/>
            </p:nvSpPr>
            <p:spPr>
              <a:xfrm rot="10800000">
                <a:off x="12660262" y="1743711"/>
                <a:ext cx="1015654" cy="1015654"/>
              </a:xfrm>
              <a:prstGeom prst="ellipse">
                <a:avLst/>
              </a:prstGeom>
              <a:solidFill>
                <a:srgbClr val="FF0000">
                  <a:alpha val="0"/>
                </a:srgbClr>
              </a:solidFill>
              <a:ln w="47625">
                <a:noFill/>
              </a:ln>
              <a:effectLst/>
              <a:scene3d>
                <a:camera prst="orthographicFront"/>
                <a:lightRig rig="soft" dir="t"/>
                <a:backdrop>
                  <a:anchor x="0" y="0" z="-210000"/>
                  <a:norm dx="0" dy="0" dz="914400"/>
                  <a:up dx="0" dy="914400" dz="0"/>
                </a:backdrop>
              </a:scene3d>
              <a:sp3d z="-227350" prstMaterial="matte"/>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5547" tIns="304498" rIns="105547" bIns="304498" numCol="1" spcCol="1270" anchor="ctr" anchorCtr="0">
                <a:noAutofit/>
              </a:bodyPr>
              <a:lstStyle/>
              <a:p>
                <a:pPr algn="ctr" defTabSz="433211">
                  <a:lnSpc>
                    <a:spcPct val="90000"/>
                  </a:lnSpc>
                  <a:spcAft>
                    <a:spcPct val="35000"/>
                  </a:spcAft>
                </a:pPr>
                <a:endParaRPr lang="en-US" sz="1000" dirty="0">
                  <a:solidFill>
                    <a:srgbClr val="FFFFFF"/>
                  </a:solidFill>
                  <a:latin typeface="Arial"/>
                </a:endParaRPr>
              </a:p>
            </p:txBody>
          </p:sp>
          <p:sp>
            <p:nvSpPr>
              <p:cNvPr id="25" name="Block Arc 24"/>
              <p:cNvSpPr/>
              <p:nvPr/>
            </p:nvSpPr>
            <p:spPr>
              <a:xfrm rot="10800000">
                <a:off x="12660262" y="1743711"/>
                <a:ext cx="1015654" cy="1015654"/>
              </a:xfrm>
              <a:prstGeom prst="blockArc">
                <a:avLst>
                  <a:gd name="adj1" fmla="val 10800000"/>
                  <a:gd name="adj2" fmla="val 16617165"/>
                  <a:gd name="adj3" fmla="val 5105"/>
                </a:avLst>
              </a:prstGeom>
              <a:solidFill>
                <a:srgbClr val="800000">
                  <a:alpha val="70000"/>
                </a:srgbClr>
              </a:solidFill>
              <a:ln w="47625">
                <a:noFill/>
              </a:ln>
              <a:effectLst/>
              <a:scene3d>
                <a:camera prst="orthographicFront"/>
                <a:lightRig rig="soft" dir="t"/>
                <a:backdrop>
                  <a:anchor x="0" y="0" z="-210000"/>
                  <a:norm dx="0" dy="0" dz="914400"/>
                  <a:up dx="0" dy="914400" dz="0"/>
                </a:backdrop>
              </a:scene3d>
              <a:sp3d z="-227350" prstMaterial="matte"/>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5547" tIns="304498" rIns="105547" bIns="304498" numCol="1" spcCol="1270" anchor="ctr" anchorCtr="0">
                <a:noAutofit/>
              </a:bodyPr>
              <a:lstStyle/>
              <a:p>
                <a:pPr algn="ctr" defTabSz="433211">
                  <a:lnSpc>
                    <a:spcPct val="90000"/>
                  </a:lnSpc>
                  <a:spcAft>
                    <a:spcPct val="35000"/>
                  </a:spcAft>
                </a:pPr>
                <a:endParaRPr lang="en-US" sz="1000" dirty="0">
                  <a:solidFill>
                    <a:srgbClr val="FFFFFF"/>
                  </a:solidFill>
                  <a:latin typeface="Arial"/>
                </a:endParaRPr>
              </a:p>
            </p:txBody>
          </p:sp>
          <p:sp>
            <p:nvSpPr>
              <p:cNvPr id="26" name="Oval 43"/>
              <p:cNvSpPr/>
              <p:nvPr/>
            </p:nvSpPr>
            <p:spPr>
              <a:xfrm>
                <a:off x="12783389" y="1863776"/>
                <a:ext cx="769397" cy="774625"/>
              </a:xfrm>
              <a:custGeom>
                <a:avLst/>
                <a:gdLst/>
                <a:ahLst/>
                <a:cxnLst/>
                <a:rect l="l" t="t" r="r" b="b"/>
                <a:pathLst>
                  <a:path w="544306" h="544306">
                    <a:moveTo>
                      <a:pt x="272154" y="50278"/>
                    </a:moveTo>
                    <a:cubicBezTo>
                      <a:pt x="149615" y="50278"/>
                      <a:pt x="50278" y="149615"/>
                      <a:pt x="50278" y="272154"/>
                    </a:cubicBezTo>
                    <a:cubicBezTo>
                      <a:pt x="50278" y="394693"/>
                      <a:pt x="149615" y="494030"/>
                      <a:pt x="272154" y="494030"/>
                    </a:cubicBezTo>
                    <a:cubicBezTo>
                      <a:pt x="394693" y="494030"/>
                      <a:pt x="494030" y="394693"/>
                      <a:pt x="494030" y="272154"/>
                    </a:cubicBezTo>
                    <a:cubicBezTo>
                      <a:pt x="494030" y="149615"/>
                      <a:pt x="394693" y="50278"/>
                      <a:pt x="272154" y="50278"/>
                    </a:cubicBezTo>
                    <a:close/>
                    <a:moveTo>
                      <a:pt x="272153" y="0"/>
                    </a:moveTo>
                    <a:cubicBezTo>
                      <a:pt x="422459" y="0"/>
                      <a:pt x="544306" y="121847"/>
                      <a:pt x="544306" y="272153"/>
                    </a:cubicBezTo>
                    <a:cubicBezTo>
                      <a:pt x="544306" y="422459"/>
                      <a:pt x="422459" y="544306"/>
                      <a:pt x="272153" y="544306"/>
                    </a:cubicBezTo>
                    <a:cubicBezTo>
                      <a:pt x="121847" y="544306"/>
                      <a:pt x="0" y="422459"/>
                      <a:pt x="0" y="272153"/>
                    </a:cubicBezTo>
                    <a:cubicBezTo>
                      <a:pt x="0" y="121847"/>
                      <a:pt x="121847" y="0"/>
                      <a:pt x="272153" y="0"/>
                    </a:cubicBezTo>
                    <a:close/>
                  </a:path>
                </a:pathLst>
              </a:custGeom>
              <a:solidFill>
                <a:srgbClr val="FF0000">
                  <a:alpha val="72000"/>
                </a:srgbClr>
              </a:solidFill>
            </p:spPr>
            <p:txBody>
              <a:bodyPr wrap="square" lIns="91428" tIns="45714" rIns="91428" bIns="45714" rtlCol="0">
                <a:noAutofit/>
              </a:bodyPr>
              <a:lstStyle/>
              <a:p>
                <a:endParaRPr lang="en-US" dirty="0">
                  <a:solidFill>
                    <a:srgbClr val="676767"/>
                  </a:solidFill>
                </a:endParaRPr>
              </a:p>
            </p:txBody>
          </p:sp>
          <p:sp>
            <p:nvSpPr>
              <p:cNvPr id="27" name="Block Arc 26"/>
              <p:cNvSpPr/>
              <p:nvPr/>
            </p:nvSpPr>
            <p:spPr>
              <a:xfrm>
                <a:off x="12660263" y="1743711"/>
                <a:ext cx="1015654" cy="1015654"/>
              </a:xfrm>
              <a:prstGeom prst="blockArc">
                <a:avLst>
                  <a:gd name="adj1" fmla="val 10800000"/>
                  <a:gd name="adj2" fmla="val 16617165"/>
                  <a:gd name="adj3" fmla="val 5105"/>
                </a:avLst>
              </a:prstGeom>
              <a:solidFill>
                <a:srgbClr val="800000">
                  <a:alpha val="70000"/>
                </a:srgbClr>
              </a:solidFill>
              <a:ln w="47625">
                <a:noFill/>
              </a:ln>
              <a:effectLst/>
              <a:scene3d>
                <a:camera prst="orthographicFront"/>
                <a:lightRig rig="soft" dir="t"/>
                <a:backdrop>
                  <a:anchor x="0" y="0" z="-210000"/>
                  <a:norm dx="0" dy="0" dz="914400"/>
                  <a:up dx="0" dy="914400" dz="0"/>
                </a:backdrop>
              </a:scene3d>
              <a:sp3d z="-227350" prstMaterial="matte"/>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5547" tIns="304498" rIns="105547" bIns="304498" numCol="1" spcCol="1270" anchor="ctr" anchorCtr="0">
                <a:noAutofit/>
              </a:bodyPr>
              <a:lstStyle/>
              <a:p>
                <a:pPr algn="ctr" defTabSz="433211">
                  <a:lnSpc>
                    <a:spcPct val="90000"/>
                  </a:lnSpc>
                  <a:spcAft>
                    <a:spcPct val="35000"/>
                  </a:spcAft>
                </a:pPr>
                <a:endParaRPr lang="en-US" sz="1000" dirty="0">
                  <a:solidFill>
                    <a:srgbClr val="FFFFFF"/>
                  </a:solidFill>
                  <a:latin typeface="Arial"/>
                </a:endParaRPr>
              </a:p>
            </p:txBody>
          </p:sp>
          <p:sp>
            <p:nvSpPr>
              <p:cNvPr id="28" name="Oval 27"/>
              <p:cNvSpPr/>
              <p:nvPr/>
            </p:nvSpPr>
            <p:spPr>
              <a:xfrm>
                <a:off x="13037416" y="2120867"/>
                <a:ext cx="261343" cy="261343"/>
              </a:xfrm>
              <a:prstGeom prst="ellipse">
                <a:avLst/>
              </a:prstGeom>
              <a:solidFill>
                <a:srgbClr val="800000">
                  <a:alpha val="4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grpSp>
          <p:nvGrpSpPr>
            <p:cNvPr id="20" name="Group 19"/>
            <p:cNvGrpSpPr/>
            <p:nvPr/>
          </p:nvGrpSpPr>
          <p:grpSpPr>
            <a:xfrm>
              <a:off x="12700479" y="3347536"/>
              <a:ext cx="935219" cy="946627"/>
              <a:chOff x="12735651" y="4951361"/>
              <a:chExt cx="935219" cy="946627"/>
            </a:xfrm>
          </p:grpSpPr>
          <p:sp>
            <p:nvSpPr>
              <p:cNvPr id="21" name="Plus 20"/>
              <p:cNvSpPr/>
              <p:nvPr/>
            </p:nvSpPr>
            <p:spPr>
              <a:xfrm>
                <a:off x="12735651" y="4951361"/>
                <a:ext cx="935219" cy="946627"/>
              </a:xfrm>
              <a:prstGeom prst="mathPlus">
                <a:avLst>
                  <a:gd name="adj1" fmla="val 2247"/>
                </a:avLst>
              </a:prstGeom>
              <a:solidFill>
                <a:srgbClr val="800000">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2" name="Oval 21"/>
              <p:cNvSpPr/>
              <p:nvPr/>
            </p:nvSpPr>
            <p:spPr>
              <a:xfrm>
                <a:off x="13159666" y="5374721"/>
                <a:ext cx="96787" cy="96787"/>
              </a:xfrm>
              <a:prstGeom prst="ellipse">
                <a:avLst/>
              </a:prstGeom>
              <a:solidFill>
                <a:srgbClr val="8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grpSp>
      <p:sp>
        <p:nvSpPr>
          <p:cNvPr id="40" name="Donut 2"/>
          <p:cNvSpPr/>
          <p:nvPr/>
        </p:nvSpPr>
        <p:spPr>
          <a:xfrm>
            <a:off x="829581" y="96397"/>
            <a:ext cx="664982" cy="936089"/>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chemeClr val="bg1">
                  <a:lumMod val="50000"/>
                </a:schemeClr>
              </a:gs>
              <a:gs pos="49000">
                <a:schemeClr val="bg1">
                  <a:lumMod val="75000"/>
                </a:schemeClr>
              </a:gs>
              <a:gs pos="100000">
                <a:schemeClr val="bg1">
                  <a:lumMod val="50000"/>
                </a:schemeClr>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700" dirty="0"/>
          </a:p>
        </p:txBody>
      </p:sp>
      <p:sp>
        <p:nvSpPr>
          <p:cNvPr id="41" name="Donut 2"/>
          <p:cNvSpPr/>
          <p:nvPr/>
        </p:nvSpPr>
        <p:spPr>
          <a:xfrm>
            <a:off x="296006" y="893434"/>
            <a:ext cx="1062797" cy="574563"/>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chemeClr val="bg1">
                  <a:lumMod val="50000"/>
                </a:schemeClr>
              </a:gs>
              <a:gs pos="49000">
                <a:schemeClr val="bg1">
                  <a:lumMod val="75000"/>
                </a:schemeClr>
              </a:gs>
              <a:gs pos="100000">
                <a:schemeClr val="bg1">
                  <a:lumMod val="50000"/>
                </a:schemeClr>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700" dirty="0"/>
          </a:p>
        </p:txBody>
      </p:sp>
      <p:sp>
        <p:nvSpPr>
          <p:cNvPr id="48" name="Donut 2"/>
          <p:cNvSpPr/>
          <p:nvPr/>
        </p:nvSpPr>
        <p:spPr>
          <a:xfrm>
            <a:off x="137425" y="96397"/>
            <a:ext cx="671163" cy="964122"/>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53" name="Donut 2"/>
          <p:cNvSpPr/>
          <p:nvPr/>
        </p:nvSpPr>
        <p:spPr>
          <a:xfrm>
            <a:off x="296006" y="893434"/>
            <a:ext cx="1062797" cy="574563"/>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chemeClr val="bg1">
                  <a:lumMod val="50000"/>
                </a:schemeClr>
              </a:gs>
              <a:gs pos="49000">
                <a:schemeClr val="bg1">
                  <a:lumMod val="75000"/>
                </a:schemeClr>
              </a:gs>
              <a:gs pos="100000">
                <a:schemeClr val="bg1">
                  <a:lumMod val="50000"/>
                </a:schemeClr>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700" dirty="0"/>
          </a:p>
        </p:txBody>
      </p:sp>
      <p:sp>
        <p:nvSpPr>
          <p:cNvPr id="49" name="Rectangle 48"/>
          <p:cNvSpPr/>
          <p:nvPr/>
        </p:nvSpPr>
        <p:spPr>
          <a:xfrm>
            <a:off x="418270" y="540798"/>
            <a:ext cx="808831" cy="608017"/>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500" dirty="0" smtClean="0">
                <a:solidFill>
                  <a:srgbClr val="FFFFFF"/>
                </a:solidFill>
              </a:rPr>
              <a:t>Deliver Flawless, Effective </a:t>
            </a:r>
            <a:r>
              <a:rPr lang="en-US" sz="500" dirty="0">
                <a:solidFill>
                  <a:srgbClr val="FFFFFF"/>
                </a:solidFill>
              </a:rPr>
              <a:t/>
            </a:r>
            <a:br>
              <a:rPr lang="en-US" sz="500" dirty="0">
                <a:solidFill>
                  <a:srgbClr val="FFFFFF"/>
                </a:solidFill>
              </a:rPr>
            </a:br>
            <a:r>
              <a:rPr lang="en-US" sz="500" dirty="0" smtClean="0">
                <a:solidFill>
                  <a:srgbClr val="FFFFFF"/>
                </a:solidFill>
              </a:rPr>
              <a:t>Events, Meetings and Training</a:t>
            </a:r>
            <a:endParaRPr lang="en-US" sz="500" dirty="0">
              <a:solidFill>
                <a:srgbClr val="FFFFFF"/>
              </a:solidFill>
            </a:endParaRPr>
          </a:p>
        </p:txBody>
      </p:sp>
      <p:sp>
        <p:nvSpPr>
          <p:cNvPr id="50" name="12-Point Star 109"/>
          <p:cNvSpPr/>
          <p:nvPr/>
        </p:nvSpPr>
        <p:spPr>
          <a:xfrm>
            <a:off x="177636" y="328834"/>
            <a:ext cx="165237" cy="165237"/>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sz="600" dirty="0"/>
          </a:p>
        </p:txBody>
      </p:sp>
      <p:pic>
        <p:nvPicPr>
          <p:cNvPr id="51" name="Picture 50" descr="transform_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2674" y="336957"/>
            <a:ext cx="148106" cy="142530"/>
          </a:xfrm>
          <a:prstGeom prst="rect">
            <a:avLst/>
          </a:prstGeom>
          <a:effectLst/>
        </p:spPr>
      </p:pic>
      <p:pic>
        <p:nvPicPr>
          <p:cNvPr id="52" name="Picture 5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847" y="1283374"/>
            <a:ext cx="129393" cy="129393"/>
          </a:xfrm>
          <a:prstGeom prst="rect">
            <a:avLst/>
          </a:prstGeom>
        </p:spPr>
      </p:pic>
      <p:sp>
        <p:nvSpPr>
          <p:cNvPr id="55" name="Rectangle 54"/>
          <p:cNvSpPr/>
          <p:nvPr/>
        </p:nvSpPr>
        <p:spPr>
          <a:xfrm rot="3609847">
            <a:off x="-27675" y="175251"/>
            <a:ext cx="1181225" cy="1398870"/>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500" dirty="0">
                <a:solidFill>
                  <a:srgbClr val="FFFFFF"/>
                </a:solidFill>
              </a:rPr>
              <a:t/>
            </a:r>
            <a:br>
              <a:rPr lang="en-US" sz="500" dirty="0">
                <a:solidFill>
                  <a:srgbClr val="FFFFFF"/>
                </a:solidFill>
              </a:rPr>
            </a:br>
            <a:r>
              <a:rPr lang="en-US" sz="500" dirty="0" smtClean="0">
                <a:solidFill>
                  <a:srgbClr val="FFFFFF"/>
                </a:solidFill>
              </a:rPr>
              <a:t>Enable</a:t>
            </a:r>
            <a:br>
              <a:rPr lang="en-US" sz="500" dirty="0" smtClean="0">
                <a:solidFill>
                  <a:srgbClr val="FFFFFF"/>
                </a:solidFill>
              </a:rPr>
            </a:br>
            <a:r>
              <a:rPr lang="en-US" sz="500" dirty="0" smtClean="0">
                <a:solidFill>
                  <a:srgbClr val="FFFFFF"/>
                </a:solidFill>
              </a:rPr>
              <a:t>Digital </a:t>
            </a:r>
            <a:r>
              <a:rPr lang="en-US" sz="500" dirty="0">
                <a:solidFill>
                  <a:srgbClr val="FFFFFF"/>
                </a:solidFill>
              </a:rPr>
              <a:t>Workspaces</a:t>
            </a:r>
          </a:p>
        </p:txBody>
      </p:sp>
      <p:sp>
        <p:nvSpPr>
          <p:cNvPr id="56" name="Rectangle 55"/>
          <p:cNvSpPr/>
          <p:nvPr/>
        </p:nvSpPr>
        <p:spPr>
          <a:xfrm rot="18144357">
            <a:off x="447610" y="213542"/>
            <a:ext cx="1163927" cy="1320163"/>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GB" sz="500" dirty="0">
                <a:solidFill>
                  <a:srgbClr val="FFFFFF"/>
                </a:solidFill>
              </a:rPr>
              <a:t>Create </a:t>
            </a:r>
            <a:r>
              <a:rPr lang="en-GB" sz="500" dirty="0" smtClean="0">
                <a:solidFill>
                  <a:srgbClr val="FFFFFF"/>
                </a:solidFill>
              </a:rPr>
              <a:t>Flexible and </a:t>
            </a:r>
            <a:br>
              <a:rPr lang="en-GB" sz="500" dirty="0" smtClean="0">
                <a:solidFill>
                  <a:srgbClr val="FFFFFF"/>
                </a:solidFill>
              </a:rPr>
            </a:br>
            <a:r>
              <a:rPr lang="en-GB" sz="500" dirty="0" smtClean="0">
                <a:solidFill>
                  <a:srgbClr val="FFFFFF"/>
                </a:solidFill>
              </a:rPr>
              <a:t>Branded </a:t>
            </a:r>
            <a:r>
              <a:rPr lang="en-GB" sz="500" dirty="0">
                <a:solidFill>
                  <a:srgbClr val="FFFFFF"/>
                </a:solidFill>
              </a:rPr>
              <a:t>Work Environments</a:t>
            </a:r>
          </a:p>
        </p:txBody>
      </p:sp>
      <p:grpSp>
        <p:nvGrpSpPr>
          <p:cNvPr id="30" name="Group 29"/>
          <p:cNvGrpSpPr/>
          <p:nvPr/>
        </p:nvGrpSpPr>
        <p:grpSpPr>
          <a:xfrm>
            <a:off x="6156803" y="1266692"/>
            <a:ext cx="2987197" cy="517181"/>
            <a:chOff x="8420101" y="5402738"/>
            <a:chExt cx="3598554" cy="946997"/>
          </a:xfrm>
        </p:grpSpPr>
        <p:sp>
          <p:nvSpPr>
            <p:cNvPr id="31" name="Rectangle 30"/>
            <p:cNvSpPr/>
            <p:nvPr/>
          </p:nvSpPr>
          <p:spPr>
            <a:xfrm>
              <a:off x="8420101" y="5402738"/>
              <a:ext cx="3598554" cy="94699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85435"/>
              <a:endParaRPr lang="en-US" sz="1400" dirty="0">
                <a:solidFill>
                  <a:srgbClr val="FFFFFF"/>
                </a:solidFill>
                <a:effectLst>
                  <a:outerShdw blurRad="38100" dist="38100" dir="2700000" algn="tl">
                    <a:srgbClr val="000000">
                      <a:alpha val="43137"/>
                    </a:srgbClr>
                  </a:outerShdw>
                </a:effectLst>
                <a:latin typeface="Arial"/>
              </a:endParaRPr>
            </a:p>
          </p:txBody>
        </p:sp>
        <p:sp>
          <p:nvSpPr>
            <p:cNvPr id="32" name="Rectangle 31"/>
            <p:cNvSpPr/>
            <p:nvPr/>
          </p:nvSpPr>
          <p:spPr>
            <a:xfrm>
              <a:off x="8534401" y="5598357"/>
              <a:ext cx="3420754" cy="563563"/>
            </a:xfrm>
            <a:prstGeom prst="rect">
              <a:avLst/>
            </a:prstGeom>
          </p:spPr>
          <p:txBody>
            <a:bodyPr wrap="square" anchor="ctr">
              <a:spAutoFit/>
            </a:bodyPr>
            <a:lstStyle/>
            <a:p>
              <a:pPr defTabSz="685435"/>
              <a:r>
                <a:rPr lang="en-US" sz="1400" dirty="0" smtClean="0">
                  <a:solidFill>
                    <a:srgbClr val="FFFFFF"/>
                  </a:solidFill>
                  <a:effectLst>
                    <a:outerShdw blurRad="38100" dist="38100" dir="2700000" algn="tl">
                      <a:srgbClr val="000000">
                        <a:alpha val="43137"/>
                      </a:srgbClr>
                    </a:outerShdw>
                  </a:effectLst>
                </a:rPr>
                <a:t>Emergency Notifications</a:t>
              </a:r>
              <a:endParaRPr lang="en-US" sz="1400" dirty="0">
                <a:solidFill>
                  <a:srgbClr val="FFFFFF"/>
                </a:solidFill>
                <a:effectLst>
                  <a:outerShdw blurRad="38100" dist="38100" dir="2700000" algn="tl">
                    <a:srgbClr val="000000">
                      <a:alpha val="43137"/>
                    </a:srgbClr>
                  </a:outerShdw>
                </a:effectLst>
              </a:endParaRPr>
            </a:p>
          </p:txBody>
        </p:sp>
      </p:grpSp>
      <p:grpSp>
        <p:nvGrpSpPr>
          <p:cNvPr id="33" name="Group 32"/>
          <p:cNvGrpSpPr/>
          <p:nvPr/>
        </p:nvGrpSpPr>
        <p:grpSpPr>
          <a:xfrm>
            <a:off x="6150947" y="1876276"/>
            <a:ext cx="2987197" cy="517181"/>
            <a:chOff x="8420101" y="5402738"/>
            <a:chExt cx="3598554" cy="946997"/>
          </a:xfrm>
        </p:grpSpPr>
        <p:sp>
          <p:nvSpPr>
            <p:cNvPr id="34" name="Rectangle 33"/>
            <p:cNvSpPr/>
            <p:nvPr/>
          </p:nvSpPr>
          <p:spPr>
            <a:xfrm>
              <a:off x="8420101" y="5402738"/>
              <a:ext cx="3598554" cy="94699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85435"/>
              <a:endParaRPr lang="en-US" sz="1400" dirty="0">
                <a:solidFill>
                  <a:srgbClr val="FFFFFF"/>
                </a:solidFill>
                <a:effectLst>
                  <a:outerShdw blurRad="38100" dist="38100" dir="2700000" algn="tl">
                    <a:srgbClr val="000000">
                      <a:alpha val="43137"/>
                    </a:srgbClr>
                  </a:outerShdw>
                </a:effectLst>
                <a:latin typeface="Arial"/>
              </a:endParaRPr>
            </a:p>
          </p:txBody>
        </p:sp>
        <p:sp>
          <p:nvSpPr>
            <p:cNvPr id="35" name="Rectangle 34"/>
            <p:cNvSpPr/>
            <p:nvPr/>
          </p:nvSpPr>
          <p:spPr>
            <a:xfrm>
              <a:off x="8534401" y="5598357"/>
              <a:ext cx="3420754" cy="563563"/>
            </a:xfrm>
            <a:prstGeom prst="rect">
              <a:avLst/>
            </a:prstGeom>
          </p:spPr>
          <p:txBody>
            <a:bodyPr wrap="square" anchor="ctr">
              <a:spAutoFit/>
            </a:bodyPr>
            <a:lstStyle/>
            <a:p>
              <a:pPr defTabSz="685435"/>
              <a:r>
                <a:rPr lang="en-US" sz="1400" dirty="0" smtClean="0">
                  <a:solidFill>
                    <a:srgbClr val="FFFFFF"/>
                  </a:solidFill>
                  <a:effectLst>
                    <a:outerShdw blurRad="38100" dist="38100" dir="2700000" algn="tl">
                      <a:srgbClr val="000000">
                        <a:alpha val="43137"/>
                      </a:srgbClr>
                    </a:outerShdw>
                  </a:effectLst>
                </a:rPr>
                <a:t>Employee Location</a:t>
              </a:r>
              <a:endParaRPr lang="en-US" sz="1400" dirty="0">
                <a:solidFill>
                  <a:srgbClr val="FFFFFF"/>
                </a:solidFill>
                <a:effectLst>
                  <a:outerShdw blurRad="38100" dist="38100" dir="2700000" algn="tl">
                    <a:srgbClr val="000000">
                      <a:alpha val="43137"/>
                    </a:srgbClr>
                  </a:outerShdw>
                </a:effectLst>
              </a:endParaRPr>
            </a:p>
          </p:txBody>
        </p:sp>
      </p:grpSp>
      <p:grpSp>
        <p:nvGrpSpPr>
          <p:cNvPr id="36" name="Group 35"/>
          <p:cNvGrpSpPr/>
          <p:nvPr/>
        </p:nvGrpSpPr>
        <p:grpSpPr>
          <a:xfrm>
            <a:off x="6162675" y="2458596"/>
            <a:ext cx="2987197" cy="523220"/>
            <a:chOff x="8420101" y="5401112"/>
            <a:chExt cx="3598554" cy="958055"/>
          </a:xfrm>
        </p:grpSpPr>
        <p:sp>
          <p:nvSpPr>
            <p:cNvPr id="37" name="Rectangle 36"/>
            <p:cNvSpPr/>
            <p:nvPr/>
          </p:nvSpPr>
          <p:spPr>
            <a:xfrm>
              <a:off x="8420101" y="5402738"/>
              <a:ext cx="3598554" cy="94699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85435"/>
              <a:endParaRPr lang="en-US" sz="1400" dirty="0">
                <a:solidFill>
                  <a:srgbClr val="FFFFFF"/>
                </a:solidFill>
                <a:effectLst>
                  <a:outerShdw blurRad="38100" dist="38100" dir="2700000" algn="tl">
                    <a:srgbClr val="000000">
                      <a:alpha val="43137"/>
                    </a:srgbClr>
                  </a:outerShdw>
                </a:effectLst>
                <a:latin typeface="Arial"/>
              </a:endParaRPr>
            </a:p>
          </p:txBody>
        </p:sp>
        <p:sp>
          <p:nvSpPr>
            <p:cNvPr id="38" name="Rectangle 37"/>
            <p:cNvSpPr/>
            <p:nvPr/>
          </p:nvSpPr>
          <p:spPr>
            <a:xfrm>
              <a:off x="8534401" y="5401112"/>
              <a:ext cx="3420754" cy="958055"/>
            </a:xfrm>
            <a:prstGeom prst="rect">
              <a:avLst/>
            </a:prstGeom>
          </p:spPr>
          <p:txBody>
            <a:bodyPr wrap="square" anchor="ctr">
              <a:spAutoFit/>
            </a:bodyPr>
            <a:lstStyle/>
            <a:p>
              <a:pPr defTabSz="685435"/>
              <a:r>
                <a:rPr lang="en-US" sz="1400" dirty="0" smtClean="0">
                  <a:solidFill>
                    <a:srgbClr val="FFFFFF"/>
                  </a:solidFill>
                  <a:effectLst>
                    <a:outerShdw blurRad="38100" dist="38100" dir="2700000" algn="tl">
                      <a:srgbClr val="000000">
                        <a:alpha val="43137"/>
                      </a:srgbClr>
                    </a:outerShdw>
                  </a:effectLst>
                </a:rPr>
                <a:t>Dispatch </a:t>
              </a:r>
              <a:r>
                <a:rPr lang="en-US" sz="1400" dirty="0">
                  <a:solidFill>
                    <a:srgbClr val="FFFFFF"/>
                  </a:solidFill>
                  <a:effectLst>
                    <a:outerShdw blurRad="38100" dist="38100" dir="2700000" algn="tl">
                      <a:srgbClr val="000000">
                        <a:alpha val="43137"/>
                      </a:srgbClr>
                    </a:outerShdw>
                  </a:effectLst>
                </a:rPr>
                <a:t>and </a:t>
              </a:r>
              <a:r>
                <a:rPr lang="en-US" sz="1400" dirty="0" smtClean="0">
                  <a:solidFill>
                    <a:srgbClr val="FFFFFF"/>
                  </a:solidFill>
                  <a:effectLst>
                    <a:outerShdw blurRad="38100" dist="38100" dir="2700000" algn="tl">
                      <a:srgbClr val="000000">
                        <a:alpha val="43137"/>
                      </a:srgbClr>
                    </a:outerShdw>
                  </a:effectLst>
                </a:rPr>
                <a:t>Incident Response </a:t>
              </a:r>
              <a:endParaRPr lang="en-US" sz="1400" dirty="0">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963820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35" presetClass="emph" presetSubtype="0" repeatCount="5000" fill="hold" nodeType="withEffect">
                                  <p:stCondLst>
                                    <p:cond delay="0"/>
                                  </p:stCondLst>
                                  <p:childTnLst>
                                    <p:anim calcmode="discrete" valueType="str">
                                      <p:cBhvr>
                                        <p:cTn id="25"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77808511"/>
              </p:ext>
            </p:extLst>
          </p:nvPr>
        </p:nvGraphicFramePr>
        <p:xfrm>
          <a:off x="125235" y="4062321"/>
          <a:ext cx="8869296" cy="1071880"/>
        </p:xfrm>
        <a:graphic>
          <a:graphicData uri="http://schemas.openxmlformats.org/drawingml/2006/table">
            <a:tbl>
              <a:tblPr firstRow="1" bandRow="1">
                <a:tableStyleId>{5C22544A-7EE6-4342-B048-85BDC9FD1C3A}</a:tableStyleId>
              </a:tblPr>
              <a:tblGrid>
                <a:gridCol w="2217324"/>
                <a:gridCol w="2217324"/>
                <a:gridCol w="2217324"/>
                <a:gridCol w="2217324"/>
              </a:tblGrid>
              <a:tr h="370840">
                <a:tc>
                  <a:txBody>
                    <a:bodyPr/>
                    <a:lstStyle/>
                    <a:p>
                      <a:pPr algn="ctr"/>
                      <a:r>
                        <a:rPr lang="en-GB" sz="1600" dirty="0" smtClean="0">
                          <a:solidFill>
                            <a:schemeClr val="bg1"/>
                          </a:solidFill>
                        </a:rPr>
                        <a:t>Workforce</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GB" sz="1600" dirty="0" smtClean="0">
                          <a:solidFill>
                            <a:schemeClr val="bg1"/>
                          </a:solidFill>
                        </a:rPr>
                        <a:t>Facilities</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GB" sz="1600" dirty="0" smtClean="0">
                          <a:solidFill>
                            <a:schemeClr val="bg1"/>
                          </a:solidFill>
                        </a:rPr>
                        <a:t>Organization</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GB" sz="1600" dirty="0" smtClean="0">
                          <a:solidFill>
                            <a:schemeClr val="bg1"/>
                          </a:solidFill>
                        </a:rPr>
                        <a:t>IT</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r>
              <a:tr h="370840">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Richer Experience</a:t>
                      </a:r>
                    </a:p>
                    <a:p>
                      <a:pPr marL="171450" indent="-171450" algn="ctr">
                        <a:buClr>
                          <a:schemeClr val="accent4"/>
                        </a:buClr>
                        <a:buFont typeface="Wingdings" panose="05000000000000000000" pitchFamily="2" charset="2"/>
                        <a:buChar char="ü"/>
                      </a:pPr>
                      <a:r>
                        <a:rPr lang="en-GB" dirty="0" smtClean="0">
                          <a:solidFill>
                            <a:schemeClr val="bg1"/>
                          </a:solidFill>
                        </a:rPr>
                        <a:t>Better Productivity</a:t>
                      </a:r>
                    </a:p>
                    <a:p>
                      <a:pPr marL="171450" indent="-171450" algn="ctr">
                        <a:buClr>
                          <a:schemeClr val="accent4"/>
                        </a:buClr>
                        <a:buFont typeface="Wingdings" panose="05000000000000000000" pitchFamily="2" charset="2"/>
                        <a:buChar char="ü"/>
                      </a:pPr>
                      <a:r>
                        <a:rPr lang="en-GB" dirty="0" smtClean="0">
                          <a:solidFill>
                            <a:schemeClr val="bg1"/>
                          </a:solidFill>
                        </a:rPr>
                        <a:t>Safer Environment</a:t>
                      </a:r>
                    </a:p>
                    <a:p>
                      <a:pPr marL="171450" indent="-171450" algn="ctr">
                        <a:buClr>
                          <a:schemeClr val="accent4"/>
                        </a:buClr>
                        <a:buFont typeface="Wingdings" panose="05000000000000000000" pitchFamily="2" charset="2"/>
                        <a:buChar char="ü"/>
                      </a:pPr>
                      <a:r>
                        <a:rPr lang="en-GB" dirty="0" smtClean="0">
                          <a:solidFill>
                            <a:schemeClr val="bg1"/>
                          </a:solidFill>
                        </a:rPr>
                        <a:t>Health and Wellness</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Lower Real Estate Costs</a:t>
                      </a:r>
                    </a:p>
                    <a:p>
                      <a:pPr marL="171450" indent="-171450" algn="ctr">
                        <a:buClr>
                          <a:schemeClr val="accent4"/>
                        </a:buClr>
                        <a:buFont typeface="Wingdings" panose="05000000000000000000" pitchFamily="2" charset="2"/>
                        <a:buChar char="ü"/>
                      </a:pPr>
                      <a:r>
                        <a:rPr lang="en-GB" dirty="0" smtClean="0">
                          <a:solidFill>
                            <a:schemeClr val="bg1"/>
                          </a:solidFill>
                        </a:rPr>
                        <a:t>Reduced Service/Energy Costs</a:t>
                      </a:r>
                    </a:p>
                    <a:p>
                      <a:pPr marL="171450" indent="-171450" algn="ctr">
                        <a:buClr>
                          <a:schemeClr val="accent4"/>
                        </a:buClr>
                        <a:buFont typeface="Wingdings" panose="05000000000000000000" pitchFamily="2" charset="2"/>
                        <a:buChar char="ü"/>
                      </a:pPr>
                      <a:r>
                        <a:rPr lang="en-GB" dirty="0" smtClean="0">
                          <a:solidFill>
                            <a:schemeClr val="bg1"/>
                          </a:solidFill>
                        </a:rPr>
                        <a:t>Real</a:t>
                      </a:r>
                      <a:r>
                        <a:rPr lang="en-GB" baseline="0" dirty="0" smtClean="0">
                          <a:solidFill>
                            <a:schemeClr val="bg1"/>
                          </a:solidFill>
                        </a:rPr>
                        <a:t> Estate</a:t>
                      </a:r>
                      <a:r>
                        <a:rPr lang="en-GB" dirty="0" smtClean="0">
                          <a:solidFill>
                            <a:schemeClr val="bg1"/>
                          </a:solidFill>
                        </a:rPr>
                        <a:t> Utilisation Insights</a:t>
                      </a:r>
                    </a:p>
                    <a:p>
                      <a:pPr marL="171450" indent="-171450" algn="ctr">
                        <a:buClr>
                          <a:schemeClr val="accent4"/>
                        </a:buClr>
                        <a:buFont typeface="Wingdings" panose="05000000000000000000" pitchFamily="2" charset="2"/>
                        <a:buChar char="ü"/>
                      </a:pPr>
                      <a:r>
                        <a:rPr lang="en-GB" dirty="0" smtClean="0">
                          <a:solidFill>
                            <a:schemeClr val="bg1"/>
                          </a:solidFill>
                        </a:rPr>
                        <a:t>Keep Workers</a:t>
                      </a:r>
                      <a:r>
                        <a:rPr lang="en-GB" baseline="0" dirty="0" smtClean="0">
                          <a:solidFill>
                            <a:schemeClr val="bg1"/>
                          </a:solidFill>
                        </a:rPr>
                        <a:t> Safe</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Optimised Space Utilisation</a:t>
                      </a:r>
                    </a:p>
                    <a:p>
                      <a:pPr marL="171450" indent="-171450" algn="ctr">
                        <a:buClr>
                          <a:schemeClr val="accent4"/>
                        </a:buClr>
                        <a:buFont typeface="Wingdings" panose="05000000000000000000" pitchFamily="2" charset="2"/>
                        <a:buChar char="ü"/>
                      </a:pPr>
                      <a:r>
                        <a:rPr lang="en-GB" dirty="0" smtClean="0">
                          <a:solidFill>
                            <a:schemeClr val="bg1"/>
                          </a:solidFill>
                        </a:rPr>
                        <a:t>Better Workforce Experience</a:t>
                      </a:r>
                    </a:p>
                    <a:p>
                      <a:pPr marL="171450" indent="-171450" algn="ctr">
                        <a:buClr>
                          <a:schemeClr val="accent4"/>
                        </a:buClr>
                        <a:buFont typeface="Wingdings" panose="05000000000000000000" pitchFamily="2" charset="2"/>
                        <a:buChar char="ü"/>
                      </a:pPr>
                      <a:r>
                        <a:rPr lang="en-GB" dirty="0" smtClean="0">
                          <a:solidFill>
                            <a:schemeClr val="bg1"/>
                          </a:solidFill>
                        </a:rPr>
                        <a:t>Use Office as a Brand</a:t>
                      </a:r>
                    </a:p>
                    <a:p>
                      <a:pPr marL="171450" indent="-171450" algn="ctr">
                        <a:buClr>
                          <a:schemeClr val="accent4"/>
                        </a:buClr>
                        <a:buFont typeface="Wingdings" panose="05000000000000000000" pitchFamily="2" charset="2"/>
                        <a:buChar char="ü"/>
                      </a:pPr>
                      <a:r>
                        <a:rPr lang="en-GB" dirty="0" smtClean="0">
                          <a:solidFill>
                            <a:schemeClr val="bg1"/>
                          </a:solidFill>
                        </a:rPr>
                        <a:t>Environmental Responsibility</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Integration</a:t>
                      </a:r>
                      <a:r>
                        <a:rPr lang="en-GB" baseline="0" dirty="0" smtClean="0">
                          <a:solidFill>
                            <a:schemeClr val="bg1"/>
                          </a:solidFill>
                        </a:rPr>
                        <a:t> to Existing Systems</a:t>
                      </a:r>
                    </a:p>
                    <a:p>
                      <a:pPr marL="171450" indent="-171450" algn="ctr">
                        <a:buClr>
                          <a:schemeClr val="accent4"/>
                        </a:buClr>
                        <a:buFont typeface="Wingdings" panose="05000000000000000000" pitchFamily="2" charset="2"/>
                        <a:buChar char="ü"/>
                      </a:pPr>
                      <a:r>
                        <a:rPr lang="en-GB" baseline="0" dirty="0" smtClean="0">
                          <a:solidFill>
                            <a:schemeClr val="bg1"/>
                          </a:solidFill>
                        </a:rPr>
                        <a:t>Maximise Current Investments</a:t>
                      </a:r>
                    </a:p>
                    <a:p>
                      <a:pPr marL="171450" indent="-171450" algn="ctr">
                        <a:buClr>
                          <a:schemeClr val="accent4"/>
                        </a:buClr>
                        <a:buFont typeface="Wingdings" panose="05000000000000000000" pitchFamily="2" charset="2"/>
                        <a:buChar char="ü"/>
                      </a:pPr>
                      <a:r>
                        <a:rPr lang="en-GB" baseline="0" dirty="0" smtClean="0">
                          <a:solidFill>
                            <a:schemeClr val="bg1"/>
                          </a:solidFill>
                        </a:rPr>
                        <a:t>Enabler to the Business</a:t>
                      </a:r>
                    </a:p>
                    <a:p>
                      <a:pPr marL="171450" indent="-171450" algn="ctr">
                        <a:buClr>
                          <a:schemeClr val="accent4"/>
                        </a:buClr>
                        <a:buFont typeface="Wingdings" panose="05000000000000000000" pitchFamily="2" charset="2"/>
                        <a:buChar char="ü"/>
                      </a:pPr>
                      <a:r>
                        <a:rPr lang="en-GB" baseline="0" dirty="0" smtClean="0">
                          <a:solidFill>
                            <a:schemeClr val="bg1"/>
                          </a:solidFill>
                        </a:rPr>
                        <a:t>Management and Control</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r>
            </a:tbl>
          </a:graphicData>
        </a:graphic>
      </p:graphicFrame>
      <p:sp>
        <p:nvSpPr>
          <p:cNvPr id="3" name="Title 2"/>
          <p:cNvSpPr>
            <a:spLocks noGrp="1"/>
          </p:cNvSpPr>
          <p:nvPr>
            <p:ph type="ctrTitle"/>
          </p:nvPr>
        </p:nvSpPr>
        <p:spPr>
          <a:xfrm>
            <a:off x="356616" y="1247921"/>
            <a:ext cx="7598042" cy="2569946"/>
          </a:xfrm>
        </p:spPr>
        <p:txBody>
          <a:bodyPr/>
          <a:lstStyle/>
          <a:p>
            <a:r>
              <a:rPr lang="en-US" dirty="0" smtClean="0"/>
              <a:t>Create Flexible </a:t>
            </a:r>
            <a:br>
              <a:rPr lang="en-US" dirty="0" smtClean="0"/>
            </a:br>
            <a:r>
              <a:rPr lang="en-US" dirty="0" smtClean="0"/>
              <a:t>and Branded</a:t>
            </a:r>
            <a:br>
              <a:rPr lang="en-US" dirty="0" smtClean="0"/>
            </a:br>
            <a:r>
              <a:rPr lang="en-US" dirty="0" smtClean="0"/>
              <a:t>Work</a:t>
            </a:r>
            <a:r>
              <a:rPr lang="en-US" dirty="0"/>
              <a:t> </a:t>
            </a:r>
            <a:r>
              <a:rPr lang="en-US" dirty="0" smtClean="0"/>
              <a:t>Environments</a:t>
            </a:r>
            <a:endParaRPr lang="en-US" dirty="0"/>
          </a:p>
        </p:txBody>
      </p:sp>
      <p:grpSp>
        <p:nvGrpSpPr>
          <p:cNvPr id="14" name="Group 13"/>
          <p:cNvGrpSpPr/>
          <p:nvPr/>
        </p:nvGrpSpPr>
        <p:grpSpPr>
          <a:xfrm>
            <a:off x="4534725" y="867528"/>
            <a:ext cx="4724055" cy="3548177"/>
            <a:chOff x="2709437" y="1764588"/>
            <a:chExt cx="6297100" cy="4730902"/>
          </a:xfrm>
        </p:grpSpPr>
        <p:sp>
          <p:nvSpPr>
            <p:cNvPr id="15" name="Donut 2"/>
            <p:cNvSpPr/>
            <p:nvPr/>
          </p:nvSpPr>
          <p:spPr>
            <a:xfrm>
              <a:off x="6040755" y="1764589"/>
              <a:ext cx="2293050" cy="3228743"/>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solidFill>
              <a:schemeClr val="bg1">
                <a:lumMod val="50000"/>
              </a:schemeClr>
            </a:soli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dirty="0">
                <a:solidFill>
                  <a:srgbClr val="FFFFFF"/>
                </a:solidFill>
              </a:endParaRPr>
            </a:p>
          </p:txBody>
        </p:sp>
        <p:sp>
          <p:nvSpPr>
            <p:cNvPr id="16" name="Donut 2"/>
            <p:cNvSpPr/>
            <p:nvPr/>
          </p:nvSpPr>
          <p:spPr>
            <a:xfrm>
              <a:off x="4200836" y="4513716"/>
              <a:ext cx="3664828" cy="1981774"/>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solidFill>
              <a:schemeClr val="bg1">
                <a:lumMod val="50000"/>
              </a:schemeClr>
            </a:soli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solidFill>
                  <a:srgbClr val="FFFFFF"/>
                </a:solidFill>
              </a:endParaRPr>
            </a:p>
          </p:txBody>
        </p:sp>
        <p:sp>
          <p:nvSpPr>
            <p:cNvPr id="17" name="Donut 2"/>
            <p:cNvSpPr/>
            <p:nvPr/>
          </p:nvSpPr>
          <p:spPr>
            <a:xfrm>
              <a:off x="3654002" y="1764588"/>
              <a:ext cx="2314362" cy="3325436"/>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solidFill>
                  <a:srgbClr val="FFFFFF"/>
                </a:solidFill>
              </a:endParaRPr>
            </a:p>
          </p:txBody>
        </p:sp>
        <p:sp>
          <p:nvSpPr>
            <p:cNvPr id="18" name="Rectangle 17"/>
            <p:cNvSpPr/>
            <p:nvPr/>
          </p:nvSpPr>
          <p:spPr>
            <a:xfrm>
              <a:off x="4622435" y="3297410"/>
              <a:ext cx="2789080" cy="2097164"/>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1200" dirty="0" smtClean="0">
                  <a:solidFill>
                    <a:srgbClr val="FFFFFF"/>
                  </a:solidFill>
                </a:rPr>
                <a:t>Deliver Flawless</a:t>
              </a:r>
              <a:r>
                <a:rPr lang="en-US" sz="1200" dirty="0">
                  <a:solidFill>
                    <a:srgbClr val="FFFFFF"/>
                  </a:solidFill>
                </a:rPr>
                <a:t>, </a:t>
              </a:r>
              <a:r>
                <a:rPr lang="en-US" sz="1200" dirty="0" smtClean="0">
                  <a:solidFill>
                    <a:srgbClr val="FFFFFF"/>
                  </a:solidFill>
                </a:rPr>
                <a:t> Effective</a:t>
              </a:r>
              <a:r>
                <a:rPr lang="en-US" sz="1200" dirty="0">
                  <a:solidFill>
                    <a:srgbClr val="FFFFFF"/>
                  </a:solidFill>
                </a:rPr>
                <a:t/>
              </a:r>
              <a:br>
                <a:rPr lang="en-US" sz="1200" dirty="0">
                  <a:solidFill>
                    <a:srgbClr val="FFFFFF"/>
                  </a:solidFill>
                </a:rPr>
              </a:br>
              <a:r>
                <a:rPr lang="en-US" sz="1200" dirty="0" smtClean="0">
                  <a:solidFill>
                    <a:srgbClr val="FFFFFF"/>
                  </a:solidFill>
                </a:rPr>
                <a:t>Events, Meetings and Training</a:t>
              </a:r>
              <a:endParaRPr lang="en-US" sz="1200" dirty="0">
                <a:solidFill>
                  <a:srgbClr val="FFFFFF"/>
                </a:solidFill>
              </a:endParaRPr>
            </a:p>
          </p:txBody>
        </p:sp>
        <p:sp>
          <p:nvSpPr>
            <p:cNvPr id="19" name="Rectangle 18"/>
            <p:cNvSpPr/>
            <p:nvPr/>
          </p:nvSpPr>
          <p:spPr>
            <a:xfrm rot="3609847">
              <a:off x="3084160" y="2037198"/>
              <a:ext cx="4074262" cy="482370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400" dirty="0">
                  <a:solidFill>
                    <a:srgbClr val="FFFFFF"/>
                  </a:solidFill>
                </a:rPr>
                <a:t/>
              </a:r>
              <a:br>
                <a:rPr lang="en-US" sz="1400" dirty="0">
                  <a:solidFill>
                    <a:srgbClr val="FFFFFF"/>
                  </a:solidFill>
                </a:rPr>
              </a:br>
              <a:r>
                <a:rPr lang="en-US" sz="1400" dirty="0" smtClean="0">
                  <a:solidFill>
                    <a:srgbClr val="FFFFFF"/>
                  </a:solidFill>
                </a:rPr>
                <a:t>Enable</a:t>
              </a:r>
              <a:br>
                <a:rPr lang="en-US" sz="1400" dirty="0" smtClean="0">
                  <a:solidFill>
                    <a:srgbClr val="FFFFFF"/>
                  </a:solidFill>
                </a:rPr>
              </a:br>
              <a:r>
                <a:rPr lang="en-US" sz="1400" dirty="0" smtClean="0">
                  <a:solidFill>
                    <a:srgbClr val="FFFFFF"/>
                  </a:solidFill>
                </a:rPr>
                <a:t>Digital </a:t>
              </a:r>
              <a:r>
                <a:rPr lang="en-US" sz="1400" dirty="0">
                  <a:solidFill>
                    <a:srgbClr val="FFFFFF"/>
                  </a:solidFill>
                </a:rPr>
                <a:t>Workspaces</a:t>
              </a:r>
            </a:p>
          </p:txBody>
        </p:sp>
        <p:sp>
          <p:nvSpPr>
            <p:cNvPr id="20" name="Rectangle 19"/>
            <p:cNvSpPr/>
            <p:nvPr/>
          </p:nvSpPr>
          <p:spPr>
            <a:xfrm rot="18144357">
              <a:off x="4723087" y="2169234"/>
              <a:ext cx="4014600" cy="4552301"/>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200" dirty="0" smtClean="0">
                  <a:solidFill>
                    <a:srgbClr val="FFFFFF"/>
                  </a:solidFill>
                </a:rPr>
                <a:t>Create Flexible and</a:t>
              </a:r>
              <a:r>
                <a:rPr lang="en-US" sz="1200" dirty="0">
                  <a:solidFill>
                    <a:srgbClr val="FFFFFF"/>
                  </a:solidFill>
                </a:rPr>
                <a:t/>
              </a:r>
              <a:br>
                <a:rPr lang="en-US" sz="1200" dirty="0">
                  <a:solidFill>
                    <a:srgbClr val="FFFFFF"/>
                  </a:solidFill>
                </a:rPr>
              </a:br>
              <a:r>
                <a:rPr lang="en-US" sz="1200" dirty="0">
                  <a:solidFill>
                    <a:srgbClr val="FFFFFF"/>
                  </a:solidFill>
                </a:rPr>
                <a:t>Branded Work Environments</a:t>
              </a:r>
            </a:p>
          </p:txBody>
        </p:sp>
        <p:sp>
          <p:nvSpPr>
            <p:cNvPr id="21" name="12-Point Star 109"/>
            <p:cNvSpPr/>
            <p:nvPr/>
          </p:nvSpPr>
          <p:spPr>
            <a:xfrm>
              <a:off x="3792661" y="2566305"/>
              <a:ext cx="569784" cy="569932"/>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dirty="0">
                <a:solidFill>
                  <a:srgbClr val="676767"/>
                </a:solidFill>
              </a:endParaRPr>
            </a:p>
          </p:txBody>
        </p:sp>
        <p:pic>
          <p:nvPicPr>
            <p:cNvPr id="22" name="Picture 21" descr="transform_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634" y="2594324"/>
              <a:ext cx="510711" cy="491612"/>
            </a:xfrm>
            <a:prstGeom prst="rect">
              <a:avLst/>
            </a:prstGeom>
            <a:effectLst/>
          </p:spPr>
        </p:pic>
        <p:pic>
          <p:nvPicPr>
            <p:cNvPr id="23" name="Pictur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7879" y="5858692"/>
              <a:ext cx="446184" cy="446300"/>
            </a:xfrm>
            <a:prstGeom prst="rect">
              <a:avLst/>
            </a:prstGeom>
          </p:spPr>
        </p:pic>
      </p:grpSp>
      <p:pic>
        <p:nvPicPr>
          <p:cNvPr id="26" name="Picture 25"/>
          <p:cNvPicPr>
            <a:picLocks noChangeAspect="1"/>
          </p:cNvPicPr>
          <p:nvPr/>
        </p:nvPicPr>
        <p:blipFill>
          <a:blip r:embed="rId5"/>
          <a:stretch>
            <a:fillRect/>
          </a:stretch>
        </p:blipFill>
        <p:spPr>
          <a:xfrm>
            <a:off x="6259162" y="1757379"/>
            <a:ext cx="1495618" cy="1496908"/>
          </a:xfrm>
          <a:prstGeom prst="ellipse">
            <a:avLst/>
          </a:prstGeom>
          <a:ln>
            <a:noFill/>
          </a:ln>
        </p:spPr>
      </p:pic>
    </p:spTree>
    <p:extLst>
      <p:ext uri="{BB962C8B-B14F-4D97-AF65-F5344CB8AC3E}">
        <p14:creationId xmlns:p14="http://schemas.microsoft.com/office/powerpoint/2010/main" val="31477704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56616" y="1008928"/>
            <a:ext cx="7598042" cy="2569946"/>
          </a:xfrm>
        </p:spPr>
        <p:txBody>
          <a:bodyPr/>
          <a:lstStyle/>
          <a:p>
            <a:r>
              <a:rPr lang="en-US" dirty="0" smtClean="0"/>
              <a:t>Enable Digital </a:t>
            </a:r>
            <a:br>
              <a:rPr lang="en-US" dirty="0" smtClean="0"/>
            </a:br>
            <a:r>
              <a:rPr lang="en-US" dirty="0" smtClean="0"/>
              <a:t>Workspaces</a:t>
            </a:r>
            <a:endParaRPr lang="en-US" dirty="0"/>
          </a:p>
        </p:txBody>
      </p:sp>
      <p:grpSp>
        <p:nvGrpSpPr>
          <p:cNvPr id="4" name="Group 3"/>
          <p:cNvGrpSpPr/>
          <p:nvPr/>
        </p:nvGrpSpPr>
        <p:grpSpPr>
          <a:xfrm>
            <a:off x="4532837" y="867528"/>
            <a:ext cx="4724055" cy="3548177"/>
            <a:chOff x="2709437" y="1764588"/>
            <a:chExt cx="6297100" cy="4730902"/>
          </a:xfrm>
        </p:grpSpPr>
        <p:sp>
          <p:nvSpPr>
            <p:cNvPr id="5" name="Donut 2"/>
            <p:cNvSpPr/>
            <p:nvPr/>
          </p:nvSpPr>
          <p:spPr>
            <a:xfrm>
              <a:off x="6040755" y="1764589"/>
              <a:ext cx="2293050" cy="3228743"/>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rgbClr val="0A7780"/>
                </a:gs>
                <a:gs pos="100000">
                  <a:srgbClr val="00ABB8"/>
                </a:gs>
                <a:gs pos="50000">
                  <a:srgbClr val="0B93A1"/>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dirty="0"/>
            </a:p>
          </p:txBody>
        </p:sp>
        <p:sp>
          <p:nvSpPr>
            <p:cNvPr id="6" name="Donut 2"/>
            <p:cNvSpPr/>
            <p:nvPr/>
          </p:nvSpPr>
          <p:spPr>
            <a:xfrm>
              <a:off x="4200836" y="4513716"/>
              <a:ext cx="3664828" cy="1981774"/>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solidFill>
              <a:schemeClr val="bg1">
                <a:lumMod val="50000"/>
              </a:schemeClr>
            </a:soli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7" name="Donut 2"/>
            <p:cNvSpPr/>
            <p:nvPr/>
          </p:nvSpPr>
          <p:spPr>
            <a:xfrm>
              <a:off x="3654002" y="1764588"/>
              <a:ext cx="2314362" cy="3325436"/>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8" name="Rectangle 7"/>
            <p:cNvSpPr/>
            <p:nvPr/>
          </p:nvSpPr>
          <p:spPr>
            <a:xfrm>
              <a:off x="4622435" y="3297410"/>
              <a:ext cx="2789080" cy="2097164"/>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1200" dirty="0" smtClean="0">
                  <a:solidFill>
                    <a:srgbClr val="FFFFFF"/>
                  </a:solidFill>
                </a:rPr>
                <a:t>Deliver Flawless</a:t>
              </a:r>
              <a:r>
                <a:rPr lang="en-US" sz="1200" dirty="0">
                  <a:solidFill>
                    <a:srgbClr val="FFFFFF"/>
                  </a:solidFill>
                </a:rPr>
                <a:t>, </a:t>
              </a:r>
              <a:r>
                <a:rPr lang="en-US" sz="1200" dirty="0" smtClean="0">
                  <a:solidFill>
                    <a:srgbClr val="FFFFFF"/>
                  </a:solidFill>
                </a:rPr>
                <a:t> Effective</a:t>
              </a:r>
              <a:r>
                <a:rPr lang="en-US" sz="1200" dirty="0">
                  <a:solidFill>
                    <a:srgbClr val="FFFFFF"/>
                  </a:solidFill>
                </a:rPr>
                <a:t/>
              </a:r>
              <a:br>
                <a:rPr lang="en-US" sz="1200" dirty="0">
                  <a:solidFill>
                    <a:srgbClr val="FFFFFF"/>
                  </a:solidFill>
                </a:rPr>
              </a:br>
              <a:r>
                <a:rPr lang="en-US" sz="1200" dirty="0" smtClean="0">
                  <a:solidFill>
                    <a:srgbClr val="FFFFFF"/>
                  </a:solidFill>
                </a:rPr>
                <a:t>Events, Meetings and Training</a:t>
              </a:r>
              <a:endParaRPr lang="en-US" sz="1200" dirty="0">
                <a:solidFill>
                  <a:srgbClr val="FFFFFF"/>
                </a:solidFill>
              </a:endParaRPr>
            </a:p>
          </p:txBody>
        </p:sp>
        <p:sp>
          <p:nvSpPr>
            <p:cNvPr id="9" name="Rectangle 8"/>
            <p:cNvSpPr/>
            <p:nvPr/>
          </p:nvSpPr>
          <p:spPr>
            <a:xfrm rot="3609847">
              <a:off x="3084160" y="2037198"/>
              <a:ext cx="4074262" cy="482370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400" dirty="0">
                  <a:solidFill>
                    <a:srgbClr val="FFFFFF"/>
                  </a:solidFill>
                </a:rPr>
                <a:t/>
              </a:r>
              <a:br>
                <a:rPr lang="en-US" sz="1400" dirty="0">
                  <a:solidFill>
                    <a:srgbClr val="FFFFFF"/>
                  </a:solidFill>
                </a:rPr>
              </a:br>
              <a:r>
                <a:rPr lang="en-US" sz="1400" dirty="0" smtClean="0">
                  <a:solidFill>
                    <a:srgbClr val="FFFFFF"/>
                  </a:solidFill>
                </a:rPr>
                <a:t>Enable</a:t>
              </a:r>
              <a:br>
                <a:rPr lang="en-US" sz="1400" dirty="0" smtClean="0">
                  <a:solidFill>
                    <a:srgbClr val="FFFFFF"/>
                  </a:solidFill>
                </a:rPr>
              </a:br>
              <a:r>
                <a:rPr lang="en-US" sz="1400" dirty="0" smtClean="0">
                  <a:solidFill>
                    <a:srgbClr val="FFFFFF"/>
                  </a:solidFill>
                </a:rPr>
                <a:t>Digital </a:t>
              </a:r>
              <a:r>
                <a:rPr lang="en-US" sz="1400" dirty="0">
                  <a:solidFill>
                    <a:srgbClr val="FFFFFF"/>
                  </a:solidFill>
                </a:rPr>
                <a:t>Workspaces</a:t>
              </a:r>
            </a:p>
          </p:txBody>
        </p:sp>
        <p:sp>
          <p:nvSpPr>
            <p:cNvPr id="10" name="Rectangle 9"/>
            <p:cNvSpPr/>
            <p:nvPr/>
          </p:nvSpPr>
          <p:spPr>
            <a:xfrm rot="18144357">
              <a:off x="4723087" y="2169234"/>
              <a:ext cx="4014600" cy="4552301"/>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200" dirty="0" smtClean="0">
                  <a:solidFill>
                    <a:srgbClr val="FFFFFF"/>
                  </a:solidFill>
                </a:rPr>
                <a:t>Create Flexible and</a:t>
              </a:r>
              <a:r>
                <a:rPr lang="en-US" sz="1200" dirty="0">
                  <a:solidFill>
                    <a:srgbClr val="FFFFFF"/>
                  </a:solidFill>
                </a:rPr>
                <a:t/>
              </a:r>
              <a:br>
                <a:rPr lang="en-US" sz="1200" dirty="0">
                  <a:solidFill>
                    <a:srgbClr val="FFFFFF"/>
                  </a:solidFill>
                </a:rPr>
              </a:br>
              <a:r>
                <a:rPr lang="en-US" sz="1200" dirty="0">
                  <a:solidFill>
                    <a:srgbClr val="FFFFFF"/>
                  </a:solidFill>
                </a:rPr>
                <a:t>Branded Work Environments</a:t>
              </a:r>
            </a:p>
          </p:txBody>
        </p:sp>
        <p:sp>
          <p:nvSpPr>
            <p:cNvPr id="11" name="12-Point Star 109"/>
            <p:cNvSpPr/>
            <p:nvPr/>
          </p:nvSpPr>
          <p:spPr>
            <a:xfrm>
              <a:off x="3792661" y="2566305"/>
              <a:ext cx="569784" cy="569932"/>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dirty="0">
                <a:solidFill>
                  <a:schemeClr val="tx1"/>
                </a:solidFill>
                <a:latin typeface="Arial" charset="0"/>
                <a:ea typeface="ＭＳ Ｐゴシック" charset="0"/>
                <a:cs typeface="ＭＳ Ｐゴシック" charset="0"/>
              </a:endParaRPr>
            </a:p>
          </p:txBody>
        </p:sp>
        <p:pic>
          <p:nvPicPr>
            <p:cNvPr id="12" name="Picture 11" descr="transform_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37634" y="2594324"/>
              <a:ext cx="510711" cy="491612"/>
            </a:xfrm>
            <a:prstGeom prst="rect">
              <a:avLst/>
            </a:prstGeom>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7879" y="5858692"/>
              <a:ext cx="446184" cy="446300"/>
            </a:xfrm>
            <a:prstGeom prst="rect">
              <a:avLst/>
            </a:prstGeom>
          </p:spPr>
        </p:pic>
      </p:grpSp>
      <p:pic>
        <p:nvPicPr>
          <p:cNvPr id="3074" name="Picture 2" descr="C:\Users\stgoldsm\Downloads\AM651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331" y="1729905"/>
            <a:ext cx="1512000" cy="154159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765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ome.jpg"/>
          <p:cNvPicPr>
            <a:picLocks noChangeAspect="1"/>
          </p:cNvPicPr>
          <p:nvPr/>
        </p:nvPicPr>
        <p:blipFill rotWithShape="1">
          <a:blip r:embed="rId3">
            <a:extLst>
              <a:ext uri="{28A0092B-C50C-407E-A947-70E740481C1C}">
                <a14:useLocalDpi xmlns:a14="http://schemas.microsoft.com/office/drawing/2010/main" val="0"/>
              </a:ext>
            </a:extLst>
          </a:blip>
          <a:srcRect r="1361"/>
          <a:stretch/>
        </p:blipFill>
        <p:spPr>
          <a:xfrm flipH="1">
            <a:off x="1" y="0"/>
            <a:ext cx="9153527" cy="5152022"/>
          </a:xfrm>
          <a:prstGeom prst="rect">
            <a:avLst/>
          </a:prstGeom>
        </p:spPr>
      </p:pic>
      <p:pic>
        <p:nvPicPr>
          <p:cNvPr id="11" name="Picture 10" descr="coffeeshop.jpg"/>
          <p:cNvPicPr>
            <a:picLocks noChangeAspect="1"/>
          </p:cNvPicPr>
          <p:nvPr/>
        </p:nvPicPr>
        <p:blipFill rotWithShape="1">
          <a:blip r:embed="rId4">
            <a:extLst>
              <a:ext uri="{28A0092B-C50C-407E-A947-70E740481C1C}">
                <a14:useLocalDpi xmlns:a14="http://schemas.microsoft.com/office/drawing/2010/main" val="0"/>
              </a:ext>
            </a:extLst>
          </a:blip>
          <a:srcRect l="1299"/>
          <a:stretch/>
        </p:blipFill>
        <p:spPr>
          <a:xfrm flipH="1">
            <a:off x="0" y="0"/>
            <a:ext cx="9144000" cy="5143500"/>
          </a:xfrm>
          <a:prstGeom prst="rect">
            <a:avLst/>
          </a:prstGeom>
        </p:spPr>
      </p:pic>
      <p:pic>
        <p:nvPicPr>
          <p:cNvPr id="10" name="Picture 9" descr="work.jpg"/>
          <p:cNvPicPr>
            <a:picLocks noChangeAspect="1"/>
          </p:cNvPicPr>
          <p:nvPr/>
        </p:nvPicPr>
        <p:blipFill rotWithShape="1">
          <a:blip r:embed="rId5">
            <a:extLst>
              <a:ext uri="{28A0092B-C50C-407E-A947-70E740481C1C}">
                <a14:useLocalDpi xmlns:a14="http://schemas.microsoft.com/office/drawing/2010/main" val="0"/>
              </a:ext>
            </a:extLst>
          </a:blip>
          <a:srcRect r="1564"/>
          <a:stretch/>
        </p:blipFill>
        <p:spPr>
          <a:xfrm>
            <a:off x="0" y="3"/>
            <a:ext cx="9144000" cy="5157311"/>
          </a:xfrm>
          <a:prstGeom prst="rect">
            <a:avLst/>
          </a:prstGeom>
        </p:spPr>
      </p:pic>
      <p:pic>
        <p:nvPicPr>
          <p:cNvPr id="4" name="Picture 3" descr="2devices123nocisc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9170902" cy="5162453"/>
          </a:xfrm>
          <a:prstGeom prst="rect">
            <a:avLst/>
          </a:prstGeom>
        </p:spPr>
      </p:pic>
      <p:grpSp>
        <p:nvGrpSpPr>
          <p:cNvPr id="20" name="Group 19"/>
          <p:cNvGrpSpPr/>
          <p:nvPr/>
        </p:nvGrpSpPr>
        <p:grpSpPr>
          <a:xfrm>
            <a:off x="6473292" y="289209"/>
            <a:ext cx="2678400" cy="558000"/>
            <a:chOff x="8762895" y="5102728"/>
            <a:chExt cx="3271413" cy="922249"/>
          </a:xfrm>
        </p:grpSpPr>
        <p:sp>
          <p:nvSpPr>
            <p:cNvPr id="21" name="Rectangle 20"/>
            <p:cNvSpPr/>
            <p:nvPr/>
          </p:nvSpPr>
          <p:spPr>
            <a:xfrm>
              <a:off x="8762895" y="5102728"/>
              <a:ext cx="3271413" cy="922249"/>
            </a:xfrm>
            <a:prstGeom prst="rect">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81"/>
              <a:endParaRPr lang="en-US" sz="1400" dirty="0">
                <a:solidFill>
                  <a:srgbClr val="FFFFFF"/>
                </a:solidFill>
                <a:effectLst>
                  <a:outerShdw blurRad="38100" dist="38100" dir="2700000" algn="tl">
                    <a:srgbClr val="000000">
                      <a:alpha val="43137"/>
                    </a:srgbClr>
                  </a:outerShdw>
                </a:effectLst>
                <a:latin typeface="Arial"/>
                <a:ea typeface="Apple LiGothic Medium"/>
                <a:cs typeface="Apple LiGothic Medium"/>
              </a:endParaRPr>
            </a:p>
          </p:txBody>
        </p:sp>
        <p:sp>
          <p:nvSpPr>
            <p:cNvPr id="22" name="Rectangle 21"/>
            <p:cNvSpPr/>
            <p:nvPr/>
          </p:nvSpPr>
          <p:spPr>
            <a:xfrm>
              <a:off x="8907520" y="5128222"/>
              <a:ext cx="3109777" cy="864765"/>
            </a:xfrm>
            <a:prstGeom prst="rect">
              <a:avLst/>
            </a:prstGeom>
          </p:spPr>
          <p:txBody>
            <a:bodyPr wrap="square" anchor="ctr">
              <a:spAutoFit/>
            </a:bodyPr>
            <a:lstStyle/>
            <a:p>
              <a:pPr defTabSz="457181"/>
              <a:r>
                <a:rPr lang="en-US" sz="1400" dirty="0" smtClean="0">
                  <a:solidFill>
                    <a:srgbClr val="FFFFFF"/>
                  </a:solidFill>
                  <a:effectLst>
                    <a:outerShdw blurRad="38100" dist="38100" dir="2700000" algn="tl">
                      <a:srgbClr val="000000">
                        <a:alpha val="43137"/>
                      </a:srgbClr>
                    </a:outerShdw>
                  </a:effectLst>
                </a:rPr>
                <a:t>Secure Access to Information and Resources</a:t>
              </a:r>
              <a:endParaRPr lang="en-US" sz="1400" dirty="0">
                <a:solidFill>
                  <a:srgbClr val="FFFFFF"/>
                </a:solidFill>
                <a:effectLst>
                  <a:outerShdw blurRad="38100" dist="38100" dir="2700000" algn="tl">
                    <a:srgbClr val="000000">
                      <a:alpha val="43137"/>
                    </a:srgbClr>
                  </a:outerShdw>
                </a:effectLst>
              </a:endParaRPr>
            </a:p>
          </p:txBody>
        </p:sp>
      </p:grpSp>
      <p:grpSp>
        <p:nvGrpSpPr>
          <p:cNvPr id="30" name="Group 29"/>
          <p:cNvGrpSpPr/>
          <p:nvPr/>
        </p:nvGrpSpPr>
        <p:grpSpPr>
          <a:xfrm>
            <a:off x="6473291" y="890860"/>
            <a:ext cx="2678400" cy="558000"/>
            <a:chOff x="8420100" y="5402733"/>
            <a:chExt cx="3968211" cy="1452835"/>
          </a:xfrm>
        </p:grpSpPr>
        <p:sp>
          <p:nvSpPr>
            <p:cNvPr id="31" name="Rectangle 30"/>
            <p:cNvSpPr/>
            <p:nvPr/>
          </p:nvSpPr>
          <p:spPr>
            <a:xfrm>
              <a:off x="8420100" y="5402733"/>
              <a:ext cx="3968211" cy="1452835"/>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81"/>
              <a:endParaRPr lang="en-US" sz="1400" dirty="0">
                <a:solidFill>
                  <a:srgbClr val="FFFFFF"/>
                </a:solidFill>
                <a:effectLst>
                  <a:outerShdw blurRad="38100" dist="38100" dir="2700000" algn="tl">
                    <a:srgbClr val="000000">
                      <a:alpha val="43137"/>
                    </a:srgbClr>
                  </a:outerShdw>
                </a:effectLst>
                <a:latin typeface="Arial"/>
                <a:ea typeface="Apple LiGothic Medium"/>
                <a:cs typeface="Apple LiGothic Medium"/>
              </a:endParaRPr>
            </a:p>
          </p:txBody>
        </p:sp>
        <p:sp>
          <p:nvSpPr>
            <p:cNvPr id="32" name="Rectangle 31"/>
            <p:cNvSpPr/>
            <p:nvPr/>
          </p:nvSpPr>
          <p:spPr>
            <a:xfrm>
              <a:off x="8534400" y="5752265"/>
              <a:ext cx="3420753" cy="801343"/>
            </a:xfrm>
            <a:prstGeom prst="rect">
              <a:avLst/>
            </a:prstGeom>
          </p:spPr>
          <p:txBody>
            <a:bodyPr wrap="square" anchor="ctr">
              <a:spAutoFit/>
            </a:bodyPr>
            <a:lstStyle/>
            <a:p>
              <a:pPr defTabSz="457181"/>
              <a:r>
                <a:rPr lang="en-US" sz="1400" dirty="0" smtClean="0">
                  <a:solidFill>
                    <a:srgbClr val="FFFFFF"/>
                  </a:solidFill>
                  <a:effectLst>
                    <a:outerShdw blurRad="38100" dist="38100" dir="2700000" algn="tl">
                      <a:srgbClr val="000000">
                        <a:alpha val="43137"/>
                      </a:srgbClr>
                    </a:outerShdw>
                  </a:effectLst>
                </a:rPr>
                <a:t>On the Move</a:t>
              </a:r>
              <a:endParaRPr lang="en-US" sz="1400" dirty="0">
                <a:solidFill>
                  <a:srgbClr val="FFFFFF"/>
                </a:solidFill>
                <a:effectLst>
                  <a:outerShdw blurRad="38100" dist="38100" dir="2700000" algn="tl">
                    <a:srgbClr val="000000">
                      <a:alpha val="43137"/>
                    </a:srgbClr>
                  </a:outerShdw>
                </a:effectLst>
              </a:endParaRPr>
            </a:p>
          </p:txBody>
        </p:sp>
      </p:grpSp>
      <p:grpSp>
        <p:nvGrpSpPr>
          <p:cNvPr id="33" name="Group 32"/>
          <p:cNvGrpSpPr/>
          <p:nvPr/>
        </p:nvGrpSpPr>
        <p:grpSpPr>
          <a:xfrm>
            <a:off x="6473302" y="1504427"/>
            <a:ext cx="2678400" cy="558000"/>
            <a:chOff x="8420101" y="5402735"/>
            <a:chExt cx="3633472" cy="1452837"/>
          </a:xfrm>
        </p:grpSpPr>
        <p:sp>
          <p:nvSpPr>
            <p:cNvPr id="34" name="Rectangle 33"/>
            <p:cNvSpPr/>
            <p:nvPr/>
          </p:nvSpPr>
          <p:spPr>
            <a:xfrm>
              <a:off x="8420101" y="5402735"/>
              <a:ext cx="3598554" cy="145283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81"/>
              <a:endParaRPr lang="en-US" sz="1400" dirty="0">
                <a:solidFill>
                  <a:srgbClr val="FFFFFF"/>
                </a:solidFill>
                <a:effectLst>
                  <a:outerShdw blurRad="38100" dist="38100" dir="2700000" algn="tl">
                    <a:srgbClr val="000000">
                      <a:alpha val="43137"/>
                    </a:srgbClr>
                  </a:outerShdw>
                </a:effectLst>
                <a:latin typeface="Arial"/>
                <a:ea typeface="Apple LiGothic Medium"/>
                <a:cs typeface="Apple LiGothic Medium"/>
              </a:endParaRPr>
            </a:p>
          </p:txBody>
        </p:sp>
        <p:sp>
          <p:nvSpPr>
            <p:cNvPr id="35" name="Rectangle 34"/>
            <p:cNvSpPr/>
            <p:nvPr/>
          </p:nvSpPr>
          <p:spPr>
            <a:xfrm>
              <a:off x="8528462" y="5727462"/>
              <a:ext cx="3525111" cy="801344"/>
            </a:xfrm>
            <a:prstGeom prst="rect">
              <a:avLst/>
            </a:prstGeom>
          </p:spPr>
          <p:txBody>
            <a:bodyPr wrap="square" anchor="ctr">
              <a:spAutoFit/>
            </a:bodyPr>
            <a:lstStyle/>
            <a:p>
              <a:pPr defTabSz="457181"/>
              <a:r>
                <a:rPr lang="en-US" sz="1400" dirty="0" smtClean="0">
                  <a:solidFill>
                    <a:srgbClr val="FFFFFF"/>
                  </a:solidFill>
                  <a:effectLst>
                    <a:outerShdw blurRad="38100" dist="38100" dir="2700000" algn="tl">
                      <a:srgbClr val="000000">
                        <a:alpha val="43137"/>
                      </a:srgbClr>
                    </a:outerShdw>
                  </a:effectLst>
                </a:rPr>
                <a:t>From the Workplace</a:t>
              </a:r>
              <a:endParaRPr lang="en-US" sz="1400" dirty="0">
                <a:solidFill>
                  <a:srgbClr val="FFFFFF"/>
                </a:solidFill>
                <a:effectLst>
                  <a:outerShdw blurRad="38100" dist="38100" dir="2700000" algn="tl">
                    <a:srgbClr val="000000">
                      <a:alpha val="43137"/>
                    </a:srgbClr>
                  </a:outerShdw>
                </a:effectLst>
              </a:endParaRPr>
            </a:p>
          </p:txBody>
        </p:sp>
      </p:grpSp>
      <p:grpSp>
        <p:nvGrpSpPr>
          <p:cNvPr id="23" name="Group 22"/>
          <p:cNvGrpSpPr/>
          <p:nvPr/>
        </p:nvGrpSpPr>
        <p:grpSpPr>
          <a:xfrm>
            <a:off x="6473294" y="2112782"/>
            <a:ext cx="2678400" cy="558000"/>
            <a:chOff x="8420101" y="5402735"/>
            <a:chExt cx="3972265" cy="1452837"/>
          </a:xfrm>
        </p:grpSpPr>
        <p:sp>
          <p:nvSpPr>
            <p:cNvPr id="24" name="Rectangle 23"/>
            <p:cNvSpPr/>
            <p:nvPr/>
          </p:nvSpPr>
          <p:spPr>
            <a:xfrm>
              <a:off x="8420101" y="5402735"/>
              <a:ext cx="3972265" cy="145283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81"/>
              <a:endParaRPr lang="en-US" sz="1400" dirty="0">
                <a:solidFill>
                  <a:srgbClr val="FFFFFF"/>
                </a:solidFill>
                <a:effectLst>
                  <a:outerShdw blurRad="38100" dist="38100" dir="2700000" algn="tl">
                    <a:srgbClr val="000000">
                      <a:alpha val="43137"/>
                    </a:srgbClr>
                  </a:outerShdw>
                </a:effectLst>
                <a:latin typeface="Arial"/>
                <a:ea typeface="Apple LiGothic Medium"/>
                <a:cs typeface="Apple LiGothic Medium"/>
              </a:endParaRPr>
            </a:p>
          </p:txBody>
        </p:sp>
        <p:sp>
          <p:nvSpPr>
            <p:cNvPr id="25" name="Rectangle 24"/>
            <p:cNvSpPr/>
            <p:nvPr/>
          </p:nvSpPr>
          <p:spPr>
            <a:xfrm>
              <a:off x="8528462" y="5727462"/>
              <a:ext cx="3525111" cy="801344"/>
            </a:xfrm>
            <a:prstGeom prst="rect">
              <a:avLst/>
            </a:prstGeom>
          </p:spPr>
          <p:txBody>
            <a:bodyPr wrap="square" anchor="ctr">
              <a:spAutoFit/>
            </a:bodyPr>
            <a:lstStyle/>
            <a:p>
              <a:pPr defTabSz="457181"/>
              <a:r>
                <a:rPr lang="en-US" sz="1400" dirty="0" smtClean="0">
                  <a:solidFill>
                    <a:srgbClr val="FFFFFF"/>
                  </a:solidFill>
                  <a:effectLst>
                    <a:outerShdw blurRad="38100" dist="38100" dir="2700000" algn="tl">
                      <a:srgbClr val="000000">
                        <a:alpha val="43137"/>
                      </a:srgbClr>
                    </a:outerShdw>
                  </a:effectLst>
                </a:rPr>
                <a:t>On Any Device</a:t>
              </a:r>
              <a:endParaRPr lang="en-US" sz="1400" dirty="0">
                <a:solidFill>
                  <a:srgbClr val="FFFFFF"/>
                </a:solidFill>
                <a:effectLst>
                  <a:outerShdw blurRad="38100" dist="38100" dir="2700000" algn="tl">
                    <a:srgbClr val="000000">
                      <a:alpha val="43137"/>
                    </a:srgbClr>
                  </a:outerShdw>
                </a:effectLst>
              </a:endParaRPr>
            </a:p>
          </p:txBody>
        </p:sp>
      </p:grpSp>
      <p:grpSp>
        <p:nvGrpSpPr>
          <p:cNvPr id="36" name="Group 35"/>
          <p:cNvGrpSpPr>
            <a:grpSpLocks noChangeAspect="1"/>
          </p:cNvGrpSpPr>
          <p:nvPr/>
        </p:nvGrpSpPr>
        <p:grpSpPr>
          <a:xfrm>
            <a:off x="-202303" y="90696"/>
            <a:ext cx="1826153" cy="1371600"/>
            <a:chOff x="2709437" y="1764588"/>
            <a:chExt cx="6297100" cy="4730902"/>
          </a:xfrm>
        </p:grpSpPr>
        <p:sp>
          <p:nvSpPr>
            <p:cNvPr id="37" name="Donut 2"/>
            <p:cNvSpPr/>
            <p:nvPr/>
          </p:nvSpPr>
          <p:spPr>
            <a:xfrm>
              <a:off x="6040755" y="1764589"/>
              <a:ext cx="2293050" cy="3228743"/>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rgbClr val="0A7780"/>
                </a:gs>
                <a:gs pos="100000">
                  <a:srgbClr val="00ABB8"/>
                </a:gs>
                <a:gs pos="50000">
                  <a:srgbClr val="0B93A1"/>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900" dirty="0">
                <a:solidFill>
                  <a:srgbClr val="FFFFFF"/>
                </a:solidFill>
                <a:latin typeface="Arial"/>
                <a:ea typeface="Apple LiGothic Medium"/>
                <a:cs typeface="Apple LiGothic Medium"/>
              </a:endParaRPr>
            </a:p>
          </p:txBody>
        </p:sp>
        <p:sp>
          <p:nvSpPr>
            <p:cNvPr id="38" name="Donut 2"/>
            <p:cNvSpPr/>
            <p:nvPr/>
          </p:nvSpPr>
          <p:spPr>
            <a:xfrm>
              <a:off x="4200836" y="4513716"/>
              <a:ext cx="3664828" cy="1981774"/>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chemeClr val="bg1">
                    <a:lumMod val="50000"/>
                  </a:schemeClr>
                </a:gs>
                <a:gs pos="100000">
                  <a:schemeClr val="bg1">
                    <a:lumMod val="50000"/>
                  </a:schemeClr>
                </a:gs>
                <a:gs pos="50000">
                  <a:schemeClr val="bg1">
                    <a:lumMod val="85000"/>
                  </a:schemeClr>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900" dirty="0">
                <a:solidFill>
                  <a:srgbClr val="FFFFFF"/>
                </a:solidFill>
                <a:latin typeface="Arial"/>
                <a:ea typeface="Apple LiGothic Medium"/>
                <a:cs typeface="Apple LiGothic Medium"/>
              </a:endParaRPr>
            </a:p>
          </p:txBody>
        </p:sp>
        <p:sp>
          <p:nvSpPr>
            <p:cNvPr id="42" name="Donut 2"/>
            <p:cNvSpPr/>
            <p:nvPr/>
          </p:nvSpPr>
          <p:spPr>
            <a:xfrm>
              <a:off x="3654002" y="1764588"/>
              <a:ext cx="2314362" cy="3325436"/>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chemeClr val="bg1">
                    <a:lumMod val="50000"/>
                  </a:schemeClr>
                </a:gs>
                <a:gs pos="100000">
                  <a:schemeClr val="bg1">
                    <a:lumMod val="50000"/>
                  </a:schemeClr>
                </a:gs>
                <a:gs pos="50000">
                  <a:schemeClr val="bg1">
                    <a:lumMod val="85000"/>
                  </a:schemeClr>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900" dirty="0">
                <a:solidFill>
                  <a:srgbClr val="FFFFFF"/>
                </a:solidFill>
                <a:latin typeface="Arial"/>
                <a:ea typeface="Apple LiGothic Medium"/>
                <a:cs typeface="Apple LiGothic Medium"/>
              </a:endParaRPr>
            </a:p>
          </p:txBody>
        </p:sp>
        <p:sp>
          <p:nvSpPr>
            <p:cNvPr id="43" name="Rectangle 42"/>
            <p:cNvSpPr/>
            <p:nvPr/>
          </p:nvSpPr>
          <p:spPr>
            <a:xfrm>
              <a:off x="4622435" y="3297410"/>
              <a:ext cx="2789080" cy="2097164"/>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600" dirty="0" smtClean="0">
                  <a:solidFill>
                    <a:srgbClr val="FFFFFF"/>
                  </a:solidFill>
                </a:rPr>
                <a:t>Deliver Flawless</a:t>
              </a:r>
              <a:r>
                <a:rPr lang="en-US" sz="600" dirty="0">
                  <a:solidFill>
                    <a:srgbClr val="FFFFFF"/>
                  </a:solidFill>
                </a:rPr>
                <a:t>, </a:t>
              </a:r>
              <a:r>
                <a:rPr lang="en-US" sz="600" dirty="0" smtClean="0">
                  <a:solidFill>
                    <a:srgbClr val="FFFFFF"/>
                  </a:solidFill>
                </a:rPr>
                <a:t> Effective</a:t>
              </a:r>
              <a:r>
                <a:rPr lang="en-US" sz="600" dirty="0">
                  <a:solidFill>
                    <a:srgbClr val="FFFFFF"/>
                  </a:solidFill>
                </a:rPr>
                <a:t/>
              </a:r>
              <a:br>
                <a:rPr lang="en-US" sz="600" dirty="0">
                  <a:solidFill>
                    <a:srgbClr val="FFFFFF"/>
                  </a:solidFill>
                </a:rPr>
              </a:br>
              <a:r>
                <a:rPr lang="en-US" sz="600" dirty="0" smtClean="0">
                  <a:solidFill>
                    <a:srgbClr val="FFFFFF"/>
                  </a:solidFill>
                </a:rPr>
                <a:t>Events, Meetings and Training</a:t>
              </a:r>
              <a:endParaRPr lang="en-US" sz="600" dirty="0">
                <a:solidFill>
                  <a:srgbClr val="FFFFFF"/>
                </a:solidFill>
              </a:endParaRPr>
            </a:p>
          </p:txBody>
        </p:sp>
        <p:sp>
          <p:nvSpPr>
            <p:cNvPr id="44" name="Rectangle 43"/>
            <p:cNvSpPr/>
            <p:nvPr/>
          </p:nvSpPr>
          <p:spPr>
            <a:xfrm rot="3609847">
              <a:off x="3084160" y="2037198"/>
              <a:ext cx="4074262" cy="482370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600" dirty="0">
                  <a:solidFill>
                    <a:srgbClr val="FFFFFF"/>
                  </a:solidFill>
                </a:rPr>
                <a:t/>
              </a:r>
              <a:br>
                <a:rPr lang="en-US" sz="600" dirty="0">
                  <a:solidFill>
                    <a:srgbClr val="FFFFFF"/>
                  </a:solidFill>
                </a:rPr>
              </a:br>
              <a:r>
                <a:rPr lang="en-US" sz="600" dirty="0" smtClean="0">
                  <a:solidFill>
                    <a:srgbClr val="FFFFFF"/>
                  </a:solidFill>
                </a:rPr>
                <a:t>Enable</a:t>
              </a:r>
              <a:br>
                <a:rPr lang="en-US" sz="600" dirty="0" smtClean="0">
                  <a:solidFill>
                    <a:srgbClr val="FFFFFF"/>
                  </a:solidFill>
                </a:rPr>
              </a:br>
              <a:r>
                <a:rPr lang="en-US" sz="600" dirty="0" smtClean="0">
                  <a:solidFill>
                    <a:srgbClr val="FFFFFF"/>
                  </a:solidFill>
                </a:rPr>
                <a:t>Digital </a:t>
              </a:r>
              <a:r>
                <a:rPr lang="en-US" sz="600" dirty="0">
                  <a:solidFill>
                    <a:srgbClr val="FFFFFF"/>
                  </a:solidFill>
                </a:rPr>
                <a:t>Workspaces</a:t>
              </a:r>
            </a:p>
          </p:txBody>
        </p:sp>
        <p:sp>
          <p:nvSpPr>
            <p:cNvPr id="59" name="Rectangle 58"/>
            <p:cNvSpPr/>
            <p:nvPr/>
          </p:nvSpPr>
          <p:spPr>
            <a:xfrm rot="18144357">
              <a:off x="4723087" y="2169234"/>
              <a:ext cx="4014600" cy="4552301"/>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600" dirty="0" smtClean="0">
                  <a:solidFill>
                    <a:srgbClr val="FFFFFF"/>
                  </a:solidFill>
                </a:rPr>
                <a:t>Create Flexible Branded</a:t>
              </a:r>
              <a:br>
                <a:rPr lang="en-US" sz="600" dirty="0" smtClean="0">
                  <a:solidFill>
                    <a:srgbClr val="FFFFFF"/>
                  </a:solidFill>
                </a:rPr>
              </a:br>
              <a:r>
                <a:rPr lang="en-US" sz="600" dirty="0" smtClean="0">
                  <a:solidFill>
                    <a:srgbClr val="FFFFFF"/>
                  </a:solidFill>
                </a:rPr>
                <a:t>Work </a:t>
              </a:r>
              <a:r>
                <a:rPr lang="en-US" sz="600" dirty="0">
                  <a:solidFill>
                    <a:srgbClr val="FFFFFF"/>
                  </a:solidFill>
                </a:rPr>
                <a:t>Environments</a:t>
              </a:r>
            </a:p>
          </p:txBody>
        </p:sp>
        <p:sp>
          <p:nvSpPr>
            <p:cNvPr id="60" name="12-Point Star 109"/>
            <p:cNvSpPr/>
            <p:nvPr/>
          </p:nvSpPr>
          <p:spPr>
            <a:xfrm>
              <a:off x="3792661" y="2566305"/>
              <a:ext cx="569784" cy="569932"/>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pPr defTabSz="457181"/>
              <a:endParaRPr lang="en-US" sz="900" dirty="0">
                <a:solidFill>
                  <a:srgbClr val="676767"/>
                </a:solidFill>
              </a:endParaRPr>
            </a:p>
          </p:txBody>
        </p:sp>
        <p:pic>
          <p:nvPicPr>
            <p:cNvPr id="61" name="Picture 60" descr="transform_3.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37634" y="2594324"/>
              <a:ext cx="510711" cy="491612"/>
            </a:xfrm>
            <a:prstGeom prst="rect">
              <a:avLst/>
            </a:prstGeom>
            <a:gradFill>
              <a:gsLst>
                <a:gs pos="0">
                  <a:srgbClr val="0A7780"/>
                </a:gs>
                <a:gs pos="100000">
                  <a:srgbClr val="00ABB8"/>
                </a:gs>
                <a:gs pos="50000">
                  <a:srgbClr val="0B93A1"/>
                </a:gs>
              </a:gsLst>
              <a:lin ang="5400000" scaled="0"/>
            </a:gradFill>
            <a:ln>
              <a:noFill/>
            </a:ln>
            <a:effectLst/>
          </p:spPr>
        </p:pic>
        <p:pic>
          <p:nvPicPr>
            <p:cNvPr id="62" name="Picture 6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27879" y="5858692"/>
              <a:ext cx="446184" cy="446300"/>
            </a:xfrm>
            <a:prstGeom prst="rect">
              <a:avLst/>
            </a:prstGeom>
            <a:gradFill>
              <a:gsLst>
                <a:gs pos="0">
                  <a:schemeClr val="bg1">
                    <a:lumMod val="75000"/>
                  </a:schemeClr>
                </a:gs>
                <a:gs pos="100000">
                  <a:schemeClr val="bg1">
                    <a:lumMod val="75000"/>
                  </a:schemeClr>
                </a:gs>
                <a:gs pos="50000">
                  <a:schemeClr val="bg1">
                    <a:lumMod val="65000"/>
                  </a:schemeClr>
                </a:gs>
              </a:gsLst>
              <a:lin ang="5400000" scaled="0"/>
            </a:gradFill>
            <a:ln>
              <a:noFill/>
            </a:ln>
            <a:effectLst/>
          </p:spPr>
        </p:pic>
      </p:grpSp>
    </p:spTree>
    <p:extLst>
      <p:ext uri="{BB962C8B-B14F-4D97-AF65-F5344CB8AC3E}">
        <p14:creationId xmlns:p14="http://schemas.microsoft.com/office/powerpoint/2010/main" val="13136668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56616" y="1008928"/>
            <a:ext cx="7598042" cy="2569946"/>
          </a:xfrm>
        </p:spPr>
        <p:txBody>
          <a:bodyPr/>
          <a:lstStyle/>
          <a:p>
            <a:r>
              <a:rPr lang="en-US" dirty="0" smtClean="0"/>
              <a:t>Enable Digital </a:t>
            </a:r>
            <a:br>
              <a:rPr lang="en-US" dirty="0" smtClean="0"/>
            </a:br>
            <a:r>
              <a:rPr lang="en-US" dirty="0" smtClean="0"/>
              <a:t>Workspaces</a:t>
            </a:r>
            <a:endParaRPr lang="en-US" dirty="0"/>
          </a:p>
        </p:txBody>
      </p:sp>
      <p:pic>
        <p:nvPicPr>
          <p:cNvPr id="3074" name="Picture 2" descr="C:\Users\stgoldsm\Downloads\AM651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331" y="1729905"/>
            <a:ext cx="1512000" cy="1541598"/>
          </a:xfrm>
          <a:prstGeom prst="ellipse">
            <a:avLst/>
          </a:prstGeom>
          <a:noFill/>
          <a:extLst>
            <a:ext uri="{909E8E84-426E-40dd-AFC4-6F175D3DCCD1}">
              <a14:hiddenFill xmlns:a14="http://schemas.microsoft.com/office/drawing/2010/main">
                <a:solidFill>
                  <a:srgbClr val="FFFFFF"/>
                </a:solidFill>
              </a14:hiddenFill>
            </a:ext>
          </a:extLst>
        </p:spPr>
      </p:pic>
      <p:graphicFrame>
        <p:nvGraphicFramePr>
          <p:cNvPr id="14" name="Table 13"/>
          <p:cNvGraphicFramePr>
            <a:graphicFrameLocks noGrp="1"/>
          </p:cNvGraphicFramePr>
          <p:nvPr>
            <p:extLst>
              <p:ext uri="{D42A27DB-BD31-4B8C-83A1-F6EECF244321}">
                <p14:modId xmlns:p14="http://schemas.microsoft.com/office/powerpoint/2010/main" val="3606747187"/>
              </p:ext>
            </p:extLst>
          </p:nvPr>
        </p:nvGraphicFramePr>
        <p:xfrm>
          <a:off x="125235" y="4062321"/>
          <a:ext cx="8894940" cy="1071880"/>
        </p:xfrm>
        <a:graphic>
          <a:graphicData uri="http://schemas.openxmlformats.org/drawingml/2006/table">
            <a:tbl>
              <a:tblPr firstRow="1" bandRow="1">
                <a:tableStyleId>{5C22544A-7EE6-4342-B048-85BDC9FD1C3A}</a:tableStyleId>
              </a:tblPr>
              <a:tblGrid>
                <a:gridCol w="2223735"/>
                <a:gridCol w="2223735"/>
                <a:gridCol w="2223735"/>
                <a:gridCol w="2223735"/>
              </a:tblGrid>
              <a:tr h="370840">
                <a:tc>
                  <a:txBody>
                    <a:bodyPr/>
                    <a:lstStyle/>
                    <a:p>
                      <a:pPr algn="ctr"/>
                      <a:r>
                        <a:rPr lang="en-GB" sz="1600" dirty="0" smtClean="0">
                          <a:solidFill>
                            <a:schemeClr val="bg1"/>
                          </a:solidFill>
                        </a:rPr>
                        <a:t>Workforce</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GB" sz="1600" dirty="0" smtClean="0">
                          <a:solidFill>
                            <a:schemeClr val="bg1"/>
                          </a:solidFill>
                        </a:rPr>
                        <a:t>Line of Business</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GB" sz="1600" dirty="0" smtClean="0">
                          <a:solidFill>
                            <a:schemeClr val="bg1"/>
                          </a:solidFill>
                        </a:rPr>
                        <a:t>Organization</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GB" sz="1600" dirty="0" smtClean="0">
                          <a:solidFill>
                            <a:schemeClr val="bg1"/>
                          </a:solidFill>
                        </a:rPr>
                        <a:t>IT</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r>
              <a:tr h="370840">
                <a:tc>
                  <a:txBody>
                    <a:bodyPr/>
                    <a:lstStyle/>
                    <a:p>
                      <a:pPr marL="171450" indent="-171450" algn="ctr">
                        <a:buClr>
                          <a:schemeClr val="accent4"/>
                        </a:buClr>
                        <a:buFont typeface="Wingdings" panose="05000000000000000000" pitchFamily="2" charset="2"/>
                        <a:buChar char="ü"/>
                      </a:pPr>
                      <a:r>
                        <a:rPr lang="en-GB" baseline="0" dirty="0" smtClean="0">
                          <a:solidFill>
                            <a:schemeClr val="bg1"/>
                          </a:solidFill>
                        </a:rPr>
                        <a:t>Reduced Commute Time</a:t>
                      </a:r>
                    </a:p>
                    <a:p>
                      <a:pPr marL="171450" indent="-171450" algn="ctr">
                        <a:buClr>
                          <a:schemeClr val="accent4"/>
                        </a:buClr>
                        <a:buFont typeface="Wingdings" panose="05000000000000000000" pitchFamily="2" charset="2"/>
                        <a:buChar char="ü"/>
                      </a:pPr>
                      <a:r>
                        <a:rPr lang="en-GB" baseline="0" dirty="0" smtClean="0">
                          <a:solidFill>
                            <a:schemeClr val="bg1"/>
                          </a:solidFill>
                        </a:rPr>
                        <a:t>Choice</a:t>
                      </a:r>
                    </a:p>
                    <a:p>
                      <a:pPr marL="171450" indent="-171450" algn="ctr">
                        <a:buClr>
                          <a:schemeClr val="accent4"/>
                        </a:buClr>
                        <a:buFont typeface="Wingdings" panose="05000000000000000000" pitchFamily="2" charset="2"/>
                        <a:buChar char="ü"/>
                      </a:pPr>
                      <a:r>
                        <a:rPr lang="en-GB" dirty="0" smtClean="0">
                          <a:solidFill>
                            <a:schemeClr val="bg1"/>
                          </a:solidFill>
                        </a:rPr>
                        <a:t>Work / Life Balance</a:t>
                      </a:r>
                    </a:p>
                    <a:p>
                      <a:pPr marL="171450" indent="-171450" algn="ctr">
                        <a:buClr>
                          <a:schemeClr val="accent4"/>
                        </a:buClr>
                        <a:buFont typeface="Wingdings" panose="05000000000000000000" pitchFamily="2" charset="2"/>
                        <a:buChar char="ü"/>
                      </a:pPr>
                      <a:r>
                        <a:rPr lang="en-GB" dirty="0" smtClean="0">
                          <a:solidFill>
                            <a:schemeClr val="bg1"/>
                          </a:solidFill>
                        </a:rPr>
                        <a:t>Consumer </a:t>
                      </a:r>
                      <a:r>
                        <a:rPr lang="en-GB" baseline="0" dirty="0" smtClean="0">
                          <a:solidFill>
                            <a:schemeClr val="bg1"/>
                          </a:solidFill>
                        </a:rPr>
                        <a:t>Experience</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Mobility</a:t>
                      </a:r>
                      <a:endParaRPr lang="en-GB" baseline="0" dirty="0" smtClean="0">
                        <a:solidFill>
                          <a:schemeClr val="bg1"/>
                        </a:solidFill>
                      </a:endParaRPr>
                    </a:p>
                    <a:p>
                      <a:pPr marL="171450" indent="-171450" algn="ctr">
                        <a:buClr>
                          <a:schemeClr val="accent4"/>
                        </a:buClr>
                        <a:buFont typeface="Wingdings" panose="05000000000000000000" pitchFamily="2" charset="2"/>
                        <a:buChar char="ü"/>
                      </a:pPr>
                      <a:r>
                        <a:rPr lang="en-GB" baseline="0" dirty="0" smtClean="0">
                          <a:solidFill>
                            <a:schemeClr val="bg1"/>
                          </a:solidFill>
                        </a:rPr>
                        <a:t>Increased Productivity</a:t>
                      </a:r>
                    </a:p>
                    <a:p>
                      <a:pPr marL="171450" indent="-171450" algn="ctr">
                        <a:buClr>
                          <a:schemeClr val="accent4"/>
                        </a:buClr>
                        <a:buFont typeface="Wingdings" panose="05000000000000000000" pitchFamily="2" charset="2"/>
                        <a:buChar char="ü"/>
                      </a:pPr>
                      <a:r>
                        <a:rPr lang="en-GB" baseline="0" dirty="0" smtClean="0">
                          <a:solidFill>
                            <a:schemeClr val="bg1"/>
                          </a:solidFill>
                        </a:rPr>
                        <a:t>Faster Response Times</a:t>
                      </a:r>
                    </a:p>
                    <a:p>
                      <a:pPr marL="171450" indent="-171450" algn="ctr">
                        <a:buClr>
                          <a:schemeClr val="accent4"/>
                        </a:buClr>
                        <a:buFont typeface="Wingdings" panose="05000000000000000000" pitchFamily="2" charset="2"/>
                        <a:buChar char="ü"/>
                      </a:pPr>
                      <a:r>
                        <a:rPr lang="en-GB" baseline="0" dirty="0" smtClean="0">
                          <a:solidFill>
                            <a:schemeClr val="bg1"/>
                          </a:solidFill>
                        </a:rPr>
                        <a:t>Better Collaboration</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Workplace Space Optimisation</a:t>
                      </a:r>
                    </a:p>
                    <a:p>
                      <a:pPr marL="171450" indent="-171450" algn="ctr">
                        <a:buClr>
                          <a:schemeClr val="accent4"/>
                        </a:buClr>
                        <a:buFont typeface="Wingdings" panose="05000000000000000000" pitchFamily="2" charset="2"/>
                        <a:buChar char="ü"/>
                      </a:pPr>
                      <a:r>
                        <a:rPr lang="en-GB" dirty="0" smtClean="0">
                          <a:solidFill>
                            <a:schemeClr val="bg1"/>
                          </a:solidFill>
                        </a:rPr>
                        <a:t>Reduce Cost</a:t>
                      </a:r>
                    </a:p>
                    <a:p>
                      <a:pPr marL="171450" indent="-171450" algn="ctr">
                        <a:buClr>
                          <a:schemeClr val="accent4"/>
                        </a:buClr>
                        <a:buFont typeface="Wingdings" panose="05000000000000000000" pitchFamily="2" charset="2"/>
                        <a:buChar char="ü"/>
                      </a:pPr>
                      <a:r>
                        <a:rPr lang="en-GB" dirty="0" smtClean="0">
                          <a:solidFill>
                            <a:schemeClr val="bg1"/>
                          </a:solidFill>
                        </a:rPr>
                        <a:t>Increased Employee Productivity</a:t>
                      </a:r>
                    </a:p>
                    <a:p>
                      <a:pPr marL="171450" indent="-171450" algn="ctr">
                        <a:buClr>
                          <a:schemeClr val="accent4"/>
                        </a:buClr>
                        <a:buFont typeface="Wingdings" panose="05000000000000000000" pitchFamily="2" charset="2"/>
                        <a:buChar char="ü"/>
                      </a:pPr>
                      <a:r>
                        <a:rPr lang="en-GB" dirty="0" smtClean="0">
                          <a:solidFill>
                            <a:schemeClr val="bg1"/>
                          </a:solidFill>
                        </a:rPr>
                        <a:t>Recruit </a:t>
                      </a:r>
                      <a:r>
                        <a:rPr lang="en-GB" baseline="0" dirty="0" smtClean="0">
                          <a:solidFill>
                            <a:schemeClr val="bg1"/>
                          </a:solidFill>
                        </a:rPr>
                        <a:t> Best Talent</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Operational Simplicity</a:t>
                      </a:r>
                    </a:p>
                    <a:p>
                      <a:pPr marL="171450" indent="-171450" algn="ctr">
                        <a:buClr>
                          <a:schemeClr val="accent4"/>
                        </a:buClr>
                        <a:buFont typeface="Wingdings" panose="05000000000000000000" pitchFamily="2" charset="2"/>
                        <a:buChar char="ü"/>
                      </a:pPr>
                      <a:r>
                        <a:rPr lang="en-GB" dirty="0" smtClean="0">
                          <a:solidFill>
                            <a:schemeClr val="bg1"/>
                          </a:solidFill>
                        </a:rPr>
                        <a:t>Integrated Multi-level Security</a:t>
                      </a:r>
                    </a:p>
                    <a:p>
                      <a:pPr marL="171450" indent="-171450" algn="ctr">
                        <a:buClr>
                          <a:schemeClr val="accent4"/>
                        </a:buClr>
                        <a:buFont typeface="Wingdings" panose="05000000000000000000" pitchFamily="2" charset="2"/>
                        <a:buChar char="ü"/>
                      </a:pPr>
                      <a:r>
                        <a:rPr lang="en-GB" dirty="0" smtClean="0">
                          <a:solidFill>
                            <a:schemeClr val="bg1"/>
                          </a:solidFill>
                        </a:rPr>
                        <a:t>Increased</a:t>
                      </a:r>
                      <a:r>
                        <a:rPr lang="en-GB" baseline="0" dirty="0" smtClean="0">
                          <a:solidFill>
                            <a:schemeClr val="bg1"/>
                          </a:solidFill>
                        </a:rPr>
                        <a:t> Control</a:t>
                      </a:r>
                    </a:p>
                    <a:p>
                      <a:pPr marL="171450" indent="-171450" algn="ctr">
                        <a:buClr>
                          <a:schemeClr val="accent4"/>
                        </a:buClr>
                        <a:buFont typeface="Wingdings" panose="05000000000000000000" pitchFamily="2" charset="2"/>
                        <a:buChar char="ü"/>
                      </a:pPr>
                      <a:r>
                        <a:rPr lang="en-GB" baseline="0" dirty="0" smtClean="0">
                          <a:solidFill>
                            <a:schemeClr val="bg1"/>
                          </a:solidFill>
                        </a:rPr>
                        <a:t>Reduced Risk</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r>
            </a:tbl>
          </a:graphicData>
        </a:graphic>
      </p:graphicFrame>
      <p:grpSp>
        <p:nvGrpSpPr>
          <p:cNvPr id="4" name="Group 3"/>
          <p:cNvGrpSpPr/>
          <p:nvPr/>
        </p:nvGrpSpPr>
        <p:grpSpPr>
          <a:xfrm>
            <a:off x="4532837" y="867528"/>
            <a:ext cx="4724055" cy="3548177"/>
            <a:chOff x="2709437" y="1764588"/>
            <a:chExt cx="6297100" cy="4730902"/>
          </a:xfrm>
        </p:grpSpPr>
        <p:sp>
          <p:nvSpPr>
            <p:cNvPr id="5" name="Donut 2"/>
            <p:cNvSpPr/>
            <p:nvPr/>
          </p:nvSpPr>
          <p:spPr>
            <a:xfrm>
              <a:off x="6040755" y="1764589"/>
              <a:ext cx="2293050" cy="3228743"/>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rgbClr val="0A7780"/>
                </a:gs>
                <a:gs pos="100000">
                  <a:srgbClr val="00ABB8"/>
                </a:gs>
                <a:gs pos="50000">
                  <a:srgbClr val="0B93A1"/>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dirty="0"/>
            </a:p>
          </p:txBody>
        </p:sp>
        <p:sp>
          <p:nvSpPr>
            <p:cNvPr id="6" name="Donut 2"/>
            <p:cNvSpPr/>
            <p:nvPr/>
          </p:nvSpPr>
          <p:spPr>
            <a:xfrm>
              <a:off x="4200836" y="4513716"/>
              <a:ext cx="3664828" cy="1981774"/>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solidFill>
              <a:schemeClr val="bg1">
                <a:lumMod val="50000"/>
              </a:schemeClr>
            </a:soli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7" name="Donut 2"/>
            <p:cNvSpPr/>
            <p:nvPr/>
          </p:nvSpPr>
          <p:spPr>
            <a:xfrm>
              <a:off x="3654002" y="1764588"/>
              <a:ext cx="2314362" cy="3325436"/>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8" name="Rectangle 7"/>
            <p:cNvSpPr/>
            <p:nvPr/>
          </p:nvSpPr>
          <p:spPr>
            <a:xfrm>
              <a:off x="4622435" y="3297410"/>
              <a:ext cx="2789080" cy="2097164"/>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1200" dirty="0" smtClean="0">
                  <a:solidFill>
                    <a:srgbClr val="FFFFFF"/>
                  </a:solidFill>
                </a:rPr>
                <a:t>Deliver Flawless</a:t>
              </a:r>
              <a:r>
                <a:rPr lang="en-US" sz="1200" dirty="0">
                  <a:solidFill>
                    <a:srgbClr val="FFFFFF"/>
                  </a:solidFill>
                </a:rPr>
                <a:t>, </a:t>
              </a:r>
              <a:r>
                <a:rPr lang="en-US" sz="1200" dirty="0" smtClean="0">
                  <a:solidFill>
                    <a:srgbClr val="FFFFFF"/>
                  </a:solidFill>
                </a:rPr>
                <a:t> Effective</a:t>
              </a:r>
              <a:r>
                <a:rPr lang="en-US" sz="1200" dirty="0">
                  <a:solidFill>
                    <a:srgbClr val="FFFFFF"/>
                  </a:solidFill>
                </a:rPr>
                <a:t/>
              </a:r>
              <a:br>
                <a:rPr lang="en-US" sz="1200" dirty="0">
                  <a:solidFill>
                    <a:srgbClr val="FFFFFF"/>
                  </a:solidFill>
                </a:rPr>
              </a:br>
              <a:r>
                <a:rPr lang="en-US" sz="1200" dirty="0" smtClean="0">
                  <a:solidFill>
                    <a:srgbClr val="FFFFFF"/>
                  </a:solidFill>
                </a:rPr>
                <a:t>Events, Meetings and Training</a:t>
              </a:r>
              <a:endParaRPr lang="en-US" sz="1200" dirty="0">
                <a:solidFill>
                  <a:srgbClr val="FFFFFF"/>
                </a:solidFill>
              </a:endParaRPr>
            </a:p>
          </p:txBody>
        </p:sp>
        <p:sp>
          <p:nvSpPr>
            <p:cNvPr id="9" name="Rectangle 8"/>
            <p:cNvSpPr/>
            <p:nvPr/>
          </p:nvSpPr>
          <p:spPr>
            <a:xfrm rot="3609847">
              <a:off x="3084160" y="2037198"/>
              <a:ext cx="4074262" cy="482370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400" dirty="0">
                  <a:solidFill>
                    <a:srgbClr val="FFFFFF"/>
                  </a:solidFill>
                </a:rPr>
                <a:t/>
              </a:r>
              <a:br>
                <a:rPr lang="en-US" sz="1400" dirty="0">
                  <a:solidFill>
                    <a:srgbClr val="FFFFFF"/>
                  </a:solidFill>
                </a:rPr>
              </a:br>
              <a:r>
                <a:rPr lang="en-US" sz="1400" dirty="0" smtClean="0">
                  <a:solidFill>
                    <a:srgbClr val="FFFFFF"/>
                  </a:solidFill>
                </a:rPr>
                <a:t>Enable</a:t>
              </a:r>
              <a:br>
                <a:rPr lang="en-US" sz="1400" dirty="0" smtClean="0">
                  <a:solidFill>
                    <a:srgbClr val="FFFFFF"/>
                  </a:solidFill>
                </a:rPr>
              </a:br>
              <a:r>
                <a:rPr lang="en-US" sz="1400" dirty="0" smtClean="0">
                  <a:solidFill>
                    <a:srgbClr val="FFFFFF"/>
                  </a:solidFill>
                </a:rPr>
                <a:t>Digital </a:t>
              </a:r>
              <a:r>
                <a:rPr lang="en-US" sz="1400" dirty="0">
                  <a:solidFill>
                    <a:srgbClr val="FFFFFF"/>
                  </a:solidFill>
                </a:rPr>
                <a:t>Workspaces</a:t>
              </a:r>
            </a:p>
          </p:txBody>
        </p:sp>
        <p:sp>
          <p:nvSpPr>
            <p:cNvPr id="10" name="Rectangle 9"/>
            <p:cNvSpPr/>
            <p:nvPr/>
          </p:nvSpPr>
          <p:spPr>
            <a:xfrm rot="18144357">
              <a:off x="4723087" y="2169234"/>
              <a:ext cx="4014600" cy="4552301"/>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200" dirty="0" smtClean="0">
                  <a:solidFill>
                    <a:srgbClr val="FFFFFF"/>
                  </a:solidFill>
                </a:rPr>
                <a:t>Create Flexible and</a:t>
              </a:r>
              <a:r>
                <a:rPr lang="en-US" sz="1200" dirty="0">
                  <a:solidFill>
                    <a:srgbClr val="FFFFFF"/>
                  </a:solidFill>
                </a:rPr>
                <a:t/>
              </a:r>
              <a:br>
                <a:rPr lang="en-US" sz="1200" dirty="0">
                  <a:solidFill>
                    <a:srgbClr val="FFFFFF"/>
                  </a:solidFill>
                </a:rPr>
              </a:br>
              <a:r>
                <a:rPr lang="en-US" sz="1200" dirty="0">
                  <a:solidFill>
                    <a:srgbClr val="FFFFFF"/>
                  </a:solidFill>
                </a:rPr>
                <a:t>Branded Work Environments</a:t>
              </a:r>
            </a:p>
          </p:txBody>
        </p:sp>
        <p:sp>
          <p:nvSpPr>
            <p:cNvPr id="11" name="12-Point Star 109"/>
            <p:cNvSpPr/>
            <p:nvPr/>
          </p:nvSpPr>
          <p:spPr>
            <a:xfrm>
              <a:off x="3792661" y="2566305"/>
              <a:ext cx="569784" cy="569932"/>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dirty="0">
                <a:solidFill>
                  <a:schemeClr val="tx1"/>
                </a:solidFill>
                <a:latin typeface="Arial" charset="0"/>
                <a:ea typeface="ＭＳ Ｐゴシック" charset="0"/>
                <a:cs typeface="ＭＳ Ｐゴシック" charset="0"/>
              </a:endParaRPr>
            </a:p>
          </p:txBody>
        </p:sp>
        <p:pic>
          <p:nvPicPr>
            <p:cNvPr id="12" name="Picture 11" descr="transform_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634" y="2594324"/>
              <a:ext cx="510711" cy="491612"/>
            </a:xfrm>
            <a:prstGeom prst="rect">
              <a:avLst/>
            </a:prstGeom>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7879" y="5858692"/>
              <a:ext cx="446184" cy="446300"/>
            </a:xfrm>
            <a:prstGeom prst="rect">
              <a:avLst/>
            </a:prstGeom>
          </p:spPr>
        </p:pic>
      </p:grpSp>
    </p:spTree>
    <p:extLst>
      <p:ext uri="{BB962C8B-B14F-4D97-AF65-F5344CB8AC3E}">
        <p14:creationId xmlns:p14="http://schemas.microsoft.com/office/powerpoint/2010/main" val="3386914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56616" y="1086853"/>
            <a:ext cx="7598042" cy="2569946"/>
          </a:xfrm>
        </p:spPr>
        <p:txBody>
          <a:bodyPr/>
          <a:lstStyle/>
          <a:p>
            <a:r>
              <a:rPr lang="en-US" dirty="0" smtClean="0"/>
              <a:t>Deliver Flawless, </a:t>
            </a:r>
            <a:br>
              <a:rPr lang="en-US" dirty="0" smtClean="0"/>
            </a:br>
            <a:r>
              <a:rPr lang="en-US" dirty="0" smtClean="0"/>
              <a:t>Effective </a:t>
            </a:r>
            <a:br>
              <a:rPr lang="en-US" dirty="0" smtClean="0"/>
            </a:br>
            <a:r>
              <a:rPr lang="en-US" dirty="0" smtClean="0"/>
              <a:t>Events, Meetings </a:t>
            </a:r>
            <a:br>
              <a:rPr lang="en-US" dirty="0" smtClean="0"/>
            </a:br>
            <a:r>
              <a:rPr lang="en-US" dirty="0" smtClean="0"/>
              <a:t>and Training</a:t>
            </a:r>
            <a:endParaRPr lang="en-US" dirty="0"/>
          </a:p>
        </p:txBody>
      </p:sp>
      <p:grpSp>
        <p:nvGrpSpPr>
          <p:cNvPr id="25" name="Group 24"/>
          <p:cNvGrpSpPr/>
          <p:nvPr/>
        </p:nvGrpSpPr>
        <p:grpSpPr>
          <a:xfrm>
            <a:off x="4534725" y="867528"/>
            <a:ext cx="4724055" cy="3548177"/>
            <a:chOff x="2709437" y="1764588"/>
            <a:chExt cx="6297100" cy="4730902"/>
          </a:xfrm>
        </p:grpSpPr>
        <p:sp>
          <p:nvSpPr>
            <p:cNvPr id="26" name="Donut 2"/>
            <p:cNvSpPr/>
            <p:nvPr/>
          </p:nvSpPr>
          <p:spPr>
            <a:xfrm>
              <a:off x="6040755" y="1764589"/>
              <a:ext cx="2293050" cy="3228743"/>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solidFill>
              <a:schemeClr val="bg1">
                <a:lumMod val="50000"/>
              </a:schemeClr>
            </a:soli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dirty="0"/>
            </a:p>
          </p:txBody>
        </p:sp>
        <p:sp>
          <p:nvSpPr>
            <p:cNvPr id="27" name="Donut 2"/>
            <p:cNvSpPr/>
            <p:nvPr/>
          </p:nvSpPr>
          <p:spPr>
            <a:xfrm>
              <a:off x="4200836" y="4513716"/>
              <a:ext cx="3664828" cy="1981774"/>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rgbClr val="90BDDB"/>
                </a:gs>
                <a:gs pos="36000">
                  <a:schemeClr val="accent1">
                    <a:lumMod val="40000"/>
                    <a:lumOff val="60000"/>
                  </a:schemeClr>
                </a:gs>
                <a:gs pos="100000">
                  <a:schemeClr val="accent1"/>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28" name="Donut 2"/>
            <p:cNvSpPr/>
            <p:nvPr/>
          </p:nvSpPr>
          <p:spPr>
            <a:xfrm>
              <a:off x="3654002" y="1764588"/>
              <a:ext cx="2314362" cy="3325436"/>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29" name="Rectangle 28"/>
            <p:cNvSpPr/>
            <p:nvPr/>
          </p:nvSpPr>
          <p:spPr>
            <a:xfrm>
              <a:off x="4622435" y="3297410"/>
              <a:ext cx="2789080" cy="2097164"/>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1200" dirty="0" smtClean="0">
                  <a:solidFill>
                    <a:srgbClr val="FFFFFF"/>
                  </a:solidFill>
                </a:rPr>
                <a:t>Deliver Flawless</a:t>
              </a:r>
              <a:r>
                <a:rPr lang="en-US" sz="1200" dirty="0">
                  <a:solidFill>
                    <a:srgbClr val="FFFFFF"/>
                  </a:solidFill>
                </a:rPr>
                <a:t>, </a:t>
              </a:r>
              <a:r>
                <a:rPr lang="en-US" sz="1200" dirty="0" smtClean="0">
                  <a:solidFill>
                    <a:srgbClr val="FFFFFF"/>
                  </a:solidFill>
                </a:rPr>
                <a:t> Effective</a:t>
              </a:r>
              <a:r>
                <a:rPr lang="en-US" sz="1200" dirty="0">
                  <a:solidFill>
                    <a:srgbClr val="FFFFFF"/>
                  </a:solidFill>
                </a:rPr>
                <a:t/>
              </a:r>
              <a:br>
                <a:rPr lang="en-US" sz="1200" dirty="0">
                  <a:solidFill>
                    <a:srgbClr val="FFFFFF"/>
                  </a:solidFill>
                </a:rPr>
              </a:br>
              <a:r>
                <a:rPr lang="en-US" sz="1200" dirty="0" smtClean="0">
                  <a:solidFill>
                    <a:srgbClr val="FFFFFF"/>
                  </a:solidFill>
                </a:rPr>
                <a:t>Events, Meetings and Training</a:t>
              </a:r>
              <a:endParaRPr lang="en-US" sz="1200" dirty="0">
                <a:solidFill>
                  <a:srgbClr val="FFFFFF"/>
                </a:solidFill>
              </a:endParaRPr>
            </a:p>
          </p:txBody>
        </p:sp>
        <p:sp>
          <p:nvSpPr>
            <p:cNvPr id="30" name="Rectangle 29"/>
            <p:cNvSpPr/>
            <p:nvPr/>
          </p:nvSpPr>
          <p:spPr>
            <a:xfrm rot="3609847">
              <a:off x="3084160" y="2037198"/>
              <a:ext cx="4074262" cy="482370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400" dirty="0">
                  <a:solidFill>
                    <a:srgbClr val="FFFFFF"/>
                  </a:solidFill>
                </a:rPr>
                <a:t/>
              </a:r>
              <a:br>
                <a:rPr lang="en-US" sz="1400" dirty="0">
                  <a:solidFill>
                    <a:srgbClr val="FFFFFF"/>
                  </a:solidFill>
                </a:rPr>
              </a:br>
              <a:r>
                <a:rPr lang="en-US" sz="1400" dirty="0" smtClean="0">
                  <a:solidFill>
                    <a:srgbClr val="FFFFFF"/>
                  </a:solidFill>
                </a:rPr>
                <a:t>Enable</a:t>
              </a:r>
              <a:br>
                <a:rPr lang="en-US" sz="1400" dirty="0" smtClean="0">
                  <a:solidFill>
                    <a:srgbClr val="FFFFFF"/>
                  </a:solidFill>
                </a:rPr>
              </a:br>
              <a:r>
                <a:rPr lang="en-US" sz="1400" dirty="0" smtClean="0">
                  <a:solidFill>
                    <a:srgbClr val="FFFFFF"/>
                  </a:solidFill>
                </a:rPr>
                <a:t>Digital </a:t>
              </a:r>
              <a:r>
                <a:rPr lang="en-US" sz="1400" dirty="0">
                  <a:solidFill>
                    <a:srgbClr val="FFFFFF"/>
                  </a:solidFill>
                </a:rPr>
                <a:t>Workspaces</a:t>
              </a:r>
            </a:p>
          </p:txBody>
        </p:sp>
        <p:sp>
          <p:nvSpPr>
            <p:cNvPr id="31" name="Rectangle 30"/>
            <p:cNvSpPr/>
            <p:nvPr/>
          </p:nvSpPr>
          <p:spPr>
            <a:xfrm rot="18144357">
              <a:off x="4723087" y="2169234"/>
              <a:ext cx="4014600" cy="4552301"/>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200" dirty="0" smtClean="0">
                  <a:solidFill>
                    <a:srgbClr val="FFFFFF"/>
                  </a:solidFill>
                </a:rPr>
                <a:t>Create Flexible and</a:t>
              </a:r>
              <a:r>
                <a:rPr lang="en-US" sz="1200" dirty="0">
                  <a:solidFill>
                    <a:srgbClr val="FFFFFF"/>
                  </a:solidFill>
                </a:rPr>
                <a:t/>
              </a:r>
              <a:br>
                <a:rPr lang="en-US" sz="1200" dirty="0">
                  <a:solidFill>
                    <a:srgbClr val="FFFFFF"/>
                  </a:solidFill>
                </a:rPr>
              </a:br>
              <a:r>
                <a:rPr lang="en-US" sz="1200" dirty="0">
                  <a:solidFill>
                    <a:srgbClr val="FFFFFF"/>
                  </a:solidFill>
                </a:rPr>
                <a:t>Branded Work Environments</a:t>
              </a:r>
            </a:p>
          </p:txBody>
        </p:sp>
        <p:sp>
          <p:nvSpPr>
            <p:cNvPr id="32" name="12-Point Star 109"/>
            <p:cNvSpPr/>
            <p:nvPr/>
          </p:nvSpPr>
          <p:spPr>
            <a:xfrm>
              <a:off x="3792661" y="2566305"/>
              <a:ext cx="569784" cy="569932"/>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dirty="0">
                <a:solidFill>
                  <a:schemeClr val="tx1"/>
                </a:solidFill>
                <a:latin typeface="Arial" charset="0"/>
                <a:ea typeface="ＭＳ Ｐゴシック" charset="0"/>
                <a:cs typeface="ＭＳ Ｐゴシック" charset="0"/>
              </a:endParaRPr>
            </a:p>
          </p:txBody>
        </p:sp>
        <p:pic>
          <p:nvPicPr>
            <p:cNvPr id="33" name="Picture 32" descr="transform_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37634" y="2594324"/>
              <a:ext cx="510711" cy="491612"/>
            </a:xfrm>
            <a:prstGeom prst="rect">
              <a:avLst/>
            </a:prstGeom>
            <a:effectLst/>
          </p:spPr>
        </p:pic>
        <p:pic>
          <p:nvPicPr>
            <p:cNvPr id="34" name="Picture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7879" y="5858692"/>
              <a:ext cx="446184" cy="446300"/>
            </a:xfrm>
            <a:prstGeom prst="rect">
              <a:avLst/>
            </a:prstGeom>
          </p:spPr>
        </p:pic>
      </p:grpSp>
      <p:pic>
        <p:nvPicPr>
          <p:cNvPr id="15" name="Picture 14" descr="webex.jpg"/>
          <p:cNvPicPr>
            <a:picLocks noChangeAspect="1"/>
          </p:cNvPicPr>
          <p:nvPr/>
        </p:nvPicPr>
        <p:blipFill rotWithShape="1">
          <a:blip r:embed="rId4">
            <a:extLst>
              <a:ext uri="{28A0092B-C50C-407E-A947-70E740481C1C}">
                <a14:useLocalDpi xmlns:a14="http://schemas.microsoft.com/office/drawing/2010/main" val="0"/>
              </a:ext>
            </a:extLst>
          </a:blip>
          <a:srcRect l="29545" t="77" r="12627" b="-77"/>
          <a:stretch/>
        </p:blipFill>
        <p:spPr>
          <a:xfrm>
            <a:off x="6247183" y="1751134"/>
            <a:ext cx="1517499" cy="1510235"/>
          </a:xfrm>
          <a:prstGeom prst="ellipse">
            <a:avLst/>
          </a:prstGeom>
        </p:spPr>
      </p:pic>
    </p:spTree>
    <p:extLst>
      <p:ext uri="{BB962C8B-B14F-4D97-AF65-F5344CB8AC3E}">
        <p14:creationId xmlns:p14="http://schemas.microsoft.com/office/powerpoint/2010/main" val="1133535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nfere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3"/>
            <a:ext cx="9143998" cy="5143445"/>
          </a:xfrm>
          <a:prstGeom prst="rect">
            <a:avLst/>
          </a:prstGeom>
        </p:spPr>
      </p:pic>
      <p:grpSp>
        <p:nvGrpSpPr>
          <p:cNvPr id="73" name="Group 72"/>
          <p:cNvGrpSpPr/>
          <p:nvPr/>
        </p:nvGrpSpPr>
        <p:grpSpPr>
          <a:xfrm>
            <a:off x="6465827" y="687232"/>
            <a:ext cx="2678175" cy="517181"/>
            <a:chOff x="8420101" y="5402738"/>
            <a:chExt cx="3598554" cy="946997"/>
          </a:xfrm>
        </p:grpSpPr>
        <p:sp>
          <p:nvSpPr>
            <p:cNvPr id="74" name="Rectangle 73"/>
            <p:cNvSpPr/>
            <p:nvPr/>
          </p:nvSpPr>
          <p:spPr>
            <a:xfrm>
              <a:off x="8420101" y="5402738"/>
              <a:ext cx="3598554" cy="946997"/>
            </a:xfrm>
            <a:prstGeom prst="rect">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520"/>
              <a:endParaRPr lang="en-US" sz="1500" dirty="0">
                <a:solidFill>
                  <a:srgbClr val="FFFFFF"/>
                </a:solidFill>
                <a:latin typeface="Arial"/>
              </a:endParaRPr>
            </a:p>
          </p:txBody>
        </p:sp>
        <p:sp>
          <p:nvSpPr>
            <p:cNvPr id="75" name="Rectangle 74"/>
            <p:cNvSpPr/>
            <p:nvPr/>
          </p:nvSpPr>
          <p:spPr>
            <a:xfrm>
              <a:off x="8534399" y="5598355"/>
              <a:ext cx="3484253" cy="563563"/>
            </a:xfrm>
            <a:prstGeom prst="rect">
              <a:avLst/>
            </a:prstGeom>
          </p:spPr>
          <p:txBody>
            <a:bodyPr wrap="square" anchor="ctr">
              <a:spAutoFit/>
            </a:bodyPr>
            <a:lstStyle/>
            <a:p>
              <a:pPr defTabSz="685520"/>
              <a:r>
                <a:rPr lang="en-US" sz="1400" dirty="0" smtClean="0">
                  <a:solidFill>
                    <a:srgbClr val="FFFFFF"/>
                  </a:solidFill>
                </a:rPr>
                <a:t>From Pocket to Boardroom</a:t>
              </a:r>
              <a:endParaRPr lang="en-US" sz="1400" dirty="0">
                <a:solidFill>
                  <a:srgbClr val="FFFFFF"/>
                </a:solidFill>
              </a:endParaRPr>
            </a:p>
          </p:txBody>
        </p:sp>
      </p:grpSp>
      <p:pic>
        <p:nvPicPr>
          <p:cNvPr id="7" name="Picture 6" descr="shutterstock_233235742.jpg"/>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848"/>
                    </a14:imgEffect>
                    <a14:imgEffect>
                      <a14:brightnessContrast contrast="-3000"/>
                    </a14:imgEffect>
                  </a14:imgLayer>
                </a14:imgProps>
              </a:ext>
              <a:ext uri="{28A0092B-C50C-407E-A947-70E740481C1C}">
                <a14:useLocalDpi xmlns:a14="http://schemas.microsoft.com/office/drawing/2010/main" val="0"/>
              </a:ext>
            </a:extLst>
          </a:blip>
          <a:stretch>
            <a:fillRect/>
          </a:stretch>
        </p:blipFill>
        <p:spPr>
          <a:xfrm>
            <a:off x="1134865" y="3462514"/>
            <a:ext cx="2997721" cy="1579388"/>
          </a:xfrm>
          <a:prstGeom prst="rect">
            <a:avLst/>
          </a:prstGeom>
          <a:effectLst>
            <a:outerShdw blurRad="63500" sx="102000" sy="102000" algn="ctr" rotWithShape="0">
              <a:prstClr val="black">
                <a:alpha val="40000"/>
              </a:prstClr>
            </a:outerShdw>
          </a:effectLst>
        </p:spPr>
      </p:pic>
      <p:pic>
        <p:nvPicPr>
          <p:cNvPr id="8" name="Picture 7" descr="shutterstock_216379687.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3333" y="3462514"/>
            <a:ext cx="2997721" cy="1579388"/>
          </a:xfrm>
          <a:prstGeom prst="rect">
            <a:avLst/>
          </a:prstGeom>
          <a:effectLst>
            <a:outerShdw blurRad="63500" sx="102000" sy="102000" algn="ctr" rotWithShape="0">
              <a:prstClr val="black">
                <a:alpha val="40000"/>
              </a:prstClr>
            </a:outerShdw>
          </a:effectLst>
        </p:spPr>
      </p:pic>
      <p:sp>
        <p:nvSpPr>
          <p:cNvPr id="33" name="Oval 32"/>
          <p:cNvSpPr/>
          <p:nvPr/>
        </p:nvSpPr>
        <p:spPr>
          <a:xfrm>
            <a:off x="681291" y="2946587"/>
            <a:ext cx="1174044" cy="1173737"/>
          </a:xfrm>
          <a:prstGeom prst="ellipse">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lIns="68580" tIns="34291" rIns="68580" bIns="34291" rtlCol="0" anchor="ctr"/>
          <a:lstStyle/>
          <a:p>
            <a:pPr algn="ctr"/>
            <a:endParaRPr lang="en-US" sz="1500" dirty="0"/>
          </a:p>
        </p:txBody>
      </p:sp>
      <p:sp>
        <p:nvSpPr>
          <p:cNvPr id="36" name="Oval 35"/>
          <p:cNvSpPr/>
          <p:nvPr/>
        </p:nvSpPr>
        <p:spPr>
          <a:xfrm>
            <a:off x="7133175" y="2946587"/>
            <a:ext cx="1174044" cy="1173737"/>
          </a:xfrm>
          <a:prstGeom prst="ellipse">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lIns="68580" tIns="34291" rIns="68580" bIns="34291" rtlCol="0" anchor="ctr"/>
          <a:lstStyle/>
          <a:p>
            <a:pPr algn="ctr"/>
            <a:endParaRPr lang="en-US" sz="1500" dirty="0"/>
          </a:p>
        </p:txBody>
      </p:sp>
      <p:pic>
        <p:nvPicPr>
          <p:cNvPr id="9" name="Picture 8"/>
          <p:cNvPicPr>
            <a:picLocks noChangeAspect="1"/>
          </p:cNvPicPr>
          <p:nvPr/>
        </p:nvPicPr>
        <p:blipFill>
          <a:blip r:embed="rId7"/>
          <a:stretch>
            <a:fillRect/>
          </a:stretch>
        </p:blipFill>
        <p:spPr>
          <a:xfrm>
            <a:off x="7263425" y="3061310"/>
            <a:ext cx="910077" cy="909840"/>
          </a:xfrm>
          <a:prstGeom prst="rect">
            <a:avLst/>
          </a:prstGeom>
        </p:spPr>
      </p:pic>
      <p:pic>
        <p:nvPicPr>
          <p:cNvPr id="11" name="Picture 10"/>
          <p:cNvPicPr>
            <a:picLocks noChangeAspect="1"/>
          </p:cNvPicPr>
          <p:nvPr/>
        </p:nvPicPr>
        <p:blipFill>
          <a:blip r:embed="rId8"/>
          <a:stretch>
            <a:fillRect/>
          </a:stretch>
        </p:blipFill>
        <p:spPr>
          <a:xfrm>
            <a:off x="843076" y="3057786"/>
            <a:ext cx="902683" cy="902448"/>
          </a:xfrm>
          <a:prstGeom prst="rect">
            <a:avLst/>
          </a:prstGeom>
        </p:spPr>
      </p:pic>
      <p:pic>
        <p:nvPicPr>
          <p:cNvPr id="14" name="Picture 13"/>
          <p:cNvPicPr>
            <a:picLocks noChangeAspect="1"/>
          </p:cNvPicPr>
          <p:nvPr/>
        </p:nvPicPr>
        <p:blipFill rotWithShape="1">
          <a:blip r:embed="rId9"/>
          <a:srcRect l="13668" t="14010" r="14890" b="14547"/>
          <a:stretch/>
        </p:blipFill>
        <p:spPr>
          <a:xfrm>
            <a:off x="3905019" y="3659456"/>
            <a:ext cx="1257700" cy="1257372"/>
          </a:xfrm>
          <a:prstGeom prst="ellipse">
            <a:avLst/>
          </a:prstGeom>
        </p:spPr>
      </p:pic>
      <p:grpSp>
        <p:nvGrpSpPr>
          <p:cNvPr id="28" name="Group 27"/>
          <p:cNvGrpSpPr/>
          <p:nvPr/>
        </p:nvGrpSpPr>
        <p:grpSpPr>
          <a:xfrm>
            <a:off x="127661" y="4471858"/>
            <a:ext cx="8888678" cy="547955"/>
            <a:chOff x="170171" y="5402738"/>
            <a:chExt cx="11848484" cy="1267333"/>
          </a:xfrm>
        </p:grpSpPr>
        <p:sp>
          <p:nvSpPr>
            <p:cNvPr id="29" name="Rectangle 28"/>
            <p:cNvSpPr/>
            <p:nvPr/>
          </p:nvSpPr>
          <p:spPr>
            <a:xfrm>
              <a:off x="170171" y="5402738"/>
              <a:ext cx="11848484" cy="1267333"/>
            </a:xfrm>
            <a:prstGeom prst="rect">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520"/>
              <a:endParaRPr lang="en-US" sz="1500" dirty="0">
                <a:solidFill>
                  <a:srgbClr val="FFFFFF"/>
                </a:solidFill>
                <a:latin typeface="Arial"/>
              </a:endParaRPr>
            </a:p>
          </p:txBody>
        </p:sp>
        <p:sp>
          <p:nvSpPr>
            <p:cNvPr id="30" name="Rectangle 29"/>
            <p:cNvSpPr/>
            <p:nvPr/>
          </p:nvSpPr>
          <p:spPr>
            <a:xfrm>
              <a:off x="387317" y="5502532"/>
              <a:ext cx="11414192" cy="1067758"/>
            </a:xfrm>
            <a:prstGeom prst="rect">
              <a:avLst/>
            </a:prstGeom>
          </p:spPr>
          <p:txBody>
            <a:bodyPr wrap="square" anchor="ctr">
              <a:spAutoFit/>
            </a:bodyPr>
            <a:lstStyle/>
            <a:p>
              <a:pPr algn="ctr" defTabSz="685520"/>
              <a:r>
                <a:rPr lang="en-US" sz="2400" dirty="0">
                  <a:solidFill>
                    <a:srgbClr val="FFFFFF"/>
                  </a:solidFill>
                </a:rPr>
                <a:t>Best Experience for the Capabilities You Have</a:t>
              </a:r>
              <a:endParaRPr lang="en-US" sz="2400" dirty="0">
                <a:solidFill>
                  <a:srgbClr val="FFFFFF"/>
                </a:solidFill>
                <a:latin typeface="Arial"/>
              </a:endParaRPr>
            </a:p>
          </p:txBody>
        </p:sp>
      </p:grpSp>
      <p:sp>
        <p:nvSpPr>
          <p:cNvPr id="31" name="Donut 2"/>
          <p:cNvSpPr/>
          <p:nvPr/>
        </p:nvSpPr>
        <p:spPr>
          <a:xfrm>
            <a:off x="739851" y="78622"/>
            <a:ext cx="664982" cy="936089"/>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chemeClr val="bg1">
                  <a:lumMod val="50000"/>
                </a:schemeClr>
              </a:gs>
              <a:gs pos="100000">
                <a:schemeClr val="bg1">
                  <a:lumMod val="50000"/>
                </a:schemeClr>
              </a:gs>
              <a:gs pos="50000">
                <a:schemeClr val="bg1">
                  <a:lumMod val="85000"/>
                </a:schemeClr>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700" dirty="0"/>
          </a:p>
        </p:txBody>
      </p:sp>
      <p:sp>
        <p:nvSpPr>
          <p:cNvPr id="42" name="Donut 2"/>
          <p:cNvSpPr/>
          <p:nvPr/>
        </p:nvSpPr>
        <p:spPr>
          <a:xfrm>
            <a:off x="206276" y="875659"/>
            <a:ext cx="1062797" cy="574563"/>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rgbClr val="90BDDB"/>
              </a:gs>
              <a:gs pos="36000">
                <a:schemeClr val="accent1">
                  <a:lumMod val="40000"/>
                  <a:lumOff val="60000"/>
                </a:schemeClr>
              </a:gs>
              <a:gs pos="100000">
                <a:schemeClr val="accent1"/>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43" name="Donut 2"/>
          <p:cNvSpPr/>
          <p:nvPr/>
        </p:nvSpPr>
        <p:spPr>
          <a:xfrm>
            <a:off x="47695" y="78622"/>
            <a:ext cx="671163" cy="964122"/>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chemeClr val="bg1">
                  <a:lumMod val="50000"/>
                </a:schemeClr>
              </a:gs>
              <a:gs pos="100000">
                <a:schemeClr val="bg1">
                  <a:lumMod val="50000"/>
                </a:schemeClr>
              </a:gs>
              <a:gs pos="50000">
                <a:schemeClr val="bg1">
                  <a:lumMod val="85000"/>
                </a:schemeClr>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700" dirty="0"/>
          </a:p>
        </p:txBody>
      </p:sp>
      <p:sp>
        <p:nvSpPr>
          <p:cNvPr id="44" name="Rectangle 43"/>
          <p:cNvSpPr/>
          <p:nvPr/>
        </p:nvSpPr>
        <p:spPr>
          <a:xfrm>
            <a:off x="328540" y="523023"/>
            <a:ext cx="808831" cy="608017"/>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500" dirty="0" smtClean="0">
                <a:solidFill>
                  <a:srgbClr val="FFFFFF"/>
                </a:solidFill>
              </a:rPr>
              <a:t>Deliver Flawless, Effective </a:t>
            </a:r>
            <a:br>
              <a:rPr lang="en-US" sz="500" dirty="0" smtClean="0">
                <a:solidFill>
                  <a:srgbClr val="FFFFFF"/>
                </a:solidFill>
              </a:rPr>
            </a:br>
            <a:r>
              <a:rPr lang="en-US" sz="500" dirty="0" smtClean="0">
                <a:solidFill>
                  <a:srgbClr val="FFFFFF"/>
                </a:solidFill>
              </a:rPr>
              <a:t>Events, Meetings and Training</a:t>
            </a:r>
            <a:endParaRPr lang="en-US" sz="500" dirty="0">
              <a:solidFill>
                <a:srgbClr val="FFFFFF"/>
              </a:solidFill>
            </a:endParaRPr>
          </a:p>
        </p:txBody>
      </p:sp>
      <p:sp>
        <p:nvSpPr>
          <p:cNvPr id="45" name="Rectangle 44"/>
          <p:cNvSpPr/>
          <p:nvPr/>
        </p:nvSpPr>
        <p:spPr>
          <a:xfrm rot="18144357">
            <a:off x="357880" y="195767"/>
            <a:ext cx="1163927" cy="1320163"/>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500" dirty="0" smtClean="0">
                <a:solidFill>
                  <a:srgbClr val="FFFFFF"/>
                </a:solidFill>
              </a:rPr>
              <a:t>Create Flexible and</a:t>
            </a:r>
            <a:r>
              <a:rPr lang="en-US" sz="500" dirty="0">
                <a:solidFill>
                  <a:srgbClr val="FFFFFF"/>
                </a:solidFill>
              </a:rPr>
              <a:t/>
            </a:r>
            <a:br>
              <a:rPr lang="en-US" sz="500" dirty="0">
                <a:solidFill>
                  <a:srgbClr val="FFFFFF"/>
                </a:solidFill>
              </a:rPr>
            </a:br>
            <a:r>
              <a:rPr lang="en-US" sz="500" dirty="0">
                <a:solidFill>
                  <a:srgbClr val="FFFFFF"/>
                </a:solidFill>
              </a:rPr>
              <a:t>Branded Work Environments</a:t>
            </a:r>
          </a:p>
        </p:txBody>
      </p:sp>
      <p:sp>
        <p:nvSpPr>
          <p:cNvPr id="46" name="12-Point Star 109"/>
          <p:cNvSpPr/>
          <p:nvPr/>
        </p:nvSpPr>
        <p:spPr>
          <a:xfrm>
            <a:off x="87906" y="311059"/>
            <a:ext cx="165237" cy="165237"/>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sz="600" dirty="0"/>
          </a:p>
        </p:txBody>
      </p:sp>
      <p:pic>
        <p:nvPicPr>
          <p:cNvPr id="47" name="Picture 46" descr="transform_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02944" y="319182"/>
            <a:ext cx="148106" cy="142530"/>
          </a:xfrm>
          <a:prstGeom prst="rect">
            <a:avLst/>
          </a:prstGeom>
          <a:effectLst/>
        </p:spPr>
      </p:pic>
      <p:pic>
        <p:nvPicPr>
          <p:cNvPr id="48" name="Picture 4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8117" y="1265599"/>
            <a:ext cx="129393" cy="129393"/>
          </a:xfrm>
          <a:prstGeom prst="rect">
            <a:avLst/>
          </a:prstGeom>
        </p:spPr>
      </p:pic>
      <p:sp>
        <p:nvSpPr>
          <p:cNvPr id="49" name="Rectangle 48"/>
          <p:cNvSpPr/>
          <p:nvPr/>
        </p:nvSpPr>
        <p:spPr>
          <a:xfrm rot="3609847">
            <a:off x="-123087" y="175251"/>
            <a:ext cx="1181225" cy="1398870"/>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500" dirty="0">
                <a:solidFill>
                  <a:srgbClr val="FFFFFF"/>
                </a:solidFill>
              </a:rPr>
              <a:t/>
            </a:r>
            <a:br>
              <a:rPr lang="en-US" sz="500" dirty="0">
                <a:solidFill>
                  <a:srgbClr val="FFFFFF"/>
                </a:solidFill>
              </a:rPr>
            </a:br>
            <a:r>
              <a:rPr lang="en-US" sz="500" dirty="0" smtClean="0">
                <a:solidFill>
                  <a:srgbClr val="FFFFFF"/>
                </a:solidFill>
              </a:rPr>
              <a:t>Enable</a:t>
            </a:r>
            <a:br>
              <a:rPr lang="en-US" sz="500" dirty="0" smtClean="0">
                <a:solidFill>
                  <a:srgbClr val="FFFFFF"/>
                </a:solidFill>
              </a:rPr>
            </a:br>
            <a:r>
              <a:rPr lang="en-US" sz="500" dirty="0" smtClean="0">
                <a:solidFill>
                  <a:srgbClr val="FFFFFF"/>
                </a:solidFill>
              </a:rPr>
              <a:t>Digital </a:t>
            </a:r>
            <a:r>
              <a:rPr lang="en-US" sz="500" dirty="0">
                <a:solidFill>
                  <a:srgbClr val="FFFFFF"/>
                </a:solidFill>
              </a:rPr>
              <a:t>Workspaces</a:t>
            </a:r>
          </a:p>
        </p:txBody>
      </p:sp>
    </p:spTree>
    <p:extLst>
      <p:ext uri="{BB962C8B-B14F-4D97-AF65-F5344CB8AC3E}">
        <p14:creationId xmlns:p14="http://schemas.microsoft.com/office/powerpoint/2010/main" val="28075328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par>
                          <p:cTn id="31" fill="hold">
                            <p:stCondLst>
                              <p:cond delay="2500"/>
                            </p:stCondLst>
                            <p:childTnLst>
                              <p:par>
                                <p:cTn id="32" presetID="10" presetClass="entr" presetSubtype="0" fill="hold" nodeType="afterEffect">
                                  <p:stCondLst>
                                    <p:cond delay="20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3552113"/>
            <a:ext cx="9144000" cy="1591389"/>
          </a:xfrm>
          <a:prstGeom prst="rect">
            <a:avLst/>
          </a:prstGeom>
          <a:gradFill flip="none" rotWithShape="1">
            <a:gsLst>
              <a:gs pos="0">
                <a:schemeClr val="tx1">
                  <a:lumMod val="50000"/>
                </a:schemeClr>
              </a:gs>
              <a:gs pos="100000">
                <a:srgbClr val="1C1C1C"/>
              </a:gs>
            </a:gsLst>
            <a:lin ang="384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a:endParaRPr lang="en-US" dirty="0" smtClean="0"/>
          </a:p>
        </p:txBody>
      </p:sp>
      <p:sp>
        <p:nvSpPr>
          <p:cNvPr id="115" name="Rectangle 114"/>
          <p:cNvSpPr/>
          <p:nvPr/>
        </p:nvSpPr>
        <p:spPr>
          <a:xfrm>
            <a:off x="0" y="0"/>
            <a:ext cx="9144000" cy="36957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a:endParaRPr lang="en-US" dirty="0" smtClean="0"/>
          </a:p>
        </p:txBody>
      </p:sp>
      <p:pic>
        <p:nvPicPr>
          <p:cNvPr id="101" name="Picture 100" descr="Welcome to the Global Sales Summ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61" y="3817647"/>
            <a:ext cx="2111060" cy="1187459"/>
          </a:xfrm>
          <a:prstGeom prst="rect">
            <a:avLst/>
          </a:prstGeom>
        </p:spPr>
      </p:pic>
      <p:pic>
        <p:nvPicPr>
          <p:cNvPr id="21" name="Picture 20" descr="Welcome to the Global Sales Summit.jpg"/>
          <p:cNvPicPr>
            <a:picLocks noChangeAspect="1"/>
          </p:cNvPicPr>
          <p:nvPr/>
        </p:nvPicPr>
        <p:blipFill rotWithShape="1">
          <a:blip r:embed="rId3">
            <a:extLst>
              <a:ext uri="{28A0092B-C50C-407E-A947-70E740481C1C}">
                <a14:useLocalDpi xmlns:a14="http://schemas.microsoft.com/office/drawing/2010/main" val="0"/>
              </a:ext>
            </a:extLst>
          </a:blip>
          <a:srcRect t="333"/>
          <a:stretch/>
        </p:blipFill>
        <p:spPr>
          <a:xfrm>
            <a:off x="1264974" y="3"/>
            <a:ext cx="6604727" cy="3702719"/>
          </a:xfrm>
          <a:prstGeom prst="rect">
            <a:avLst/>
          </a:prstGeom>
        </p:spPr>
      </p:pic>
      <p:pic>
        <p:nvPicPr>
          <p:cNvPr id="2" name="Picture 1"/>
          <p:cNvPicPr>
            <a:picLocks noChangeAspect="1"/>
          </p:cNvPicPr>
          <p:nvPr/>
        </p:nvPicPr>
        <p:blipFill rotWithShape="1">
          <a:blip r:embed="rId4"/>
          <a:srcRect b="20105"/>
          <a:stretch/>
        </p:blipFill>
        <p:spPr>
          <a:xfrm>
            <a:off x="562127" y="3718640"/>
            <a:ext cx="2303328" cy="1377455"/>
          </a:xfrm>
          <a:prstGeom prst="rect">
            <a:avLst/>
          </a:prstGeom>
        </p:spPr>
      </p:pic>
      <p:grpSp>
        <p:nvGrpSpPr>
          <p:cNvPr id="24" name="Group 23"/>
          <p:cNvGrpSpPr/>
          <p:nvPr/>
        </p:nvGrpSpPr>
        <p:grpSpPr>
          <a:xfrm>
            <a:off x="1629621" y="2459038"/>
            <a:ext cx="3732061" cy="2538878"/>
            <a:chOff x="2172262" y="3278718"/>
            <a:chExt cx="4974786" cy="3385170"/>
          </a:xfrm>
        </p:grpSpPr>
        <p:pic>
          <p:nvPicPr>
            <p:cNvPr id="107" name="Picture 106" descr="PRESENTER.png"/>
            <p:cNvPicPr>
              <a:picLocks noChangeAspect="1"/>
            </p:cNvPicPr>
            <p:nvPr/>
          </p:nvPicPr>
          <p:blipFill rotWithShape="1">
            <a:blip r:embed="rId5" cstate="print">
              <a:extLst>
                <a:ext uri="{28A0092B-C50C-407E-A947-70E740481C1C}">
                  <a14:useLocalDpi xmlns:a14="http://schemas.microsoft.com/office/drawing/2010/main" val="0"/>
                </a:ext>
              </a:extLst>
            </a:blip>
            <a:srcRect b="33839"/>
            <a:stretch/>
          </p:blipFill>
          <p:spPr>
            <a:xfrm>
              <a:off x="5768854" y="3278718"/>
              <a:ext cx="1378194" cy="1663700"/>
            </a:xfrm>
            <a:prstGeom prst="rect">
              <a:avLst/>
            </a:prstGeom>
            <a:effectLst>
              <a:outerShdw blurRad="50800" dist="139700" dir="10800000" algn="tl" rotWithShape="0">
                <a:srgbClr val="000000">
                  <a:alpha val="43000"/>
                </a:srgbClr>
              </a:outerShdw>
            </a:effectLst>
          </p:spPr>
        </p:pic>
        <p:pic>
          <p:nvPicPr>
            <p:cNvPr id="109" name="Picture 108" descr="PRESENTER.png"/>
            <p:cNvPicPr>
              <a:picLocks noChangeAspect="1"/>
            </p:cNvPicPr>
            <p:nvPr/>
          </p:nvPicPr>
          <p:blipFill rotWithShape="1">
            <a:blip r:embed="rId5" cstate="print">
              <a:extLst>
                <a:ext uri="{28A0092B-C50C-407E-A947-70E740481C1C}">
                  <a14:useLocalDpi xmlns:a14="http://schemas.microsoft.com/office/drawing/2010/main" val="0"/>
                </a:ext>
              </a:extLst>
            </a:blip>
            <a:srcRect b="33839"/>
            <a:stretch/>
          </p:blipFill>
          <p:spPr>
            <a:xfrm>
              <a:off x="2172262" y="6154895"/>
              <a:ext cx="425557" cy="508993"/>
            </a:xfrm>
            <a:prstGeom prst="rect">
              <a:avLst/>
            </a:prstGeom>
            <a:effectLst>
              <a:outerShdw blurRad="50800" dist="50800" dir="10800000" algn="tl" rotWithShape="0">
                <a:srgbClr val="000000">
                  <a:alpha val="43000"/>
                </a:srgbClr>
              </a:outerShdw>
            </a:effectLst>
          </p:spPr>
        </p:pic>
        <p:pic>
          <p:nvPicPr>
            <p:cNvPr id="111" name="Picture 110" descr="PRESENTER.png"/>
            <p:cNvPicPr>
              <a:picLocks noChangeAspect="1"/>
            </p:cNvPicPr>
            <p:nvPr/>
          </p:nvPicPr>
          <p:blipFill rotWithShape="1">
            <a:blip r:embed="rId5" cstate="print">
              <a:extLst>
                <a:ext uri="{28A0092B-C50C-407E-A947-70E740481C1C}">
                  <a14:useLocalDpi xmlns:a14="http://schemas.microsoft.com/office/drawing/2010/main" val="0"/>
                </a:ext>
              </a:extLst>
            </a:blip>
            <a:srcRect b="33839"/>
            <a:stretch/>
          </p:blipFill>
          <p:spPr>
            <a:xfrm>
              <a:off x="5976354" y="6154895"/>
              <a:ext cx="425557" cy="508993"/>
            </a:xfrm>
            <a:prstGeom prst="rect">
              <a:avLst/>
            </a:prstGeom>
            <a:effectLst>
              <a:outerShdw blurRad="50800" dist="50800" dir="10800000" algn="tl" rotWithShape="0">
                <a:srgbClr val="000000">
                  <a:alpha val="43000"/>
                </a:srgbClr>
              </a:outerShdw>
            </a:effectLst>
          </p:spPr>
        </p:pic>
      </p:grpSp>
      <p:pic>
        <p:nvPicPr>
          <p:cNvPr id="108" name="Picture 107" descr="audience.png"/>
          <p:cNvPicPr>
            <a:picLocks noChangeAspect="1"/>
          </p:cNvPicPr>
          <p:nvPr/>
        </p:nvPicPr>
        <p:blipFill rotWithShape="1">
          <a:blip r:embed="rId6" cstate="print">
            <a:extLst>
              <a:ext uri="{28A0092B-C50C-407E-A947-70E740481C1C}">
                <a14:useLocalDpi xmlns:a14="http://schemas.microsoft.com/office/drawing/2010/main" val="0"/>
              </a:ext>
            </a:extLst>
          </a:blip>
          <a:srcRect b="68427"/>
          <a:stretch/>
        </p:blipFill>
        <p:spPr>
          <a:xfrm>
            <a:off x="1264975" y="3108342"/>
            <a:ext cx="6614055" cy="596887"/>
          </a:xfrm>
          <a:prstGeom prst="rect">
            <a:avLst/>
          </a:prstGeom>
        </p:spPr>
      </p:pic>
      <p:pic>
        <p:nvPicPr>
          <p:cNvPr id="110" name="Picture 109" descr="audience.png"/>
          <p:cNvPicPr>
            <a:picLocks noChangeAspect="1"/>
          </p:cNvPicPr>
          <p:nvPr/>
        </p:nvPicPr>
        <p:blipFill rotWithShape="1">
          <a:blip r:embed="rId6" cstate="print">
            <a:extLst>
              <a:ext uri="{28A0092B-C50C-407E-A947-70E740481C1C}">
                <a14:useLocalDpi xmlns:a14="http://schemas.microsoft.com/office/drawing/2010/main" val="0"/>
              </a:ext>
            </a:extLst>
          </a:blip>
          <a:srcRect b="68427"/>
          <a:stretch/>
        </p:blipFill>
        <p:spPr>
          <a:xfrm>
            <a:off x="657991" y="4821397"/>
            <a:ext cx="2116190" cy="189221"/>
          </a:xfrm>
          <a:prstGeom prst="rect">
            <a:avLst/>
          </a:prstGeom>
        </p:spPr>
      </p:pic>
      <p:grpSp>
        <p:nvGrpSpPr>
          <p:cNvPr id="130" name="Group 129"/>
          <p:cNvGrpSpPr/>
          <p:nvPr/>
        </p:nvGrpSpPr>
        <p:grpSpPr>
          <a:xfrm>
            <a:off x="2462420" y="3552113"/>
            <a:ext cx="657876" cy="657705"/>
            <a:chOff x="7066971" y="4736149"/>
            <a:chExt cx="876940" cy="876940"/>
          </a:xfrm>
        </p:grpSpPr>
        <p:sp>
          <p:nvSpPr>
            <p:cNvPr id="131" name="Oval 130"/>
            <p:cNvSpPr/>
            <p:nvPr/>
          </p:nvSpPr>
          <p:spPr>
            <a:xfrm>
              <a:off x="7066971" y="4736149"/>
              <a:ext cx="876940" cy="876940"/>
            </a:xfrm>
            <a:prstGeom prst="ellipse">
              <a:avLst/>
            </a:prstGeom>
            <a:gradFill flip="none" rotWithShape="1">
              <a:gsLst>
                <a:gs pos="0">
                  <a:schemeClr val="bg1">
                    <a:lumMod val="50000"/>
                  </a:schemeClr>
                </a:gs>
                <a:gs pos="100000">
                  <a:schemeClr val="bg1">
                    <a:lumMod val="75000"/>
                  </a:schemeClr>
                </a:gs>
              </a:gsLst>
              <a:lin ang="0" scaled="1"/>
              <a:tileRec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fontAlgn="base">
                <a:spcBef>
                  <a:spcPct val="0"/>
                </a:spcBef>
                <a:spcAft>
                  <a:spcPct val="0"/>
                </a:spcAft>
              </a:pPr>
              <a:endParaRPr lang="en-US" dirty="0"/>
            </a:p>
          </p:txBody>
        </p:sp>
        <p:pic>
          <p:nvPicPr>
            <p:cNvPr id="132" name="Picture 131"/>
            <p:cNvPicPr>
              <a:picLocks noChangeAspect="1"/>
            </p:cNvPicPr>
            <p:nvPr/>
          </p:nvPicPr>
          <p:blipFill>
            <a:blip r:embed="rId7">
              <a:biLevel thresh="50000"/>
            </a:blip>
            <a:stretch>
              <a:fillRect/>
            </a:stretch>
          </p:blipFill>
          <p:spPr>
            <a:xfrm>
              <a:off x="7222782" y="4925651"/>
              <a:ext cx="641564" cy="518518"/>
            </a:xfrm>
            <a:prstGeom prst="rect">
              <a:avLst/>
            </a:prstGeom>
          </p:spPr>
        </p:pic>
      </p:grpSp>
      <p:grpSp>
        <p:nvGrpSpPr>
          <p:cNvPr id="133" name="Group 132"/>
          <p:cNvGrpSpPr/>
          <p:nvPr/>
        </p:nvGrpSpPr>
        <p:grpSpPr>
          <a:xfrm>
            <a:off x="6465827" y="2125509"/>
            <a:ext cx="2678175" cy="517181"/>
            <a:chOff x="8420101" y="5402738"/>
            <a:chExt cx="3598554" cy="946997"/>
          </a:xfrm>
        </p:grpSpPr>
        <p:sp>
          <p:nvSpPr>
            <p:cNvPr id="134" name="Rectangle 133"/>
            <p:cNvSpPr/>
            <p:nvPr/>
          </p:nvSpPr>
          <p:spPr>
            <a:xfrm>
              <a:off x="8420101" y="5402738"/>
              <a:ext cx="3598554" cy="94699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85520"/>
              <a:endParaRPr lang="en-US" sz="1200" dirty="0">
                <a:solidFill>
                  <a:srgbClr val="FFFFFF"/>
                </a:solidFill>
                <a:latin typeface="Arial"/>
              </a:endParaRPr>
            </a:p>
          </p:txBody>
        </p:sp>
        <p:sp>
          <p:nvSpPr>
            <p:cNvPr id="135" name="Rectangle 134"/>
            <p:cNvSpPr/>
            <p:nvPr/>
          </p:nvSpPr>
          <p:spPr>
            <a:xfrm>
              <a:off x="8534401" y="5598365"/>
              <a:ext cx="3420754" cy="563563"/>
            </a:xfrm>
            <a:prstGeom prst="rect">
              <a:avLst/>
            </a:prstGeom>
          </p:spPr>
          <p:txBody>
            <a:bodyPr wrap="square" anchor="ctr">
              <a:spAutoFit/>
            </a:bodyPr>
            <a:lstStyle/>
            <a:p>
              <a:pPr defTabSz="685520"/>
              <a:r>
                <a:rPr lang="en-US" sz="1400" dirty="0" smtClean="0">
                  <a:solidFill>
                    <a:srgbClr val="FFFFFF"/>
                  </a:solidFill>
                </a:rPr>
                <a:t>Audience Engagement</a:t>
              </a:r>
              <a:endParaRPr lang="en-US" sz="1000" dirty="0">
                <a:solidFill>
                  <a:srgbClr val="FFFFFF"/>
                </a:solidFill>
              </a:endParaRPr>
            </a:p>
          </p:txBody>
        </p:sp>
      </p:grpSp>
      <p:grpSp>
        <p:nvGrpSpPr>
          <p:cNvPr id="136" name="Group 135"/>
          <p:cNvGrpSpPr/>
          <p:nvPr/>
        </p:nvGrpSpPr>
        <p:grpSpPr>
          <a:xfrm>
            <a:off x="6465827" y="687231"/>
            <a:ext cx="2678175" cy="517181"/>
            <a:chOff x="8420101" y="5402738"/>
            <a:chExt cx="3598554" cy="946997"/>
          </a:xfrm>
        </p:grpSpPr>
        <p:sp>
          <p:nvSpPr>
            <p:cNvPr id="137" name="Rectangle 136"/>
            <p:cNvSpPr/>
            <p:nvPr/>
          </p:nvSpPr>
          <p:spPr>
            <a:xfrm>
              <a:off x="8420101" y="5402738"/>
              <a:ext cx="3598554" cy="946997"/>
            </a:xfrm>
            <a:prstGeom prst="rect">
              <a:avLst/>
            </a:prstGeom>
            <a:solidFill>
              <a:srgbClr val="000000">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520"/>
              <a:endParaRPr lang="en-US" sz="1200" dirty="0">
                <a:solidFill>
                  <a:srgbClr val="FFFFFF"/>
                </a:solidFill>
                <a:latin typeface="Arial"/>
              </a:endParaRPr>
            </a:p>
          </p:txBody>
        </p:sp>
        <p:sp>
          <p:nvSpPr>
            <p:cNvPr id="138" name="Rectangle 137"/>
            <p:cNvSpPr/>
            <p:nvPr/>
          </p:nvSpPr>
          <p:spPr>
            <a:xfrm>
              <a:off x="8534401" y="5598359"/>
              <a:ext cx="3420754" cy="563562"/>
            </a:xfrm>
            <a:prstGeom prst="rect">
              <a:avLst/>
            </a:prstGeom>
          </p:spPr>
          <p:txBody>
            <a:bodyPr wrap="square" anchor="ctr">
              <a:spAutoFit/>
            </a:bodyPr>
            <a:lstStyle/>
            <a:p>
              <a:pPr defTabSz="685520"/>
              <a:r>
                <a:rPr lang="en-US" sz="1400" dirty="0" smtClean="0">
                  <a:solidFill>
                    <a:srgbClr val="FFFFFF"/>
                  </a:solidFill>
                  <a:effectLst>
                    <a:outerShdw blurRad="38100" dist="38100" dir="2700000" algn="tl">
                      <a:srgbClr val="000000">
                        <a:alpha val="43137"/>
                      </a:srgbClr>
                    </a:outerShdw>
                  </a:effectLst>
                </a:rPr>
                <a:t>Virtual Events</a:t>
              </a:r>
              <a:endParaRPr lang="en-US" sz="1400" dirty="0">
                <a:solidFill>
                  <a:srgbClr val="FFFFFF"/>
                </a:solidFill>
                <a:effectLst>
                  <a:outerShdw blurRad="38100" dist="38100" dir="2700000" algn="tl">
                    <a:srgbClr val="000000">
                      <a:alpha val="43137"/>
                    </a:srgbClr>
                  </a:outerShdw>
                </a:effectLst>
              </a:endParaRPr>
            </a:p>
          </p:txBody>
        </p:sp>
      </p:grpSp>
      <p:grpSp>
        <p:nvGrpSpPr>
          <p:cNvPr id="139" name="Group 138"/>
          <p:cNvGrpSpPr/>
          <p:nvPr/>
        </p:nvGrpSpPr>
        <p:grpSpPr>
          <a:xfrm>
            <a:off x="6465827" y="1243943"/>
            <a:ext cx="2678175" cy="432459"/>
            <a:chOff x="8420101" y="5402738"/>
            <a:chExt cx="3598554" cy="946997"/>
          </a:xfrm>
        </p:grpSpPr>
        <p:sp>
          <p:nvSpPr>
            <p:cNvPr id="140" name="Rectangle 139"/>
            <p:cNvSpPr/>
            <p:nvPr/>
          </p:nvSpPr>
          <p:spPr>
            <a:xfrm>
              <a:off x="8420101" y="5402738"/>
              <a:ext cx="3598554" cy="946997"/>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520"/>
              <a:endParaRPr lang="en-US" sz="1200" dirty="0">
                <a:solidFill>
                  <a:srgbClr val="FFFFFF"/>
                </a:solidFill>
                <a:latin typeface="Arial"/>
              </a:endParaRPr>
            </a:p>
          </p:txBody>
        </p:sp>
        <p:sp>
          <p:nvSpPr>
            <p:cNvPr id="141" name="Rectangle 140"/>
            <p:cNvSpPr/>
            <p:nvPr/>
          </p:nvSpPr>
          <p:spPr>
            <a:xfrm>
              <a:off x="8534401" y="5543154"/>
              <a:ext cx="3420754" cy="673969"/>
            </a:xfrm>
            <a:prstGeom prst="rect">
              <a:avLst/>
            </a:prstGeom>
          </p:spPr>
          <p:txBody>
            <a:bodyPr wrap="square" anchor="ctr">
              <a:spAutoFit/>
            </a:bodyPr>
            <a:lstStyle/>
            <a:p>
              <a:pPr defTabSz="685520"/>
              <a:r>
                <a:rPr lang="en-US" sz="1400" dirty="0" smtClean="0">
                  <a:solidFill>
                    <a:srgbClr val="FFFFFF"/>
                  </a:solidFill>
                </a:rPr>
                <a:t>On any Device</a:t>
              </a:r>
              <a:endParaRPr lang="en-US" sz="1400" dirty="0">
                <a:solidFill>
                  <a:srgbClr val="FFFFFF"/>
                </a:solidFill>
              </a:endParaRPr>
            </a:p>
          </p:txBody>
        </p:sp>
      </p:grpSp>
      <p:grpSp>
        <p:nvGrpSpPr>
          <p:cNvPr id="142" name="Group 141"/>
          <p:cNvGrpSpPr/>
          <p:nvPr/>
        </p:nvGrpSpPr>
        <p:grpSpPr>
          <a:xfrm>
            <a:off x="6550894" y="1710671"/>
            <a:ext cx="2688805" cy="375309"/>
            <a:chOff x="8534401" y="5532628"/>
            <a:chExt cx="3612837" cy="687218"/>
          </a:xfrm>
        </p:grpSpPr>
        <p:sp>
          <p:nvSpPr>
            <p:cNvPr id="143" name="Rectangle 142"/>
            <p:cNvSpPr/>
            <p:nvPr/>
          </p:nvSpPr>
          <p:spPr>
            <a:xfrm>
              <a:off x="8548684" y="5532628"/>
              <a:ext cx="3598554" cy="687218"/>
            </a:xfrm>
            <a:prstGeom prst="rect">
              <a:avLst/>
            </a:prstGeom>
            <a:solidFill>
              <a:srgbClr val="4D4D4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85520"/>
              <a:r>
                <a:rPr lang="en-US" sz="1400" dirty="0" smtClean="0">
                  <a:solidFill>
                    <a:srgbClr val="FFFFFF"/>
                  </a:solidFill>
                  <a:latin typeface="Arial"/>
                </a:rPr>
                <a:t>Internal and External</a:t>
              </a:r>
              <a:endParaRPr lang="en-US" sz="1400" dirty="0">
                <a:solidFill>
                  <a:srgbClr val="FFFFFF"/>
                </a:solidFill>
                <a:latin typeface="Arial"/>
              </a:endParaRPr>
            </a:p>
          </p:txBody>
        </p:sp>
        <p:sp>
          <p:nvSpPr>
            <p:cNvPr id="144" name="Rectangle 143"/>
            <p:cNvSpPr/>
            <p:nvPr/>
          </p:nvSpPr>
          <p:spPr>
            <a:xfrm>
              <a:off x="8534401" y="5570181"/>
              <a:ext cx="3420754" cy="619917"/>
            </a:xfrm>
            <a:prstGeom prst="rect">
              <a:avLst/>
            </a:prstGeom>
          </p:spPr>
          <p:txBody>
            <a:bodyPr wrap="square" anchor="ctr">
              <a:spAutoFit/>
            </a:bodyPr>
            <a:lstStyle/>
            <a:p>
              <a:pPr defTabSz="685520"/>
              <a:endParaRPr lang="en-US" sz="1600" dirty="0">
                <a:solidFill>
                  <a:srgbClr val="FFFFFF"/>
                </a:solidFill>
              </a:endParaRPr>
            </a:p>
          </p:txBody>
        </p:sp>
      </p:grpSp>
      <p:sp>
        <p:nvSpPr>
          <p:cNvPr id="64" name="Donut 2"/>
          <p:cNvSpPr/>
          <p:nvPr/>
        </p:nvSpPr>
        <p:spPr>
          <a:xfrm>
            <a:off x="739851" y="78622"/>
            <a:ext cx="664982" cy="936089"/>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chemeClr val="bg1">
                  <a:lumMod val="50000"/>
                </a:schemeClr>
              </a:gs>
              <a:gs pos="100000">
                <a:schemeClr val="bg1">
                  <a:lumMod val="50000"/>
                </a:schemeClr>
              </a:gs>
              <a:gs pos="50000">
                <a:schemeClr val="bg1">
                  <a:lumMod val="85000"/>
                </a:schemeClr>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700" dirty="0"/>
          </a:p>
        </p:txBody>
      </p:sp>
      <p:sp>
        <p:nvSpPr>
          <p:cNvPr id="65" name="Donut 2"/>
          <p:cNvSpPr/>
          <p:nvPr/>
        </p:nvSpPr>
        <p:spPr>
          <a:xfrm>
            <a:off x="206276" y="875659"/>
            <a:ext cx="1062797" cy="574563"/>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rgbClr val="90BDDB"/>
              </a:gs>
              <a:gs pos="36000">
                <a:schemeClr val="accent1">
                  <a:lumMod val="40000"/>
                  <a:lumOff val="60000"/>
                </a:schemeClr>
              </a:gs>
              <a:gs pos="100000">
                <a:schemeClr val="accent1"/>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66" name="Donut 2"/>
          <p:cNvSpPr/>
          <p:nvPr/>
        </p:nvSpPr>
        <p:spPr>
          <a:xfrm>
            <a:off x="47695" y="78622"/>
            <a:ext cx="671163" cy="964122"/>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chemeClr val="bg1">
                  <a:lumMod val="50000"/>
                </a:schemeClr>
              </a:gs>
              <a:gs pos="100000">
                <a:schemeClr val="bg1">
                  <a:lumMod val="50000"/>
                </a:schemeClr>
              </a:gs>
              <a:gs pos="50000">
                <a:schemeClr val="bg1">
                  <a:lumMod val="85000"/>
                </a:schemeClr>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700" dirty="0"/>
          </a:p>
        </p:txBody>
      </p:sp>
      <p:sp>
        <p:nvSpPr>
          <p:cNvPr id="67" name="Rectangle 66"/>
          <p:cNvSpPr/>
          <p:nvPr/>
        </p:nvSpPr>
        <p:spPr>
          <a:xfrm>
            <a:off x="328540" y="523023"/>
            <a:ext cx="808831" cy="608017"/>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500" dirty="0" smtClean="0">
                <a:solidFill>
                  <a:srgbClr val="FFFFFF"/>
                </a:solidFill>
              </a:rPr>
              <a:t>Deliver Flawless, Effective </a:t>
            </a:r>
            <a:br>
              <a:rPr lang="en-US" sz="500" dirty="0" smtClean="0">
                <a:solidFill>
                  <a:srgbClr val="FFFFFF"/>
                </a:solidFill>
              </a:rPr>
            </a:br>
            <a:r>
              <a:rPr lang="en-US" sz="500" dirty="0" smtClean="0">
                <a:solidFill>
                  <a:srgbClr val="FFFFFF"/>
                </a:solidFill>
              </a:rPr>
              <a:t>Events, Meetings and Training</a:t>
            </a:r>
            <a:endParaRPr lang="en-US" sz="500" dirty="0">
              <a:solidFill>
                <a:srgbClr val="FFFFFF"/>
              </a:solidFill>
            </a:endParaRPr>
          </a:p>
        </p:txBody>
      </p:sp>
      <p:sp>
        <p:nvSpPr>
          <p:cNvPr id="73" name="Rectangle 72"/>
          <p:cNvSpPr/>
          <p:nvPr/>
        </p:nvSpPr>
        <p:spPr>
          <a:xfrm rot="18144357">
            <a:off x="357880" y="195767"/>
            <a:ext cx="1163927" cy="1320163"/>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500" dirty="0" smtClean="0">
                <a:solidFill>
                  <a:srgbClr val="FFFFFF"/>
                </a:solidFill>
              </a:rPr>
              <a:t>Create Flexible and</a:t>
            </a:r>
            <a:r>
              <a:rPr lang="en-US" sz="500" dirty="0">
                <a:solidFill>
                  <a:srgbClr val="FFFFFF"/>
                </a:solidFill>
              </a:rPr>
              <a:t/>
            </a:r>
            <a:br>
              <a:rPr lang="en-US" sz="500" dirty="0">
                <a:solidFill>
                  <a:srgbClr val="FFFFFF"/>
                </a:solidFill>
              </a:rPr>
            </a:br>
            <a:r>
              <a:rPr lang="en-US" sz="500" dirty="0">
                <a:solidFill>
                  <a:srgbClr val="FFFFFF"/>
                </a:solidFill>
              </a:rPr>
              <a:t>Branded Work Environments</a:t>
            </a:r>
          </a:p>
        </p:txBody>
      </p:sp>
      <p:sp>
        <p:nvSpPr>
          <p:cNvPr id="74" name="12-Point Star 109"/>
          <p:cNvSpPr/>
          <p:nvPr/>
        </p:nvSpPr>
        <p:spPr>
          <a:xfrm>
            <a:off x="87906" y="311059"/>
            <a:ext cx="165237" cy="165237"/>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sz="600" dirty="0"/>
          </a:p>
        </p:txBody>
      </p:sp>
      <p:pic>
        <p:nvPicPr>
          <p:cNvPr id="75" name="Picture 74" descr="transform_3.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02944" y="319182"/>
            <a:ext cx="148106" cy="142530"/>
          </a:xfrm>
          <a:prstGeom prst="rect">
            <a:avLst/>
          </a:prstGeom>
          <a:effectLst/>
        </p:spPr>
      </p:pic>
      <p:pic>
        <p:nvPicPr>
          <p:cNvPr id="76" name="Picture 7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8117" y="1265599"/>
            <a:ext cx="129393" cy="129393"/>
          </a:xfrm>
          <a:prstGeom prst="rect">
            <a:avLst/>
          </a:prstGeom>
        </p:spPr>
      </p:pic>
      <p:sp>
        <p:nvSpPr>
          <p:cNvPr id="77" name="Rectangle 76"/>
          <p:cNvSpPr/>
          <p:nvPr/>
        </p:nvSpPr>
        <p:spPr>
          <a:xfrm rot="3609847">
            <a:off x="-123087" y="175251"/>
            <a:ext cx="1181225" cy="1398870"/>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500" dirty="0">
                <a:solidFill>
                  <a:srgbClr val="FFFFFF"/>
                </a:solidFill>
              </a:rPr>
              <a:t/>
            </a:r>
            <a:br>
              <a:rPr lang="en-US" sz="500" dirty="0">
                <a:solidFill>
                  <a:srgbClr val="FFFFFF"/>
                </a:solidFill>
              </a:rPr>
            </a:br>
            <a:r>
              <a:rPr lang="en-US" sz="500" dirty="0" smtClean="0">
                <a:solidFill>
                  <a:srgbClr val="FFFFFF"/>
                </a:solidFill>
              </a:rPr>
              <a:t>Enable</a:t>
            </a:r>
            <a:br>
              <a:rPr lang="en-US" sz="500" dirty="0" smtClean="0">
                <a:solidFill>
                  <a:srgbClr val="FFFFFF"/>
                </a:solidFill>
              </a:rPr>
            </a:br>
            <a:r>
              <a:rPr lang="en-US" sz="500" dirty="0" smtClean="0">
                <a:solidFill>
                  <a:srgbClr val="FFFFFF"/>
                </a:solidFill>
              </a:rPr>
              <a:t>Digital </a:t>
            </a:r>
            <a:r>
              <a:rPr lang="en-US" sz="500" dirty="0">
                <a:solidFill>
                  <a:srgbClr val="FFFFFF"/>
                </a:solidFill>
              </a:rPr>
              <a:t>Workspaces</a:t>
            </a:r>
          </a:p>
        </p:txBody>
      </p:sp>
      <p:pic>
        <p:nvPicPr>
          <p:cNvPr id="5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8533" y="3646497"/>
            <a:ext cx="774151" cy="146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104" descr="Welcome to the Global Sales Summ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906" y="3836770"/>
            <a:ext cx="674422" cy="1079237"/>
          </a:xfrm>
          <a:prstGeom prst="rect">
            <a:avLst/>
          </a:prstGeom>
        </p:spPr>
      </p:pic>
      <p:grpSp>
        <p:nvGrpSpPr>
          <p:cNvPr id="127" name="Group 126"/>
          <p:cNvGrpSpPr/>
          <p:nvPr/>
        </p:nvGrpSpPr>
        <p:grpSpPr>
          <a:xfrm>
            <a:off x="4527833" y="3552113"/>
            <a:ext cx="657876" cy="657705"/>
            <a:chOff x="936344" y="5187220"/>
            <a:chExt cx="526972" cy="526972"/>
          </a:xfrm>
        </p:grpSpPr>
        <p:sp>
          <p:nvSpPr>
            <p:cNvPr id="128" name="Oval 127"/>
            <p:cNvSpPr/>
            <p:nvPr/>
          </p:nvSpPr>
          <p:spPr>
            <a:xfrm>
              <a:off x="936344" y="5187220"/>
              <a:ext cx="526972" cy="526972"/>
            </a:xfrm>
            <a:prstGeom prst="ellipse">
              <a:avLst/>
            </a:prstGeom>
            <a:gradFill flip="none" rotWithShape="1">
              <a:gsLst>
                <a:gs pos="0">
                  <a:schemeClr val="bg1">
                    <a:lumMod val="50000"/>
                  </a:schemeClr>
                </a:gs>
                <a:gs pos="100000">
                  <a:schemeClr val="bg1">
                    <a:lumMod val="75000"/>
                  </a:schemeClr>
                </a:gs>
              </a:gsLst>
              <a:lin ang="0" scaled="1"/>
              <a:tileRec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fontAlgn="base">
                <a:spcBef>
                  <a:spcPct val="0"/>
                </a:spcBef>
                <a:spcAft>
                  <a:spcPct val="0"/>
                </a:spcAft>
              </a:pPr>
              <a:endParaRPr lang="en-US" dirty="0"/>
            </a:p>
          </p:txBody>
        </p:sp>
        <p:pic>
          <p:nvPicPr>
            <p:cNvPr id="129" name="Picture 128" descr="Qand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238" y="5311927"/>
              <a:ext cx="408454" cy="330146"/>
            </a:xfrm>
            <a:prstGeom prst="rect">
              <a:avLst/>
            </a:prstGeom>
          </p:spPr>
        </p:pic>
      </p:grpSp>
      <p:pic>
        <p:nvPicPr>
          <p:cNvPr id="4098" name="Picture 2" descr="C:\Users\stgoldsm\Downloads\JabberMac_96_MacBook_Pro_v0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2662" y="3812442"/>
            <a:ext cx="2174628" cy="129881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Welcome to the Global Sales Summ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893" y="3878368"/>
            <a:ext cx="1650997" cy="928676"/>
          </a:xfrm>
          <a:prstGeom prst="rect">
            <a:avLst/>
          </a:prstGeom>
        </p:spPr>
      </p:pic>
      <p:pic>
        <p:nvPicPr>
          <p:cNvPr id="63" name="Picture 62" descr="PRESENTER.png"/>
          <p:cNvPicPr>
            <a:picLocks noChangeAspect="1"/>
          </p:cNvPicPr>
          <p:nvPr/>
        </p:nvPicPr>
        <p:blipFill rotWithShape="1">
          <a:blip r:embed="rId5" cstate="print">
            <a:extLst>
              <a:ext uri="{28A0092B-C50C-407E-A947-70E740481C1C}">
                <a14:useLocalDpi xmlns:a14="http://schemas.microsoft.com/office/drawing/2010/main" val="0"/>
              </a:ext>
            </a:extLst>
          </a:blip>
          <a:srcRect b="33839"/>
          <a:stretch/>
        </p:blipFill>
        <p:spPr>
          <a:xfrm>
            <a:off x="7283709" y="4416047"/>
            <a:ext cx="319251" cy="381745"/>
          </a:xfrm>
          <a:prstGeom prst="rect">
            <a:avLst/>
          </a:prstGeom>
          <a:effectLst>
            <a:outerShdw blurRad="50800" dist="50800" dir="10800000" algn="tl" rotWithShape="0">
              <a:srgbClr val="000000">
                <a:alpha val="43000"/>
              </a:srgbClr>
            </a:outerShdw>
          </a:effectLst>
        </p:spPr>
      </p:pic>
      <p:grpSp>
        <p:nvGrpSpPr>
          <p:cNvPr id="119" name="Group 118"/>
          <p:cNvGrpSpPr/>
          <p:nvPr/>
        </p:nvGrpSpPr>
        <p:grpSpPr>
          <a:xfrm>
            <a:off x="8117091" y="3552113"/>
            <a:ext cx="657876" cy="657705"/>
            <a:chOff x="10832669" y="4736149"/>
            <a:chExt cx="876940" cy="876940"/>
          </a:xfrm>
        </p:grpSpPr>
        <p:sp>
          <p:nvSpPr>
            <p:cNvPr id="120" name="Oval 119"/>
            <p:cNvSpPr/>
            <p:nvPr/>
          </p:nvSpPr>
          <p:spPr>
            <a:xfrm>
              <a:off x="10832669" y="4736149"/>
              <a:ext cx="876940" cy="876940"/>
            </a:xfrm>
            <a:prstGeom prst="ellipse">
              <a:avLst/>
            </a:prstGeom>
            <a:gradFill flip="none" rotWithShape="1">
              <a:gsLst>
                <a:gs pos="0">
                  <a:schemeClr val="bg1">
                    <a:lumMod val="50000"/>
                  </a:schemeClr>
                </a:gs>
                <a:gs pos="100000">
                  <a:schemeClr val="bg1">
                    <a:lumMod val="75000"/>
                  </a:schemeClr>
                </a:gs>
              </a:gsLst>
              <a:lin ang="0" scaled="1"/>
              <a:tileRec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fontAlgn="base">
                <a:spcBef>
                  <a:spcPct val="0"/>
                </a:spcBef>
                <a:spcAft>
                  <a:spcPct val="0"/>
                </a:spcAft>
              </a:pPr>
              <a:endParaRPr lang="en-US" dirty="0"/>
            </a:p>
          </p:txBody>
        </p:sp>
        <p:grpSp>
          <p:nvGrpSpPr>
            <p:cNvPr id="121" name="Group 120"/>
            <p:cNvGrpSpPr/>
            <p:nvPr/>
          </p:nvGrpSpPr>
          <p:grpSpPr>
            <a:xfrm flipH="1">
              <a:off x="10956490" y="4981897"/>
              <a:ext cx="645766" cy="350126"/>
              <a:chOff x="8222749" y="3250085"/>
              <a:chExt cx="2389332" cy="1295472"/>
            </a:xfrm>
          </p:grpSpPr>
          <p:sp>
            <p:nvSpPr>
              <p:cNvPr id="122" name="Rounded Rectangular Callout 121"/>
              <p:cNvSpPr/>
              <p:nvPr/>
            </p:nvSpPr>
            <p:spPr>
              <a:xfrm>
                <a:off x="8222749" y="3250085"/>
                <a:ext cx="2389332" cy="1295472"/>
              </a:xfrm>
              <a:prstGeom prst="wedgeRoundRectCallout">
                <a:avLst>
                  <a:gd name="adj1" fmla="val -2815"/>
                  <a:gd name="adj2" fmla="val 98802"/>
                  <a:gd name="adj3" fmla="val 16667"/>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23" name="Group 122"/>
              <p:cNvGrpSpPr/>
              <p:nvPr/>
            </p:nvGrpSpPr>
            <p:grpSpPr>
              <a:xfrm>
                <a:off x="8717865" y="3745129"/>
                <a:ext cx="1377603" cy="365904"/>
                <a:chOff x="8577950" y="3702082"/>
                <a:chExt cx="1377603" cy="365904"/>
              </a:xfrm>
            </p:grpSpPr>
            <p:sp>
              <p:nvSpPr>
                <p:cNvPr id="124" name="Oval 123"/>
                <p:cNvSpPr/>
                <p:nvPr/>
              </p:nvSpPr>
              <p:spPr>
                <a:xfrm>
                  <a:off x="8577950" y="3702082"/>
                  <a:ext cx="365904" cy="365904"/>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5" name="Oval 124"/>
                <p:cNvSpPr/>
                <p:nvPr/>
              </p:nvSpPr>
              <p:spPr>
                <a:xfrm>
                  <a:off x="9083800" y="3702082"/>
                  <a:ext cx="365904" cy="365904"/>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6" name="Oval 125"/>
                <p:cNvSpPr/>
                <p:nvPr/>
              </p:nvSpPr>
              <p:spPr>
                <a:xfrm>
                  <a:off x="9589649" y="3702082"/>
                  <a:ext cx="365904" cy="365904"/>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spTree>
    <p:extLst>
      <p:ext uri="{BB962C8B-B14F-4D97-AF65-F5344CB8AC3E}">
        <p14:creationId xmlns:p14="http://schemas.microsoft.com/office/powerpoint/2010/main" val="190160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000"/>
                                        <p:tgtEl>
                                          <p:spTgt spid="1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fade">
                                      <p:cBhvr>
                                        <p:cTn id="15" dur="500"/>
                                        <p:tgtEl>
                                          <p:spTgt spid="139"/>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fade">
                                      <p:cBhvr>
                                        <p:cTn id="19" dur="500"/>
                                        <p:tgtEl>
                                          <p:spTgt spid="14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33"/>
                                        </p:tgtEl>
                                        <p:attrNameLst>
                                          <p:attrName>style.visibility</p:attrName>
                                        </p:attrNameLst>
                                      </p:cBhvr>
                                      <p:to>
                                        <p:strVal val="visible"/>
                                      </p:to>
                                    </p:set>
                                    <p:animEffect transition="in" filter="fade">
                                      <p:cBhvr>
                                        <p:cTn id="23" dur="500"/>
                                        <p:tgtEl>
                                          <p:spTgt spid="133"/>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fade">
                                      <p:cBhvr>
                                        <p:cTn id="27" dur="500"/>
                                        <p:tgtEl>
                                          <p:spTgt spid="130"/>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500"/>
                                        <p:tgtEl>
                                          <p:spTgt spid="127"/>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19"/>
                                        </p:tgtEl>
                                        <p:attrNameLst>
                                          <p:attrName>style.visibility</p:attrName>
                                        </p:attrNameLst>
                                      </p:cBhvr>
                                      <p:to>
                                        <p:strVal val="visible"/>
                                      </p:to>
                                    </p:set>
                                    <p:animEffect transition="in" filter="fade">
                                      <p:cBhvr>
                                        <p:cTn id="3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2035930547"/>
              </p:ext>
            </p:extLst>
          </p:nvPr>
        </p:nvGraphicFramePr>
        <p:xfrm>
          <a:off x="125235" y="4062321"/>
          <a:ext cx="8869296" cy="1071880"/>
        </p:xfrm>
        <a:graphic>
          <a:graphicData uri="http://schemas.openxmlformats.org/drawingml/2006/table">
            <a:tbl>
              <a:tblPr firstRow="1" bandRow="1">
                <a:tableStyleId>{5C22544A-7EE6-4342-B048-85BDC9FD1C3A}</a:tableStyleId>
              </a:tblPr>
              <a:tblGrid>
                <a:gridCol w="2217324"/>
                <a:gridCol w="2217324"/>
                <a:gridCol w="2217324"/>
                <a:gridCol w="2217324"/>
              </a:tblGrid>
              <a:tr h="370840">
                <a:tc>
                  <a:txBody>
                    <a:bodyPr/>
                    <a:lstStyle/>
                    <a:p>
                      <a:pPr algn="ctr"/>
                      <a:r>
                        <a:rPr lang="en-GB" sz="1600" dirty="0" smtClean="0">
                          <a:solidFill>
                            <a:schemeClr val="bg1"/>
                          </a:solidFill>
                        </a:rPr>
                        <a:t>Workforce</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GB" sz="1600" dirty="0" smtClean="0">
                          <a:solidFill>
                            <a:schemeClr val="bg1"/>
                          </a:solidFill>
                        </a:rPr>
                        <a:t>Line</a:t>
                      </a:r>
                      <a:r>
                        <a:rPr lang="en-GB" sz="1600" baseline="0" dirty="0" smtClean="0">
                          <a:solidFill>
                            <a:schemeClr val="bg1"/>
                          </a:solidFill>
                        </a:rPr>
                        <a:t> of Business</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GB" sz="1600" dirty="0" smtClean="0">
                          <a:solidFill>
                            <a:schemeClr val="bg1"/>
                          </a:solidFill>
                        </a:rPr>
                        <a:t>Organisation</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a:txBody>
                    <a:bodyPr/>
                    <a:lstStyle/>
                    <a:p>
                      <a:pPr algn="ctr"/>
                      <a:r>
                        <a:rPr lang="en-GB" sz="1600" dirty="0" smtClean="0">
                          <a:solidFill>
                            <a:schemeClr val="bg1"/>
                          </a:solidFill>
                        </a:rPr>
                        <a:t>IT</a:t>
                      </a:r>
                      <a:endParaRPr lang="en-GB" sz="160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r>
              <a:tr h="370840">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Reduce/Eliminate Travel Time</a:t>
                      </a:r>
                    </a:p>
                    <a:p>
                      <a:pPr marL="171450" indent="-171450" algn="ctr">
                        <a:buClr>
                          <a:schemeClr val="accent4"/>
                        </a:buClr>
                        <a:buFont typeface="Wingdings" panose="05000000000000000000" pitchFamily="2" charset="2"/>
                        <a:buChar char="ü"/>
                      </a:pPr>
                      <a:r>
                        <a:rPr lang="en-GB" dirty="0" smtClean="0">
                          <a:solidFill>
                            <a:schemeClr val="bg1"/>
                          </a:solidFill>
                        </a:rPr>
                        <a:t>Choice of </a:t>
                      </a:r>
                      <a:r>
                        <a:rPr lang="en-GB" baseline="0" dirty="0" smtClean="0">
                          <a:solidFill>
                            <a:schemeClr val="bg1"/>
                          </a:solidFill>
                        </a:rPr>
                        <a:t> When and Where</a:t>
                      </a:r>
                    </a:p>
                    <a:p>
                      <a:pPr marL="171450" indent="-171450" algn="ctr">
                        <a:buClr>
                          <a:schemeClr val="accent4"/>
                        </a:buClr>
                        <a:buFont typeface="Wingdings" panose="05000000000000000000" pitchFamily="2" charset="2"/>
                        <a:buChar char="ü"/>
                      </a:pPr>
                      <a:r>
                        <a:rPr lang="en-GB" baseline="0" dirty="0" smtClean="0">
                          <a:solidFill>
                            <a:schemeClr val="bg1"/>
                          </a:solidFill>
                        </a:rPr>
                        <a:t>Keep Up-to-date</a:t>
                      </a:r>
                    </a:p>
                    <a:p>
                      <a:pPr marL="171450" indent="-171450" algn="ctr">
                        <a:buClr>
                          <a:schemeClr val="accent4"/>
                        </a:buClr>
                        <a:buFont typeface="Wingdings" panose="05000000000000000000" pitchFamily="2" charset="2"/>
                        <a:buChar char="ü"/>
                      </a:pPr>
                      <a:r>
                        <a:rPr lang="en-GB" baseline="0" dirty="0" smtClean="0">
                          <a:solidFill>
                            <a:schemeClr val="bg1"/>
                          </a:solidFill>
                        </a:rPr>
                        <a:t>Sense of Inclusion</a:t>
                      </a:r>
                      <a:endParaRPr lang="en-GB" dirty="0" smtClean="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Engage with Customers</a:t>
                      </a:r>
                    </a:p>
                    <a:p>
                      <a:pPr marL="171450" indent="-171450" algn="ctr">
                        <a:buClr>
                          <a:schemeClr val="accent4"/>
                        </a:buClr>
                        <a:buFont typeface="Wingdings" panose="05000000000000000000" pitchFamily="2" charset="2"/>
                        <a:buChar char="ü"/>
                      </a:pPr>
                      <a:r>
                        <a:rPr lang="en-GB" dirty="0" smtClean="0">
                          <a:solidFill>
                            <a:schemeClr val="bg1"/>
                          </a:solidFill>
                        </a:rPr>
                        <a:t>Persistent and Reusable</a:t>
                      </a:r>
                    </a:p>
                    <a:p>
                      <a:pPr marL="171450" indent="-171450" algn="ctr">
                        <a:buClr>
                          <a:schemeClr val="accent4"/>
                        </a:buClr>
                        <a:buFont typeface="Wingdings" panose="05000000000000000000" pitchFamily="2" charset="2"/>
                        <a:buChar char="ü"/>
                      </a:pPr>
                      <a:r>
                        <a:rPr lang="en-GB" dirty="0" smtClean="0">
                          <a:solidFill>
                            <a:schemeClr val="bg1"/>
                          </a:solidFill>
                        </a:rPr>
                        <a:t>High Quality Production</a:t>
                      </a:r>
                    </a:p>
                    <a:p>
                      <a:pPr marL="171450" indent="-171450" algn="ctr">
                        <a:buClr>
                          <a:schemeClr val="accent4"/>
                        </a:buClr>
                        <a:buFont typeface="Wingdings" panose="05000000000000000000" pitchFamily="2" charset="2"/>
                        <a:buChar char="ü"/>
                      </a:pPr>
                      <a:r>
                        <a:rPr lang="en-GB" dirty="0" smtClean="0">
                          <a:solidFill>
                            <a:schemeClr val="bg1"/>
                          </a:solidFill>
                        </a:rPr>
                        <a:t>Real-time and Post Event Metric</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171450" indent="-171450" algn="ctr">
                        <a:buClr>
                          <a:schemeClr val="accent4"/>
                        </a:buClr>
                        <a:buFont typeface="Wingdings" panose="05000000000000000000" pitchFamily="2" charset="2"/>
                        <a:buChar char="ü"/>
                      </a:pPr>
                      <a:r>
                        <a:rPr lang="en-GB" baseline="0" dirty="0" smtClean="0">
                          <a:solidFill>
                            <a:schemeClr val="bg1"/>
                          </a:solidFill>
                        </a:rPr>
                        <a:t>Travel and Expense Reduction</a:t>
                      </a:r>
                    </a:p>
                    <a:p>
                      <a:pPr marL="171450" indent="-171450" algn="ctr">
                        <a:buClr>
                          <a:schemeClr val="accent4"/>
                        </a:buClr>
                        <a:buFont typeface="Wingdings" panose="05000000000000000000" pitchFamily="2" charset="2"/>
                        <a:buChar char="ü"/>
                      </a:pPr>
                      <a:r>
                        <a:rPr lang="en-GB" baseline="0" dirty="0" smtClean="0">
                          <a:solidFill>
                            <a:schemeClr val="bg1"/>
                          </a:solidFill>
                        </a:rPr>
                        <a:t>Broader Reach</a:t>
                      </a:r>
                    </a:p>
                    <a:p>
                      <a:pPr marL="171450" indent="-171450" algn="ctr">
                        <a:buClr>
                          <a:schemeClr val="accent4"/>
                        </a:buClr>
                        <a:buFont typeface="Wingdings" panose="05000000000000000000" pitchFamily="2" charset="2"/>
                        <a:buChar char="ü"/>
                      </a:pPr>
                      <a:r>
                        <a:rPr lang="en-GB" baseline="0" dirty="0" smtClean="0">
                          <a:solidFill>
                            <a:schemeClr val="bg1"/>
                          </a:solidFill>
                        </a:rPr>
                        <a:t>Engaged Employees</a:t>
                      </a:r>
                    </a:p>
                    <a:p>
                      <a:pPr marL="171450" indent="-171450" algn="ctr">
                        <a:buClr>
                          <a:schemeClr val="accent4"/>
                        </a:buClr>
                        <a:buFont typeface="Wingdings" panose="05000000000000000000" pitchFamily="2" charset="2"/>
                        <a:buChar char="ü"/>
                      </a:pPr>
                      <a:r>
                        <a:rPr lang="en-GB" baseline="0" dirty="0" smtClean="0">
                          <a:solidFill>
                            <a:schemeClr val="bg1"/>
                          </a:solidFill>
                        </a:rPr>
                        <a:t> Environmental Responsibility</a:t>
                      </a:r>
                      <a:endParaRPr lang="en-GB"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171450" indent="-171450" algn="ctr">
                        <a:buClr>
                          <a:schemeClr val="accent4"/>
                        </a:buClr>
                        <a:buFont typeface="Wingdings" panose="05000000000000000000" pitchFamily="2" charset="2"/>
                        <a:buChar char="ü"/>
                      </a:pPr>
                      <a:r>
                        <a:rPr lang="en-GB" dirty="0" smtClean="0">
                          <a:solidFill>
                            <a:schemeClr val="bg1"/>
                          </a:solidFill>
                        </a:rPr>
                        <a:t>Fast and Reusable Deployment</a:t>
                      </a:r>
                    </a:p>
                    <a:p>
                      <a:pPr marL="171450" indent="-171450" algn="ctr">
                        <a:buClr>
                          <a:schemeClr val="accent4"/>
                        </a:buClr>
                        <a:buFont typeface="Wingdings" panose="05000000000000000000" pitchFamily="2" charset="2"/>
                        <a:buChar char="ü"/>
                      </a:pPr>
                      <a:r>
                        <a:rPr lang="en-GB" dirty="0" smtClean="0">
                          <a:solidFill>
                            <a:schemeClr val="bg1"/>
                          </a:solidFill>
                        </a:rPr>
                        <a:t>Maximise Existing Investments</a:t>
                      </a:r>
                    </a:p>
                    <a:p>
                      <a:pPr marL="171450" indent="-171450" algn="ctr">
                        <a:buClr>
                          <a:schemeClr val="accent4"/>
                        </a:buClr>
                        <a:buFont typeface="Wingdings" panose="05000000000000000000" pitchFamily="2" charset="2"/>
                        <a:buChar char="ü"/>
                      </a:pPr>
                      <a:r>
                        <a:rPr lang="en-GB" dirty="0" smtClean="0">
                          <a:solidFill>
                            <a:schemeClr val="bg1"/>
                          </a:solidFill>
                        </a:rPr>
                        <a:t>Technical</a:t>
                      </a:r>
                      <a:r>
                        <a:rPr lang="en-GB" baseline="0" dirty="0" smtClean="0">
                          <a:solidFill>
                            <a:schemeClr val="bg1"/>
                          </a:solidFill>
                        </a:rPr>
                        <a:t> Reassurance</a:t>
                      </a:r>
                      <a:endParaRPr lang="en-GB" dirty="0" smtClean="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50000"/>
                      </a:schemeClr>
                    </a:solidFill>
                  </a:tcPr>
                </a:tc>
              </a:tr>
            </a:tbl>
          </a:graphicData>
        </a:graphic>
      </p:graphicFrame>
      <p:sp>
        <p:nvSpPr>
          <p:cNvPr id="3" name="Title 2"/>
          <p:cNvSpPr>
            <a:spLocks noGrp="1"/>
          </p:cNvSpPr>
          <p:nvPr>
            <p:ph type="ctrTitle"/>
          </p:nvPr>
        </p:nvSpPr>
        <p:spPr>
          <a:xfrm>
            <a:off x="356616" y="1086853"/>
            <a:ext cx="7598042" cy="2569946"/>
          </a:xfrm>
        </p:spPr>
        <p:txBody>
          <a:bodyPr/>
          <a:lstStyle/>
          <a:p>
            <a:r>
              <a:rPr lang="en-US" dirty="0" smtClean="0"/>
              <a:t>Deliver Flawless, </a:t>
            </a:r>
            <a:br>
              <a:rPr lang="en-US" dirty="0" smtClean="0"/>
            </a:br>
            <a:r>
              <a:rPr lang="en-US" dirty="0" smtClean="0"/>
              <a:t>Effective </a:t>
            </a:r>
            <a:br>
              <a:rPr lang="en-US" dirty="0" smtClean="0"/>
            </a:br>
            <a:r>
              <a:rPr lang="en-US" dirty="0" smtClean="0"/>
              <a:t>Events, Meetings </a:t>
            </a:r>
            <a:br>
              <a:rPr lang="en-US" dirty="0" smtClean="0"/>
            </a:br>
            <a:r>
              <a:rPr lang="en-US" dirty="0" smtClean="0"/>
              <a:t>and Training</a:t>
            </a:r>
            <a:endParaRPr lang="en-US" dirty="0"/>
          </a:p>
        </p:txBody>
      </p:sp>
      <p:grpSp>
        <p:nvGrpSpPr>
          <p:cNvPr id="25" name="Group 24"/>
          <p:cNvGrpSpPr/>
          <p:nvPr/>
        </p:nvGrpSpPr>
        <p:grpSpPr>
          <a:xfrm>
            <a:off x="4496625" y="867528"/>
            <a:ext cx="4724055" cy="3548177"/>
            <a:chOff x="2709437" y="1764588"/>
            <a:chExt cx="6297100" cy="4730902"/>
          </a:xfrm>
        </p:grpSpPr>
        <p:sp>
          <p:nvSpPr>
            <p:cNvPr id="26" name="Donut 2"/>
            <p:cNvSpPr/>
            <p:nvPr/>
          </p:nvSpPr>
          <p:spPr>
            <a:xfrm>
              <a:off x="6040755" y="1764589"/>
              <a:ext cx="2293050" cy="3228743"/>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solidFill>
              <a:schemeClr val="bg1">
                <a:lumMod val="50000"/>
              </a:schemeClr>
            </a:soli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dirty="0"/>
            </a:p>
          </p:txBody>
        </p:sp>
        <p:sp>
          <p:nvSpPr>
            <p:cNvPr id="27" name="Donut 2"/>
            <p:cNvSpPr/>
            <p:nvPr/>
          </p:nvSpPr>
          <p:spPr>
            <a:xfrm>
              <a:off x="4200836" y="4513716"/>
              <a:ext cx="3664828" cy="1981774"/>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rgbClr val="90BDDB"/>
                </a:gs>
                <a:gs pos="36000">
                  <a:schemeClr val="accent1">
                    <a:lumMod val="40000"/>
                    <a:lumOff val="60000"/>
                  </a:schemeClr>
                </a:gs>
                <a:gs pos="100000">
                  <a:schemeClr val="accent1"/>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28" name="Donut 2"/>
            <p:cNvSpPr/>
            <p:nvPr/>
          </p:nvSpPr>
          <p:spPr>
            <a:xfrm>
              <a:off x="3654002" y="1764588"/>
              <a:ext cx="2314362" cy="3325436"/>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29" name="Rectangle 28"/>
            <p:cNvSpPr/>
            <p:nvPr/>
          </p:nvSpPr>
          <p:spPr>
            <a:xfrm>
              <a:off x="4622435" y="3297410"/>
              <a:ext cx="2789080" cy="2097164"/>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1200" dirty="0" smtClean="0">
                  <a:solidFill>
                    <a:srgbClr val="FFFFFF"/>
                  </a:solidFill>
                </a:rPr>
                <a:t>Deliver Flawless</a:t>
              </a:r>
              <a:r>
                <a:rPr lang="en-US" sz="1200" dirty="0">
                  <a:solidFill>
                    <a:srgbClr val="FFFFFF"/>
                  </a:solidFill>
                </a:rPr>
                <a:t>, </a:t>
              </a:r>
              <a:r>
                <a:rPr lang="en-US" sz="1200" dirty="0" smtClean="0">
                  <a:solidFill>
                    <a:srgbClr val="FFFFFF"/>
                  </a:solidFill>
                </a:rPr>
                <a:t> Effective</a:t>
              </a:r>
              <a:r>
                <a:rPr lang="en-US" sz="1200" dirty="0">
                  <a:solidFill>
                    <a:srgbClr val="FFFFFF"/>
                  </a:solidFill>
                </a:rPr>
                <a:t/>
              </a:r>
              <a:br>
                <a:rPr lang="en-US" sz="1200" dirty="0">
                  <a:solidFill>
                    <a:srgbClr val="FFFFFF"/>
                  </a:solidFill>
                </a:rPr>
              </a:br>
              <a:r>
                <a:rPr lang="en-US" sz="1200" dirty="0" smtClean="0">
                  <a:solidFill>
                    <a:srgbClr val="FFFFFF"/>
                  </a:solidFill>
                </a:rPr>
                <a:t>Events, Meetings and Training</a:t>
              </a:r>
              <a:endParaRPr lang="en-US" sz="1200" dirty="0">
                <a:solidFill>
                  <a:srgbClr val="FFFFFF"/>
                </a:solidFill>
              </a:endParaRPr>
            </a:p>
          </p:txBody>
        </p:sp>
        <p:sp>
          <p:nvSpPr>
            <p:cNvPr id="30" name="Rectangle 29"/>
            <p:cNvSpPr/>
            <p:nvPr/>
          </p:nvSpPr>
          <p:spPr>
            <a:xfrm rot="3609847">
              <a:off x="3084160" y="2037198"/>
              <a:ext cx="4074262" cy="482370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400" dirty="0">
                  <a:solidFill>
                    <a:srgbClr val="FFFFFF"/>
                  </a:solidFill>
                </a:rPr>
                <a:t/>
              </a:r>
              <a:br>
                <a:rPr lang="en-US" sz="1400" dirty="0">
                  <a:solidFill>
                    <a:srgbClr val="FFFFFF"/>
                  </a:solidFill>
                </a:rPr>
              </a:br>
              <a:r>
                <a:rPr lang="en-US" sz="1400" dirty="0" smtClean="0">
                  <a:solidFill>
                    <a:srgbClr val="FFFFFF"/>
                  </a:solidFill>
                </a:rPr>
                <a:t>Enable</a:t>
              </a:r>
              <a:br>
                <a:rPr lang="en-US" sz="1400" dirty="0" smtClean="0">
                  <a:solidFill>
                    <a:srgbClr val="FFFFFF"/>
                  </a:solidFill>
                </a:rPr>
              </a:br>
              <a:r>
                <a:rPr lang="en-US" sz="1400" dirty="0" smtClean="0">
                  <a:solidFill>
                    <a:srgbClr val="FFFFFF"/>
                  </a:solidFill>
                </a:rPr>
                <a:t>Digital </a:t>
              </a:r>
              <a:r>
                <a:rPr lang="en-US" sz="1400" dirty="0">
                  <a:solidFill>
                    <a:srgbClr val="FFFFFF"/>
                  </a:solidFill>
                </a:rPr>
                <a:t>Workspaces</a:t>
              </a:r>
            </a:p>
          </p:txBody>
        </p:sp>
        <p:sp>
          <p:nvSpPr>
            <p:cNvPr id="31" name="Rectangle 30"/>
            <p:cNvSpPr/>
            <p:nvPr/>
          </p:nvSpPr>
          <p:spPr>
            <a:xfrm rot="18144357">
              <a:off x="4723087" y="2169234"/>
              <a:ext cx="4014600" cy="4552301"/>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200" dirty="0" smtClean="0">
                  <a:solidFill>
                    <a:srgbClr val="FFFFFF"/>
                  </a:solidFill>
                </a:rPr>
                <a:t>Create Flexible and</a:t>
              </a:r>
              <a:r>
                <a:rPr lang="en-US" sz="1200" dirty="0">
                  <a:solidFill>
                    <a:srgbClr val="FFFFFF"/>
                  </a:solidFill>
                </a:rPr>
                <a:t/>
              </a:r>
              <a:br>
                <a:rPr lang="en-US" sz="1200" dirty="0">
                  <a:solidFill>
                    <a:srgbClr val="FFFFFF"/>
                  </a:solidFill>
                </a:rPr>
              </a:br>
              <a:r>
                <a:rPr lang="en-US" sz="1200" dirty="0">
                  <a:solidFill>
                    <a:srgbClr val="FFFFFF"/>
                  </a:solidFill>
                </a:rPr>
                <a:t>Branded Work Environments</a:t>
              </a:r>
            </a:p>
          </p:txBody>
        </p:sp>
        <p:sp>
          <p:nvSpPr>
            <p:cNvPr id="32" name="12-Point Star 109"/>
            <p:cNvSpPr/>
            <p:nvPr/>
          </p:nvSpPr>
          <p:spPr>
            <a:xfrm>
              <a:off x="3792661" y="2566305"/>
              <a:ext cx="569784" cy="569932"/>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dirty="0">
                <a:solidFill>
                  <a:schemeClr val="tx1"/>
                </a:solidFill>
                <a:latin typeface="Arial" charset="0"/>
                <a:ea typeface="ＭＳ Ｐゴシック" charset="0"/>
                <a:cs typeface="ＭＳ Ｐゴシック" charset="0"/>
              </a:endParaRPr>
            </a:p>
          </p:txBody>
        </p:sp>
        <p:pic>
          <p:nvPicPr>
            <p:cNvPr id="33" name="Picture 32" descr="transform_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37634" y="2594324"/>
              <a:ext cx="510711" cy="491612"/>
            </a:xfrm>
            <a:prstGeom prst="rect">
              <a:avLst/>
            </a:prstGeom>
            <a:effectLst/>
          </p:spPr>
        </p:pic>
        <p:pic>
          <p:nvPicPr>
            <p:cNvPr id="34" name="Picture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7879" y="5858692"/>
              <a:ext cx="446184" cy="446300"/>
            </a:xfrm>
            <a:prstGeom prst="rect">
              <a:avLst/>
            </a:prstGeom>
          </p:spPr>
        </p:pic>
      </p:grpSp>
    </p:spTree>
    <p:extLst>
      <p:ext uri="{BB962C8B-B14F-4D97-AF65-F5344CB8AC3E}">
        <p14:creationId xmlns:p14="http://schemas.microsoft.com/office/powerpoint/2010/main" val="14478050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2" descr="http://i.zdnet.com/blogs/jk-3-30-cube-farm.jpg"/>
          <p:cNvPicPr>
            <a:picLocks noChangeAspect="1" noChangeArrowheads="1"/>
          </p:cNvPicPr>
          <p:nvPr/>
        </p:nvPicPr>
        <p:blipFill>
          <a:blip r:embed="rId3" cstate="print"/>
          <a:srcRect/>
          <a:stretch>
            <a:fillRect/>
          </a:stretch>
        </p:blipFill>
        <p:spPr bwMode="auto">
          <a:xfrm>
            <a:off x="4876800" y="1220400"/>
            <a:ext cx="3859337" cy="249800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p:spPr>
      </p:pic>
      <p:sp>
        <p:nvSpPr>
          <p:cNvPr id="4" name="Title 3"/>
          <p:cNvSpPr>
            <a:spLocks noGrp="1"/>
          </p:cNvSpPr>
          <p:nvPr>
            <p:ph type="ctrTitle"/>
          </p:nvPr>
        </p:nvSpPr>
        <p:spPr/>
        <p:txBody>
          <a:bodyPr/>
          <a:lstStyle/>
          <a:p>
            <a:r>
              <a:rPr lang="en-US" cap="small" dirty="0"/>
              <a:t>The </a:t>
            </a:r>
            <a:r>
              <a:rPr lang="en-US" cap="small" dirty="0" smtClean="0"/>
              <a:t>Employee </a:t>
            </a:r>
            <a:r>
              <a:rPr lang="en-US" cap="small" dirty="0"/>
              <a:t>Today</a:t>
            </a:r>
          </a:p>
        </p:txBody>
      </p:sp>
      <p:sp>
        <p:nvSpPr>
          <p:cNvPr id="7" name="Text Placeholder 6"/>
          <p:cNvSpPr>
            <a:spLocks noGrp="1"/>
          </p:cNvSpPr>
          <p:nvPr>
            <p:ph type="body" sz="quarter" idx="4294967295"/>
          </p:nvPr>
        </p:nvSpPr>
        <p:spPr>
          <a:xfrm>
            <a:off x="1" y="1200151"/>
            <a:ext cx="4142072" cy="3394472"/>
          </a:xfrm>
          <a:prstGeom prst="rect">
            <a:avLst/>
          </a:prstGeom>
        </p:spPr>
        <p:txBody>
          <a:bodyPr vert="horz" lIns="61730" tIns="34295" rIns="61730" bIns="34295" rtlCol="0" anchor="t" anchorCtr="0">
            <a:noAutofit/>
          </a:bodyPr>
          <a:lstStyle/>
          <a:p>
            <a:pPr algn="ctr"/>
            <a:r>
              <a:rPr lang="en-US" cap="small" dirty="0"/>
              <a:t>The Workplace Today</a:t>
            </a:r>
          </a:p>
        </p:txBody>
      </p:sp>
      <p:sp>
        <p:nvSpPr>
          <p:cNvPr id="8" name="Oval 7"/>
          <p:cNvSpPr/>
          <p:nvPr/>
        </p:nvSpPr>
        <p:spPr>
          <a:xfrm>
            <a:off x="4114800" y="428626"/>
            <a:ext cx="913638" cy="421481"/>
          </a:xfrm>
          <a:prstGeom prst="ellipse">
            <a:avLst/>
          </a:prstGeom>
          <a:solidFill>
            <a:schemeClr val="accent5">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lIns="68589" tIns="34295" rIns="68589" bIns="34295" rtlCol="0" anchor="ctr"/>
          <a:lstStyle/>
          <a:p>
            <a:pPr algn="ctr" defTabSz="457200"/>
            <a:r>
              <a:rPr lang="en-US" b="1" dirty="0" smtClean="0">
                <a:solidFill>
                  <a:srgbClr val="676767"/>
                </a:solidFill>
                <a:latin typeface="Arial"/>
                <a:ea typeface="Apple LiGothic Medium"/>
                <a:cs typeface="Apple LiGothic Medium"/>
              </a:rPr>
              <a:t>VS</a:t>
            </a:r>
            <a:endParaRPr lang="en-US" b="1" dirty="0" smtClean="0">
              <a:solidFill>
                <a:srgbClr val="FFFFFF"/>
              </a:solidFill>
              <a:latin typeface="Arial"/>
              <a:ea typeface="Apple LiGothic Medium"/>
              <a:cs typeface="Apple LiGothic Medium"/>
            </a:endParaRPr>
          </a:p>
        </p:txBody>
      </p:sp>
      <p:pic>
        <p:nvPicPr>
          <p:cNvPr id="4105" name="Picture 9" descr="http://www.telecommuteanywhere.com/images/Telecommuting_at_the_beach.jpg"/>
          <p:cNvPicPr>
            <a:picLocks noChangeAspect="1" noChangeArrowheads="1"/>
          </p:cNvPicPr>
          <p:nvPr/>
        </p:nvPicPr>
        <p:blipFill>
          <a:blip r:embed="rId4" cstate="print"/>
          <a:srcRect/>
          <a:stretch>
            <a:fillRect/>
          </a:stretch>
        </p:blipFill>
        <p:spPr bwMode="auto">
          <a:xfrm>
            <a:off x="474890" y="1326358"/>
            <a:ext cx="3335111" cy="2244170"/>
          </a:xfrm>
          <a:prstGeom prst="rect">
            <a:avLst/>
          </a:prstGeom>
          <a:ln>
            <a:noFill/>
          </a:ln>
          <a:effectLst>
            <a:outerShdw blurRad="292100" dist="139700" dir="2700000" algn="tl" rotWithShape="0">
              <a:srgbClr val="333333">
                <a:alpha val="65000"/>
              </a:srgbClr>
            </a:outerShdw>
          </a:effectLst>
        </p:spPr>
      </p:pic>
      <p:pic>
        <p:nvPicPr>
          <p:cNvPr id="4107" name="Picture 11" descr="http://www.momcorpsnyc.com/wp-content/uploads/2011/03/telecommuting-by-fire1.jpg"/>
          <p:cNvPicPr>
            <a:picLocks noChangeAspect="1" noChangeArrowheads="1"/>
          </p:cNvPicPr>
          <p:nvPr/>
        </p:nvPicPr>
        <p:blipFill>
          <a:blip r:embed="rId5" cstate="print"/>
          <a:srcRect/>
          <a:stretch>
            <a:fillRect/>
          </a:stretch>
        </p:blipFill>
        <p:spPr bwMode="auto">
          <a:xfrm>
            <a:off x="380149" y="1562020"/>
            <a:ext cx="3973497" cy="1943153"/>
          </a:xfrm>
          <a:prstGeom prst="rect">
            <a:avLst/>
          </a:prstGeom>
          <a:ln>
            <a:noFill/>
          </a:ln>
          <a:effectLst>
            <a:outerShdw blurRad="292100" dist="139700" dir="2700000" algn="tl" rotWithShape="0">
              <a:srgbClr val="333333">
                <a:alpha val="65000"/>
              </a:srgbClr>
            </a:outerShdw>
          </a:effectLst>
        </p:spPr>
      </p:pic>
      <p:sp>
        <p:nvSpPr>
          <p:cNvPr id="18" name="Rounded Rectangle 17"/>
          <p:cNvSpPr/>
          <p:nvPr/>
        </p:nvSpPr>
        <p:spPr>
          <a:xfrm>
            <a:off x="713735" y="4238626"/>
            <a:ext cx="7661008" cy="326572"/>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457200"/>
            <a:r>
              <a:rPr lang="en-US" b="1" dirty="0" smtClean="0">
                <a:solidFill>
                  <a:srgbClr val="FFFFFF"/>
                </a:solidFill>
                <a:latin typeface="Arial"/>
                <a:ea typeface="Apple LiGothic Medium"/>
                <a:cs typeface="Apple LiGothic Medium"/>
              </a:rPr>
              <a:t>The 21</a:t>
            </a:r>
            <a:r>
              <a:rPr lang="en-US" b="1" baseline="30000" dirty="0" smtClean="0">
                <a:solidFill>
                  <a:srgbClr val="FFFFFF"/>
                </a:solidFill>
                <a:latin typeface="Arial"/>
                <a:ea typeface="Apple LiGothic Medium"/>
                <a:cs typeface="Apple LiGothic Medium"/>
              </a:rPr>
              <a:t>st</a:t>
            </a:r>
            <a:r>
              <a:rPr lang="en-US" b="1" dirty="0" smtClean="0">
                <a:solidFill>
                  <a:srgbClr val="FFFFFF"/>
                </a:solidFill>
                <a:latin typeface="Arial"/>
                <a:ea typeface="Apple LiGothic Medium"/>
                <a:cs typeface="Apple LiGothic Medium"/>
              </a:rPr>
              <a:t> Century Employee tethered to the 20</a:t>
            </a:r>
            <a:r>
              <a:rPr lang="en-US" b="1" baseline="30000" dirty="0" smtClean="0">
                <a:solidFill>
                  <a:srgbClr val="FFFFFF"/>
                </a:solidFill>
                <a:latin typeface="Arial"/>
                <a:ea typeface="Apple LiGothic Medium"/>
                <a:cs typeface="Apple LiGothic Medium"/>
              </a:rPr>
              <a:t>th</a:t>
            </a:r>
            <a:r>
              <a:rPr lang="en-US" b="1" dirty="0" smtClean="0">
                <a:solidFill>
                  <a:srgbClr val="FFFFFF"/>
                </a:solidFill>
                <a:latin typeface="Arial"/>
                <a:ea typeface="Apple LiGothic Medium"/>
                <a:cs typeface="Apple LiGothic Medium"/>
              </a:rPr>
              <a:t> Century Cubicle </a:t>
            </a:r>
          </a:p>
        </p:txBody>
      </p:sp>
      <p:pic>
        <p:nvPicPr>
          <p:cNvPr id="2050" name="Picture 2"/>
          <p:cNvPicPr>
            <a:picLocks noChangeAspect="1" noChangeArrowheads="1"/>
          </p:cNvPicPr>
          <p:nvPr/>
        </p:nvPicPr>
        <p:blipFill>
          <a:blip r:embed="rId6" cstate="print"/>
          <a:srcRect/>
          <a:stretch>
            <a:fillRect/>
          </a:stretch>
        </p:blipFill>
        <p:spPr bwMode="auto">
          <a:xfrm>
            <a:off x="245200" y="1218019"/>
            <a:ext cx="4108447" cy="2500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220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107"/>
                                        </p:tgtEl>
                                        <p:attrNameLst>
                                          <p:attrName>style.visibility</p:attrName>
                                        </p:attrNameLst>
                                      </p:cBhvr>
                                      <p:to>
                                        <p:strVal val="visible"/>
                                      </p:to>
                                    </p:set>
                                    <p:anim calcmode="lin" valueType="num">
                                      <p:cBhvr>
                                        <p:cTn id="7" dur="2000" fill="hold"/>
                                        <p:tgtEl>
                                          <p:spTgt spid="4107"/>
                                        </p:tgtEl>
                                        <p:attrNameLst>
                                          <p:attrName>ppt_w</p:attrName>
                                        </p:attrNameLst>
                                      </p:cBhvr>
                                      <p:tavLst>
                                        <p:tav tm="0">
                                          <p:val>
                                            <p:strVal val="#ppt_w*0.70"/>
                                          </p:val>
                                        </p:tav>
                                        <p:tav tm="100000">
                                          <p:val>
                                            <p:strVal val="#ppt_w"/>
                                          </p:val>
                                        </p:tav>
                                      </p:tavLst>
                                    </p:anim>
                                    <p:anim calcmode="lin" valueType="num">
                                      <p:cBhvr>
                                        <p:cTn id="8" dur="2000" fill="hold"/>
                                        <p:tgtEl>
                                          <p:spTgt spid="4107"/>
                                        </p:tgtEl>
                                        <p:attrNameLst>
                                          <p:attrName>ppt_h</p:attrName>
                                        </p:attrNameLst>
                                      </p:cBhvr>
                                      <p:tavLst>
                                        <p:tav tm="0">
                                          <p:val>
                                            <p:strVal val="#ppt_h"/>
                                          </p:val>
                                        </p:tav>
                                        <p:tav tm="100000">
                                          <p:val>
                                            <p:strVal val="#ppt_h"/>
                                          </p:val>
                                        </p:tav>
                                      </p:tavLst>
                                    </p:anim>
                                    <p:animEffect transition="in" filter="fade">
                                      <p:cBhvr>
                                        <p:cTn id="9" dur="2000"/>
                                        <p:tgtEl>
                                          <p:spTgt spid="4107"/>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strVal val="#ppt_w*0.70"/>
                                          </p:val>
                                        </p:tav>
                                        <p:tav tm="100000">
                                          <p:val>
                                            <p:strVal val="#ppt_w"/>
                                          </p:val>
                                        </p:tav>
                                      </p:tavLst>
                                    </p:anim>
                                    <p:anim calcmode="lin" valueType="num">
                                      <p:cBhvr>
                                        <p:cTn id="14" dur="1000" fill="hold"/>
                                        <p:tgtEl>
                                          <p:spTgt spid="2050"/>
                                        </p:tgtEl>
                                        <p:attrNameLst>
                                          <p:attrName>ppt_h</p:attrName>
                                        </p:attrNameLst>
                                      </p:cBhvr>
                                      <p:tavLst>
                                        <p:tav tm="0">
                                          <p:val>
                                            <p:strVal val="#ppt_h"/>
                                          </p:val>
                                        </p:tav>
                                        <p:tav tm="100000">
                                          <p:val>
                                            <p:strVal val="#ppt_h"/>
                                          </p:val>
                                        </p:tav>
                                      </p:tavLst>
                                    </p:anim>
                                    <p:animEffect transition="in" filter="fade">
                                      <p:cBhvr>
                                        <p:cTn id="15" dur="1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slide(fromBottom)">
                                      <p:cBhvr>
                                        <p:cTn id="20" dur="500"/>
                                        <p:tgtEl>
                                          <p:spTgt spid="7">
                                            <p:txEl>
                                              <p:pRg st="0" end="0"/>
                                            </p:txEl>
                                          </p:spTgt>
                                        </p:tgtEl>
                                      </p:cBhvr>
                                    </p:animEffect>
                                  </p:childTnLst>
                                </p:cTn>
                              </p:par>
                            </p:childTnLst>
                          </p:cTn>
                        </p:par>
                        <p:par>
                          <p:cTn id="21" fill="hold">
                            <p:stCondLst>
                              <p:cond delay="500"/>
                            </p:stCondLst>
                            <p:childTnLst>
                              <p:par>
                                <p:cTn id="22" presetID="52"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Scale>
                                      <p:cBhvr>
                                        <p:cTn id="24"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4"/>
                                        </p:tgtEl>
                                        <p:attrNameLst>
                                          <p:attrName>ppt_x</p:attrName>
                                          <p:attrName>ppt_y</p:attrName>
                                        </p:attrNameLst>
                                      </p:cBhvr>
                                    </p:animMotion>
                                    <p:animEffect transition="in" filter="fade">
                                      <p:cBhvr>
                                        <p:cTn id="26" dur="1000"/>
                                        <p:tgtEl>
                                          <p:spTgt spid="14"/>
                                        </p:tgtEl>
                                      </p:cBhvr>
                                    </p:animEffect>
                                  </p:childTnLst>
                                </p:cTn>
                              </p:par>
                              <p:par>
                                <p:cTn id="27" presetID="37"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900" decel="100000" fill="hold"/>
                                        <p:tgtEl>
                                          <p:spTgt spid="1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Enabling Capabilities and Outcomes through Validated Business Offers</a:t>
            </a:r>
            <a:endParaRPr lang="en-US" dirty="0"/>
          </a:p>
        </p:txBody>
      </p:sp>
      <p:sp>
        <p:nvSpPr>
          <p:cNvPr id="39" name="TextBox 38"/>
          <p:cNvSpPr txBox="1">
            <a:spLocks/>
          </p:cNvSpPr>
          <p:nvPr/>
        </p:nvSpPr>
        <p:spPr>
          <a:xfrm>
            <a:off x="495600" y="2735675"/>
            <a:ext cx="2616810" cy="1958780"/>
          </a:xfrm>
          <a:prstGeom prst="roundRect">
            <a:avLst/>
          </a:prstGeom>
        </p:spPr>
        <p:txBody>
          <a:bodyPr wrap="square" lIns="91440" tIns="45696" rIns="91440" bIns="45696">
            <a:spAutoFit/>
          </a:bodyPr>
          <a:lstStyle>
            <a:defPPr>
              <a:defRPr lang="en-US"/>
            </a:defPPr>
            <a:lvl1pPr algn="ctr" defTabSz="683757">
              <a:lnSpc>
                <a:spcPct val="95000"/>
              </a:lnSpc>
              <a:spcBef>
                <a:spcPts val="300"/>
              </a:spcBef>
              <a:buClr>
                <a:srgbClr val="2968AF"/>
              </a:buClr>
              <a:buSzPct val="90000"/>
              <a:defRPr sz="1100">
                <a:solidFill>
                  <a:srgbClr val="676767"/>
                </a:solidFill>
                <a:latin typeface="Arial" charset="0"/>
                <a:ea typeface="ＭＳ Ｐゴシック" charset="0"/>
                <a:cs typeface="ＭＳ Ｐゴシック" charset="0"/>
              </a:defRPr>
            </a:lvl1pPr>
            <a:lvl2pPr>
              <a:defRPr>
                <a:solidFill>
                  <a:schemeClr val="tx1"/>
                </a:solidFill>
                <a:latin typeface="Arial" charset="0"/>
                <a:ea typeface="ＭＳ Ｐゴシック" charset="0"/>
                <a:cs typeface="ＭＳ Ｐゴシック" charset="0"/>
              </a:defRPr>
            </a:lvl2pPr>
            <a:lvl3pPr>
              <a:defRPr>
                <a:solidFill>
                  <a:schemeClr val="tx1"/>
                </a:solidFill>
                <a:latin typeface="Arial" charset="0"/>
                <a:ea typeface="ＭＳ Ｐゴシック" charset="0"/>
                <a:cs typeface="ＭＳ Ｐゴシック" charset="0"/>
              </a:defRPr>
            </a:lvl3pPr>
            <a:lvl4pPr>
              <a:defRPr>
                <a:solidFill>
                  <a:schemeClr val="tx1"/>
                </a:solidFill>
                <a:latin typeface="Arial" charset="0"/>
                <a:ea typeface="ＭＳ Ｐゴシック" charset="0"/>
                <a:cs typeface="ＭＳ Ｐゴシック" charset="0"/>
              </a:defRPr>
            </a:lvl4pPr>
            <a:lvl5pPr>
              <a:defRPr>
                <a:solidFill>
                  <a:schemeClr val="tx1"/>
                </a:solidFill>
                <a:latin typeface="Arial" charset="0"/>
                <a:ea typeface="ＭＳ Ｐゴシック" charset="0"/>
                <a:cs typeface="ＭＳ Ｐゴシック" charset="0"/>
              </a:defRPr>
            </a:lvl5pPr>
            <a:lvl6pPr>
              <a:defRPr>
                <a:solidFill>
                  <a:schemeClr val="tx1"/>
                </a:solidFill>
                <a:latin typeface="Arial" charset="0"/>
                <a:ea typeface="ＭＳ Ｐゴシック" charset="0"/>
                <a:cs typeface="ＭＳ Ｐゴシック" charset="0"/>
              </a:defRPr>
            </a:lvl6pPr>
            <a:lvl7pPr>
              <a:defRPr>
                <a:solidFill>
                  <a:schemeClr val="tx1"/>
                </a:solidFill>
                <a:latin typeface="Arial" charset="0"/>
                <a:ea typeface="ＭＳ Ｐゴシック" charset="0"/>
                <a:cs typeface="ＭＳ Ｐゴシック" charset="0"/>
              </a:defRPr>
            </a:lvl7pPr>
            <a:lvl8pPr>
              <a:defRPr>
                <a:solidFill>
                  <a:schemeClr val="tx1"/>
                </a:solidFill>
                <a:latin typeface="Arial" charset="0"/>
                <a:ea typeface="ＭＳ Ｐゴシック" charset="0"/>
                <a:cs typeface="ＭＳ Ｐゴシック" charset="0"/>
              </a:defRPr>
            </a:lvl8pPr>
            <a:lvl9pPr>
              <a:defRPr>
                <a:solidFill>
                  <a:schemeClr val="tx1"/>
                </a:solidFill>
                <a:latin typeface="Arial" charset="0"/>
                <a:ea typeface="ＭＳ Ｐゴシック" charset="0"/>
                <a:cs typeface="ＭＳ Ｐゴシック" charset="0"/>
              </a:defRPr>
            </a:lvl9pPr>
          </a:lstStyle>
          <a:p>
            <a:pPr marL="171450" indent="-171450">
              <a:buFont typeface="Arial" panose="020B0604020202020204" pitchFamily="34" charset="0"/>
              <a:buChar char="•"/>
            </a:pPr>
            <a:r>
              <a:rPr lang="en-US" dirty="0"/>
              <a:t>Smart + Connected Personalized Spaces/Meetings</a:t>
            </a:r>
          </a:p>
          <a:p>
            <a:pPr marL="171450" indent="-171450">
              <a:buFont typeface="Arial" panose="020B0604020202020204" pitchFamily="34" charset="0"/>
              <a:buChar char="•"/>
            </a:pPr>
            <a:r>
              <a:rPr lang="en-US" dirty="0"/>
              <a:t>Physical Security and Access </a:t>
            </a:r>
            <a:r>
              <a:rPr lang="en-US" dirty="0" smtClean="0"/>
              <a:t>Control</a:t>
            </a:r>
          </a:p>
          <a:p>
            <a:pPr marL="171450" indent="-171450">
              <a:buFont typeface="Arial" panose="020B0604020202020204" pitchFamily="34" charset="0"/>
              <a:buChar char="•"/>
            </a:pPr>
            <a:r>
              <a:rPr lang="en-US" dirty="0" smtClean="0"/>
              <a:t>IPICS</a:t>
            </a:r>
            <a:endParaRPr lang="en-US" dirty="0"/>
          </a:p>
          <a:p>
            <a:pPr marL="171450" indent="-171450">
              <a:buFont typeface="Arial" panose="020B0604020202020204" pitchFamily="34" charset="0"/>
              <a:buChar char="•"/>
            </a:pPr>
            <a:r>
              <a:rPr lang="en-US" dirty="0"/>
              <a:t>Location-based Services</a:t>
            </a:r>
          </a:p>
          <a:p>
            <a:pPr marL="171450" indent="-171450">
              <a:buFont typeface="Arial" panose="020B0604020202020204" pitchFamily="34" charset="0"/>
              <a:buChar char="•"/>
            </a:pPr>
            <a:r>
              <a:rPr lang="en-US" dirty="0" smtClean="0"/>
              <a:t>Project Workspace</a:t>
            </a:r>
            <a:endParaRPr lang="en-US" dirty="0"/>
          </a:p>
          <a:p>
            <a:pPr marL="171450" indent="-171450">
              <a:buFont typeface="Arial" panose="020B0604020202020204" pitchFamily="34" charset="0"/>
              <a:buChar char="•"/>
            </a:pPr>
            <a:r>
              <a:rPr lang="en-US" dirty="0"/>
              <a:t>Connected Lighting</a:t>
            </a:r>
          </a:p>
          <a:p>
            <a:pPr marL="171450" indent="-171450">
              <a:buFont typeface="Arial" panose="020B0604020202020204" pitchFamily="34" charset="0"/>
              <a:buChar char="•"/>
            </a:pPr>
            <a:r>
              <a:rPr lang="en-US" dirty="0"/>
              <a:t>Smart Lockers</a:t>
            </a:r>
          </a:p>
        </p:txBody>
      </p:sp>
      <p:sp>
        <p:nvSpPr>
          <p:cNvPr id="99" name="TextBox 98"/>
          <p:cNvSpPr txBox="1"/>
          <p:nvPr/>
        </p:nvSpPr>
        <p:spPr>
          <a:xfrm>
            <a:off x="3558022" y="2244424"/>
            <a:ext cx="1680218" cy="1331647"/>
          </a:xfrm>
          <a:prstGeom prst="rect">
            <a:avLst/>
          </a:prstGeom>
          <a:noFill/>
        </p:spPr>
        <p:txBody>
          <a:bodyPr wrap="none" rtlCol="0">
            <a:spAutoFit/>
          </a:bodyPr>
          <a:lstStyle/>
          <a:p>
            <a:pPr algn="ctr">
              <a:lnSpc>
                <a:spcPct val="90000"/>
              </a:lnSpc>
              <a:spcBef>
                <a:spcPts val="600"/>
              </a:spcBef>
            </a:pPr>
            <a:r>
              <a:rPr lang="en-GB" sz="800" b="1" dirty="0" smtClean="0">
                <a:solidFill>
                  <a:schemeClr val="bg1"/>
                </a:solidFill>
              </a:rPr>
              <a:t>Business Video</a:t>
            </a:r>
          </a:p>
          <a:p>
            <a:pPr algn="ctr">
              <a:lnSpc>
                <a:spcPct val="90000"/>
              </a:lnSpc>
              <a:spcBef>
                <a:spcPts val="600"/>
              </a:spcBef>
            </a:pPr>
            <a:r>
              <a:rPr lang="en-GB" sz="800" b="1" dirty="0" smtClean="0">
                <a:solidFill>
                  <a:schemeClr val="bg1"/>
                </a:solidFill>
              </a:rPr>
              <a:t>Mobile Workspace</a:t>
            </a:r>
          </a:p>
          <a:p>
            <a:pPr algn="ctr">
              <a:lnSpc>
                <a:spcPct val="90000"/>
              </a:lnSpc>
              <a:spcBef>
                <a:spcPts val="600"/>
              </a:spcBef>
            </a:pPr>
            <a:r>
              <a:rPr lang="en-GB" sz="800" b="1" dirty="0" smtClean="0">
                <a:solidFill>
                  <a:schemeClr val="bg1"/>
                </a:solidFill>
              </a:rPr>
              <a:t>Tech-enabled Workspace</a:t>
            </a:r>
          </a:p>
          <a:p>
            <a:pPr algn="ctr">
              <a:lnSpc>
                <a:spcPct val="90000"/>
              </a:lnSpc>
              <a:spcBef>
                <a:spcPts val="600"/>
              </a:spcBef>
            </a:pPr>
            <a:r>
              <a:rPr lang="en-GB" sz="800" b="1" dirty="0" smtClean="0">
                <a:solidFill>
                  <a:schemeClr val="bg1"/>
                </a:solidFill>
              </a:rPr>
              <a:t>Workspace Management Tools</a:t>
            </a:r>
          </a:p>
          <a:p>
            <a:pPr algn="ctr">
              <a:lnSpc>
                <a:spcPct val="90000"/>
              </a:lnSpc>
              <a:spcBef>
                <a:spcPts val="600"/>
              </a:spcBef>
            </a:pPr>
            <a:r>
              <a:rPr lang="en-GB" sz="800" b="1" dirty="0" smtClean="0">
                <a:solidFill>
                  <a:schemeClr val="bg1"/>
                </a:solidFill>
              </a:rPr>
              <a:t>Collaborative Knowledge</a:t>
            </a:r>
          </a:p>
          <a:p>
            <a:pPr algn="ctr">
              <a:lnSpc>
                <a:spcPct val="90000"/>
              </a:lnSpc>
              <a:spcBef>
                <a:spcPts val="600"/>
              </a:spcBef>
            </a:pPr>
            <a:r>
              <a:rPr lang="en-GB" sz="800" b="1" dirty="0" smtClean="0">
                <a:solidFill>
                  <a:schemeClr val="bg1"/>
                </a:solidFill>
              </a:rPr>
              <a:t>Business Conferencing</a:t>
            </a:r>
          </a:p>
          <a:p>
            <a:pPr algn="ctr">
              <a:lnSpc>
                <a:spcPct val="90000"/>
              </a:lnSpc>
              <a:spcBef>
                <a:spcPts val="600"/>
              </a:spcBef>
            </a:pPr>
            <a:r>
              <a:rPr lang="en-GB" sz="800" b="1" dirty="0" smtClean="0">
                <a:solidFill>
                  <a:schemeClr val="bg1"/>
                </a:solidFill>
              </a:rPr>
              <a:t>Secure BYOD</a:t>
            </a:r>
          </a:p>
        </p:txBody>
      </p:sp>
      <p:sp>
        <p:nvSpPr>
          <p:cNvPr id="100" name="TextBox 99"/>
          <p:cNvSpPr txBox="1"/>
          <p:nvPr/>
        </p:nvSpPr>
        <p:spPr>
          <a:xfrm>
            <a:off x="5521954" y="2735675"/>
            <a:ext cx="2795280" cy="1823424"/>
          </a:xfrm>
          <a:prstGeom prst="roundRect">
            <a:avLst/>
          </a:prstGeom>
        </p:spPr>
        <p:txBody>
          <a:bodyPr wrap="square" lIns="91440" tIns="45696" rIns="91440" bIns="45696">
            <a:spAutoFit/>
          </a:bodyPr>
          <a:lstStyle>
            <a:defPPr>
              <a:defRPr lang="en-US"/>
            </a:defPPr>
            <a:lvl1pPr algn="ctr" defTabSz="683757">
              <a:lnSpc>
                <a:spcPct val="95000"/>
              </a:lnSpc>
              <a:spcBef>
                <a:spcPts val="300"/>
              </a:spcBef>
              <a:buClr>
                <a:srgbClr val="2968AF"/>
              </a:buClr>
              <a:buSzPct val="90000"/>
              <a:defRPr sz="1100">
                <a:solidFill>
                  <a:srgbClr val="676767"/>
                </a:solidFill>
                <a:latin typeface="Arial" charset="0"/>
                <a:ea typeface="ＭＳ Ｐゴシック" charset="0"/>
                <a:cs typeface="ＭＳ Ｐゴシック" charset="0"/>
              </a:defRPr>
            </a:lvl1pPr>
            <a:lvl2pPr>
              <a:defRPr>
                <a:solidFill>
                  <a:schemeClr val="tx1"/>
                </a:solidFill>
                <a:latin typeface="Arial" charset="0"/>
                <a:ea typeface="ＭＳ Ｐゴシック" charset="0"/>
                <a:cs typeface="ＭＳ Ｐゴシック" charset="0"/>
              </a:defRPr>
            </a:lvl2pPr>
            <a:lvl3pPr>
              <a:defRPr>
                <a:solidFill>
                  <a:schemeClr val="tx1"/>
                </a:solidFill>
                <a:latin typeface="Arial" charset="0"/>
                <a:ea typeface="ＭＳ Ｐゴシック" charset="0"/>
                <a:cs typeface="ＭＳ Ｐゴシック" charset="0"/>
              </a:defRPr>
            </a:lvl3pPr>
            <a:lvl4pPr>
              <a:defRPr>
                <a:solidFill>
                  <a:schemeClr val="tx1"/>
                </a:solidFill>
                <a:latin typeface="Arial" charset="0"/>
                <a:ea typeface="ＭＳ Ｐゴシック" charset="0"/>
                <a:cs typeface="ＭＳ Ｐゴシック" charset="0"/>
              </a:defRPr>
            </a:lvl4pPr>
            <a:lvl5pPr>
              <a:defRPr>
                <a:solidFill>
                  <a:schemeClr val="tx1"/>
                </a:solidFill>
                <a:latin typeface="Arial" charset="0"/>
                <a:ea typeface="ＭＳ Ｐゴシック" charset="0"/>
                <a:cs typeface="ＭＳ Ｐゴシック" charset="0"/>
              </a:defRPr>
            </a:lvl5pPr>
            <a:lvl6pPr>
              <a:defRPr>
                <a:solidFill>
                  <a:schemeClr val="tx1"/>
                </a:solidFill>
                <a:latin typeface="Arial" charset="0"/>
                <a:ea typeface="ＭＳ Ｐゴシック" charset="0"/>
                <a:cs typeface="ＭＳ Ｐゴシック" charset="0"/>
              </a:defRPr>
            </a:lvl6pPr>
            <a:lvl7pPr>
              <a:defRPr>
                <a:solidFill>
                  <a:schemeClr val="tx1"/>
                </a:solidFill>
                <a:latin typeface="Arial" charset="0"/>
                <a:ea typeface="ＭＳ Ｐゴシック" charset="0"/>
                <a:cs typeface="ＭＳ Ｐゴシック" charset="0"/>
              </a:defRPr>
            </a:lvl7pPr>
            <a:lvl8pPr>
              <a:defRPr>
                <a:solidFill>
                  <a:schemeClr val="tx1"/>
                </a:solidFill>
                <a:latin typeface="Arial" charset="0"/>
                <a:ea typeface="ＭＳ Ｐゴシック" charset="0"/>
                <a:cs typeface="ＭＳ Ｐゴシック" charset="0"/>
              </a:defRPr>
            </a:lvl8pPr>
            <a:lvl9pPr>
              <a:defRPr>
                <a:solidFill>
                  <a:schemeClr val="tx1"/>
                </a:solidFill>
                <a:latin typeface="Arial" charset="0"/>
                <a:ea typeface="ＭＳ Ｐゴシック" charset="0"/>
                <a:cs typeface="ＭＳ Ｐゴシック" charset="0"/>
              </a:defRPr>
            </a:lvl9pPr>
          </a:lstStyle>
          <a:p>
            <a:pPr marL="171450" indent="-171450">
              <a:buFont typeface="Arial" panose="020B0604020202020204" pitchFamily="34" charset="0"/>
              <a:buChar char="•"/>
            </a:pPr>
            <a:r>
              <a:rPr lang="en-US" dirty="0"/>
              <a:t>Voice &amp; Video Call Control</a:t>
            </a:r>
          </a:p>
          <a:p>
            <a:pPr marL="171450" indent="-171450">
              <a:buFont typeface="Arial" panose="020B0604020202020204" pitchFamily="34" charset="0"/>
              <a:buChar char="•"/>
            </a:pPr>
            <a:r>
              <a:rPr lang="en-US" dirty="0" smtClean="0"/>
              <a:t>Video </a:t>
            </a:r>
            <a:r>
              <a:rPr lang="en-US" dirty="0"/>
              <a:t>End </a:t>
            </a:r>
            <a:r>
              <a:rPr lang="en-US" dirty="0" smtClean="0"/>
              <a:t>Points</a:t>
            </a:r>
          </a:p>
          <a:p>
            <a:pPr marL="171450" indent="-171450">
              <a:buFont typeface="Arial" panose="020B0604020202020204" pitchFamily="34" charset="0"/>
              <a:buChar char="•"/>
            </a:pPr>
            <a:r>
              <a:rPr lang="en-US" dirty="0" smtClean="0"/>
              <a:t>IP Phones</a:t>
            </a:r>
            <a:endParaRPr lang="en-US" dirty="0"/>
          </a:p>
          <a:p>
            <a:pPr marL="171450" indent="-171450">
              <a:buFont typeface="Arial" panose="020B0604020202020204" pitchFamily="34" charset="0"/>
              <a:buChar char="•"/>
            </a:pPr>
            <a:r>
              <a:rPr lang="en-US" dirty="0"/>
              <a:t>Unified </a:t>
            </a:r>
            <a:r>
              <a:rPr lang="en-US" dirty="0" smtClean="0"/>
              <a:t>Access</a:t>
            </a:r>
            <a:endParaRPr lang="en-US" dirty="0"/>
          </a:p>
          <a:p>
            <a:pPr marL="171450" indent="-171450">
              <a:buFont typeface="Arial" panose="020B0604020202020204" pitchFamily="34" charset="0"/>
              <a:buChar char="•"/>
            </a:pPr>
            <a:r>
              <a:rPr lang="en-US" dirty="0"/>
              <a:t>Intelligent WAN</a:t>
            </a:r>
          </a:p>
          <a:p>
            <a:pPr marL="171450" indent="-171450">
              <a:buFont typeface="Arial" panose="020B0604020202020204" pitchFamily="34" charset="0"/>
              <a:buChar char="•"/>
            </a:pPr>
            <a:r>
              <a:rPr lang="en-US" dirty="0"/>
              <a:t>Remote/Guest Access </a:t>
            </a:r>
          </a:p>
          <a:p>
            <a:pPr marL="171450" indent="-171450">
              <a:buFont typeface="Arial" panose="020B0604020202020204" pitchFamily="34" charset="0"/>
              <a:buChar char="•"/>
            </a:pPr>
            <a:r>
              <a:rPr lang="en-US" dirty="0"/>
              <a:t>Policy Control </a:t>
            </a:r>
          </a:p>
          <a:p>
            <a:pPr marL="171450" indent="-171450">
              <a:buFont typeface="Arial" panose="020B0604020202020204" pitchFamily="34" charset="0"/>
              <a:buChar char="•"/>
            </a:pPr>
            <a:r>
              <a:rPr lang="en-US" dirty="0"/>
              <a:t>Connected </a:t>
            </a:r>
            <a:r>
              <a:rPr lang="en-US" dirty="0" smtClean="0"/>
              <a:t>Analytics</a:t>
            </a:r>
            <a:endParaRPr lang="en-US" dirty="0"/>
          </a:p>
        </p:txBody>
      </p:sp>
      <p:sp>
        <p:nvSpPr>
          <p:cNvPr id="101" name="TextBox 100"/>
          <p:cNvSpPr txBox="1"/>
          <p:nvPr/>
        </p:nvSpPr>
        <p:spPr>
          <a:xfrm>
            <a:off x="3075938" y="2745200"/>
            <a:ext cx="2596360" cy="1823424"/>
          </a:xfrm>
          <a:prstGeom prst="roundRect">
            <a:avLst/>
          </a:prstGeom>
        </p:spPr>
        <p:txBody>
          <a:bodyPr wrap="square" lIns="91440" tIns="45696" rIns="91440" bIns="45696">
            <a:spAutoFit/>
          </a:bodyPr>
          <a:lstStyle>
            <a:defPPr>
              <a:defRPr lang="en-US"/>
            </a:defPPr>
            <a:lvl1pPr algn="ctr" defTabSz="683757">
              <a:lnSpc>
                <a:spcPct val="95000"/>
              </a:lnSpc>
              <a:spcBef>
                <a:spcPts val="300"/>
              </a:spcBef>
              <a:buClr>
                <a:srgbClr val="2968AF"/>
              </a:buClr>
              <a:buSzPct val="90000"/>
              <a:defRPr sz="1100">
                <a:solidFill>
                  <a:srgbClr val="676767"/>
                </a:solidFill>
                <a:latin typeface="Arial" charset="0"/>
                <a:ea typeface="ＭＳ Ｐゴシック" charset="0"/>
                <a:cs typeface="ＭＳ Ｐゴシック" charset="0"/>
              </a:defRPr>
            </a:lvl1pPr>
            <a:lvl2pPr>
              <a:defRPr>
                <a:solidFill>
                  <a:schemeClr val="tx1"/>
                </a:solidFill>
                <a:latin typeface="Arial" charset="0"/>
                <a:ea typeface="ＭＳ Ｐゴシック" charset="0"/>
                <a:cs typeface="ＭＳ Ｐゴシック" charset="0"/>
              </a:defRPr>
            </a:lvl2pPr>
            <a:lvl3pPr>
              <a:defRPr>
                <a:solidFill>
                  <a:schemeClr val="tx1"/>
                </a:solidFill>
                <a:latin typeface="Arial" charset="0"/>
                <a:ea typeface="ＭＳ Ｐゴシック" charset="0"/>
                <a:cs typeface="ＭＳ Ｐゴシック" charset="0"/>
              </a:defRPr>
            </a:lvl3pPr>
            <a:lvl4pPr>
              <a:defRPr>
                <a:solidFill>
                  <a:schemeClr val="tx1"/>
                </a:solidFill>
                <a:latin typeface="Arial" charset="0"/>
                <a:ea typeface="ＭＳ Ｐゴシック" charset="0"/>
                <a:cs typeface="ＭＳ Ｐゴシック" charset="0"/>
              </a:defRPr>
            </a:lvl4pPr>
            <a:lvl5pPr>
              <a:defRPr>
                <a:solidFill>
                  <a:schemeClr val="tx1"/>
                </a:solidFill>
                <a:latin typeface="Arial" charset="0"/>
                <a:ea typeface="ＭＳ Ｐゴシック" charset="0"/>
                <a:cs typeface="ＭＳ Ｐゴシック" charset="0"/>
              </a:defRPr>
            </a:lvl5pPr>
            <a:lvl6pPr>
              <a:defRPr>
                <a:solidFill>
                  <a:schemeClr val="tx1"/>
                </a:solidFill>
                <a:latin typeface="Arial" charset="0"/>
                <a:ea typeface="ＭＳ Ｐゴシック" charset="0"/>
                <a:cs typeface="ＭＳ Ｐゴシック" charset="0"/>
              </a:defRPr>
            </a:lvl6pPr>
            <a:lvl7pPr>
              <a:defRPr>
                <a:solidFill>
                  <a:schemeClr val="tx1"/>
                </a:solidFill>
                <a:latin typeface="Arial" charset="0"/>
                <a:ea typeface="ＭＳ Ｐゴシック" charset="0"/>
                <a:cs typeface="ＭＳ Ｐゴシック" charset="0"/>
              </a:defRPr>
            </a:lvl7pPr>
            <a:lvl8pPr>
              <a:defRPr>
                <a:solidFill>
                  <a:schemeClr val="tx1"/>
                </a:solidFill>
                <a:latin typeface="Arial" charset="0"/>
                <a:ea typeface="ＭＳ Ｐゴシック" charset="0"/>
                <a:cs typeface="ＭＳ Ｐゴシック" charset="0"/>
              </a:defRPr>
            </a:lvl8pPr>
            <a:lvl9pPr>
              <a:defRPr>
                <a:solidFill>
                  <a:schemeClr val="tx1"/>
                </a:solidFill>
                <a:latin typeface="Arial" charset="0"/>
                <a:ea typeface="ＭＳ Ｐゴシック" charset="0"/>
                <a:cs typeface="ＭＳ Ｐゴシック" charset="0"/>
              </a:defRPr>
            </a:lvl9pPr>
          </a:lstStyle>
          <a:p>
            <a:pPr marL="171450" indent="-171450">
              <a:buFont typeface="Arial" panose="020B0604020202020204" pitchFamily="34" charset="0"/>
              <a:buChar char="•"/>
            </a:pPr>
            <a:r>
              <a:rPr lang="en-US" dirty="0" smtClean="0"/>
              <a:t>Virtual Town Halls</a:t>
            </a:r>
          </a:p>
          <a:p>
            <a:pPr marL="171450" indent="-171450">
              <a:buFont typeface="Arial" panose="020B0604020202020204" pitchFamily="34" charset="0"/>
              <a:buChar char="•"/>
            </a:pPr>
            <a:r>
              <a:rPr lang="en-US" dirty="0" smtClean="0"/>
              <a:t>Collaborative Knowledge</a:t>
            </a:r>
            <a:endParaRPr lang="en-US" dirty="0"/>
          </a:p>
          <a:p>
            <a:pPr marL="171450" indent="-171450">
              <a:buFont typeface="Arial" panose="020B0604020202020204" pitchFamily="34" charset="0"/>
              <a:buChar char="•"/>
            </a:pPr>
            <a:r>
              <a:rPr lang="en-US" dirty="0" smtClean="0"/>
              <a:t>Collaboration Meeting Rooms</a:t>
            </a:r>
            <a:endParaRPr lang="en-US" dirty="0"/>
          </a:p>
          <a:p>
            <a:pPr marL="171450" indent="-171450">
              <a:buFont typeface="Arial" panose="020B0604020202020204" pitchFamily="34" charset="0"/>
              <a:buChar char="•"/>
            </a:pPr>
            <a:r>
              <a:rPr lang="en-US" dirty="0"/>
              <a:t>WebEx</a:t>
            </a:r>
          </a:p>
          <a:p>
            <a:pPr marL="171450" indent="-171450">
              <a:buFont typeface="Arial" panose="020B0604020202020204" pitchFamily="34" charset="0"/>
              <a:buChar char="•"/>
            </a:pPr>
            <a:r>
              <a:rPr lang="en-US" dirty="0" err="1"/>
              <a:t>TelePresence</a:t>
            </a:r>
            <a:endParaRPr lang="en-US" dirty="0"/>
          </a:p>
          <a:p>
            <a:pPr marL="171450" indent="-171450">
              <a:buFont typeface="Arial" panose="020B0604020202020204" pitchFamily="34" charset="0"/>
              <a:buChar char="•"/>
            </a:pPr>
            <a:r>
              <a:rPr lang="en-US" dirty="0" err="1"/>
              <a:t>SocialMiner</a:t>
            </a:r>
            <a:endParaRPr lang="en-US" dirty="0"/>
          </a:p>
          <a:p>
            <a:pPr marL="171450" indent="-171450">
              <a:buFont typeface="Arial" panose="020B0604020202020204" pitchFamily="34" charset="0"/>
              <a:buChar char="•"/>
            </a:pPr>
            <a:r>
              <a:rPr lang="en-US" dirty="0"/>
              <a:t>Global Virtual/Hybrid Meetings</a:t>
            </a:r>
          </a:p>
          <a:p>
            <a:pPr marL="171450" indent="-171450">
              <a:buFont typeface="Arial" panose="020B0604020202020204" pitchFamily="34" charset="0"/>
              <a:buChar char="•"/>
            </a:pPr>
            <a:r>
              <a:rPr lang="en-US" dirty="0" smtClean="0"/>
              <a:t>SPARK</a:t>
            </a:r>
            <a:r>
              <a:rPr lang="en-US" dirty="0"/>
              <a:t>, Jabber, Social </a:t>
            </a:r>
            <a:r>
              <a:rPr lang="en-US" dirty="0" smtClean="0"/>
              <a:t>Tools</a:t>
            </a:r>
            <a:endParaRPr lang="en-US" dirty="0"/>
          </a:p>
        </p:txBody>
      </p:sp>
      <p:grpSp>
        <p:nvGrpSpPr>
          <p:cNvPr id="9" name="Group 8"/>
          <p:cNvGrpSpPr/>
          <p:nvPr/>
        </p:nvGrpSpPr>
        <p:grpSpPr>
          <a:xfrm>
            <a:off x="2787078" y="1419687"/>
            <a:ext cx="3650407" cy="3196429"/>
            <a:chOff x="2781327" y="1417833"/>
            <a:chExt cx="3650407" cy="3196429"/>
          </a:xfrm>
        </p:grpSpPr>
        <p:sp>
          <p:nvSpPr>
            <p:cNvPr id="68" name="Donut 2"/>
            <p:cNvSpPr/>
            <p:nvPr/>
          </p:nvSpPr>
          <p:spPr>
            <a:xfrm>
              <a:off x="2781327" y="1417833"/>
              <a:ext cx="1578385" cy="2267343"/>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83" name="Rectangle 82"/>
            <p:cNvSpPr/>
            <p:nvPr/>
          </p:nvSpPr>
          <p:spPr>
            <a:xfrm rot="18144357">
              <a:off x="3510795" y="1693324"/>
              <a:ext cx="2737227" cy="3104650"/>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100" dirty="0" smtClean="0">
                  <a:solidFill>
                    <a:srgbClr val="FFFFFF"/>
                  </a:solidFill>
                </a:rPr>
                <a:t>Create Flexible and</a:t>
              </a:r>
              <a:r>
                <a:rPr lang="en-US" sz="1100" dirty="0">
                  <a:solidFill>
                    <a:srgbClr val="FFFFFF"/>
                  </a:solidFill>
                </a:rPr>
                <a:t/>
              </a:r>
              <a:br>
                <a:rPr lang="en-US" sz="1100" dirty="0">
                  <a:solidFill>
                    <a:srgbClr val="FFFFFF"/>
                  </a:solidFill>
                </a:rPr>
              </a:br>
              <a:r>
                <a:rPr lang="en-US" sz="1100" dirty="0">
                  <a:solidFill>
                    <a:srgbClr val="FFFFFF"/>
                  </a:solidFill>
                </a:rPr>
                <a:t>Branded Work Environments</a:t>
              </a:r>
            </a:p>
          </p:txBody>
        </p:sp>
        <p:sp>
          <p:nvSpPr>
            <p:cNvPr id="84" name="12-Point Star 109"/>
            <p:cNvSpPr/>
            <p:nvPr/>
          </p:nvSpPr>
          <p:spPr>
            <a:xfrm>
              <a:off x="2875892" y="1964458"/>
              <a:ext cx="388590" cy="388590"/>
            </a:xfrm>
            <a:custGeom>
              <a:avLst/>
              <a:gdLst/>
              <a:ahLst/>
              <a:cxnLst/>
              <a:rect l="l" t="t" r="r" b="b"/>
              <a:pathLst>
                <a:path w="862246" h="862246">
                  <a:moveTo>
                    <a:pt x="564243" y="293535"/>
                  </a:moveTo>
                  <a:cubicBezTo>
                    <a:pt x="574886" y="293535"/>
                    <a:pt x="585529" y="297596"/>
                    <a:pt x="593650" y="305716"/>
                  </a:cubicBezTo>
                  <a:cubicBezTo>
                    <a:pt x="609891" y="321958"/>
                    <a:pt x="609891" y="348290"/>
                    <a:pt x="593650" y="364532"/>
                  </a:cubicBezTo>
                  <a:lnTo>
                    <a:pt x="400540" y="557641"/>
                  </a:lnTo>
                  <a:lnTo>
                    <a:pt x="396068" y="564376"/>
                  </a:lnTo>
                  <a:lnTo>
                    <a:pt x="396068" y="564375"/>
                  </a:lnTo>
                  <a:cubicBezTo>
                    <a:pt x="383887" y="576556"/>
                    <a:pt x="366029" y="579602"/>
                    <a:pt x="351010" y="573511"/>
                  </a:cubicBezTo>
                  <a:lnTo>
                    <a:pt x="349910" y="572781"/>
                  </a:lnTo>
                  <a:lnTo>
                    <a:pt x="349549" y="572710"/>
                  </a:lnTo>
                  <a:cubicBezTo>
                    <a:pt x="344543" y="570680"/>
                    <a:pt x="339851" y="567635"/>
                    <a:pt x="335791" y="563575"/>
                  </a:cubicBezTo>
                  <a:lnTo>
                    <a:pt x="335792" y="563574"/>
                  </a:lnTo>
                  <a:lnTo>
                    <a:pt x="334488" y="561610"/>
                  </a:lnTo>
                  <a:lnTo>
                    <a:pt x="244829" y="471951"/>
                  </a:lnTo>
                  <a:cubicBezTo>
                    <a:pt x="228587" y="455710"/>
                    <a:pt x="228587" y="429377"/>
                    <a:pt x="244829" y="413136"/>
                  </a:cubicBezTo>
                  <a:cubicBezTo>
                    <a:pt x="261070" y="396895"/>
                    <a:pt x="287403" y="396895"/>
                    <a:pt x="303644" y="413136"/>
                  </a:cubicBezTo>
                  <a:lnTo>
                    <a:pt x="365529" y="475022"/>
                  </a:lnTo>
                  <a:lnTo>
                    <a:pt x="534835" y="305716"/>
                  </a:lnTo>
                  <a:cubicBezTo>
                    <a:pt x="542956" y="297596"/>
                    <a:pt x="553599" y="293535"/>
                    <a:pt x="564243" y="293535"/>
                  </a:cubicBezTo>
                  <a:close/>
                  <a:moveTo>
                    <a:pt x="431123" y="186736"/>
                  </a:moveTo>
                  <a:cubicBezTo>
                    <a:pt x="296152" y="186736"/>
                    <a:pt x="186736" y="296152"/>
                    <a:pt x="186736" y="431123"/>
                  </a:cubicBezTo>
                  <a:cubicBezTo>
                    <a:pt x="186736" y="566095"/>
                    <a:pt x="296152" y="675511"/>
                    <a:pt x="431123" y="675511"/>
                  </a:cubicBezTo>
                  <a:cubicBezTo>
                    <a:pt x="566095" y="675511"/>
                    <a:pt x="675511" y="566095"/>
                    <a:pt x="675511" y="431123"/>
                  </a:cubicBezTo>
                  <a:cubicBezTo>
                    <a:pt x="675511" y="296152"/>
                    <a:pt x="566095" y="186736"/>
                    <a:pt x="431123" y="186736"/>
                  </a:cubicBezTo>
                  <a:close/>
                  <a:moveTo>
                    <a:pt x="431123" y="0"/>
                  </a:moveTo>
                  <a:lnTo>
                    <a:pt x="514810" y="118798"/>
                  </a:lnTo>
                  <a:lnTo>
                    <a:pt x="646685" y="57760"/>
                  </a:lnTo>
                  <a:lnTo>
                    <a:pt x="659761" y="202485"/>
                  </a:lnTo>
                  <a:lnTo>
                    <a:pt x="804486" y="215561"/>
                  </a:lnTo>
                  <a:lnTo>
                    <a:pt x="743448" y="347436"/>
                  </a:lnTo>
                  <a:lnTo>
                    <a:pt x="862246" y="431123"/>
                  </a:lnTo>
                  <a:lnTo>
                    <a:pt x="743448" y="514810"/>
                  </a:lnTo>
                  <a:lnTo>
                    <a:pt x="804486" y="646685"/>
                  </a:lnTo>
                  <a:lnTo>
                    <a:pt x="659761" y="659761"/>
                  </a:lnTo>
                  <a:lnTo>
                    <a:pt x="646685" y="804487"/>
                  </a:lnTo>
                  <a:lnTo>
                    <a:pt x="514810" y="743448"/>
                  </a:lnTo>
                  <a:lnTo>
                    <a:pt x="431123" y="862246"/>
                  </a:lnTo>
                  <a:lnTo>
                    <a:pt x="347436" y="743448"/>
                  </a:lnTo>
                  <a:lnTo>
                    <a:pt x="215561" y="804487"/>
                  </a:lnTo>
                  <a:lnTo>
                    <a:pt x="202485" y="659761"/>
                  </a:lnTo>
                  <a:lnTo>
                    <a:pt x="57760" y="646685"/>
                  </a:lnTo>
                  <a:lnTo>
                    <a:pt x="118798" y="514810"/>
                  </a:lnTo>
                  <a:lnTo>
                    <a:pt x="0" y="431123"/>
                  </a:lnTo>
                  <a:lnTo>
                    <a:pt x="118798" y="347436"/>
                  </a:lnTo>
                  <a:lnTo>
                    <a:pt x="57760" y="215561"/>
                  </a:lnTo>
                  <a:lnTo>
                    <a:pt x="202485" y="202485"/>
                  </a:lnTo>
                  <a:lnTo>
                    <a:pt x="215561" y="57760"/>
                  </a:lnTo>
                  <a:lnTo>
                    <a:pt x="347436" y="118798"/>
                  </a:lnTo>
                  <a:close/>
                </a:path>
              </a:pathLst>
            </a:custGeom>
            <a:solidFill>
              <a:schemeClr val="bg1"/>
            </a:solidFill>
            <a:ln>
              <a:noFill/>
            </a:ln>
          </p:spPr>
          <p:txBody>
            <a:bodyPr vert="horz" wrap="square" lIns="91428" tIns="45715" rIns="91428" bIns="45715" numCol="1" anchor="t" anchorCtr="0" compatLnSpc="1">
              <a:prstTxWarp prst="textNoShape">
                <a:avLst/>
              </a:prstTxWarp>
            </a:bodyPr>
            <a:lstStyle/>
            <a:p>
              <a:endParaRPr lang="en-US" dirty="0">
                <a:solidFill>
                  <a:schemeClr val="tx1"/>
                </a:solidFill>
                <a:latin typeface="Arial" charset="0"/>
                <a:ea typeface="ＭＳ Ｐゴシック" charset="0"/>
                <a:cs typeface="ＭＳ Ｐゴシック" charset="0"/>
              </a:endParaRPr>
            </a:p>
          </p:txBody>
        </p:sp>
      </p:grpSp>
      <p:grpSp>
        <p:nvGrpSpPr>
          <p:cNvPr id="11" name="Group 10"/>
          <p:cNvGrpSpPr/>
          <p:nvPr/>
        </p:nvGrpSpPr>
        <p:grpSpPr>
          <a:xfrm>
            <a:off x="2137138" y="1417834"/>
            <a:ext cx="3835794" cy="3219268"/>
            <a:chOff x="2137138" y="1417834"/>
            <a:chExt cx="3835794" cy="3219268"/>
          </a:xfrm>
        </p:grpSpPr>
        <p:sp>
          <p:nvSpPr>
            <p:cNvPr id="66" name="Donut 2"/>
            <p:cNvSpPr/>
            <p:nvPr/>
          </p:nvSpPr>
          <p:spPr>
            <a:xfrm>
              <a:off x="4409082" y="1417834"/>
              <a:ext cx="1563850" cy="2201416"/>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rgbClr val="0A7780"/>
                </a:gs>
                <a:gs pos="100000">
                  <a:srgbClr val="00ABB8"/>
                </a:gs>
                <a:gs pos="50000">
                  <a:srgbClr val="0B93A1"/>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1900" dirty="0"/>
            </a:p>
          </p:txBody>
        </p:sp>
        <p:sp>
          <p:nvSpPr>
            <p:cNvPr id="82" name="Rectangle 81"/>
            <p:cNvSpPr/>
            <p:nvPr/>
          </p:nvSpPr>
          <p:spPr>
            <a:xfrm rot="3609847">
              <a:off x="2393059" y="1603275"/>
              <a:ext cx="2777906" cy="328974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100" dirty="0">
                  <a:solidFill>
                    <a:srgbClr val="FFFFFF"/>
                  </a:solidFill>
                </a:rPr>
                <a:t/>
              </a:r>
              <a:br>
                <a:rPr lang="en-US" sz="1100" dirty="0">
                  <a:solidFill>
                    <a:srgbClr val="FFFFFF"/>
                  </a:solidFill>
                </a:rPr>
              </a:br>
              <a:r>
                <a:rPr lang="en-US" sz="1100" dirty="0" smtClean="0">
                  <a:solidFill>
                    <a:srgbClr val="FFFFFF"/>
                  </a:solidFill>
                </a:rPr>
                <a:t>Enable </a:t>
              </a:r>
              <a:br>
                <a:rPr lang="en-US" sz="1100" dirty="0" smtClean="0">
                  <a:solidFill>
                    <a:srgbClr val="FFFFFF"/>
                  </a:solidFill>
                </a:rPr>
              </a:br>
              <a:r>
                <a:rPr lang="en-US" sz="1100" dirty="0" smtClean="0">
                  <a:solidFill>
                    <a:srgbClr val="FFFFFF"/>
                  </a:solidFill>
                </a:rPr>
                <a:t>Digital </a:t>
              </a:r>
              <a:r>
                <a:rPr lang="en-US" sz="1100" dirty="0">
                  <a:solidFill>
                    <a:srgbClr val="FFFFFF"/>
                  </a:solidFill>
                </a:rPr>
                <a:t>Workspaces</a:t>
              </a:r>
            </a:p>
          </p:txBody>
        </p:sp>
        <p:pic>
          <p:nvPicPr>
            <p:cNvPr id="97" name="Picture 96" descr="transform_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98147" y="1983562"/>
              <a:ext cx="348303" cy="335190"/>
            </a:xfrm>
            <a:prstGeom prst="rect">
              <a:avLst/>
            </a:prstGeom>
            <a:effectLst/>
          </p:spPr>
        </p:pic>
      </p:grpSp>
      <p:grpSp>
        <p:nvGrpSpPr>
          <p:cNvPr id="10" name="Group 9"/>
          <p:cNvGrpSpPr/>
          <p:nvPr/>
        </p:nvGrpSpPr>
        <p:grpSpPr>
          <a:xfrm>
            <a:off x="3154266" y="2462939"/>
            <a:ext cx="2499397" cy="2180509"/>
            <a:chOff x="3154266" y="2462939"/>
            <a:chExt cx="2499397" cy="2180509"/>
          </a:xfrm>
        </p:grpSpPr>
        <p:sp>
          <p:nvSpPr>
            <p:cNvPr id="67" name="Donut 2"/>
            <p:cNvSpPr/>
            <p:nvPr/>
          </p:nvSpPr>
          <p:spPr>
            <a:xfrm>
              <a:off x="3154266" y="3292238"/>
              <a:ext cx="2499397" cy="1351210"/>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rgbClr val="90BDDB"/>
                </a:gs>
                <a:gs pos="36000">
                  <a:schemeClr val="accent1">
                    <a:lumMod val="40000"/>
                    <a:lumOff val="60000"/>
                  </a:schemeClr>
                </a:gs>
                <a:gs pos="100000">
                  <a:schemeClr val="accent1"/>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81" name="Rectangle 80"/>
            <p:cNvSpPr/>
            <p:nvPr/>
          </p:nvSpPr>
          <p:spPr>
            <a:xfrm>
              <a:off x="3441794" y="2462939"/>
              <a:ext cx="1902141" cy="1429885"/>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1100" dirty="0" smtClean="0">
                  <a:solidFill>
                    <a:srgbClr val="FFFFFF"/>
                  </a:solidFill>
                </a:rPr>
                <a:t>Deliver Flawless, </a:t>
              </a:r>
              <a:r>
                <a:rPr lang="en-US" sz="1100" dirty="0">
                  <a:solidFill>
                    <a:srgbClr val="FFFFFF"/>
                  </a:solidFill>
                </a:rPr>
                <a:t>Effective </a:t>
              </a:r>
              <a:br>
                <a:rPr lang="en-US" sz="1100" dirty="0">
                  <a:solidFill>
                    <a:srgbClr val="FFFFFF"/>
                  </a:solidFill>
                </a:rPr>
              </a:br>
              <a:r>
                <a:rPr lang="en-US" sz="1100" dirty="0" smtClean="0">
                  <a:solidFill>
                    <a:srgbClr val="FFFFFF"/>
                  </a:solidFill>
                </a:rPr>
                <a:t>Events, Meetings and Training</a:t>
              </a:r>
              <a:endParaRPr lang="en-US" sz="1100" dirty="0">
                <a:solidFill>
                  <a:srgbClr val="FFFFFF"/>
                </a:solidFill>
              </a:endParaRPr>
            </a:p>
          </p:txBody>
        </p:sp>
        <p:pic>
          <p:nvPicPr>
            <p:cNvPr id="98" name="Picture 9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63902" y="4209268"/>
              <a:ext cx="304296" cy="304295"/>
            </a:xfrm>
            <a:prstGeom prst="rect">
              <a:avLst/>
            </a:prstGeom>
          </p:spPr>
        </p:pic>
      </p:grpSp>
      <p:grpSp>
        <p:nvGrpSpPr>
          <p:cNvPr id="2" name="Group 1"/>
          <p:cNvGrpSpPr/>
          <p:nvPr/>
        </p:nvGrpSpPr>
        <p:grpSpPr>
          <a:xfrm rot="3684120">
            <a:off x="131546" y="1640795"/>
            <a:ext cx="3650407" cy="3196429"/>
            <a:chOff x="0" y="980160"/>
            <a:chExt cx="3650407" cy="3196429"/>
          </a:xfrm>
        </p:grpSpPr>
        <p:sp>
          <p:nvSpPr>
            <p:cNvPr id="19" name="Donut 2"/>
            <p:cNvSpPr/>
            <p:nvPr/>
          </p:nvSpPr>
          <p:spPr>
            <a:xfrm>
              <a:off x="0" y="980160"/>
              <a:ext cx="1578385" cy="2267343"/>
            </a:xfrm>
            <a:custGeom>
              <a:avLst/>
              <a:gdLst/>
              <a:ahLst/>
              <a:cxnLst/>
              <a:rect l="l" t="t" r="r" b="b"/>
              <a:pathLst>
                <a:path w="2314362" h="3325436">
                  <a:moveTo>
                    <a:pt x="2314362" y="0"/>
                  </a:moveTo>
                  <a:lnTo>
                    <a:pt x="2314362" y="1087120"/>
                  </a:lnTo>
                  <a:lnTo>
                    <a:pt x="2239407" y="1090905"/>
                  </a:lnTo>
                  <a:cubicBezTo>
                    <a:pt x="1691219" y="1146576"/>
                    <a:pt x="1263438" y="1609537"/>
                    <a:pt x="1263438" y="2172412"/>
                  </a:cubicBezTo>
                  <a:cubicBezTo>
                    <a:pt x="1263438" y="2360037"/>
                    <a:pt x="1310969" y="2536561"/>
                    <a:pt x="1394648" y="2690598"/>
                  </a:cubicBezTo>
                  <a:lnTo>
                    <a:pt x="1421790" y="2735276"/>
                  </a:lnTo>
                  <a:lnTo>
                    <a:pt x="509605" y="3325436"/>
                  </a:lnTo>
                  <a:lnTo>
                    <a:pt x="438737" y="3208784"/>
                  </a:lnTo>
                  <a:cubicBezTo>
                    <a:pt x="271381" y="2900709"/>
                    <a:pt x="176318" y="2547662"/>
                    <a:pt x="176318" y="2172412"/>
                  </a:cubicBezTo>
                  <a:cubicBezTo>
                    <a:pt x="176318" y="1961334"/>
                    <a:pt x="206397" y="1757281"/>
                    <a:pt x="262501" y="1564306"/>
                  </a:cubicBezTo>
                  <a:lnTo>
                    <a:pt x="277861" y="1519354"/>
                  </a:lnTo>
                  <a:lnTo>
                    <a:pt x="201575" y="1477948"/>
                  </a:lnTo>
                  <a:cubicBezTo>
                    <a:pt x="79959" y="1395786"/>
                    <a:pt x="0" y="1256646"/>
                    <a:pt x="0" y="1098830"/>
                  </a:cubicBezTo>
                  <a:cubicBezTo>
                    <a:pt x="0" y="846325"/>
                    <a:pt x="204695" y="641630"/>
                    <a:pt x="457200" y="641630"/>
                  </a:cubicBezTo>
                  <a:cubicBezTo>
                    <a:pt x="551890" y="641630"/>
                    <a:pt x="639856" y="670415"/>
                    <a:pt x="712825" y="719713"/>
                  </a:cubicBezTo>
                  <a:lnTo>
                    <a:pt x="725095" y="729836"/>
                  </a:lnTo>
                  <a:lnTo>
                    <a:pt x="741147" y="710502"/>
                  </a:lnTo>
                  <a:cubicBezTo>
                    <a:pt x="1092084" y="324385"/>
                    <a:pt x="1580068" y="65069"/>
                    <a:pt x="2128255" y="9397"/>
                  </a:cubicBezTo>
                  <a:close/>
                </a:path>
              </a:pathLst>
            </a:cu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b="1" dirty="0"/>
            </a:p>
          </p:txBody>
        </p:sp>
        <p:sp>
          <p:nvSpPr>
            <p:cNvPr id="20" name="Rectangle 19"/>
            <p:cNvSpPr/>
            <p:nvPr/>
          </p:nvSpPr>
          <p:spPr>
            <a:xfrm rot="18144357">
              <a:off x="729468" y="1255651"/>
              <a:ext cx="2737227" cy="3104650"/>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100" dirty="0" smtClean="0">
                  <a:solidFill>
                    <a:srgbClr val="FFFFFF"/>
                  </a:solidFill>
                </a:rPr>
                <a:t>Create Flexible and</a:t>
              </a:r>
              <a:r>
                <a:rPr lang="en-US" sz="1100" dirty="0">
                  <a:solidFill>
                    <a:srgbClr val="FFFFFF"/>
                  </a:solidFill>
                </a:rPr>
                <a:t/>
              </a:r>
              <a:br>
                <a:rPr lang="en-US" sz="1100" dirty="0">
                  <a:solidFill>
                    <a:srgbClr val="FFFFFF"/>
                  </a:solidFill>
                </a:rPr>
              </a:br>
              <a:r>
                <a:rPr lang="en-US" sz="1100" dirty="0">
                  <a:solidFill>
                    <a:srgbClr val="FFFFFF"/>
                  </a:solidFill>
                </a:rPr>
                <a:t>Branded Work Environments</a:t>
              </a:r>
            </a:p>
          </p:txBody>
        </p:sp>
      </p:grpSp>
      <p:grpSp>
        <p:nvGrpSpPr>
          <p:cNvPr id="4" name="Group 3"/>
          <p:cNvGrpSpPr/>
          <p:nvPr/>
        </p:nvGrpSpPr>
        <p:grpSpPr>
          <a:xfrm rot="18008348">
            <a:off x="4947936" y="1801397"/>
            <a:ext cx="3835794" cy="3219268"/>
            <a:chOff x="4557954" y="774729"/>
            <a:chExt cx="3835794" cy="3219268"/>
          </a:xfrm>
        </p:grpSpPr>
        <p:sp>
          <p:nvSpPr>
            <p:cNvPr id="24" name="Donut 2"/>
            <p:cNvSpPr/>
            <p:nvPr/>
          </p:nvSpPr>
          <p:spPr>
            <a:xfrm>
              <a:off x="6829898" y="774729"/>
              <a:ext cx="1563850" cy="2201416"/>
            </a:xfrm>
            <a:custGeom>
              <a:avLst/>
              <a:gdLst/>
              <a:ahLst/>
              <a:cxnLst/>
              <a:rect l="l" t="t" r="r" b="b"/>
              <a:pathLst>
                <a:path w="2293050" h="3228743">
                  <a:moveTo>
                    <a:pt x="0" y="0"/>
                  </a:moveTo>
                  <a:lnTo>
                    <a:pt x="186109" y="9397"/>
                  </a:lnTo>
                  <a:cubicBezTo>
                    <a:pt x="734296" y="65069"/>
                    <a:pt x="1222280" y="324385"/>
                    <a:pt x="1573217" y="710502"/>
                  </a:cubicBezTo>
                  <a:lnTo>
                    <a:pt x="1580665" y="719473"/>
                  </a:lnTo>
                  <a:lnTo>
                    <a:pt x="1657887" y="677558"/>
                  </a:lnTo>
                  <a:cubicBezTo>
                    <a:pt x="1712586" y="654423"/>
                    <a:pt x="1772724" y="641629"/>
                    <a:pt x="1835850" y="641629"/>
                  </a:cubicBezTo>
                  <a:cubicBezTo>
                    <a:pt x="2088355" y="641629"/>
                    <a:pt x="2293050" y="846324"/>
                    <a:pt x="2293050" y="1098829"/>
                  </a:cubicBezTo>
                  <a:cubicBezTo>
                    <a:pt x="2293050" y="1256645"/>
                    <a:pt x="2213091" y="1395785"/>
                    <a:pt x="2091475" y="1477947"/>
                  </a:cubicBezTo>
                  <a:lnTo>
                    <a:pt x="2033167" y="1509595"/>
                  </a:lnTo>
                  <a:lnTo>
                    <a:pt x="2051863" y="1564306"/>
                  </a:lnTo>
                  <a:cubicBezTo>
                    <a:pt x="2107967" y="1757281"/>
                    <a:pt x="2138045" y="1961334"/>
                    <a:pt x="2138045" y="2172412"/>
                  </a:cubicBezTo>
                  <a:cubicBezTo>
                    <a:pt x="2138045" y="2547662"/>
                    <a:pt x="2042983" y="2900709"/>
                    <a:pt x="1875626" y="3208784"/>
                  </a:cubicBezTo>
                  <a:lnTo>
                    <a:pt x="1863501" y="3228743"/>
                  </a:lnTo>
                  <a:lnTo>
                    <a:pt x="921722" y="2685007"/>
                  </a:lnTo>
                  <a:lnTo>
                    <a:pt x="934979" y="2661456"/>
                  </a:lnTo>
                  <a:cubicBezTo>
                    <a:pt x="1009150" y="2514452"/>
                    <a:pt x="1050925" y="2348311"/>
                    <a:pt x="1050925" y="2172412"/>
                  </a:cubicBezTo>
                  <a:cubicBezTo>
                    <a:pt x="1050925" y="1609537"/>
                    <a:pt x="623144" y="1146576"/>
                    <a:pt x="74957" y="1090905"/>
                  </a:cubicBezTo>
                  <a:lnTo>
                    <a:pt x="0" y="1087120"/>
                  </a:lnTo>
                  <a:close/>
                </a:path>
              </a:pathLst>
            </a:custGeom>
            <a:gradFill>
              <a:gsLst>
                <a:gs pos="0">
                  <a:srgbClr val="0A7780"/>
                </a:gs>
                <a:gs pos="100000">
                  <a:srgbClr val="00ABB8"/>
                </a:gs>
                <a:gs pos="50000">
                  <a:srgbClr val="0B93A1"/>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121893" tIns="60947" rIns="121893" bIns="60947" rtlCol="0" anchor="ctr"/>
            <a:lstStyle/>
            <a:p>
              <a:pPr algn="ctr" defTabSz="913943"/>
              <a:endParaRPr lang="en-US" sz="1900" dirty="0"/>
            </a:p>
          </p:txBody>
        </p:sp>
        <p:sp>
          <p:nvSpPr>
            <p:cNvPr id="25" name="Rectangle 24"/>
            <p:cNvSpPr/>
            <p:nvPr/>
          </p:nvSpPr>
          <p:spPr>
            <a:xfrm rot="3609847">
              <a:off x="4813875" y="960170"/>
              <a:ext cx="2777906" cy="3289747"/>
            </a:xfrm>
            <a:prstGeom prst="rect">
              <a:avLst/>
            </a:prstGeom>
          </p:spPr>
          <p:txBody>
            <a:bodyPr wrap="square" lIns="121893" tIns="60947" rIns="121893" bIns="60947">
              <a:prstTxWarp prst="textArchUp">
                <a:avLst/>
              </a:prstTxWarp>
              <a:spAutoFit/>
            </a:bodyPr>
            <a:lstStyle/>
            <a:p>
              <a:pPr algn="ctr" defTabSz="622222">
                <a:lnSpc>
                  <a:spcPct val="90000"/>
                </a:lnSpc>
                <a:spcAft>
                  <a:spcPct val="35000"/>
                </a:spcAft>
              </a:pPr>
              <a:r>
                <a:rPr lang="en-US" sz="1100" dirty="0">
                  <a:solidFill>
                    <a:srgbClr val="FFFFFF"/>
                  </a:solidFill>
                </a:rPr>
                <a:t/>
              </a:r>
              <a:br>
                <a:rPr lang="en-US" sz="1100" dirty="0">
                  <a:solidFill>
                    <a:srgbClr val="FFFFFF"/>
                  </a:solidFill>
                </a:rPr>
              </a:br>
              <a:r>
                <a:rPr lang="en-US" sz="1100" dirty="0" smtClean="0">
                  <a:solidFill>
                    <a:srgbClr val="FFFFFF"/>
                  </a:solidFill>
                </a:rPr>
                <a:t>Enable </a:t>
              </a:r>
              <a:br>
                <a:rPr lang="en-US" sz="1100" dirty="0" smtClean="0">
                  <a:solidFill>
                    <a:srgbClr val="FFFFFF"/>
                  </a:solidFill>
                </a:rPr>
              </a:br>
              <a:r>
                <a:rPr lang="en-US" sz="1100" dirty="0" smtClean="0">
                  <a:solidFill>
                    <a:srgbClr val="FFFFFF"/>
                  </a:solidFill>
                </a:rPr>
                <a:t>Digital </a:t>
              </a:r>
              <a:r>
                <a:rPr lang="en-US" sz="1100" dirty="0">
                  <a:solidFill>
                    <a:srgbClr val="FFFFFF"/>
                  </a:solidFill>
                </a:rPr>
                <a:t>Workspaces</a:t>
              </a:r>
            </a:p>
          </p:txBody>
        </p:sp>
      </p:grpSp>
      <p:grpSp>
        <p:nvGrpSpPr>
          <p:cNvPr id="5" name="Group 4"/>
          <p:cNvGrpSpPr/>
          <p:nvPr/>
        </p:nvGrpSpPr>
        <p:grpSpPr>
          <a:xfrm>
            <a:off x="3143712" y="496937"/>
            <a:ext cx="2499397" cy="2180509"/>
            <a:chOff x="3143712" y="587467"/>
            <a:chExt cx="2499397" cy="2180509"/>
          </a:xfrm>
        </p:grpSpPr>
        <p:sp>
          <p:nvSpPr>
            <p:cNvPr id="29" name="Donut 2"/>
            <p:cNvSpPr/>
            <p:nvPr/>
          </p:nvSpPr>
          <p:spPr>
            <a:xfrm>
              <a:off x="3143712" y="1416766"/>
              <a:ext cx="2499397" cy="1351210"/>
            </a:xfrm>
            <a:custGeom>
              <a:avLst/>
              <a:gdLst/>
              <a:ahLst/>
              <a:cxnLst/>
              <a:rect l="l" t="t" r="r" b="b"/>
              <a:pathLst>
                <a:path w="3664828" h="1981774">
                  <a:moveTo>
                    <a:pt x="2724078" y="0"/>
                  </a:moveTo>
                  <a:lnTo>
                    <a:pt x="3664828" y="543141"/>
                  </a:lnTo>
                  <a:lnTo>
                    <a:pt x="3606639" y="638923"/>
                  </a:lnTo>
                  <a:cubicBezTo>
                    <a:pt x="3313595" y="1072686"/>
                    <a:pt x="2868134" y="1395018"/>
                    <a:pt x="2347102" y="1529073"/>
                  </a:cubicBezTo>
                  <a:lnTo>
                    <a:pt x="2287821" y="1542364"/>
                  </a:lnTo>
                  <a:lnTo>
                    <a:pt x="2280326" y="1616716"/>
                  </a:lnTo>
                  <a:cubicBezTo>
                    <a:pt x="2237693" y="1825055"/>
                    <a:pt x="2053356" y="1981774"/>
                    <a:pt x="1832414" y="1981774"/>
                  </a:cubicBezTo>
                  <a:cubicBezTo>
                    <a:pt x="1611472" y="1981774"/>
                    <a:pt x="1427135" y="1825055"/>
                    <a:pt x="1384503" y="1616716"/>
                  </a:cubicBezTo>
                  <a:lnTo>
                    <a:pt x="1378334" y="1555526"/>
                  </a:lnTo>
                  <a:lnTo>
                    <a:pt x="1260349" y="1529073"/>
                  </a:lnTo>
                  <a:cubicBezTo>
                    <a:pt x="739317" y="1395018"/>
                    <a:pt x="293856" y="1072686"/>
                    <a:pt x="811" y="638923"/>
                  </a:cubicBezTo>
                  <a:lnTo>
                    <a:pt x="0" y="637588"/>
                  </a:lnTo>
                  <a:lnTo>
                    <a:pt x="913729" y="46430"/>
                  </a:lnTo>
                  <a:lnTo>
                    <a:pt x="964851" y="114794"/>
                  </a:lnTo>
                  <a:cubicBezTo>
                    <a:pt x="1164244" y="356403"/>
                    <a:pt x="1466000" y="510404"/>
                    <a:pt x="1803725" y="510404"/>
                  </a:cubicBezTo>
                  <a:cubicBezTo>
                    <a:pt x="2178975" y="510404"/>
                    <a:pt x="2509819" y="320279"/>
                    <a:pt x="2705182" y="31103"/>
                  </a:cubicBezTo>
                  <a:close/>
                </a:path>
              </a:pathLst>
            </a:custGeom>
            <a:gradFill>
              <a:gsLst>
                <a:gs pos="0">
                  <a:srgbClr val="90BDDB"/>
                </a:gs>
                <a:gs pos="36000">
                  <a:schemeClr val="accent1">
                    <a:lumMod val="40000"/>
                    <a:lumOff val="60000"/>
                  </a:schemeClr>
                </a:gs>
                <a:gs pos="100000">
                  <a:schemeClr val="accent1"/>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121893" tIns="60947" rIns="121893" bIns="60947" rtlCol="0" anchor="ctr"/>
            <a:lstStyle/>
            <a:p>
              <a:pPr algn="ctr" defTabSz="913943"/>
              <a:endParaRPr lang="en-US" sz="1900" dirty="0"/>
            </a:p>
          </p:txBody>
        </p:sp>
        <p:sp>
          <p:nvSpPr>
            <p:cNvPr id="30" name="Rectangle 29"/>
            <p:cNvSpPr/>
            <p:nvPr/>
          </p:nvSpPr>
          <p:spPr>
            <a:xfrm>
              <a:off x="3431240" y="587467"/>
              <a:ext cx="1902141" cy="1429885"/>
            </a:xfrm>
            <a:prstGeom prst="rect">
              <a:avLst/>
            </a:prstGeom>
          </p:spPr>
          <p:txBody>
            <a:bodyPr wrap="none" lIns="121893" tIns="60947" rIns="121893" bIns="60947">
              <a:prstTxWarp prst="textArchDown">
                <a:avLst/>
              </a:prstTxWarp>
              <a:spAutoFit/>
            </a:bodyPr>
            <a:lstStyle/>
            <a:p>
              <a:pPr algn="ctr" defTabSz="622222">
                <a:lnSpc>
                  <a:spcPct val="90000"/>
                </a:lnSpc>
                <a:spcAft>
                  <a:spcPct val="35000"/>
                </a:spcAft>
              </a:pPr>
              <a:r>
                <a:rPr lang="en-US" sz="1100" dirty="0" smtClean="0">
                  <a:solidFill>
                    <a:srgbClr val="FFFFFF"/>
                  </a:solidFill>
                </a:rPr>
                <a:t>Deliver Flawless, </a:t>
              </a:r>
              <a:r>
                <a:rPr lang="en-US" sz="1100" dirty="0">
                  <a:solidFill>
                    <a:srgbClr val="FFFFFF"/>
                  </a:solidFill>
                </a:rPr>
                <a:t>Effective </a:t>
              </a:r>
              <a:br>
                <a:rPr lang="en-US" sz="1100" dirty="0">
                  <a:solidFill>
                    <a:srgbClr val="FFFFFF"/>
                  </a:solidFill>
                </a:rPr>
              </a:br>
              <a:r>
                <a:rPr lang="en-US" sz="1100" dirty="0" smtClean="0">
                  <a:solidFill>
                    <a:srgbClr val="FFFFFF"/>
                  </a:solidFill>
                </a:rPr>
                <a:t>Events, Meetings and Training</a:t>
              </a:r>
              <a:endParaRPr lang="en-US" sz="1100" dirty="0">
                <a:solidFill>
                  <a:srgbClr val="FFFFFF"/>
                </a:solidFill>
              </a:endParaRPr>
            </a:p>
          </p:txBody>
        </p:sp>
      </p:grpSp>
    </p:spTree>
    <p:extLst>
      <p:ext uri="{BB962C8B-B14F-4D97-AF65-F5344CB8AC3E}">
        <p14:creationId xmlns:p14="http://schemas.microsoft.com/office/powerpoint/2010/main" val="25672706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9"/>
                                        </p:tgtEl>
                                      </p:cBhvr>
                                    </p:animEffect>
                                    <p:set>
                                      <p:cBhvr>
                                        <p:cTn id="7" dur="1" fill="hold">
                                          <p:stCondLst>
                                            <p:cond delay="499"/>
                                          </p:stCondLst>
                                        </p:cTn>
                                        <p:tgtEl>
                                          <p:spTgt spid="99"/>
                                        </p:tgtEl>
                                        <p:attrNameLst>
                                          <p:attrName>style.visibility</p:attrName>
                                        </p:attrNameLst>
                                      </p:cBhvr>
                                      <p:to>
                                        <p:strVal val="hidden"/>
                                      </p:to>
                                    </p:se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77778E-7 1.60494E-6 L -0.29444 -0.05864 " pathEditMode="relative" rAng="0" ptsTypes="AA">
                                      <p:cBhvr>
                                        <p:cTn id="10" dur="2000" fill="hold"/>
                                        <p:tgtEl>
                                          <p:spTgt spid="9"/>
                                        </p:tgtEl>
                                        <p:attrNameLst>
                                          <p:attrName>ppt_x</p:attrName>
                                          <p:attrName>ppt_y</p:attrName>
                                        </p:attrNameLst>
                                      </p:cBhvr>
                                      <p:rCtr x="-14722" y="-2932"/>
                                    </p:animMotion>
                                  </p:childTnLst>
                                </p:cTn>
                              </p:par>
                              <p:par>
                                <p:cTn id="11" presetID="10" presetClass="exit" presetSubtype="0" fill="hold" nodeType="with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2.77778E-6 -2.46914E-7 L 0.31111 -0.09444 " pathEditMode="relative" rAng="0" ptsTypes="AA">
                                      <p:cBhvr>
                                        <p:cTn id="15" dur="2000" fill="hold"/>
                                        <p:tgtEl>
                                          <p:spTgt spid="11"/>
                                        </p:tgtEl>
                                        <p:attrNameLst>
                                          <p:attrName>ppt_x</p:attrName>
                                          <p:attrName>ppt_y</p:attrName>
                                        </p:attrNameLst>
                                      </p:cBhvr>
                                      <p:rCtr x="15556" y="-4722"/>
                                    </p:animMotion>
                                  </p:childTnLst>
                                </p:cTn>
                              </p:par>
                              <p:par>
                                <p:cTn id="16" presetID="10" presetClass="exit" presetSubtype="0" fill="hold" nodeType="withEffect">
                                  <p:stCondLst>
                                    <p:cond delay="0"/>
                                  </p:stCondLst>
                                  <p:childTnLst>
                                    <p:animEffect transition="out" filter="fade">
                                      <p:cBhvr>
                                        <p:cTn id="17" dur="2000"/>
                                        <p:tgtEl>
                                          <p:spTgt spid="11"/>
                                        </p:tgtEl>
                                      </p:cBhvr>
                                    </p:animEffect>
                                    <p:set>
                                      <p:cBhvr>
                                        <p:cTn id="18" dur="1" fill="hold">
                                          <p:stCondLst>
                                            <p:cond delay="19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10"/>
                                        </p:tgtEl>
                                      </p:cBhvr>
                                    </p:animEffect>
                                    <p:set>
                                      <p:cBhvr>
                                        <p:cTn id="21" dur="1" fill="hold">
                                          <p:stCondLst>
                                            <p:cond delay="1999"/>
                                          </p:stCondLst>
                                        </p:cTn>
                                        <p:tgtEl>
                                          <p:spTgt spid="10"/>
                                        </p:tgtEl>
                                        <p:attrNameLst>
                                          <p:attrName>style.visibility</p:attrName>
                                        </p:attrNameLst>
                                      </p:cBhvr>
                                      <p:to>
                                        <p:strVal val="hidden"/>
                                      </p:to>
                                    </p:set>
                                  </p:childTnLst>
                                </p:cTn>
                              </p:par>
                              <p:par>
                                <p:cTn id="22" presetID="0" presetClass="path" presetSubtype="0" accel="50000" decel="50000" fill="hold" nodeType="withEffect">
                                  <p:stCondLst>
                                    <p:cond delay="0"/>
                                  </p:stCondLst>
                                  <p:childTnLst>
                                    <p:animMotion origin="layout" path="M 2.77778E-6 -7.40741E-7 L -0.00139 -0.39352 " pathEditMode="relative" rAng="0" ptsTypes="AA">
                                      <p:cBhvr>
                                        <p:cTn id="23" dur="2000" fill="hold"/>
                                        <p:tgtEl>
                                          <p:spTgt spid="10"/>
                                        </p:tgtEl>
                                        <p:attrNameLst>
                                          <p:attrName>ppt_x</p:attrName>
                                          <p:attrName>ppt_y</p:attrName>
                                        </p:attrNameLst>
                                      </p:cBhvr>
                                      <p:rCtr x="-69" y="-19691"/>
                                    </p:animMotion>
                                  </p:childTnLst>
                                </p:cTn>
                              </p:par>
                              <p:par>
                                <p:cTn id="24" presetID="10" presetClass="entr" presetSubtype="0" fill="hold" nodeType="withEffect">
                                  <p:stCondLst>
                                    <p:cond delay="1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1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15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animEffect transition="in" filter="fade">
                                      <p:cBhvr>
                                        <p:cTn id="39" dur="500"/>
                                        <p:tgtEl>
                                          <p:spTgt spid="10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9" grpId="0"/>
      <p:bldP spid="100" grpId="0" animBg="1"/>
      <p:bldP spid="10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nut 2"/>
          <p:cNvSpPr/>
          <p:nvPr/>
        </p:nvSpPr>
        <p:spPr>
          <a:xfrm>
            <a:off x="1466729" y="1026875"/>
            <a:ext cx="3811497" cy="3688179"/>
          </a:xfrm>
          <a:custGeom>
            <a:avLst/>
            <a:gdLst/>
            <a:ahLst/>
            <a:cxnLst/>
            <a:rect l="l" t="t" r="r" b="b"/>
            <a:pathLst>
              <a:path w="5080672" h="4917572">
                <a:moveTo>
                  <a:pt x="1651336" y="0"/>
                </a:moveTo>
                <a:lnTo>
                  <a:pt x="1651336" y="426781"/>
                </a:lnTo>
                <a:lnTo>
                  <a:pt x="1517873" y="491073"/>
                </a:lnTo>
                <a:cubicBezTo>
                  <a:pt x="849204" y="854316"/>
                  <a:pt x="395276" y="1562766"/>
                  <a:pt x="395276" y="2377236"/>
                </a:cubicBezTo>
                <a:cubicBezTo>
                  <a:pt x="395276" y="3561920"/>
                  <a:pt x="1355652" y="4522296"/>
                  <a:pt x="2540336" y="4522296"/>
                </a:cubicBezTo>
                <a:cubicBezTo>
                  <a:pt x="3725020" y="4522296"/>
                  <a:pt x="4685396" y="3561920"/>
                  <a:pt x="4685396" y="2377236"/>
                </a:cubicBezTo>
                <a:cubicBezTo>
                  <a:pt x="4685396" y="1562766"/>
                  <a:pt x="4231469" y="854316"/>
                  <a:pt x="3562799" y="491073"/>
                </a:cubicBezTo>
                <a:lnTo>
                  <a:pt x="3429336" y="426781"/>
                </a:lnTo>
                <a:lnTo>
                  <a:pt x="3429336" y="0"/>
                </a:lnTo>
                <a:lnTo>
                  <a:pt x="3529150" y="36532"/>
                </a:lnTo>
                <a:cubicBezTo>
                  <a:pt x="4440915" y="422176"/>
                  <a:pt x="5080672" y="1324994"/>
                  <a:pt x="5080672" y="2377236"/>
                </a:cubicBezTo>
                <a:cubicBezTo>
                  <a:pt x="5080672" y="3780225"/>
                  <a:pt x="3943325" y="4917572"/>
                  <a:pt x="2540336" y="4917572"/>
                </a:cubicBezTo>
                <a:cubicBezTo>
                  <a:pt x="1137347" y="4917572"/>
                  <a:pt x="0" y="3780225"/>
                  <a:pt x="0" y="2377236"/>
                </a:cubicBezTo>
                <a:cubicBezTo>
                  <a:pt x="0" y="1324994"/>
                  <a:pt x="639758" y="422176"/>
                  <a:pt x="1551523" y="36532"/>
                </a:cubicBezTo>
                <a:close/>
              </a:path>
            </a:pathLst>
          </a:custGeom>
          <a:solidFill>
            <a:srgbClr val="000000">
              <a:alpha val="20000"/>
            </a:srgbClr>
          </a:solidFill>
        </p:spPr>
        <p:txBody>
          <a:bodyPr wrap="square" lIns="68580" tIns="34291" rIns="68580" bIns="34291" anchor="ctr">
            <a:noAutofit/>
          </a:bodyPr>
          <a:lstStyle/>
          <a:p>
            <a:pPr algn="ctr" defTabSz="913943"/>
            <a:endParaRPr lang="en-US" sz="2800" dirty="0">
              <a:latin typeface="Arial"/>
              <a:cs typeface="Arial"/>
            </a:endParaRPr>
          </a:p>
        </p:txBody>
      </p:sp>
      <p:sp>
        <p:nvSpPr>
          <p:cNvPr id="103" name="Parallelogram 102"/>
          <p:cNvSpPr/>
          <p:nvPr/>
        </p:nvSpPr>
        <p:spPr>
          <a:xfrm flipH="1">
            <a:off x="6716479" y="3264664"/>
            <a:ext cx="2427519" cy="1335253"/>
          </a:xfrm>
          <a:prstGeom prst="parallelogram">
            <a:avLst>
              <a:gd name="adj" fmla="val 0"/>
            </a:avLst>
          </a:prstGeom>
          <a:solidFill>
            <a:srgbClr val="000000">
              <a:alpha val="57000"/>
            </a:srgbClr>
          </a:solidFill>
        </p:spPr>
        <p:txBody>
          <a:bodyPr wrap="square" lIns="68580" tIns="34291" rIns="68580" bIns="34291" anchor="ctr">
            <a:noAutofit/>
          </a:bodyPr>
          <a:lstStyle/>
          <a:p>
            <a:pPr algn="ctr" defTabSz="913943"/>
            <a:endParaRPr lang="en-US" sz="2800" dirty="0">
              <a:latin typeface="Arial"/>
              <a:cs typeface="Arial"/>
            </a:endParaRPr>
          </a:p>
        </p:txBody>
      </p:sp>
      <p:sp>
        <p:nvSpPr>
          <p:cNvPr id="73" name="Parallelogram 72"/>
          <p:cNvSpPr/>
          <p:nvPr/>
        </p:nvSpPr>
        <p:spPr>
          <a:xfrm flipH="1">
            <a:off x="6716479" y="749905"/>
            <a:ext cx="2427519" cy="1335253"/>
          </a:xfrm>
          <a:prstGeom prst="parallelogram">
            <a:avLst>
              <a:gd name="adj" fmla="val 0"/>
            </a:avLst>
          </a:prstGeom>
          <a:solidFill>
            <a:srgbClr val="000000">
              <a:alpha val="57000"/>
            </a:srgbClr>
          </a:solidFill>
        </p:spPr>
        <p:txBody>
          <a:bodyPr wrap="square" lIns="68580" tIns="34291" rIns="68580" bIns="34291" anchor="ctr">
            <a:noAutofit/>
          </a:bodyPr>
          <a:lstStyle/>
          <a:p>
            <a:pPr algn="ctr" defTabSz="913943"/>
            <a:endParaRPr lang="en-US" sz="2800" dirty="0">
              <a:latin typeface="Arial"/>
              <a:cs typeface="Arial"/>
            </a:endParaRPr>
          </a:p>
        </p:txBody>
      </p:sp>
      <p:sp>
        <p:nvSpPr>
          <p:cNvPr id="121" name="Parallelogram 120"/>
          <p:cNvSpPr/>
          <p:nvPr/>
        </p:nvSpPr>
        <p:spPr>
          <a:xfrm flipH="1">
            <a:off x="6716479" y="1988682"/>
            <a:ext cx="2427519" cy="1372972"/>
          </a:xfrm>
          <a:prstGeom prst="parallelogram">
            <a:avLst>
              <a:gd name="adj" fmla="val 0"/>
            </a:avLst>
          </a:prstGeom>
          <a:solidFill>
            <a:srgbClr val="000000">
              <a:alpha val="57000"/>
            </a:srgbClr>
          </a:solidFill>
        </p:spPr>
        <p:txBody>
          <a:bodyPr wrap="square" lIns="68580" tIns="34291" rIns="68580" bIns="34291" anchor="ctr">
            <a:noAutofit/>
          </a:bodyPr>
          <a:lstStyle/>
          <a:p>
            <a:pPr algn="ctr" defTabSz="913943"/>
            <a:endParaRPr lang="en-US" sz="2800" dirty="0">
              <a:latin typeface="Arial"/>
              <a:cs typeface="Arial"/>
            </a:endParaRPr>
          </a:p>
        </p:txBody>
      </p:sp>
      <p:sp>
        <p:nvSpPr>
          <p:cNvPr id="17" name="Title 1"/>
          <p:cNvSpPr txBox="1">
            <a:spLocks/>
          </p:cNvSpPr>
          <p:nvPr/>
        </p:nvSpPr>
        <p:spPr>
          <a:xfrm>
            <a:off x="914639" y="95250"/>
            <a:ext cx="8102412" cy="628650"/>
          </a:xfrm>
          <a:prstGeom prst="rect">
            <a:avLst/>
          </a:prstGeom>
        </p:spPr>
        <p:txBody>
          <a:bodyPr vert="horz" lIns="82287" tIns="45717" rIns="82287" bIns="45717" rtlCol="0" anchor="t" anchorCtr="0">
            <a:noAutofit/>
          </a:bodyPr>
          <a:lstStyle/>
          <a:p>
            <a:pPr defTabSz="914323">
              <a:lnSpc>
                <a:spcPct val="90000"/>
              </a:lnSpc>
              <a:defRPr/>
            </a:pPr>
            <a:endParaRPr lang="en-US" sz="3600" dirty="0">
              <a:ln w="18415" cmpd="sng">
                <a:solidFill>
                  <a:srgbClr val="FFFFFF"/>
                </a:solidFill>
                <a:prstDash val="solid"/>
              </a:ln>
              <a:effectLst>
                <a:outerShdw blurRad="63500" dir="3600000" algn="tl" rotWithShape="0">
                  <a:srgbClr val="000000">
                    <a:alpha val="70000"/>
                  </a:srgbClr>
                </a:outerShdw>
              </a:effectLst>
              <a:latin typeface="+mj-lt"/>
              <a:ea typeface="+mj-ea"/>
              <a:cs typeface="CiscoSans Thin"/>
            </a:endParaRPr>
          </a:p>
        </p:txBody>
      </p:sp>
      <p:sp>
        <p:nvSpPr>
          <p:cNvPr id="2" name="Title 1"/>
          <p:cNvSpPr>
            <a:spLocks noGrp="1"/>
          </p:cNvSpPr>
          <p:nvPr>
            <p:ph type="title"/>
          </p:nvPr>
        </p:nvSpPr>
        <p:spPr/>
        <p:txBody>
          <a:bodyPr/>
          <a:lstStyle/>
          <a:p>
            <a:pPr lvl="0"/>
            <a:r>
              <a:rPr lang="en-US" dirty="0" smtClean="0"/>
              <a:t>Partnering to Ensure Customer Success</a:t>
            </a:r>
            <a:endParaRPr lang="en-US" dirty="0"/>
          </a:p>
        </p:txBody>
      </p:sp>
      <p:grpSp>
        <p:nvGrpSpPr>
          <p:cNvPr id="5" name="Group 4"/>
          <p:cNvGrpSpPr/>
          <p:nvPr/>
        </p:nvGrpSpPr>
        <p:grpSpPr>
          <a:xfrm>
            <a:off x="1861867" y="1317036"/>
            <a:ext cx="3038226" cy="3022564"/>
            <a:chOff x="3883993" y="2201018"/>
            <a:chExt cx="4201333" cy="4180764"/>
          </a:xfrm>
        </p:grpSpPr>
        <p:sp>
          <p:nvSpPr>
            <p:cNvPr id="67" name="Pie 66"/>
            <p:cNvSpPr/>
            <p:nvPr/>
          </p:nvSpPr>
          <p:spPr>
            <a:xfrm>
              <a:off x="4256029" y="2424233"/>
              <a:ext cx="3605784" cy="3605784"/>
            </a:xfrm>
            <a:prstGeom prst="pie">
              <a:avLst>
                <a:gd name="adj1" fmla="val 16200000"/>
                <a:gd name="adj2" fmla="val 1800000"/>
              </a:avLst>
            </a:prstGeom>
            <a:solidFill>
              <a:schemeClr val="bg1">
                <a:alpha val="15000"/>
              </a:schemeClr>
            </a:solidFill>
            <a:ln>
              <a:noFill/>
            </a:ln>
            <a:effectLst/>
          </p:spPr>
          <p:style>
            <a:lnRef idx="1">
              <a:schemeClr val="accent4"/>
            </a:lnRef>
            <a:fillRef idx="3">
              <a:schemeClr val="accent4"/>
            </a:fillRef>
            <a:effectRef idx="2">
              <a:schemeClr val="accent4"/>
            </a:effectRef>
            <a:fontRef idx="minor">
              <a:schemeClr val="lt1"/>
            </a:fontRef>
          </p:style>
        </p:sp>
        <p:sp>
          <p:nvSpPr>
            <p:cNvPr id="68" name="Pie 4"/>
            <p:cNvSpPr/>
            <p:nvPr/>
          </p:nvSpPr>
          <p:spPr>
            <a:xfrm>
              <a:off x="6091975" y="3258582"/>
              <a:ext cx="1416558" cy="1073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633471">
                <a:lnSpc>
                  <a:spcPct val="90000"/>
                </a:lnSpc>
                <a:spcAft>
                  <a:spcPct val="35000"/>
                </a:spcAft>
              </a:pPr>
              <a:r>
                <a:rPr lang="en-US" sz="1400" b="1" dirty="0">
                  <a:solidFill>
                    <a:schemeClr val="tx1"/>
                  </a:solidFill>
                </a:rPr>
                <a:t>Assessing</a:t>
              </a:r>
            </a:p>
          </p:txBody>
        </p:sp>
        <p:sp>
          <p:nvSpPr>
            <p:cNvPr id="65" name="Pie 64"/>
            <p:cNvSpPr/>
            <p:nvPr/>
          </p:nvSpPr>
          <p:spPr>
            <a:xfrm>
              <a:off x="4181768" y="2553011"/>
              <a:ext cx="3605784" cy="3605784"/>
            </a:xfrm>
            <a:prstGeom prst="pie">
              <a:avLst>
                <a:gd name="adj1" fmla="val 1800000"/>
                <a:gd name="adj2" fmla="val 9000000"/>
              </a:avLst>
            </a:prstGeom>
            <a:solidFill>
              <a:schemeClr val="bg1">
                <a:alpha val="15000"/>
              </a:schemeClr>
            </a:solidFill>
            <a:ln>
              <a:noFill/>
            </a:ln>
            <a:effectLst/>
          </p:spPr>
          <p:style>
            <a:lnRef idx="1">
              <a:schemeClr val="accent4"/>
            </a:lnRef>
            <a:fillRef idx="3">
              <a:schemeClr val="accent4"/>
            </a:fillRef>
            <a:effectRef idx="2">
              <a:schemeClr val="accent4"/>
            </a:effectRef>
            <a:fontRef idx="minor">
              <a:schemeClr val="lt1"/>
            </a:fontRef>
          </p:style>
        </p:sp>
        <p:sp>
          <p:nvSpPr>
            <p:cNvPr id="66" name="Pie 6"/>
            <p:cNvSpPr/>
            <p:nvPr/>
          </p:nvSpPr>
          <p:spPr>
            <a:xfrm>
              <a:off x="5040288" y="4892479"/>
              <a:ext cx="1931670" cy="9443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633471">
                <a:lnSpc>
                  <a:spcPct val="90000"/>
                </a:lnSpc>
                <a:spcAft>
                  <a:spcPct val="35000"/>
                </a:spcAft>
              </a:pPr>
              <a:r>
                <a:rPr lang="en-US" sz="1400" b="1" dirty="0">
                  <a:solidFill>
                    <a:schemeClr val="tx1"/>
                  </a:solidFill>
                </a:rPr>
                <a:t>Planning</a:t>
              </a:r>
            </a:p>
          </p:txBody>
        </p:sp>
        <p:sp>
          <p:nvSpPr>
            <p:cNvPr id="63" name="Pie 62"/>
            <p:cNvSpPr/>
            <p:nvPr/>
          </p:nvSpPr>
          <p:spPr>
            <a:xfrm>
              <a:off x="4107506" y="2424233"/>
              <a:ext cx="3605784" cy="3605784"/>
            </a:xfrm>
            <a:prstGeom prst="pie">
              <a:avLst>
                <a:gd name="adj1" fmla="val 9000000"/>
                <a:gd name="adj2" fmla="val 16200000"/>
              </a:avLst>
            </a:prstGeom>
            <a:solidFill>
              <a:schemeClr val="bg1">
                <a:alpha val="15000"/>
              </a:schemeClr>
            </a:solidFill>
            <a:ln>
              <a:noFill/>
            </a:ln>
            <a:effectLst/>
          </p:spPr>
          <p:style>
            <a:lnRef idx="1">
              <a:schemeClr val="accent4"/>
            </a:lnRef>
            <a:fillRef idx="3">
              <a:schemeClr val="accent4"/>
            </a:fillRef>
            <a:effectRef idx="2">
              <a:schemeClr val="accent4"/>
            </a:effectRef>
            <a:fontRef idx="minor">
              <a:schemeClr val="lt1"/>
            </a:fontRef>
          </p:style>
        </p:sp>
        <p:sp>
          <p:nvSpPr>
            <p:cNvPr id="64" name="Pie 8"/>
            <p:cNvSpPr/>
            <p:nvPr/>
          </p:nvSpPr>
          <p:spPr>
            <a:xfrm>
              <a:off x="4460787" y="3258582"/>
              <a:ext cx="1416558" cy="1073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633471">
                <a:lnSpc>
                  <a:spcPct val="90000"/>
                </a:lnSpc>
                <a:spcAft>
                  <a:spcPct val="35000"/>
                </a:spcAft>
              </a:pPr>
              <a:r>
                <a:rPr lang="en-US" sz="1400" b="1" dirty="0">
                  <a:solidFill>
                    <a:schemeClr val="tx1"/>
                  </a:solidFill>
                </a:rPr>
                <a:t>Executing</a:t>
              </a:r>
            </a:p>
          </p:txBody>
        </p:sp>
        <p:sp>
          <p:nvSpPr>
            <p:cNvPr id="60" name="Circular Arrow 59"/>
            <p:cNvSpPr/>
            <p:nvPr/>
          </p:nvSpPr>
          <p:spPr>
            <a:xfrm>
              <a:off x="4033112" y="2201018"/>
              <a:ext cx="4052214" cy="4052214"/>
            </a:xfrm>
            <a:prstGeom prst="circularArrow">
              <a:avLst>
                <a:gd name="adj1" fmla="val 5085"/>
                <a:gd name="adj2" fmla="val 327528"/>
                <a:gd name="adj3" fmla="val 1472472"/>
                <a:gd name="adj4" fmla="val 16199432"/>
                <a:gd name="adj5" fmla="val 5932"/>
              </a:avLst>
            </a:pr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61" name="Circular Arrow 60"/>
            <p:cNvSpPr/>
            <p:nvPr/>
          </p:nvSpPr>
          <p:spPr>
            <a:xfrm>
              <a:off x="3958552" y="2329568"/>
              <a:ext cx="4052214" cy="4052214"/>
            </a:xfrm>
            <a:prstGeom prst="circularArrow">
              <a:avLst>
                <a:gd name="adj1" fmla="val 5085"/>
                <a:gd name="adj2" fmla="val 327528"/>
                <a:gd name="adj3" fmla="val 8671970"/>
                <a:gd name="adj4" fmla="val 1800502"/>
                <a:gd name="adj5" fmla="val 5932"/>
              </a:avLst>
            </a:prstGeom>
            <a:gradFill>
              <a:gsLst>
                <a:gs pos="0">
                  <a:srgbClr val="0A7780"/>
                </a:gs>
                <a:gs pos="100000">
                  <a:srgbClr val="00ABB8"/>
                </a:gs>
                <a:gs pos="50000">
                  <a:srgbClr val="0B93A1"/>
                </a:gs>
              </a:gsLst>
              <a:lin ang="5400000" scaled="0"/>
            </a:gradFill>
            <a:ln>
              <a:noFill/>
            </a:ln>
            <a:effectLst/>
          </p:spPr>
          <p:style>
            <a:lnRef idx="1">
              <a:schemeClr val="accent6"/>
            </a:lnRef>
            <a:fillRef idx="3">
              <a:schemeClr val="accent6"/>
            </a:fillRef>
            <a:effectRef idx="2">
              <a:schemeClr val="accent6"/>
            </a:effectRef>
            <a:fontRef idx="minor">
              <a:schemeClr val="lt1"/>
            </a:fontRef>
          </p:style>
        </p:sp>
        <p:sp>
          <p:nvSpPr>
            <p:cNvPr id="62" name="Circular Arrow 61"/>
            <p:cNvSpPr/>
            <p:nvPr/>
          </p:nvSpPr>
          <p:spPr>
            <a:xfrm>
              <a:off x="3883993" y="2201018"/>
              <a:ext cx="4052214" cy="4052214"/>
            </a:xfrm>
            <a:prstGeom prst="circularArrow">
              <a:avLst>
                <a:gd name="adj1" fmla="val 5085"/>
                <a:gd name="adj2" fmla="val 327528"/>
                <a:gd name="adj3" fmla="val 15873039"/>
                <a:gd name="adj4" fmla="val 9000000"/>
                <a:gd name="adj5" fmla="val 5932"/>
              </a:avLst>
            </a:prstGeom>
            <a:gradFill>
              <a:gsLst>
                <a:gs pos="0">
                  <a:srgbClr val="3A8036"/>
                </a:gs>
                <a:gs pos="51000">
                  <a:srgbClr val="51B34D"/>
                </a:gs>
                <a:gs pos="100000">
                  <a:srgbClr val="5FC957"/>
                </a:gs>
              </a:gsLst>
              <a:lin ang="5400000" scaled="0"/>
            </a:gradFill>
            <a:ln>
              <a:noFill/>
            </a:ln>
            <a:effectLst/>
          </p:spPr>
          <p:style>
            <a:lnRef idx="1">
              <a:schemeClr val="accent4"/>
            </a:lnRef>
            <a:fillRef idx="3">
              <a:schemeClr val="accent4"/>
            </a:fillRef>
            <a:effectRef idx="2">
              <a:schemeClr val="accent4"/>
            </a:effectRef>
            <a:fontRef idx="minor">
              <a:schemeClr val="lt1"/>
            </a:fontRef>
          </p:style>
        </p:sp>
      </p:grpSp>
      <p:sp>
        <p:nvSpPr>
          <p:cNvPr id="43" name="Rectangle 42"/>
          <p:cNvSpPr/>
          <p:nvPr/>
        </p:nvSpPr>
        <p:spPr>
          <a:xfrm>
            <a:off x="2687891" y="823495"/>
            <a:ext cx="1378145" cy="660332"/>
          </a:xfrm>
          <a:prstGeom prst="rect">
            <a:avLst/>
          </a:prstGeom>
          <a:noFill/>
          <a:ln>
            <a:noFill/>
          </a:ln>
          <a:effectLst/>
        </p:spPr>
        <p:style>
          <a:lnRef idx="3">
            <a:schemeClr val="lt1"/>
          </a:lnRef>
          <a:fillRef idx="1">
            <a:schemeClr val="accent6"/>
          </a:fillRef>
          <a:effectRef idx="1">
            <a:schemeClr val="accent6"/>
          </a:effectRef>
          <a:fontRef idx="minor">
            <a:schemeClr val="lt1"/>
          </a:fontRef>
        </p:style>
        <p:txBody>
          <a:bodyPr spcFirstLastPara="0" vert="horz" wrap="square" lIns="72005" tIns="72005" rIns="72005" bIns="72005" numCol="1" spcCol="953" anchor="ctr" anchorCtr="0">
            <a:noAutofit/>
          </a:bodyPr>
          <a:lstStyle/>
          <a:p>
            <a:pPr algn="ctr" defTabSz="400077">
              <a:lnSpc>
                <a:spcPct val="90000"/>
              </a:lnSpc>
              <a:spcAft>
                <a:spcPct val="35000"/>
              </a:spcAft>
            </a:pPr>
            <a:r>
              <a:rPr lang="en-US" sz="1100" dirty="0">
                <a:solidFill>
                  <a:schemeClr val="tx1"/>
                </a:solidFill>
              </a:rPr>
              <a:t> Key Stakeholders </a:t>
            </a:r>
            <a:r>
              <a:rPr lang="en-US" sz="900" dirty="0">
                <a:solidFill>
                  <a:schemeClr val="tx1"/>
                </a:solidFill>
              </a:rPr>
              <a:t>(Corporate Real Estate, HR and IT)</a:t>
            </a:r>
            <a:r>
              <a:rPr lang="en-US" sz="1100" dirty="0">
                <a:solidFill>
                  <a:schemeClr val="tx1"/>
                </a:solidFill>
              </a:rPr>
              <a:t> </a:t>
            </a:r>
          </a:p>
        </p:txBody>
      </p:sp>
      <p:pic>
        <p:nvPicPr>
          <p:cNvPr id="88" name="Picture 87" descr="steelcase.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7478" y="3463148"/>
            <a:ext cx="485663" cy="485538"/>
          </a:xfrm>
          <a:prstGeom prst="rect">
            <a:avLst/>
          </a:prstGeom>
        </p:spPr>
      </p:pic>
      <p:pic>
        <p:nvPicPr>
          <p:cNvPr id="89" name="Picture 88" descr="teklogo-green.gif"/>
          <p:cNvPicPr>
            <a:picLocks noChangeAspect="1"/>
          </p:cNvPicPr>
          <p:nvPr/>
        </p:nvPicPr>
        <p:blipFill rotWithShape="1">
          <a:blip r:embed="rId4" cstate="screen">
            <a:extLst>
              <a:ext uri="{28A0092B-C50C-407E-A947-70E740481C1C}">
                <a14:useLocalDpi xmlns:a14="http://schemas.microsoft.com/office/drawing/2010/main"/>
              </a:ext>
            </a:extLst>
          </a:blip>
          <a:srcRect l="13235" t="20923" r="13531" b="20494"/>
          <a:stretch/>
        </p:blipFill>
        <p:spPr>
          <a:xfrm>
            <a:off x="6776236" y="3982950"/>
            <a:ext cx="589632" cy="353670"/>
          </a:xfrm>
          <a:prstGeom prst="rect">
            <a:avLst/>
          </a:prstGeom>
        </p:spPr>
      </p:pic>
      <p:pic>
        <p:nvPicPr>
          <p:cNvPr id="90" name="Picture 89" descr="Colliers_Logo_RGB_Rule_Gradien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6342" y="1065635"/>
            <a:ext cx="511524" cy="344339"/>
          </a:xfrm>
          <a:prstGeom prst="rect">
            <a:avLst/>
          </a:prstGeom>
        </p:spPr>
      </p:pic>
      <p:pic>
        <p:nvPicPr>
          <p:cNvPr id="91" name="Picture 90" descr="logo-cbre1.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41785" y="1343363"/>
            <a:ext cx="438502" cy="431175"/>
          </a:xfrm>
          <a:prstGeom prst="rect">
            <a:avLst/>
          </a:prstGeom>
        </p:spPr>
      </p:pic>
      <p:pic>
        <p:nvPicPr>
          <p:cNvPr id="93" name="Picture 92" descr="Haworth_(Unternehmen)_logo.svg.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9296" y="4125195"/>
            <a:ext cx="1481083" cy="154733"/>
          </a:xfrm>
          <a:prstGeom prst="rect">
            <a:avLst/>
          </a:prstGeom>
          <a:noFill/>
        </p:spPr>
      </p:pic>
      <p:pic>
        <p:nvPicPr>
          <p:cNvPr id="99" name="Picture 98" descr="Screen Shot 2014-09-19 at 1.23.18 PM.png"/>
          <p:cNvPicPr>
            <a:picLocks noChangeAspect="1"/>
          </p:cNvPicPr>
          <p:nvPr/>
        </p:nvPicPr>
        <p:blipFill>
          <a:blip r:embed="rId8">
            <a:biLevel thresh="25000"/>
            <a:extLst>
              <a:ext uri="{BEBA8EAE-BF5A-486C-A8C5-ECC9F3942E4B}">
                <a14:imgProps xmlns:a14="http://schemas.microsoft.com/office/drawing/2010/main">
                  <a14:imgLayer r:embed="rId9">
                    <a14:imgEffect>
                      <a14:backgroundRemoval t="10000" b="90000" l="3191" r="95479">
                        <a14:foregroundMark x1="39628" y1="50769" x2="39628" y2="50769"/>
                        <a14:foregroundMark x1="77660" y1="49231" x2="77660" y2="49231"/>
                        <a14:foregroundMark x1="19415" y1="46154" x2="19415" y2="46154"/>
                        <a14:foregroundMark x1="68883" y1="56154" x2="68883" y2="56154"/>
                      </a14:backgroundRemoval>
                    </a14:imgEffect>
                  </a14:imgLayer>
                </a14:imgProps>
              </a:ext>
              <a:ext uri="{28A0092B-C50C-407E-A947-70E740481C1C}">
                <a14:useLocalDpi xmlns:a14="http://schemas.microsoft.com/office/drawing/2010/main" val="0"/>
              </a:ext>
            </a:extLst>
          </a:blip>
          <a:stretch>
            <a:fillRect/>
          </a:stretch>
        </p:blipFill>
        <p:spPr>
          <a:xfrm>
            <a:off x="7666886" y="2368799"/>
            <a:ext cx="766604" cy="265049"/>
          </a:xfrm>
          <a:prstGeom prst="rect">
            <a:avLst/>
          </a:prstGeom>
        </p:spPr>
      </p:pic>
      <p:pic>
        <p:nvPicPr>
          <p:cNvPr id="102" name="Picture 101" descr="Screen Shot 2014-09-19 at 11.27.12 AM.png"/>
          <p:cNvPicPr>
            <a:picLocks noChangeAspect="1"/>
          </p:cNvPicPr>
          <p:nvPr/>
        </p:nvPicPr>
        <p:blipFill>
          <a:blip r:embed="rId10">
            <a:extLst>
              <a:ext uri="{BEBA8EAE-BF5A-486C-A8C5-ECC9F3942E4B}">
                <a14:imgProps xmlns:a14="http://schemas.microsoft.com/office/drawing/2010/main">
                  <a14:imgLayer r:embed="rId11">
                    <a14:imgEffect>
                      <a14:backgroundRemoval t="8929" b="89286" l="9868" r="92763">
                        <a14:foregroundMark x1="19079" y1="69643" x2="19079" y2="69643"/>
                        <a14:foregroundMark x1="73684" y1="50000" x2="73684" y2="50000"/>
                      </a14:backgroundRemoval>
                    </a14:imgEffect>
                  </a14:imgLayer>
                </a14:imgProps>
              </a:ext>
              <a:ext uri="{28A0092B-C50C-407E-A947-70E740481C1C}">
                <a14:useLocalDpi xmlns:a14="http://schemas.microsoft.com/office/drawing/2010/main" val="0"/>
              </a:ext>
            </a:extLst>
          </a:blip>
          <a:stretch>
            <a:fillRect/>
          </a:stretch>
        </p:blipFill>
        <p:spPr>
          <a:xfrm>
            <a:off x="8412838" y="2366605"/>
            <a:ext cx="691515" cy="254769"/>
          </a:xfrm>
          <a:prstGeom prst="rect">
            <a:avLst/>
          </a:prstGeom>
        </p:spPr>
      </p:pic>
      <p:sp>
        <p:nvSpPr>
          <p:cNvPr id="104" name="Rectangle 103"/>
          <p:cNvSpPr/>
          <p:nvPr/>
        </p:nvSpPr>
        <p:spPr>
          <a:xfrm rot="16200000">
            <a:off x="6052910" y="2623592"/>
            <a:ext cx="1247897" cy="102897"/>
          </a:xfrm>
          <a:prstGeom prst="rect">
            <a:avLst/>
          </a:prstGeom>
          <a:gradFill>
            <a:gsLst>
              <a:gs pos="0">
                <a:srgbClr val="0A7780"/>
              </a:gs>
              <a:gs pos="100000">
                <a:srgbClr val="00ABB8"/>
              </a:gs>
              <a:gs pos="50000">
                <a:srgbClr val="0B93A1"/>
              </a:gs>
            </a:gsLst>
            <a:lin ang="5400000" scaled="0"/>
          </a:gradFill>
          <a:ln>
            <a:noFill/>
          </a:ln>
          <a:effectLst/>
        </p:spPr>
        <p:style>
          <a:lnRef idx="1">
            <a:schemeClr val="accent6"/>
          </a:lnRef>
          <a:fillRef idx="3">
            <a:schemeClr val="accent6"/>
          </a:fillRef>
          <a:effectRef idx="2">
            <a:schemeClr val="accent6"/>
          </a:effectRef>
          <a:fontRef idx="minor">
            <a:schemeClr val="lt1"/>
          </a:fontRef>
        </p:style>
        <p:txBody>
          <a:bodyPr lIns="68586" tIns="34294" rIns="68586" bIns="34294" rtlCol="0" anchor="ctr"/>
          <a:lstStyle/>
          <a:p>
            <a:pPr algn="ctr"/>
            <a:endParaRPr lang="en-US" dirty="0" smtClean="0">
              <a:solidFill>
                <a:schemeClr val="tx1"/>
              </a:solidFill>
            </a:endParaRPr>
          </a:p>
        </p:txBody>
      </p:sp>
      <p:sp>
        <p:nvSpPr>
          <p:cNvPr id="105" name="Rectangle 104"/>
          <p:cNvSpPr/>
          <p:nvPr/>
        </p:nvSpPr>
        <p:spPr>
          <a:xfrm rot="16200000">
            <a:off x="6070975" y="1366082"/>
            <a:ext cx="1213866" cy="102897"/>
          </a:xfrm>
          <a:prstGeom prst="rect">
            <a:avLst/>
          </a:prstGeom>
          <a:gradFill>
            <a:gsLst>
              <a:gs pos="0">
                <a:srgbClr val="173370"/>
              </a:gs>
              <a:gs pos="49000">
                <a:srgbClr val="1C4392"/>
              </a:gs>
              <a:gs pos="99000">
                <a:srgbClr val="2862D7"/>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68586" tIns="34294" rIns="68586" bIns="34294" rtlCol="0" anchor="ctr"/>
          <a:lstStyle/>
          <a:p>
            <a:pPr algn="ctr"/>
            <a:endParaRPr lang="en-US" dirty="0" smtClean="0">
              <a:solidFill>
                <a:schemeClr val="tx1"/>
              </a:solidFill>
            </a:endParaRPr>
          </a:p>
        </p:txBody>
      </p:sp>
      <p:sp>
        <p:nvSpPr>
          <p:cNvPr id="106" name="Rectangle 105"/>
          <p:cNvSpPr/>
          <p:nvPr/>
        </p:nvSpPr>
        <p:spPr>
          <a:xfrm rot="16200000">
            <a:off x="6070055" y="3880970"/>
            <a:ext cx="1213607" cy="102897"/>
          </a:xfrm>
          <a:prstGeom prst="rect">
            <a:avLst/>
          </a:prstGeom>
          <a:gradFill>
            <a:gsLst>
              <a:gs pos="0">
                <a:srgbClr val="3A8036"/>
              </a:gs>
              <a:gs pos="51000">
                <a:srgbClr val="51B34D"/>
              </a:gs>
              <a:gs pos="100000">
                <a:srgbClr val="5FC957"/>
              </a:gs>
            </a:gsLst>
            <a:lin ang="5400000" scaled="0"/>
          </a:gradFill>
          <a:ln>
            <a:noFill/>
          </a:ln>
          <a:effectLst/>
        </p:spPr>
        <p:style>
          <a:lnRef idx="1">
            <a:schemeClr val="accent4"/>
          </a:lnRef>
          <a:fillRef idx="3">
            <a:schemeClr val="accent4"/>
          </a:fillRef>
          <a:effectRef idx="2">
            <a:schemeClr val="accent4"/>
          </a:effectRef>
          <a:fontRef idx="minor">
            <a:schemeClr val="lt1"/>
          </a:fontRef>
        </p:style>
        <p:txBody>
          <a:bodyPr lIns="68586" tIns="34294" rIns="68586" bIns="34294" rtlCol="0" anchor="ctr"/>
          <a:lstStyle/>
          <a:p>
            <a:pPr algn="ctr"/>
            <a:endParaRPr lang="en-US" dirty="0" smtClean="0">
              <a:solidFill>
                <a:schemeClr val="tx1"/>
              </a:solidFill>
            </a:endParaRPr>
          </a:p>
        </p:txBody>
      </p:sp>
      <p:pic>
        <p:nvPicPr>
          <p:cNvPr id="28" name="Picture 27" descr="vitra-log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78727" y="3619786"/>
            <a:ext cx="729871" cy="237289"/>
          </a:xfrm>
          <a:prstGeom prst="rect">
            <a:avLst/>
          </a:prstGeom>
        </p:spPr>
      </p:pic>
      <p:pic>
        <p:nvPicPr>
          <p:cNvPr id="29" name="Picture 28" descr="cwl_logo copy.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3123" y="919982"/>
            <a:ext cx="1147913" cy="382539"/>
          </a:xfrm>
          <a:prstGeom prst="rect">
            <a:avLst/>
          </a:prstGeom>
        </p:spPr>
      </p:pic>
      <p:pic>
        <p:nvPicPr>
          <p:cNvPr id="30" name="Picture 29" descr="logo-new copy.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13123" y="1427614"/>
            <a:ext cx="608156" cy="270222"/>
          </a:xfrm>
          <a:prstGeom prst="rect">
            <a:avLst/>
          </a:prstGeom>
        </p:spPr>
      </p:pic>
      <p:pic>
        <p:nvPicPr>
          <p:cNvPr id="31" name="Picture 30" descr="ia copy.png"/>
          <p:cNvPicPr>
            <a:picLocks noChangeAspect="1"/>
          </p:cNvPicPr>
          <p:nvPr/>
        </p:nvPicPr>
        <p:blipFill rotWithShape="1">
          <a:blip r:embed="rId15">
            <a:extLst>
              <a:ext uri="{28A0092B-C50C-407E-A947-70E740481C1C}">
                <a14:useLocalDpi xmlns:a14="http://schemas.microsoft.com/office/drawing/2010/main" val="0"/>
              </a:ext>
            </a:extLst>
          </a:blip>
          <a:srcRect l="19486" t="36085" r="18376" b="37703"/>
          <a:stretch/>
        </p:blipFill>
        <p:spPr>
          <a:xfrm>
            <a:off x="6796835" y="2337443"/>
            <a:ext cx="840253" cy="303722"/>
          </a:xfrm>
          <a:prstGeom prst="rect">
            <a:avLst/>
          </a:prstGeom>
        </p:spPr>
      </p:pic>
      <p:pic>
        <p:nvPicPr>
          <p:cNvPr id="32" name="Picture 31" descr="HOK_logo_-_Uploaded_2013.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29254" y="2674088"/>
            <a:ext cx="269375" cy="269304"/>
          </a:xfrm>
          <a:prstGeom prst="rect">
            <a:avLst/>
          </a:prstGeom>
        </p:spPr>
      </p:pic>
      <p:pic>
        <p:nvPicPr>
          <p:cNvPr id="34" name="Picture 33" descr="Gensler-logo.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22415" y="2710055"/>
            <a:ext cx="728384" cy="154620"/>
          </a:xfrm>
          <a:prstGeom prst="rect">
            <a:avLst/>
          </a:prstGeom>
        </p:spPr>
      </p:pic>
      <p:pic>
        <p:nvPicPr>
          <p:cNvPr id="35" name="Picture 34" descr="Space-Matrix.jpg"/>
          <p:cNvPicPr>
            <a:picLocks noChangeAspect="1"/>
          </p:cNvPicPr>
          <p:nvPr/>
        </p:nvPicPr>
        <p:blipFill>
          <a:blip r:embed="rId18">
            <a:biLevel thresh="25000"/>
            <a:extLst>
              <a:ext uri="{28A0092B-C50C-407E-A947-70E740481C1C}">
                <a14:useLocalDpi xmlns:a14="http://schemas.microsoft.com/office/drawing/2010/main" val="0"/>
              </a:ext>
            </a:extLst>
          </a:blip>
          <a:stretch>
            <a:fillRect/>
          </a:stretch>
        </p:blipFill>
        <p:spPr>
          <a:xfrm>
            <a:off x="8004436" y="2723298"/>
            <a:ext cx="1029305" cy="198604"/>
          </a:xfrm>
          <a:prstGeom prst="rect">
            <a:avLst/>
          </a:prstGeom>
        </p:spPr>
      </p:pic>
      <p:pic>
        <p:nvPicPr>
          <p:cNvPr id="36" name="Picture 35" descr="logo-header-16f7ebd9346477de09d7aff2544e2589.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78206" y="2991216"/>
            <a:ext cx="637737" cy="199241"/>
          </a:xfrm>
          <a:prstGeom prst="rect">
            <a:avLst/>
          </a:prstGeom>
        </p:spPr>
      </p:pic>
      <p:pic>
        <p:nvPicPr>
          <p:cNvPr id="37" name="Picture 36" descr="perkins-will-logo.png"/>
          <p:cNvPicPr>
            <a:picLocks noChangeAspect="1"/>
          </p:cNvPicPr>
          <p:nvPr/>
        </p:nvPicPr>
        <p:blipFill rotWithShape="1">
          <a:blip r:embed="rId20">
            <a:extLst>
              <a:ext uri="{28A0092B-C50C-407E-A947-70E740481C1C}">
                <a14:useLocalDpi xmlns:a14="http://schemas.microsoft.com/office/drawing/2010/main" val="0"/>
              </a:ext>
            </a:extLst>
          </a:blip>
          <a:srcRect l="12972" t="22664" r="11181" b="20301"/>
          <a:stretch/>
        </p:blipFill>
        <p:spPr>
          <a:xfrm>
            <a:off x="7031234" y="2969650"/>
            <a:ext cx="695637" cy="299372"/>
          </a:xfrm>
          <a:prstGeom prst="rect">
            <a:avLst/>
          </a:prstGeom>
        </p:spPr>
      </p:pic>
      <p:pic>
        <p:nvPicPr>
          <p:cNvPr id="40" name="Picture 39" descr="herman-miller-logo.png"/>
          <p:cNvPicPr>
            <a:picLocks noChangeAspect="1"/>
          </p:cNvPicPr>
          <p:nvPr/>
        </p:nvPicPr>
        <p:blipFill rotWithShape="1">
          <a:blip r:embed="rId21">
            <a:extLst>
              <a:ext uri="{28A0092B-C50C-407E-A947-70E740481C1C}">
                <a14:useLocalDpi xmlns:a14="http://schemas.microsoft.com/office/drawing/2010/main" val="0"/>
              </a:ext>
            </a:extLst>
          </a:blip>
          <a:srcRect l="24240" t="6638" r="24785" b="12637"/>
          <a:stretch/>
        </p:blipFill>
        <p:spPr>
          <a:xfrm>
            <a:off x="8557166" y="3529141"/>
            <a:ext cx="457108" cy="426030"/>
          </a:xfrm>
          <a:prstGeom prst="rect">
            <a:avLst/>
          </a:prstGeom>
        </p:spPr>
      </p:pic>
      <p:pic>
        <p:nvPicPr>
          <p:cNvPr id="94" name="Picture 93" descr="DeloitteLogo.png"/>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7260825" y="1826580"/>
            <a:ext cx="1317037" cy="442471"/>
          </a:xfrm>
          <a:prstGeom prst="rect">
            <a:avLst/>
          </a:prstGeom>
        </p:spPr>
      </p:pic>
      <p:sp>
        <p:nvSpPr>
          <p:cNvPr id="70" name="Rectangle 69"/>
          <p:cNvSpPr/>
          <p:nvPr/>
        </p:nvSpPr>
        <p:spPr>
          <a:xfrm>
            <a:off x="5079270" y="1699503"/>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Portfolio Analysis/</a:t>
            </a:r>
            <a:br>
              <a:rPr lang="en-US" sz="900" dirty="0">
                <a:latin typeface="Arial"/>
                <a:cs typeface="Arial"/>
              </a:rPr>
            </a:br>
            <a:r>
              <a:rPr lang="en-US" sz="900" dirty="0">
                <a:latin typeface="Arial"/>
                <a:cs typeface="Arial"/>
              </a:rPr>
              <a:t>Rationalization</a:t>
            </a:r>
          </a:p>
        </p:txBody>
      </p:sp>
      <p:sp>
        <p:nvSpPr>
          <p:cNvPr id="71" name="Rectangle 70"/>
          <p:cNvSpPr/>
          <p:nvPr/>
        </p:nvSpPr>
        <p:spPr>
          <a:xfrm>
            <a:off x="5079270" y="2189993"/>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Business Analysis/ Business Case</a:t>
            </a:r>
          </a:p>
        </p:txBody>
      </p:sp>
      <p:sp>
        <p:nvSpPr>
          <p:cNvPr id="72" name="Rectangle 71"/>
          <p:cNvSpPr/>
          <p:nvPr/>
        </p:nvSpPr>
        <p:spPr>
          <a:xfrm>
            <a:off x="5079270" y="2680482"/>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Work-style Analysis</a:t>
            </a:r>
          </a:p>
        </p:txBody>
      </p:sp>
      <p:sp>
        <p:nvSpPr>
          <p:cNvPr id="74" name="Rectangle 73"/>
          <p:cNvSpPr/>
          <p:nvPr/>
        </p:nvSpPr>
        <p:spPr>
          <a:xfrm>
            <a:off x="5079270" y="3170973"/>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Space Design</a:t>
            </a:r>
          </a:p>
        </p:txBody>
      </p:sp>
      <p:sp>
        <p:nvSpPr>
          <p:cNvPr id="75" name="Rectangle 74"/>
          <p:cNvSpPr/>
          <p:nvPr/>
        </p:nvSpPr>
        <p:spPr>
          <a:xfrm>
            <a:off x="5079270" y="3661463"/>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IT Functional Requirements</a:t>
            </a:r>
          </a:p>
        </p:txBody>
      </p:sp>
      <p:sp>
        <p:nvSpPr>
          <p:cNvPr id="76" name="Rectangle 75"/>
          <p:cNvSpPr/>
          <p:nvPr/>
        </p:nvSpPr>
        <p:spPr>
          <a:xfrm>
            <a:off x="628745" y="3661463"/>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Tech Arch Development</a:t>
            </a:r>
          </a:p>
        </p:txBody>
      </p:sp>
      <p:sp>
        <p:nvSpPr>
          <p:cNvPr id="77" name="Rectangle 76"/>
          <p:cNvSpPr/>
          <p:nvPr/>
        </p:nvSpPr>
        <p:spPr>
          <a:xfrm>
            <a:off x="628745" y="3170973"/>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Readiness Assessment/</a:t>
            </a:r>
            <a:br>
              <a:rPr lang="en-US" sz="900" dirty="0">
                <a:latin typeface="Arial"/>
                <a:cs typeface="Arial"/>
              </a:rPr>
            </a:br>
            <a:r>
              <a:rPr lang="en-US" sz="900" dirty="0">
                <a:latin typeface="Arial"/>
                <a:cs typeface="Arial"/>
              </a:rPr>
              <a:t>Gap Analysis</a:t>
            </a:r>
          </a:p>
        </p:txBody>
      </p:sp>
      <p:sp>
        <p:nvSpPr>
          <p:cNvPr id="78" name="Rectangle 77"/>
          <p:cNvSpPr/>
          <p:nvPr/>
        </p:nvSpPr>
        <p:spPr>
          <a:xfrm>
            <a:off x="628745" y="2680482"/>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Construction/</a:t>
            </a:r>
            <a:br>
              <a:rPr lang="en-US" sz="900" dirty="0">
                <a:latin typeface="Arial"/>
                <a:cs typeface="Arial"/>
              </a:rPr>
            </a:br>
            <a:r>
              <a:rPr lang="en-US" sz="900" dirty="0">
                <a:latin typeface="Arial"/>
                <a:cs typeface="Arial"/>
              </a:rPr>
              <a:t>Build out</a:t>
            </a:r>
          </a:p>
        </p:txBody>
      </p:sp>
      <p:sp>
        <p:nvSpPr>
          <p:cNvPr id="79" name="Rectangle 78"/>
          <p:cNvSpPr/>
          <p:nvPr/>
        </p:nvSpPr>
        <p:spPr>
          <a:xfrm>
            <a:off x="628745" y="2189993"/>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Implementation </a:t>
            </a:r>
          </a:p>
        </p:txBody>
      </p:sp>
      <p:sp>
        <p:nvSpPr>
          <p:cNvPr id="80" name="Rectangle 79"/>
          <p:cNvSpPr/>
          <p:nvPr/>
        </p:nvSpPr>
        <p:spPr>
          <a:xfrm>
            <a:off x="628745" y="1699503"/>
            <a:ext cx="1042688" cy="474400"/>
          </a:xfrm>
          <a:prstGeom prst="rect">
            <a:avLst/>
          </a:prstGeom>
          <a:noFill/>
        </p:spPr>
        <p:txBody>
          <a:bodyPr wrap="square" lIns="68580" tIns="34291" rIns="68580" bIns="34291" anchor="ctr">
            <a:noAutofit/>
          </a:bodyPr>
          <a:lstStyle/>
          <a:p>
            <a:pPr algn="ctr" defTabSz="913943"/>
            <a:r>
              <a:rPr lang="en-US" sz="900" dirty="0">
                <a:latin typeface="Arial"/>
                <a:cs typeface="Arial"/>
              </a:rPr>
              <a:t>Adoption Management/</a:t>
            </a:r>
            <a:br>
              <a:rPr lang="en-US" sz="900" dirty="0">
                <a:latin typeface="Arial"/>
                <a:cs typeface="Arial"/>
              </a:rPr>
            </a:br>
            <a:r>
              <a:rPr lang="en-US" sz="900" dirty="0">
                <a:latin typeface="Arial"/>
                <a:cs typeface="Arial"/>
              </a:rPr>
              <a:t>Optimization</a:t>
            </a:r>
          </a:p>
        </p:txBody>
      </p:sp>
      <p:cxnSp>
        <p:nvCxnSpPr>
          <p:cNvPr id="81" name="Straight Connector 80"/>
          <p:cNvCxnSpPr/>
          <p:nvPr/>
        </p:nvCxnSpPr>
        <p:spPr>
          <a:xfrm flipH="1">
            <a:off x="1636186" y="1950815"/>
            <a:ext cx="693826" cy="0"/>
          </a:xfrm>
          <a:prstGeom prst="line">
            <a:avLst/>
          </a:prstGeom>
          <a:ln>
            <a:headEnd type="oval"/>
          </a:ln>
        </p:spPr>
        <p:style>
          <a:lnRef idx="1">
            <a:schemeClr val="accent6"/>
          </a:lnRef>
          <a:fillRef idx="0">
            <a:schemeClr val="accent6"/>
          </a:fillRef>
          <a:effectRef idx="0">
            <a:schemeClr val="accent6"/>
          </a:effectRef>
          <a:fontRef idx="minor">
            <a:schemeClr val="tx1"/>
          </a:fontRef>
        </p:style>
      </p:cxnSp>
      <p:cxnSp>
        <p:nvCxnSpPr>
          <p:cNvPr id="82" name="Straight Connector 81"/>
          <p:cNvCxnSpPr/>
          <p:nvPr/>
        </p:nvCxnSpPr>
        <p:spPr>
          <a:xfrm flipH="1" flipV="1">
            <a:off x="1636186" y="2437468"/>
            <a:ext cx="445292" cy="1"/>
          </a:xfrm>
          <a:prstGeom prst="line">
            <a:avLst/>
          </a:prstGeom>
          <a:ln>
            <a:headEnd type="oval"/>
          </a:ln>
        </p:spPr>
        <p:style>
          <a:lnRef idx="1">
            <a:schemeClr val="accent6"/>
          </a:lnRef>
          <a:fillRef idx="0">
            <a:schemeClr val="accent6"/>
          </a:fillRef>
          <a:effectRef idx="0">
            <a:schemeClr val="accent6"/>
          </a:effectRef>
          <a:fontRef idx="minor">
            <a:schemeClr val="tx1"/>
          </a:fontRef>
        </p:style>
      </p:cxnSp>
      <p:cxnSp>
        <p:nvCxnSpPr>
          <p:cNvPr id="83" name="Straight Connector 82"/>
          <p:cNvCxnSpPr/>
          <p:nvPr/>
        </p:nvCxnSpPr>
        <p:spPr>
          <a:xfrm flipH="1">
            <a:off x="1636187" y="2882702"/>
            <a:ext cx="399691" cy="0"/>
          </a:xfrm>
          <a:prstGeom prst="line">
            <a:avLst/>
          </a:prstGeom>
          <a:ln>
            <a:headEnd type="oval"/>
          </a:ln>
        </p:spPr>
        <p:style>
          <a:lnRef idx="1">
            <a:schemeClr val="accent6"/>
          </a:lnRef>
          <a:fillRef idx="0">
            <a:schemeClr val="accent6"/>
          </a:fillRef>
          <a:effectRef idx="0">
            <a:schemeClr val="accent6"/>
          </a:effectRef>
          <a:fontRef idx="minor">
            <a:schemeClr val="tx1"/>
          </a:fontRef>
        </p:style>
      </p:cxnSp>
      <p:cxnSp>
        <p:nvCxnSpPr>
          <p:cNvPr id="84" name="Straight Connector 83"/>
          <p:cNvCxnSpPr/>
          <p:nvPr/>
        </p:nvCxnSpPr>
        <p:spPr>
          <a:xfrm flipH="1">
            <a:off x="1636186" y="3440625"/>
            <a:ext cx="604336" cy="1210"/>
          </a:xfrm>
          <a:prstGeom prst="line">
            <a:avLst/>
          </a:prstGeom>
          <a:ln>
            <a:headEnd type="oval"/>
          </a:ln>
        </p:spPr>
        <p:style>
          <a:lnRef idx="1">
            <a:schemeClr val="accent6"/>
          </a:lnRef>
          <a:fillRef idx="0">
            <a:schemeClr val="accent6"/>
          </a:fillRef>
          <a:effectRef idx="0">
            <a:schemeClr val="accent6"/>
          </a:effectRef>
          <a:fontRef idx="minor">
            <a:schemeClr val="tx1"/>
          </a:fontRef>
        </p:style>
      </p:cxnSp>
      <p:cxnSp>
        <p:nvCxnSpPr>
          <p:cNvPr id="85" name="Straight Connector 84"/>
          <p:cNvCxnSpPr/>
          <p:nvPr/>
        </p:nvCxnSpPr>
        <p:spPr>
          <a:xfrm flipH="1" flipV="1">
            <a:off x="1630391" y="3880264"/>
            <a:ext cx="966102" cy="1"/>
          </a:xfrm>
          <a:prstGeom prst="line">
            <a:avLst/>
          </a:prstGeom>
          <a:ln>
            <a:headEnd type="oval"/>
          </a:ln>
        </p:spPr>
        <p:style>
          <a:lnRef idx="1">
            <a:schemeClr val="accent6"/>
          </a:lnRef>
          <a:fillRef idx="0">
            <a:schemeClr val="accent6"/>
          </a:fillRef>
          <a:effectRef idx="0">
            <a:schemeClr val="accent6"/>
          </a:effectRef>
          <a:fontRef idx="minor">
            <a:schemeClr val="tx1"/>
          </a:fontRef>
        </p:style>
      </p:cxnSp>
      <p:grpSp>
        <p:nvGrpSpPr>
          <p:cNvPr id="86" name="Group 85"/>
          <p:cNvGrpSpPr/>
          <p:nvPr/>
        </p:nvGrpSpPr>
        <p:grpSpPr>
          <a:xfrm flipH="1">
            <a:off x="4177949" y="1950815"/>
            <a:ext cx="968788" cy="1929449"/>
            <a:chOff x="2322108" y="3120634"/>
            <a:chExt cx="1291381" cy="2572598"/>
          </a:xfrm>
        </p:grpSpPr>
        <p:cxnSp>
          <p:nvCxnSpPr>
            <p:cNvPr id="87" name="Straight Connector 86"/>
            <p:cNvCxnSpPr/>
            <p:nvPr/>
          </p:nvCxnSpPr>
          <p:spPr>
            <a:xfrm flipH="1">
              <a:off x="2529166" y="3120634"/>
              <a:ext cx="729107" cy="0"/>
            </a:xfrm>
            <a:prstGeom prst="line">
              <a:avLst/>
            </a:prstGeom>
            <a:ln>
              <a:headEnd type="oval"/>
            </a:ln>
          </p:spPr>
          <p:style>
            <a:lnRef idx="1">
              <a:schemeClr val="accent6"/>
            </a:lnRef>
            <a:fillRef idx="0">
              <a:schemeClr val="accent6"/>
            </a:fillRef>
            <a:effectRef idx="0">
              <a:schemeClr val="accent6"/>
            </a:effectRef>
            <a:fontRef idx="minor">
              <a:schemeClr val="tx1"/>
            </a:fontRef>
          </p:style>
        </p:cxnSp>
        <p:cxnSp>
          <p:nvCxnSpPr>
            <p:cNvPr id="92" name="Straight Connector 91"/>
            <p:cNvCxnSpPr/>
            <p:nvPr/>
          </p:nvCxnSpPr>
          <p:spPr>
            <a:xfrm flipH="1" flipV="1">
              <a:off x="2322108" y="3769503"/>
              <a:ext cx="604872" cy="1"/>
            </a:xfrm>
            <a:prstGeom prst="line">
              <a:avLst/>
            </a:prstGeom>
            <a:ln>
              <a:headEnd type="oval"/>
            </a:ln>
          </p:spPr>
          <p:style>
            <a:lnRef idx="1">
              <a:schemeClr val="accent6"/>
            </a:lnRef>
            <a:fillRef idx="0">
              <a:schemeClr val="accent6"/>
            </a:fillRef>
            <a:effectRef idx="0">
              <a:schemeClr val="accent6"/>
            </a:effectRef>
            <a:fontRef idx="minor">
              <a:schemeClr val="tx1"/>
            </a:fontRef>
          </p:style>
        </p:cxnSp>
        <p:cxnSp>
          <p:nvCxnSpPr>
            <p:cNvPr id="95" name="Straight Connector 94"/>
            <p:cNvCxnSpPr/>
            <p:nvPr/>
          </p:nvCxnSpPr>
          <p:spPr>
            <a:xfrm flipH="1">
              <a:off x="2335912" y="4363150"/>
              <a:ext cx="530283" cy="0"/>
            </a:xfrm>
            <a:prstGeom prst="line">
              <a:avLst/>
            </a:prstGeom>
            <a:ln>
              <a:headEnd type="oval"/>
            </a:ln>
          </p:spPr>
          <p:style>
            <a:lnRef idx="1">
              <a:schemeClr val="accent6"/>
            </a:lnRef>
            <a:fillRef idx="0">
              <a:schemeClr val="accent6"/>
            </a:fillRef>
            <a:effectRef idx="0">
              <a:schemeClr val="accent6"/>
            </a:effectRef>
            <a:fontRef idx="minor">
              <a:schemeClr val="tx1"/>
            </a:fontRef>
          </p:style>
        </p:cxnSp>
        <p:cxnSp>
          <p:nvCxnSpPr>
            <p:cNvPr id="96" name="Straight Connector 95"/>
            <p:cNvCxnSpPr/>
            <p:nvPr/>
          </p:nvCxnSpPr>
          <p:spPr>
            <a:xfrm flipH="1">
              <a:off x="2333413" y="5107048"/>
              <a:ext cx="805572" cy="1613"/>
            </a:xfrm>
            <a:prstGeom prst="line">
              <a:avLst/>
            </a:prstGeom>
            <a:ln>
              <a:headEnd type="oval"/>
            </a:ln>
          </p:spPr>
          <p:style>
            <a:lnRef idx="1">
              <a:schemeClr val="accent6"/>
            </a:lnRef>
            <a:fillRef idx="0">
              <a:schemeClr val="accent6"/>
            </a:fillRef>
            <a:effectRef idx="0">
              <a:schemeClr val="accent6"/>
            </a:effectRef>
            <a:fontRef idx="minor">
              <a:schemeClr val="tx1"/>
            </a:fontRef>
          </p:style>
        </p:cxnSp>
        <p:cxnSp>
          <p:nvCxnSpPr>
            <p:cNvPr id="97" name="Straight Connector 96"/>
            <p:cNvCxnSpPr/>
            <p:nvPr/>
          </p:nvCxnSpPr>
          <p:spPr>
            <a:xfrm flipH="1" flipV="1">
              <a:off x="2325688" y="5693231"/>
              <a:ext cx="1287801" cy="1"/>
            </a:xfrm>
            <a:prstGeom prst="line">
              <a:avLst/>
            </a:prstGeom>
            <a:ln>
              <a:headEnd type="oval"/>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34377429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ffice_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12232" y="1546697"/>
            <a:ext cx="4078770" cy="2779245"/>
          </a:xfrm>
          <a:prstGeom prst="rect">
            <a:avLst/>
          </a:prstGeom>
          <a:effectLst>
            <a:outerShdw blurRad="50800" dist="38100" dir="2700000" algn="tl" rotWithShape="0">
              <a:prstClr val="black">
                <a:alpha val="40000"/>
              </a:prstClr>
            </a:outerShdw>
          </a:effectLst>
        </p:spPr>
      </p:pic>
      <p:sp>
        <p:nvSpPr>
          <p:cNvPr id="10" name="Oval 9"/>
          <p:cNvSpPr/>
          <p:nvPr/>
        </p:nvSpPr>
        <p:spPr>
          <a:xfrm>
            <a:off x="150067" y="950772"/>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200" fontAlgn="base">
              <a:spcBef>
                <a:spcPct val="0"/>
              </a:spcBef>
              <a:spcAft>
                <a:spcPct val="0"/>
              </a:spcAft>
            </a:pPr>
            <a:endParaRPr lang="en-US" dirty="0">
              <a:solidFill>
                <a:srgbClr val="FFFFFF"/>
              </a:solidFill>
            </a:endParaRPr>
          </a:p>
        </p:txBody>
      </p:sp>
      <p:pic>
        <p:nvPicPr>
          <p:cNvPr id="5" name="Picture 4"/>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313531" y="1065244"/>
            <a:ext cx="631642" cy="514926"/>
          </a:xfrm>
          <a:prstGeom prst="rect">
            <a:avLst/>
          </a:prstGeom>
        </p:spPr>
      </p:pic>
      <p:cxnSp>
        <p:nvCxnSpPr>
          <p:cNvPr id="7" name="Elbow Connector 6"/>
          <p:cNvCxnSpPr>
            <a:stCxn id="10" idx="6"/>
          </p:cNvCxnSpPr>
          <p:nvPr/>
        </p:nvCxnSpPr>
        <p:spPr>
          <a:xfrm>
            <a:off x="1108637" y="1310236"/>
            <a:ext cx="1600699" cy="90817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59731" y="1620740"/>
            <a:ext cx="1961705" cy="523208"/>
          </a:xfrm>
          <a:prstGeom prst="rect">
            <a:avLst/>
          </a:prstGeom>
          <a:noFill/>
        </p:spPr>
        <p:txBody>
          <a:bodyPr wrap="square" lIns="91428" tIns="45714" rIns="91428" bIns="45714" rtlCol="0">
            <a:spAutoFit/>
          </a:bodyPr>
          <a:lstStyle/>
          <a:p>
            <a:pPr algn="ctr" defTabSz="457200" fontAlgn="base">
              <a:spcBef>
                <a:spcPct val="0"/>
              </a:spcBef>
              <a:spcAft>
                <a:spcPct val="0"/>
              </a:spcAft>
            </a:pPr>
            <a:r>
              <a:rPr lang="en-US" sz="1400" b="1" dirty="0">
                <a:solidFill>
                  <a:srgbClr val="2E479C"/>
                </a:solidFill>
                <a:ea typeface="ＭＳ Ｐゴシック" charset="0"/>
              </a:rPr>
              <a:t>Ubiquitous Wi-Fi</a:t>
            </a:r>
          </a:p>
          <a:p>
            <a:pPr algn="ctr" defTabSz="457200" fontAlgn="base">
              <a:spcBef>
                <a:spcPct val="0"/>
              </a:spcBef>
              <a:spcAft>
                <a:spcPct val="0"/>
              </a:spcAft>
            </a:pPr>
            <a:r>
              <a:rPr lang="en-US" sz="1400" b="1" dirty="0">
                <a:solidFill>
                  <a:srgbClr val="2E479C"/>
                </a:solidFill>
                <a:ea typeface="ＭＳ Ｐゴシック" charset="0"/>
              </a:rPr>
              <a:t>and BYOD</a:t>
            </a:r>
          </a:p>
        </p:txBody>
      </p:sp>
      <p:sp>
        <p:nvSpPr>
          <p:cNvPr id="22" name="Oval 21"/>
          <p:cNvSpPr/>
          <p:nvPr/>
        </p:nvSpPr>
        <p:spPr>
          <a:xfrm>
            <a:off x="150067" y="2266087"/>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200" fontAlgn="base">
              <a:spcBef>
                <a:spcPct val="0"/>
              </a:spcBef>
              <a:spcAft>
                <a:spcPct val="0"/>
              </a:spcAft>
            </a:pPr>
            <a:endParaRPr lang="en-US" dirty="0">
              <a:solidFill>
                <a:srgbClr val="FFFFFF"/>
              </a:solidFill>
            </a:endParaRPr>
          </a:p>
        </p:txBody>
      </p:sp>
      <p:cxnSp>
        <p:nvCxnSpPr>
          <p:cNvPr id="23" name="Elbow Connector 22"/>
          <p:cNvCxnSpPr>
            <a:stCxn id="22" idx="4"/>
          </p:cNvCxnSpPr>
          <p:nvPr/>
        </p:nvCxnSpPr>
        <p:spPr>
          <a:xfrm rot="16200000" flipH="1">
            <a:off x="1419402" y="2194964"/>
            <a:ext cx="642207" cy="222230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60516" y="3096324"/>
            <a:ext cx="1839647" cy="530898"/>
          </a:xfrm>
          <a:prstGeom prst="rect">
            <a:avLst/>
          </a:prstGeom>
          <a:noFill/>
        </p:spPr>
        <p:txBody>
          <a:bodyPr wrap="square" lIns="91428" tIns="45714" rIns="91428" bIns="45714" rtlCol="0">
            <a:spAutoFit/>
          </a:bodyPr>
          <a:lstStyle/>
          <a:p>
            <a:pPr algn="ctr" defTabSz="457200" fontAlgn="base">
              <a:spcBef>
                <a:spcPct val="0"/>
              </a:spcBef>
              <a:spcAft>
                <a:spcPct val="0"/>
              </a:spcAft>
            </a:pPr>
            <a:r>
              <a:rPr lang="en-US" sz="1400" b="1" dirty="0">
                <a:solidFill>
                  <a:srgbClr val="2E479C"/>
                </a:solidFill>
                <a:ea typeface="ＭＳ Ｐゴシック" charset="0"/>
              </a:rPr>
              <a:t>Unified Network Access</a:t>
            </a:r>
            <a:endParaRPr lang="en-US" sz="1100" dirty="0">
              <a:solidFill>
                <a:srgbClr val="2E479C"/>
              </a:solidFill>
              <a:ea typeface="ＭＳ Ｐゴシック" charset="0"/>
            </a:endParaRPr>
          </a:p>
        </p:txBody>
      </p:sp>
      <p:pic>
        <p:nvPicPr>
          <p:cNvPr id="31" name="Picture 30"/>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296612" y="2366107"/>
            <a:ext cx="665480" cy="499110"/>
          </a:xfrm>
          <a:prstGeom prst="rect">
            <a:avLst/>
          </a:prstGeom>
        </p:spPr>
      </p:pic>
      <p:sp>
        <p:nvSpPr>
          <p:cNvPr id="32" name="Oval 31"/>
          <p:cNvSpPr/>
          <p:nvPr/>
        </p:nvSpPr>
        <p:spPr>
          <a:xfrm>
            <a:off x="7246477" y="282883"/>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200" fontAlgn="base">
              <a:spcBef>
                <a:spcPct val="0"/>
              </a:spcBef>
              <a:spcAft>
                <a:spcPct val="0"/>
              </a:spcAft>
            </a:pPr>
            <a:endParaRPr lang="en-US" dirty="0">
              <a:solidFill>
                <a:srgbClr val="FFFFFF"/>
              </a:solidFill>
            </a:endParaRPr>
          </a:p>
        </p:txBody>
      </p:sp>
      <p:cxnSp>
        <p:nvCxnSpPr>
          <p:cNvPr id="34" name="Elbow Connector 33"/>
          <p:cNvCxnSpPr>
            <a:stCxn id="32" idx="4"/>
          </p:cNvCxnSpPr>
          <p:nvPr/>
        </p:nvCxnSpPr>
        <p:spPr>
          <a:xfrm rot="5400000">
            <a:off x="6350360" y="843003"/>
            <a:ext cx="1216592" cy="153421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107549" y="1679242"/>
            <a:ext cx="1690946" cy="530891"/>
          </a:xfrm>
          <a:prstGeom prst="rect">
            <a:avLst/>
          </a:prstGeom>
          <a:noFill/>
        </p:spPr>
        <p:txBody>
          <a:bodyPr wrap="square" lIns="91428" tIns="45714" rIns="91428" bIns="45714" rtlCol="0">
            <a:spAutoFit/>
          </a:bodyPr>
          <a:lstStyle/>
          <a:p>
            <a:pPr algn="ctr" defTabSz="457200" fontAlgn="base">
              <a:spcBef>
                <a:spcPct val="0"/>
              </a:spcBef>
              <a:spcAft>
                <a:spcPct val="0"/>
              </a:spcAft>
            </a:pPr>
            <a:r>
              <a:rPr lang="en-US" sz="1400" b="1" dirty="0">
                <a:solidFill>
                  <a:srgbClr val="2E479C"/>
                </a:solidFill>
                <a:ea typeface="ＭＳ Ｐゴシック" charset="0"/>
              </a:rPr>
              <a:t>Intelligent Video Collaboration</a:t>
            </a:r>
          </a:p>
        </p:txBody>
      </p:sp>
      <p:pic>
        <p:nvPicPr>
          <p:cNvPr id="38" name="Picture 20" descr="http://www.gagenetworks.com/images/managed-video-conf-icon.png"/>
          <p:cNvPicPr>
            <a:picLocks noChangeAspect="1" noChangeArrowheads="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7422811" y="381943"/>
            <a:ext cx="597482" cy="448112"/>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Elbow Connector 39"/>
          <p:cNvCxnSpPr>
            <a:stCxn id="45" idx="4"/>
          </p:cNvCxnSpPr>
          <p:nvPr/>
        </p:nvCxnSpPr>
        <p:spPr>
          <a:xfrm rot="5400000">
            <a:off x="6735492" y="1252899"/>
            <a:ext cx="860224" cy="252528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944383" y="2633351"/>
            <a:ext cx="1797179" cy="311607"/>
          </a:xfrm>
          <a:prstGeom prst="rect">
            <a:avLst/>
          </a:prstGeom>
          <a:noFill/>
        </p:spPr>
        <p:txBody>
          <a:bodyPr wrap="square" lIns="91428" tIns="45714" rIns="91428" bIns="45714" rtlCol="0">
            <a:spAutoFit/>
          </a:bodyPr>
          <a:lstStyle/>
          <a:p>
            <a:pPr defTabSz="457200" fontAlgn="base">
              <a:spcBef>
                <a:spcPct val="0"/>
              </a:spcBef>
              <a:spcAft>
                <a:spcPct val="0"/>
              </a:spcAft>
            </a:pPr>
            <a:r>
              <a:rPr lang="en-US" sz="1400" b="1" dirty="0">
                <a:solidFill>
                  <a:schemeClr val="accent6"/>
                </a:solidFill>
                <a:ea typeface="ＭＳ Ｐゴシック" charset="0"/>
              </a:rPr>
              <a:t>Smart Spaces</a:t>
            </a:r>
          </a:p>
        </p:txBody>
      </p:sp>
      <p:grpSp>
        <p:nvGrpSpPr>
          <p:cNvPr id="44" name="Group 43"/>
          <p:cNvGrpSpPr/>
          <p:nvPr/>
        </p:nvGrpSpPr>
        <p:grpSpPr>
          <a:xfrm>
            <a:off x="7948957" y="1366498"/>
            <a:ext cx="958570" cy="718928"/>
            <a:chOff x="6382415" y="5360745"/>
            <a:chExt cx="958570" cy="958570"/>
          </a:xfrm>
        </p:grpSpPr>
        <p:sp>
          <p:nvSpPr>
            <p:cNvPr id="45" name="Oval 44"/>
            <p:cNvSpPr/>
            <p:nvPr/>
          </p:nvSpPr>
          <p:spPr>
            <a:xfrm>
              <a:off x="6382415" y="5360745"/>
              <a:ext cx="958570" cy="958570"/>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46" name="Rectangle 45"/>
            <p:cNvSpPr/>
            <p:nvPr/>
          </p:nvSpPr>
          <p:spPr>
            <a:xfrm>
              <a:off x="6572045" y="5556160"/>
              <a:ext cx="602972" cy="538762"/>
            </a:xfrm>
            <a:prstGeom prst="rect">
              <a:avLst/>
            </a:prstGeom>
            <a:no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cxnSp>
          <p:nvCxnSpPr>
            <p:cNvPr id="47" name="Straight Connector 46"/>
            <p:cNvCxnSpPr>
              <a:stCxn id="46" idx="0"/>
            </p:cNvCxnSpPr>
            <p:nvPr/>
          </p:nvCxnSpPr>
          <p:spPr>
            <a:xfrm>
              <a:off x="6873531" y="5556160"/>
              <a:ext cx="1391" cy="19482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871517" y="5737369"/>
              <a:ext cx="20769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9" name="Cross 48"/>
            <p:cNvSpPr/>
            <p:nvPr/>
          </p:nvSpPr>
          <p:spPr>
            <a:xfrm>
              <a:off x="6708922" y="5859273"/>
              <a:ext cx="177050" cy="197475"/>
            </a:xfrm>
            <a:prstGeom prst="plus">
              <a:avLst>
                <a:gd name="adj" fmla="val 50000"/>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50" name="Rectangle 49"/>
            <p:cNvSpPr/>
            <p:nvPr/>
          </p:nvSpPr>
          <p:spPr>
            <a:xfrm>
              <a:off x="6811853" y="5872646"/>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51" name="Rectangle 50"/>
            <p:cNvSpPr/>
            <p:nvPr/>
          </p:nvSpPr>
          <p:spPr>
            <a:xfrm>
              <a:off x="6732478" y="6002821"/>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52" name="Oval 51"/>
            <p:cNvSpPr/>
            <p:nvPr/>
          </p:nvSpPr>
          <p:spPr>
            <a:xfrm>
              <a:off x="6973778" y="5896140"/>
              <a:ext cx="104775" cy="120650"/>
            </a:xfrm>
            <a:prstGeom prst="ellipse">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53" name="Cross 52"/>
            <p:cNvSpPr/>
            <p:nvPr/>
          </p:nvSpPr>
          <p:spPr>
            <a:xfrm>
              <a:off x="6616847" y="5602098"/>
              <a:ext cx="177050" cy="197475"/>
            </a:xfrm>
            <a:prstGeom prst="plus">
              <a:avLst>
                <a:gd name="adj" fmla="val 50000"/>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54" name="Rectangle 53"/>
            <p:cNvSpPr/>
            <p:nvPr/>
          </p:nvSpPr>
          <p:spPr>
            <a:xfrm>
              <a:off x="6719778" y="5615471"/>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55" name="Rectangle 54"/>
            <p:cNvSpPr/>
            <p:nvPr/>
          </p:nvSpPr>
          <p:spPr>
            <a:xfrm>
              <a:off x="6640403" y="5745646"/>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grpSp>
      <p:sp>
        <p:nvSpPr>
          <p:cNvPr id="60" name="Oval 59"/>
          <p:cNvSpPr/>
          <p:nvPr/>
        </p:nvSpPr>
        <p:spPr>
          <a:xfrm>
            <a:off x="2079271" y="950772"/>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200" fontAlgn="base">
              <a:spcBef>
                <a:spcPct val="0"/>
              </a:spcBef>
              <a:spcAft>
                <a:spcPct val="0"/>
              </a:spcAft>
            </a:pPr>
            <a:endParaRPr lang="en-US" dirty="0">
              <a:solidFill>
                <a:srgbClr val="FFFFFF"/>
              </a:solidFill>
            </a:endParaRPr>
          </a:p>
        </p:txBody>
      </p:sp>
      <p:sp>
        <p:nvSpPr>
          <p:cNvPr id="62" name="TextBox 61"/>
          <p:cNvSpPr txBox="1"/>
          <p:nvPr/>
        </p:nvSpPr>
        <p:spPr>
          <a:xfrm>
            <a:off x="3029026" y="1042626"/>
            <a:ext cx="1657979" cy="523208"/>
          </a:xfrm>
          <a:prstGeom prst="rect">
            <a:avLst/>
          </a:prstGeom>
          <a:noFill/>
        </p:spPr>
        <p:txBody>
          <a:bodyPr wrap="square" lIns="91428" tIns="45714" rIns="91428" bIns="45714" rtlCol="0">
            <a:spAutoFit/>
          </a:bodyPr>
          <a:lstStyle/>
          <a:p>
            <a:pPr defTabSz="457200" fontAlgn="base">
              <a:spcBef>
                <a:spcPct val="0"/>
              </a:spcBef>
              <a:spcAft>
                <a:spcPct val="0"/>
              </a:spcAft>
            </a:pPr>
            <a:r>
              <a:rPr lang="en-US" sz="1400" b="1" dirty="0">
                <a:solidFill>
                  <a:srgbClr val="2E479C"/>
                </a:solidFill>
                <a:ea typeface="ＭＳ Ｐゴシック" charset="0"/>
              </a:rPr>
              <a:t>Digital Signage &amp; </a:t>
            </a:r>
          </a:p>
          <a:p>
            <a:pPr defTabSz="457200" fontAlgn="base">
              <a:spcBef>
                <a:spcPct val="0"/>
              </a:spcBef>
              <a:spcAft>
                <a:spcPct val="0"/>
              </a:spcAft>
            </a:pPr>
            <a:r>
              <a:rPr lang="en-US" sz="1400" b="1" dirty="0">
                <a:solidFill>
                  <a:srgbClr val="2E479C"/>
                </a:solidFill>
                <a:ea typeface="ＭＳ Ｐゴシック" charset="0"/>
              </a:rPr>
              <a:t>Guest Services</a:t>
            </a:r>
            <a:endParaRPr lang="en-US" sz="1100" b="1" dirty="0">
              <a:solidFill>
                <a:srgbClr val="2E479C"/>
              </a:solidFill>
              <a:ea typeface="ＭＳ Ｐゴシック" charset="0"/>
            </a:endParaRPr>
          </a:p>
        </p:txBody>
      </p:sp>
      <p:cxnSp>
        <p:nvCxnSpPr>
          <p:cNvPr id="68" name="Straight Arrow Connector 67"/>
          <p:cNvCxnSpPr>
            <a:stCxn id="60" idx="4"/>
          </p:cNvCxnSpPr>
          <p:nvPr/>
        </p:nvCxnSpPr>
        <p:spPr>
          <a:xfrm>
            <a:off x="2558556" y="1669700"/>
            <a:ext cx="780468" cy="313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2" name="Freeform 97"/>
          <p:cNvSpPr>
            <a:spLocks/>
          </p:cNvSpPr>
          <p:nvPr/>
        </p:nvSpPr>
        <p:spPr bwMode="auto">
          <a:xfrm>
            <a:off x="2304787" y="1047565"/>
            <a:ext cx="497840" cy="537593"/>
          </a:xfrm>
          <a:custGeom>
            <a:avLst/>
            <a:gdLst/>
            <a:ahLst/>
            <a:cxnLst>
              <a:cxn ang="0">
                <a:pos x="0" y="140"/>
              </a:cxn>
              <a:cxn ang="0">
                <a:pos x="75" y="160"/>
              </a:cxn>
              <a:cxn ang="0">
                <a:pos x="151" y="140"/>
              </a:cxn>
              <a:cxn ang="0">
                <a:pos x="112" y="80"/>
              </a:cxn>
              <a:cxn ang="0">
                <a:pos x="124" y="48"/>
              </a:cxn>
              <a:cxn ang="0">
                <a:pos x="75" y="0"/>
              </a:cxn>
              <a:cxn ang="0">
                <a:pos x="27" y="48"/>
              </a:cxn>
              <a:cxn ang="0">
                <a:pos x="39" y="80"/>
              </a:cxn>
              <a:cxn ang="0">
                <a:pos x="0" y="140"/>
              </a:cxn>
            </a:cxnLst>
            <a:rect l="0" t="0" r="r" b="b"/>
            <a:pathLst>
              <a:path w="151" h="160">
                <a:moveTo>
                  <a:pt x="0" y="140"/>
                </a:moveTo>
                <a:cubicBezTo>
                  <a:pt x="22" y="153"/>
                  <a:pt x="48" y="160"/>
                  <a:pt x="75" y="160"/>
                </a:cubicBezTo>
                <a:cubicBezTo>
                  <a:pt x="103" y="160"/>
                  <a:pt x="129" y="153"/>
                  <a:pt x="151" y="140"/>
                </a:cubicBezTo>
                <a:cubicBezTo>
                  <a:pt x="149" y="114"/>
                  <a:pt x="133" y="92"/>
                  <a:pt x="112" y="80"/>
                </a:cubicBezTo>
                <a:cubicBezTo>
                  <a:pt x="119" y="72"/>
                  <a:pt x="124" y="60"/>
                  <a:pt x="124" y="48"/>
                </a:cubicBezTo>
                <a:cubicBezTo>
                  <a:pt x="124" y="21"/>
                  <a:pt x="102" y="0"/>
                  <a:pt x="75" y="0"/>
                </a:cubicBezTo>
                <a:cubicBezTo>
                  <a:pt x="49" y="0"/>
                  <a:pt x="27" y="21"/>
                  <a:pt x="27" y="48"/>
                </a:cubicBezTo>
                <a:cubicBezTo>
                  <a:pt x="27" y="60"/>
                  <a:pt x="32" y="72"/>
                  <a:pt x="39" y="80"/>
                </a:cubicBezTo>
                <a:cubicBezTo>
                  <a:pt x="18" y="92"/>
                  <a:pt x="2" y="114"/>
                  <a:pt x="0" y="140"/>
                </a:cubicBezTo>
                <a:close/>
              </a:path>
            </a:pathLst>
          </a:custGeom>
          <a:solidFill>
            <a:schemeClr val="bg1"/>
          </a:solidFill>
          <a:ln w="9525">
            <a:noFill/>
            <a:round/>
            <a:headEnd/>
            <a:tailEnd/>
          </a:ln>
          <a:effectLst>
            <a:outerShdw blurRad="63500" sx="102000" sy="102000" algn="ctr" rotWithShape="0">
              <a:prstClr val="black">
                <a:alpha val="40000"/>
              </a:prstClr>
            </a:outerShdw>
          </a:effectLst>
        </p:spPr>
        <p:txBody>
          <a:bodyPr vert="horz" wrap="square" lIns="91428" tIns="45714" rIns="91428" bIns="45714" numCol="1" anchor="t" anchorCtr="0" compatLnSpc="1">
            <a:prstTxWarp prst="textNoShape">
              <a:avLst/>
            </a:prstTxWarp>
          </a:bodyPr>
          <a:lstStyle/>
          <a:p>
            <a:pPr defTabSz="457200" fontAlgn="base">
              <a:spcBef>
                <a:spcPct val="0"/>
              </a:spcBef>
              <a:spcAft>
                <a:spcPct val="0"/>
              </a:spcAft>
            </a:pPr>
            <a:endParaRPr lang="en-US" dirty="0">
              <a:solidFill>
                <a:srgbClr val="676767"/>
              </a:solidFill>
              <a:ea typeface="ＭＳ Ｐゴシック" charset="0"/>
            </a:endParaRPr>
          </a:p>
        </p:txBody>
      </p:sp>
      <p:grpSp>
        <p:nvGrpSpPr>
          <p:cNvPr id="73" name="Group 72"/>
          <p:cNvGrpSpPr/>
          <p:nvPr/>
        </p:nvGrpSpPr>
        <p:grpSpPr>
          <a:xfrm>
            <a:off x="7836605" y="3192670"/>
            <a:ext cx="958570" cy="718928"/>
            <a:chOff x="5172532" y="4484280"/>
            <a:chExt cx="958570" cy="958570"/>
          </a:xfrm>
        </p:grpSpPr>
        <p:sp>
          <p:nvSpPr>
            <p:cNvPr id="74" name="Oval 73"/>
            <p:cNvSpPr/>
            <p:nvPr/>
          </p:nvSpPr>
          <p:spPr>
            <a:xfrm>
              <a:off x="5172532" y="4484280"/>
              <a:ext cx="958570" cy="958570"/>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75" name="Freeform 6"/>
            <p:cNvSpPr>
              <a:spLocks noEditPoints="1"/>
            </p:cNvSpPr>
            <p:nvPr/>
          </p:nvSpPr>
          <p:spPr bwMode="auto">
            <a:xfrm>
              <a:off x="5491018" y="4657192"/>
              <a:ext cx="312882" cy="532908"/>
            </a:xfrm>
            <a:custGeom>
              <a:avLst/>
              <a:gdLst/>
              <a:ahLst/>
              <a:cxnLst>
                <a:cxn ang="0">
                  <a:pos x="108" y="120"/>
                </a:cxn>
                <a:cxn ang="0">
                  <a:pos x="23" y="120"/>
                </a:cxn>
                <a:cxn ang="0">
                  <a:pos x="15" y="128"/>
                </a:cxn>
                <a:cxn ang="0">
                  <a:pos x="15" y="200"/>
                </a:cxn>
                <a:cxn ang="0">
                  <a:pos x="23" y="208"/>
                </a:cxn>
                <a:cxn ang="0">
                  <a:pos x="108" y="208"/>
                </a:cxn>
                <a:cxn ang="0">
                  <a:pos x="116" y="200"/>
                </a:cxn>
                <a:cxn ang="0">
                  <a:pos x="116" y="128"/>
                </a:cxn>
                <a:cxn ang="0">
                  <a:pos x="108" y="120"/>
                </a:cxn>
                <a:cxn ang="0">
                  <a:pos x="74" y="183"/>
                </a:cxn>
                <a:cxn ang="0">
                  <a:pos x="57" y="183"/>
                </a:cxn>
                <a:cxn ang="0">
                  <a:pos x="61" y="166"/>
                </a:cxn>
                <a:cxn ang="0">
                  <a:pos x="54" y="156"/>
                </a:cxn>
                <a:cxn ang="0">
                  <a:pos x="66" y="145"/>
                </a:cxn>
                <a:cxn ang="0">
                  <a:pos x="77" y="156"/>
                </a:cxn>
                <a:cxn ang="0">
                  <a:pos x="71" y="166"/>
                </a:cxn>
                <a:cxn ang="0">
                  <a:pos x="74" y="183"/>
                </a:cxn>
                <a:cxn ang="0">
                  <a:pos x="123" y="105"/>
                </a:cxn>
                <a:cxn ang="0">
                  <a:pos x="119" y="105"/>
                </a:cxn>
                <a:cxn ang="0">
                  <a:pos x="119" y="50"/>
                </a:cxn>
                <a:cxn ang="0">
                  <a:pos x="66" y="0"/>
                </a:cxn>
                <a:cxn ang="0">
                  <a:pos x="12" y="50"/>
                </a:cxn>
                <a:cxn ang="0">
                  <a:pos x="12" y="105"/>
                </a:cxn>
                <a:cxn ang="0">
                  <a:pos x="8" y="105"/>
                </a:cxn>
                <a:cxn ang="0">
                  <a:pos x="0" y="112"/>
                </a:cxn>
                <a:cxn ang="0">
                  <a:pos x="0" y="216"/>
                </a:cxn>
                <a:cxn ang="0">
                  <a:pos x="8" y="224"/>
                </a:cxn>
                <a:cxn ang="0">
                  <a:pos x="123" y="224"/>
                </a:cxn>
                <a:cxn ang="0">
                  <a:pos x="131" y="216"/>
                </a:cxn>
                <a:cxn ang="0">
                  <a:pos x="131" y="112"/>
                </a:cxn>
                <a:cxn ang="0">
                  <a:pos x="123" y="105"/>
                </a:cxn>
                <a:cxn ang="0">
                  <a:pos x="32" y="51"/>
                </a:cxn>
                <a:cxn ang="0">
                  <a:pos x="66" y="20"/>
                </a:cxn>
                <a:cxn ang="0">
                  <a:pos x="100" y="51"/>
                </a:cxn>
                <a:cxn ang="0">
                  <a:pos x="100" y="105"/>
                </a:cxn>
                <a:cxn ang="0">
                  <a:pos x="32" y="105"/>
                </a:cxn>
                <a:cxn ang="0">
                  <a:pos x="32" y="51"/>
                </a:cxn>
                <a:cxn ang="0">
                  <a:pos x="119" y="204"/>
                </a:cxn>
                <a:cxn ang="0">
                  <a:pos x="112" y="212"/>
                </a:cxn>
                <a:cxn ang="0">
                  <a:pos x="20" y="212"/>
                </a:cxn>
                <a:cxn ang="0">
                  <a:pos x="12" y="204"/>
                </a:cxn>
                <a:cxn ang="0">
                  <a:pos x="12" y="124"/>
                </a:cxn>
                <a:cxn ang="0">
                  <a:pos x="20" y="116"/>
                </a:cxn>
                <a:cxn ang="0">
                  <a:pos x="112" y="116"/>
                </a:cxn>
                <a:cxn ang="0">
                  <a:pos x="119" y="124"/>
                </a:cxn>
                <a:cxn ang="0">
                  <a:pos x="119" y="204"/>
                </a:cxn>
              </a:cxnLst>
              <a:rect l="0" t="0" r="r" b="b"/>
              <a:pathLst>
                <a:path w="131" h="224">
                  <a:moveTo>
                    <a:pt x="108" y="120"/>
                  </a:moveTo>
                  <a:cubicBezTo>
                    <a:pt x="108" y="120"/>
                    <a:pt x="108" y="120"/>
                    <a:pt x="23" y="120"/>
                  </a:cubicBezTo>
                  <a:cubicBezTo>
                    <a:pt x="19" y="120"/>
                    <a:pt x="15" y="123"/>
                    <a:pt x="15" y="128"/>
                  </a:cubicBezTo>
                  <a:cubicBezTo>
                    <a:pt x="15" y="128"/>
                    <a:pt x="15" y="128"/>
                    <a:pt x="15" y="200"/>
                  </a:cubicBezTo>
                  <a:cubicBezTo>
                    <a:pt x="15" y="204"/>
                    <a:pt x="19" y="208"/>
                    <a:pt x="23" y="208"/>
                  </a:cubicBezTo>
                  <a:cubicBezTo>
                    <a:pt x="23" y="208"/>
                    <a:pt x="23" y="208"/>
                    <a:pt x="108" y="208"/>
                  </a:cubicBezTo>
                  <a:cubicBezTo>
                    <a:pt x="112" y="208"/>
                    <a:pt x="116" y="204"/>
                    <a:pt x="116" y="200"/>
                  </a:cubicBezTo>
                  <a:cubicBezTo>
                    <a:pt x="116" y="128"/>
                    <a:pt x="116" y="128"/>
                    <a:pt x="116" y="128"/>
                  </a:cubicBezTo>
                  <a:cubicBezTo>
                    <a:pt x="116" y="123"/>
                    <a:pt x="112" y="120"/>
                    <a:pt x="108" y="120"/>
                  </a:cubicBezTo>
                  <a:close/>
                  <a:moveTo>
                    <a:pt x="74" y="183"/>
                  </a:moveTo>
                  <a:cubicBezTo>
                    <a:pt x="57" y="183"/>
                    <a:pt x="57" y="183"/>
                    <a:pt x="57" y="183"/>
                  </a:cubicBezTo>
                  <a:cubicBezTo>
                    <a:pt x="61" y="166"/>
                    <a:pt x="61" y="166"/>
                    <a:pt x="61" y="166"/>
                  </a:cubicBezTo>
                  <a:cubicBezTo>
                    <a:pt x="57" y="164"/>
                    <a:pt x="54" y="161"/>
                    <a:pt x="54" y="156"/>
                  </a:cubicBezTo>
                  <a:cubicBezTo>
                    <a:pt x="54" y="150"/>
                    <a:pt x="60" y="145"/>
                    <a:pt x="66" y="145"/>
                  </a:cubicBezTo>
                  <a:cubicBezTo>
                    <a:pt x="72" y="145"/>
                    <a:pt x="77" y="150"/>
                    <a:pt x="77" y="156"/>
                  </a:cubicBezTo>
                  <a:cubicBezTo>
                    <a:pt x="77" y="161"/>
                    <a:pt x="74" y="164"/>
                    <a:pt x="71" y="166"/>
                  </a:cubicBezTo>
                  <a:lnTo>
                    <a:pt x="74" y="183"/>
                  </a:lnTo>
                  <a:close/>
                  <a:moveTo>
                    <a:pt x="123" y="105"/>
                  </a:moveTo>
                  <a:cubicBezTo>
                    <a:pt x="119" y="105"/>
                    <a:pt x="119" y="105"/>
                    <a:pt x="119" y="105"/>
                  </a:cubicBezTo>
                  <a:cubicBezTo>
                    <a:pt x="119" y="50"/>
                    <a:pt x="119" y="50"/>
                    <a:pt x="119" y="50"/>
                  </a:cubicBezTo>
                  <a:cubicBezTo>
                    <a:pt x="119" y="16"/>
                    <a:pt x="92" y="0"/>
                    <a:pt x="66" y="0"/>
                  </a:cubicBezTo>
                  <a:cubicBezTo>
                    <a:pt x="40" y="0"/>
                    <a:pt x="12" y="16"/>
                    <a:pt x="12" y="50"/>
                  </a:cubicBezTo>
                  <a:cubicBezTo>
                    <a:pt x="12" y="105"/>
                    <a:pt x="12" y="105"/>
                    <a:pt x="12" y="105"/>
                  </a:cubicBezTo>
                  <a:cubicBezTo>
                    <a:pt x="8" y="105"/>
                    <a:pt x="8" y="105"/>
                    <a:pt x="8" y="105"/>
                  </a:cubicBezTo>
                  <a:cubicBezTo>
                    <a:pt x="3" y="105"/>
                    <a:pt x="0" y="108"/>
                    <a:pt x="0" y="112"/>
                  </a:cubicBezTo>
                  <a:cubicBezTo>
                    <a:pt x="0" y="216"/>
                    <a:pt x="0" y="216"/>
                    <a:pt x="0" y="216"/>
                  </a:cubicBezTo>
                  <a:cubicBezTo>
                    <a:pt x="0" y="220"/>
                    <a:pt x="3" y="224"/>
                    <a:pt x="8" y="224"/>
                  </a:cubicBezTo>
                  <a:cubicBezTo>
                    <a:pt x="123" y="224"/>
                    <a:pt x="123" y="224"/>
                    <a:pt x="123" y="224"/>
                  </a:cubicBezTo>
                  <a:cubicBezTo>
                    <a:pt x="128" y="224"/>
                    <a:pt x="131" y="220"/>
                    <a:pt x="131" y="216"/>
                  </a:cubicBezTo>
                  <a:cubicBezTo>
                    <a:pt x="131" y="112"/>
                    <a:pt x="131" y="112"/>
                    <a:pt x="131" y="112"/>
                  </a:cubicBezTo>
                  <a:cubicBezTo>
                    <a:pt x="131" y="108"/>
                    <a:pt x="128" y="105"/>
                    <a:pt x="123" y="105"/>
                  </a:cubicBezTo>
                  <a:close/>
                  <a:moveTo>
                    <a:pt x="32" y="51"/>
                  </a:moveTo>
                  <a:cubicBezTo>
                    <a:pt x="32" y="25"/>
                    <a:pt x="51" y="20"/>
                    <a:pt x="66" y="20"/>
                  </a:cubicBezTo>
                  <a:cubicBezTo>
                    <a:pt x="80" y="20"/>
                    <a:pt x="100" y="25"/>
                    <a:pt x="100" y="51"/>
                  </a:cubicBezTo>
                  <a:cubicBezTo>
                    <a:pt x="100" y="105"/>
                    <a:pt x="100" y="105"/>
                    <a:pt x="100" y="105"/>
                  </a:cubicBezTo>
                  <a:cubicBezTo>
                    <a:pt x="32" y="105"/>
                    <a:pt x="32" y="105"/>
                    <a:pt x="32" y="105"/>
                  </a:cubicBezTo>
                  <a:lnTo>
                    <a:pt x="32" y="51"/>
                  </a:lnTo>
                  <a:close/>
                  <a:moveTo>
                    <a:pt x="119" y="204"/>
                  </a:moveTo>
                  <a:cubicBezTo>
                    <a:pt x="119" y="208"/>
                    <a:pt x="116" y="212"/>
                    <a:pt x="112" y="212"/>
                  </a:cubicBezTo>
                  <a:cubicBezTo>
                    <a:pt x="112" y="212"/>
                    <a:pt x="112" y="212"/>
                    <a:pt x="20" y="212"/>
                  </a:cubicBezTo>
                  <a:cubicBezTo>
                    <a:pt x="15" y="212"/>
                    <a:pt x="12" y="208"/>
                    <a:pt x="12" y="204"/>
                  </a:cubicBezTo>
                  <a:cubicBezTo>
                    <a:pt x="12" y="204"/>
                    <a:pt x="12" y="204"/>
                    <a:pt x="12" y="124"/>
                  </a:cubicBezTo>
                  <a:cubicBezTo>
                    <a:pt x="12" y="120"/>
                    <a:pt x="15" y="116"/>
                    <a:pt x="20" y="116"/>
                  </a:cubicBezTo>
                  <a:cubicBezTo>
                    <a:pt x="20" y="116"/>
                    <a:pt x="20" y="116"/>
                    <a:pt x="112" y="116"/>
                  </a:cubicBezTo>
                  <a:cubicBezTo>
                    <a:pt x="116" y="116"/>
                    <a:pt x="119" y="120"/>
                    <a:pt x="119" y="124"/>
                  </a:cubicBezTo>
                  <a:cubicBezTo>
                    <a:pt x="119" y="124"/>
                    <a:pt x="119" y="124"/>
                    <a:pt x="119" y="204"/>
                  </a:cubicBezTo>
                  <a:close/>
                </a:path>
              </a:pathLst>
            </a:custGeom>
            <a:solidFill>
              <a:schemeClr val="bg1"/>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srgbClr val="676767"/>
                </a:solidFill>
                <a:ea typeface="ＭＳ Ｐゴシック" charset="0"/>
              </a:endParaRPr>
            </a:p>
          </p:txBody>
        </p:sp>
      </p:grpSp>
      <p:cxnSp>
        <p:nvCxnSpPr>
          <p:cNvPr id="79" name="Elbow Connector 78"/>
          <p:cNvCxnSpPr>
            <a:stCxn id="74" idx="4"/>
          </p:cNvCxnSpPr>
          <p:nvPr/>
        </p:nvCxnSpPr>
        <p:spPr>
          <a:xfrm rot="5400000" flipH="1">
            <a:off x="6268311" y="1864019"/>
            <a:ext cx="615429" cy="3479730"/>
          </a:xfrm>
          <a:prstGeom prst="bentConnector4">
            <a:avLst>
              <a:gd name="adj1" fmla="val -27859"/>
              <a:gd name="adj2" fmla="val 56887"/>
            </a:avLst>
          </a:prstGeom>
          <a:ln>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381917" y="3319118"/>
            <a:ext cx="1492087" cy="750189"/>
          </a:xfrm>
          <a:prstGeom prst="rect">
            <a:avLst/>
          </a:prstGeom>
          <a:noFill/>
        </p:spPr>
        <p:txBody>
          <a:bodyPr wrap="square" lIns="91428" tIns="45714" rIns="91428" bIns="45714" rtlCol="0">
            <a:spAutoFit/>
          </a:bodyPr>
          <a:lstStyle/>
          <a:p>
            <a:pPr defTabSz="457200" fontAlgn="base">
              <a:spcBef>
                <a:spcPct val="0"/>
              </a:spcBef>
              <a:spcAft>
                <a:spcPct val="0"/>
              </a:spcAft>
            </a:pPr>
            <a:r>
              <a:rPr lang="en-US" sz="1400" b="1" dirty="0">
                <a:solidFill>
                  <a:srgbClr val="2E479C"/>
                </a:solidFill>
                <a:ea typeface="ＭＳ Ｐゴシック" charset="0"/>
              </a:rPr>
              <a:t>Security &amp; Identity Services</a:t>
            </a:r>
          </a:p>
        </p:txBody>
      </p:sp>
      <p:sp>
        <p:nvSpPr>
          <p:cNvPr id="85" name="Oval 84"/>
          <p:cNvSpPr/>
          <p:nvPr/>
        </p:nvSpPr>
        <p:spPr>
          <a:xfrm>
            <a:off x="4687005" y="4267090"/>
            <a:ext cx="958570" cy="718928"/>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200" fontAlgn="base">
              <a:spcBef>
                <a:spcPct val="0"/>
              </a:spcBef>
              <a:spcAft>
                <a:spcPct val="0"/>
              </a:spcAft>
            </a:pPr>
            <a:endParaRPr lang="en-US" dirty="0">
              <a:solidFill>
                <a:srgbClr val="FFFFFF"/>
              </a:solidFill>
            </a:endParaRPr>
          </a:p>
        </p:txBody>
      </p:sp>
      <p:pic>
        <p:nvPicPr>
          <p:cNvPr id="83" name="Picture 82"/>
          <p:cNvPicPr>
            <a:picLocks noChangeAspect="1"/>
          </p:cNvPicPr>
          <p:nvPr/>
        </p:nvPicPr>
        <p:blipFill rotWithShape="1">
          <a:blip r:embed="rId7" cstate="email">
            <a:biLevel thresh="25000"/>
            <a:extLst>
              <a:ext uri="{28A0092B-C50C-407E-A947-70E740481C1C}">
                <a14:useLocalDpi xmlns:a14="http://schemas.microsoft.com/office/drawing/2010/main"/>
              </a:ext>
            </a:extLst>
          </a:blip>
          <a:srcRect t="10669" r="9397"/>
          <a:stretch/>
        </p:blipFill>
        <p:spPr>
          <a:xfrm>
            <a:off x="4719320" y="4315135"/>
            <a:ext cx="925124" cy="684107"/>
          </a:xfrm>
          <a:prstGeom prst="rect">
            <a:avLst/>
          </a:prstGeom>
        </p:spPr>
      </p:pic>
      <p:cxnSp>
        <p:nvCxnSpPr>
          <p:cNvPr id="88" name="Straight Arrow Connector 87"/>
          <p:cNvCxnSpPr/>
          <p:nvPr/>
        </p:nvCxnSpPr>
        <p:spPr>
          <a:xfrm flipH="1" flipV="1">
            <a:off x="5201920" y="3677169"/>
            <a:ext cx="7620" cy="579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667506" y="4519823"/>
            <a:ext cx="3303107" cy="311607"/>
          </a:xfrm>
          <a:prstGeom prst="rect">
            <a:avLst/>
          </a:prstGeom>
          <a:noFill/>
        </p:spPr>
        <p:txBody>
          <a:bodyPr wrap="square" lIns="91428" tIns="45714" rIns="91428" bIns="45714" rtlCol="0">
            <a:spAutoFit/>
          </a:bodyPr>
          <a:lstStyle/>
          <a:p>
            <a:pPr defTabSz="457200" fontAlgn="base">
              <a:spcBef>
                <a:spcPct val="0"/>
              </a:spcBef>
              <a:spcAft>
                <a:spcPct val="0"/>
              </a:spcAft>
            </a:pPr>
            <a:r>
              <a:rPr lang="en-US" sz="1400" b="1" dirty="0">
                <a:solidFill>
                  <a:srgbClr val="2E479C"/>
                </a:solidFill>
                <a:ea typeface="ＭＳ Ｐゴシック" charset="0"/>
              </a:rPr>
              <a:t>Energy Management</a:t>
            </a:r>
          </a:p>
        </p:txBody>
      </p:sp>
      <p:sp>
        <p:nvSpPr>
          <p:cNvPr id="101" name="TextBox 100"/>
          <p:cNvSpPr txBox="1"/>
          <p:nvPr/>
        </p:nvSpPr>
        <p:spPr>
          <a:xfrm>
            <a:off x="-1001889" y="5175250"/>
            <a:ext cx="184666" cy="369332"/>
          </a:xfrm>
          <a:prstGeom prst="rect">
            <a:avLst/>
          </a:prstGeom>
          <a:noFill/>
        </p:spPr>
        <p:txBody>
          <a:bodyPr wrap="none" lIns="91428" tIns="45714" rIns="91428" bIns="45714" rtlCol="0">
            <a:spAutoFit/>
          </a:bodyPr>
          <a:lstStyle/>
          <a:p>
            <a:pPr defTabSz="457200" fontAlgn="base">
              <a:spcBef>
                <a:spcPct val="0"/>
              </a:spcBef>
              <a:spcAft>
                <a:spcPct val="0"/>
              </a:spcAft>
            </a:pPr>
            <a:endParaRPr lang="en-US" dirty="0">
              <a:solidFill>
                <a:srgbClr val="676767"/>
              </a:solidFill>
              <a:ea typeface="ＭＳ Ｐゴシック" charset="0"/>
            </a:endParaRPr>
          </a:p>
        </p:txBody>
      </p:sp>
      <p:grpSp>
        <p:nvGrpSpPr>
          <p:cNvPr id="114" name="Group 113"/>
          <p:cNvGrpSpPr/>
          <p:nvPr/>
        </p:nvGrpSpPr>
        <p:grpSpPr>
          <a:xfrm>
            <a:off x="150067" y="3931758"/>
            <a:ext cx="958570" cy="718928"/>
            <a:chOff x="354895" y="5288007"/>
            <a:chExt cx="958570" cy="958570"/>
          </a:xfrm>
        </p:grpSpPr>
        <p:sp>
          <p:nvSpPr>
            <p:cNvPr id="99" name="Oval 98"/>
            <p:cNvSpPr/>
            <p:nvPr/>
          </p:nvSpPr>
          <p:spPr>
            <a:xfrm>
              <a:off x="354895" y="5288007"/>
              <a:ext cx="958570" cy="958570"/>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grpSp>
          <p:nvGrpSpPr>
            <p:cNvPr id="93" name="Group 92"/>
            <p:cNvGrpSpPr/>
            <p:nvPr/>
          </p:nvGrpSpPr>
          <p:grpSpPr>
            <a:xfrm>
              <a:off x="608742" y="5357150"/>
              <a:ext cx="348455" cy="358070"/>
              <a:chOff x="4030663" y="2124076"/>
              <a:chExt cx="290512" cy="298450"/>
            </a:xfrm>
          </p:grpSpPr>
          <p:sp>
            <p:nvSpPr>
              <p:cNvPr id="95" name="Freeform 14"/>
              <p:cNvSpPr>
                <a:spLocks/>
              </p:cNvSpPr>
              <p:nvPr/>
            </p:nvSpPr>
            <p:spPr bwMode="auto">
              <a:xfrm>
                <a:off x="4030663" y="2171701"/>
                <a:ext cx="182562" cy="250825"/>
              </a:xfrm>
              <a:custGeom>
                <a:avLst/>
                <a:gdLst>
                  <a:gd name="T0" fmla="*/ 25 w 27"/>
                  <a:gd name="T1" fmla="*/ 23 h 37"/>
                  <a:gd name="T2" fmla="*/ 27 w 27"/>
                  <a:gd name="T3" fmla="*/ 25 h 37"/>
                  <a:gd name="T4" fmla="*/ 18 w 27"/>
                  <a:gd name="T5" fmla="*/ 25 h 37"/>
                  <a:gd name="T6" fmla="*/ 16 w 27"/>
                  <a:gd name="T7" fmla="*/ 28 h 37"/>
                  <a:gd name="T8" fmla="*/ 9 w 27"/>
                  <a:gd name="T9" fmla="*/ 35 h 37"/>
                  <a:gd name="T10" fmla="*/ 7 w 27"/>
                  <a:gd name="T11" fmla="*/ 34 h 37"/>
                  <a:gd name="T12" fmla="*/ 7 w 27"/>
                  <a:gd name="T13" fmla="*/ 29 h 37"/>
                  <a:gd name="T14" fmla="*/ 7 w 27"/>
                  <a:gd name="T15" fmla="*/ 25 h 37"/>
                  <a:gd name="T16" fmla="*/ 6 w 27"/>
                  <a:gd name="T17" fmla="*/ 25 h 37"/>
                  <a:gd name="T18" fmla="*/ 2 w 27"/>
                  <a:gd name="T19" fmla="*/ 23 h 37"/>
                  <a:gd name="T20" fmla="*/ 0 w 27"/>
                  <a:gd name="T21" fmla="*/ 18 h 37"/>
                  <a:gd name="T22" fmla="*/ 0 w 27"/>
                  <a:gd name="T23" fmla="*/ 7 h 37"/>
                  <a:gd name="T24" fmla="*/ 2 w 27"/>
                  <a:gd name="T25" fmla="*/ 2 h 37"/>
                  <a:gd name="T26" fmla="*/ 5 w 27"/>
                  <a:gd name="T27" fmla="*/ 0 h 37"/>
                  <a:gd name="T28" fmla="*/ 5 w 27"/>
                  <a:gd name="T29" fmla="*/ 12 h 37"/>
                  <a:gd name="T30" fmla="*/ 14 w 27"/>
                  <a:gd name="T31" fmla="*/ 21 h 37"/>
                  <a:gd name="T32" fmla="*/ 23 w 27"/>
                  <a:gd name="T33" fmla="*/ 21 h 37"/>
                  <a:gd name="T34" fmla="*/ 25 w 27"/>
                  <a:gd name="T35"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7">
                    <a:moveTo>
                      <a:pt x="25" y="23"/>
                    </a:moveTo>
                    <a:cubicBezTo>
                      <a:pt x="27" y="25"/>
                      <a:pt x="27" y="25"/>
                      <a:pt x="27" y="25"/>
                    </a:cubicBezTo>
                    <a:cubicBezTo>
                      <a:pt x="18" y="25"/>
                      <a:pt x="18" y="25"/>
                      <a:pt x="18" y="25"/>
                    </a:cubicBezTo>
                    <a:cubicBezTo>
                      <a:pt x="18" y="26"/>
                      <a:pt x="17" y="27"/>
                      <a:pt x="16" y="28"/>
                    </a:cubicBezTo>
                    <a:cubicBezTo>
                      <a:pt x="9" y="35"/>
                      <a:pt x="9" y="35"/>
                      <a:pt x="9" y="35"/>
                    </a:cubicBezTo>
                    <a:cubicBezTo>
                      <a:pt x="8" y="37"/>
                      <a:pt x="7" y="37"/>
                      <a:pt x="7" y="34"/>
                    </a:cubicBezTo>
                    <a:cubicBezTo>
                      <a:pt x="7" y="29"/>
                      <a:pt x="7" y="29"/>
                      <a:pt x="7" y="29"/>
                    </a:cubicBezTo>
                    <a:cubicBezTo>
                      <a:pt x="7" y="28"/>
                      <a:pt x="7" y="26"/>
                      <a:pt x="7" y="25"/>
                    </a:cubicBezTo>
                    <a:cubicBezTo>
                      <a:pt x="6" y="25"/>
                      <a:pt x="6" y="25"/>
                      <a:pt x="6" y="25"/>
                    </a:cubicBezTo>
                    <a:cubicBezTo>
                      <a:pt x="5" y="25"/>
                      <a:pt x="3" y="25"/>
                      <a:pt x="2" y="23"/>
                    </a:cubicBezTo>
                    <a:cubicBezTo>
                      <a:pt x="0" y="22"/>
                      <a:pt x="0" y="20"/>
                      <a:pt x="0" y="18"/>
                    </a:cubicBezTo>
                    <a:cubicBezTo>
                      <a:pt x="0" y="7"/>
                      <a:pt x="0" y="7"/>
                      <a:pt x="0" y="7"/>
                    </a:cubicBezTo>
                    <a:cubicBezTo>
                      <a:pt x="0" y="5"/>
                      <a:pt x="0" y="3"/>
                      <a:pt x="2" y="2"/>
                    </a:cubicBezTo>
                    <a:cubicBezTo>
                      <a:pt x="2" y="1"/>
                      <a:pt x="3" y="0"/>
                      <a:pt x="5" y="0"/>
                    </a:cubicBezTo>
                    <a:cubicBezTo>
                      <a:pt x="5" y="12"/>
                      <a:pt x="5" y="12"/>
                      <a:pt x="5" y="12"/>
                    </a:cubicBezTo>
                    <a:cubicBezTo>
                      <a:pt x="5" y="17"/>
                      <a:pt x="9" y="21"/>
                      <a:pt x="14" y="21"/>
                    </a:cubicBezTo>
                    <a:cubicBezTo>
                      <a:pt x="23" y="21"/>
                      <a:pt x="23" y="21"/>
                      <a:pt x="23" y="21"/>
                    </a:cubicBezTo>
                    <a:cubicBezTo>
                      <a:pt x="24" y="22"/>
                      <a:pt x="25" y="22"/>
                      <a:pt x="25"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srgbClr val="676767"/>
                  </a:solidFill>
                  <a:ea typeface="ＭＳ Ｐゴシック" charset="0"/>
                </a:endParaRPr>
              </a:p>
            </p:txBody>
          </p:sp>
          <p:sp>
            <p:nvSpPr>
              <p:cNvPr id="96" name="Freeform 15"/>
              <p:cNvSpPr>
                <a:spLocks noEditPoints="1"/>
              </p:cNvSpPr>
              <p:nvPr/>
            </p:nvSpPr>
            <p:spPr bwMode="auto">
              <a:xfrm>
                <a:off x="4078288" y="2124076"/>
                <a:ext cx="242887" cy="250825"/>
              </a:xfrm>
              <a:custGeom>
                <a:avLst/>
                <a:gdLst>
                  <a:gd name="T0" fmla="*/ 36 w 36"/>
                  <a:gd name="T1" fmla="*/ 7 h 37"/>
                  <a:gd name="T2" fmla="*/ 36 w 36"/>
                  <a:gd name="T3" fmla="*/ 19 h 37"/>
                  <a:gd name="T4" fmla="*/ 34 w 36"/>
                  <a:gd name="T5" fmla="*/ 24 h 37"/>
                  <a:gd name="T6" fmla="*/ 29 w 36"/>
                  <a:gd name="T7" fmla="*/ 26 h 37"/>
                  <a:gd name="T8" fmla="*/ 29 w 36"/>
                  <a:gd name="T9" fmla="*/ 26 h 37"/>
                  <a:gd name="T10" fmla="*/ 29 w 36"/>
                  <a:gd name="T11" fmla="*/ 30 h 37"/>
                  <a:gd name="T12" fmla="*/ 29 w 36"/>
                  <a:gd name="T13" fmla="*/ 35 h 37"/>
                  <a:gd name="T14" fmla="*/ 26 w 36"/>
                  <a:gd name="T15" fmla="*/ 36 h 37"/>
                  <a:gd name="T16" fmla="*/ 20 w 36"/>
                  <a:gd name="T17" fmla="*/ 29 h 37"/>
                  <a:gd name="T18" fmla="*/ 18 w 36"/>
                  <a:gd name="T19" fmla="*/ 26 h 37"/>
                  <a:gd name="T20" fmla="*/ 7 w 36"/>
                  <a:gd name="T21" fmla="*/ 26 h 37"/>
                  <a:gd name="T22" fmla="*/ 0 w 36"/>
                  <a:gd name="T23" fmla="*/ 19 h 37"/>
                  <a:gd name="T24" fmla="*/ 0 w 36"/>
                  <a:gd name="T25" fmla="*/ 7 h 37"/>
                  <a:gd name="T26" fmla="*/ 2 w 36"/>
                  <a:gd name="T27" fmla="*/ 2 h 37"/>
                  <a:gd name="T28" fmla="*/ 7 w 36"/>
                  <a:gd name="T29" fmla="*/ 0 h 37"/>
                  <a:gd name="T30" fmla="*/ 29 w 36"/>
                  <a:gd name="T31" fmla="*/ 0 h 37"/>
                  <a:gd name="T32" fmla="*/ 34 w 36"/>
                  <a:gd name="T33" fmla="*/ 2 h 37"/>
                  <a:gd name="T34" fmla="*/ 36 w 36"/>
                  <a:gd name="T35" fmla="*/ 7 h 37"/>
                  <a:gd name="T36" fmla="*/ 13 w 36"/>
                  <a:gd name="T37" fmla="*/ 13 h 37"/>
                  <a:gd name="T38" fmla="*/ 11 w 36"/>
                  <a:gd name="T39" fmla="*/ 11 h 37"/>
                  <a:gd name="T40" fmla="*/ 8 w 36"/>
                  <a:gd name="T41" fmla="*/ 13 h 37"/>
                  <a:gd name="T42" fmla="*/ 11 w 36"/>
                  <a:gd name="T43" fmla="*/ 16 h 37"/>
                  <a:gd name="T44" fmla="*/ 13 w 36"/>
                  <a:gd name="T45" fmla="*/ 13 h 37"/>
                  <a:gd name="T46" fmla="*/ 21 w 36"/>
                  <a:gd name="T47" fmla="*/ 13 h 37"/>
                  <a:gd name="T48" fmla="*/ 19 w 36"/>
                  <a:gd name="T49" fmla="*/ 11 h 37"/>
                  <a:gd name="T50" fmla="*/ 16 w 36"/>
                  <a:gd name="T51" fmla="*/ 13 h 37"/>
                  <a:gd name="T52" fmla="*/ 19 w 36"/>
                  <a:gd name="T53" fmla="*/ 16 h 37"/>
                  <a:gd name="T54" fmla="*/ 21 w 36"/>
                  <a:gd name="T55" fmla="*/ 13 h 37"/>
                  <a:gd name="T56" fmla="*/ 29 w 36"/>
                  <a:gd name="T57" fmla="*/ 13 h 37"/>
                  <a:gd name="T58" fmla="*/ 26 w 36"/>
                  <a:gd name="T59" fmla="*/ 11 h 37"/>
                  <a:gd name="T60" fmla="*/ 24 w 36"/>
                  <a:gd name="T61" fmla="*/ 13 h 37"/>
                  <a:gd name="T62" fmla="*/ 26 w 36"/>
                  <a:gd name="T63" fmla="*/ 16 h 37"/>
                  <a:gd name="T64" fmla="*/ 29 w 36"/>
                  <a:gd name="T65"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37">
                    <a:moveTo>
                      <a:pt x="36" y="7"/>
                    </a:moveTo>
                    <a:cubicBezTo>
                      <a:pt x="36" y="19"/>
                      <a:pt x="36" y="19"/>
                      <a:pt x="36" y="19"/>
                    </a:cubicBezTo>
                    <a:cubicBezTo>
                      <a:pt x="36" y="21"/>
                      <a:pt x="35" y="22"/>
                      <a:pt x="34" y="24"/>
                    </a:cubicBezTo>
                    <a:cubicBezTo>
                      <a:pt x="33" y="25"/>
                      <a:pt x="31" y="26"/>
                      <a:pt x="29" y="26"/>
                    </a:cubicBezTo>
                    <a:cubicBezTo>
                      <a:pt x="29" y="26"/>
                      <a:pt x="29" y="26"/>
                      <a:pt x="29" y="26"/>
                    </a:cubicBezTo>
                    <a:cubicBezTo>
                      <a:pt x="29" y="26"/>
                      <a:pt x="29" y="28"/>
                      <a:pt x="29" y="30"/>
                    </a:cubicBezTo>
                    <a:cubicBezTo>
                      <a:pt x="29" y="35"/>
                      <a:pt x="29" y="35"/>
                      <a:pt x="29" y="35"/>
                    </a:cubicBezTo>
                    <a:cubicBezTo>
                      <a:pt x="29" y="37"/>
                      <a:pt x="28" y="37"/>
                      <a:pt x="26" y="36"/>
                    </a:cubicBezTo>
                    <a:cubicBezTo>
                      <a:pt x="20" y="29"/>
                      <a:pt x="20" y="29"/>
                      <a:pt x="20" y="29"/>
                    </a:cubicBezTo>
                    <a:cubicBezTo>
                      <a:pt x="19" y="27"/>
                      <a:pt x="18" y="26"/>
                      <a:pt x="18" y="26"/>
                    </a:cubicBezTo>
                    <a:cubicBezTo>
                      <a:pt x="7" y="26"/>
                      <a:pt x="7" y="26"/>
                      <a:pt x="7" y="26"/>
                    </a:cubicBezTo>
                    <a:cubicBezTo>
                      <a:pt x="3" y="26"/>
                      <a:pt x="0" y="23"/>
                      <a:pt x="0" y="19"/>
                    </a:cubicBezTo>
                    <a:cubicBezTo>
                      <a:pt x="0" y="7"/>
                      <a:pt x="0" y="7"/>
                      <a:pt x="0" y="7"/>
                    </a:cubicBezTo>
                    <a:cubicBezTo>
                      <a:pt x="0" y="5"/>
                      <a:pt x="1" y="3"/>
                      <a:pt x="2" y="2"/>
                    </a:cubicBezTo>
                    <a:cubicBezTo>
                      <a:pt x="3" y="1"/>
                      <a:pt x="5" y="0"/>
                      <a:pt x="7" y="0"/>
                    </a:cubicBezTo>
                    <a:cubicBezTo>
                      <a:pt x="29" y="0"/>
                      <a:pt x="29" y="0"/>
                      <a:pt x="29" y="0"/>
                    </a:cubicBezTo>
                    <a:cubicBezTo>
                      <a:pt x="31" y="0"/>
                      <a:pt x="33" y="1"/>
                      <a:pt x="34" y="2"/>
                    </a:cubicBezTo>
                    <a:cubicBezTo>
                      <a:pt x="35" y="3"/>
                      <a:pt x="36" y="5"/>
                      <a:pt x="36" y="7"/>
                    </a:cubicBezTo>
                    <a:close/>
                    <a:moveTo>
                      <a:pt x="13" y="13"/>
                    </a:moveTo>
                    <a:cubicBezTo>
                      <a:pt x="13" y="12"/>
                      <a:pt x="12" y="11"/>
                      <a:pt x="11" y="11"/>
                    </a:cubicBezTo>
                    <a:cubicBezTo>
                      <a:pt x="9" y="11"/>
                      <a:pt x="8" y="12"/>
                      <a:pt x="8" y="13"/>
                    </a:cubicBezTo>
                    <a:cubicBezTo>
                      <a:pt x="8" y="15"/>
                      <a:pt x="9" y="16"/>
                      <a:pt x="11" y="16"/>
                    </a:cubicBezTo>
                    <a:cubicBezTo>
                      <a:pt x="12" y="16"/>
                      <a:pt x="13" y="15"/>
                      <a:pt x="13" y="13"/>
                    </a:cubicBezTo>
                    <a:close/>
                    <a:moveTo>
                      <a:pt x="21" y="13"/>
                    </a:moveTo>
                    <a:cubicBezTo>
                      <a:pt x="21" y="12"/>
                      <a:pt x="20" y="11"/>
                      <a:pt x="19" y="11"/>
                    </a:cubicBezTo>
                    <a:cubicBezTo>
                      <a:pt x="17" y="11"/>
                      <a:pt x="16" y="12"/>
                      <a:pt x="16" y="13"/>
                    </a:cubicBezTo>
                    <a:cubicBezTo>
                      <a:pt x="16" y="15"/>
                      <a:pt x="17" y="16"/>
                      <a:pt x="19" y="16"/>
                    </a:cubicBezTo>
                    <a:cubicBezTo>
                      <a:pt x="20" y="16"/>
                      <a:pt x="21" y="15"/>
                      <a:pt x="21" y="13"/>
                    </a:cubicBezTo>
                    <a:close/>
                    <a:moveTo>
                      <a:pt x="29" y="13"/>
                    </a:moveTo>
                    <a:cubicBezTo>
                      <a:pt x="29" y="12"/>
                      <a:pt x="28" y="11"/>
                      <a:pt x="26" y="11"/>
                    </a:cubicBezTo>
                    <a:cubicBezTo>
                      <a:pt x="25" y="11"/>
                      <a:pt x="24" y="12"/>
                      <a:pt x="24" y="13"/>
                    </a:cubicBezTo>
                    <a:cubicBezTo>
                      <a:pt x="24" y="15"/>
                      <a:pt x="25" y="16"/>
                      <a:pt x="26" y="16"/>
                    </a:cubicBezTo>
                    <a:cubicBezTo>
                      <a:pt x="28" y="16"/>
                      <a:pt x="29" y="15"/>
                      <a:pt x="29"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srgbClr val="676767"/>
                  </a:solidFill>
                  <a:ea typeface="ＭＳ Ｐゴシック" charset="0"/>
                </a:endParaRPr>
              </a:p>
            </p:txBody>
          </p:sp>
        </p:grpSp>
        <p:sp>
          <p:nvSpPr>
            <p:cNvPr id="102" name="Freeform 325"/>
            <p:cNvSpPr>
              <a:spLocks/>
            </p:cNvSpPr>
            <p:nvPr/>
          </p:nvSpPr>
          <p:spPr bwMode="auto">
            <a:xfrm>
              <a:off x="1058334" y="5658556"/>
              <a:ext cx="155222" cy="310446"/>
            </a:xfrm>
            <a:custGeom>
              <a:avLst/>
              <a:gdLst>
                <a:gd name="T0" fmla="*/ 491206 w 66"/>
                <a:gd name="T1" fmla="*/ 103428 h 103"/>
                <a:gd name="T2" fmla="*/ 445865 w 66"/>
                <a:gd name="T3" fmla="*/ 34476 h 103"/>
                <a:gd name="T4" fmla="*/ 302280 w 66"/>
                <a:gd name="T5" fmla="*/ 60333 h 103"/>
                <a:gd name="T6" fmla="*/ 226711 w 66"/>
                <a:gd name="T7" fmla="*/ 181002 h 103"/>
                <a:gd name="T8" fmla="*/ 219153 w 66"/>
                <a:gd name="T9" fmla="*/ 275811 h 103"/>
                <a:gd name="T10" fmla="*/ 287167 w 66"/>
                <a:gd name="T11" fmla="*/ 327525 h 103"/>
                <a:gd name="T12" fmla="*/ 287167 w 66"/>
                <a:gd name="T13" fmla="*/ 344764 h 103"/>
                <a:gd name="T14" fmla="*/ 272053 w 66"/>
                <a:gd name="T15" fmla="*/ 396478 h 103"/>
                <a:gd name="T16" fmla="*/ 188926 w 66"/>
                <a:gd name="T17" fmla="*/ 586099 h 103"/>
                <a:gd name="T18" fmla="*/ 83127 w 66"/>
                <a:gd name="T19" fmla="*/ 594718 h 103"/>
                <a:gd name="T20" fmla="*/ 60456 w 66"/>
                <a:gd name="T21" fmla="*/ 611956 h 103"/>
                <a:gd name="T22" fmla="*/ 45343 w 66"/>
                <a:gd name="T23" fmla="*/ 646432 h 103"/>
                <a:gd name="T24" fmla="*/ 15113 w 66"/>
                <a:gd name="T25" fmla="*/ 715384 h 103"/>
                <a:gd name="T26" fmla="*/ 7558 w 66"/>
                <a:gd name="T27" fmla="*/ 724003 h 103"/>
                <a:gd name="T28" fmla="*/ 60456 w 66"/>
                <a:gd name="T29" fmla="*/ 749863 h 103"/>
                <a:gd name="T30" fmla="*/ 60456 w 66"/>
                <a:gd name="T31" fmla="*/ 741244 h 103"/>
                <a:gd name="T32" fmla="*/ 90685 w 66"/>
                <a:gd name="T33" fmla="*/ 680908 h 103"/>
                <a:gd name="T34" fmla="*/ 113356 w 66"/>
                <a:gd name="T35" fmla="*/ 655051 h 103"/>
                <a:gd name="T36" fmla="*/ 204039 w 66"/>
                <a:gd name="T37" fmla="*/ 646432 h 103"/>
                <a:gd name="T38" fmla="*/ 279611 w 66"/>
                <a:gd name="T39" fmla="*/ 543003 h 103"/>
                <a:gd name="T40" fmla="*/ 324951 w 66"/>
                <a:gd name="T41" fmla="*/ 430954 h 103"/>
                <a:gd name="T42" fmla="*/ 347623 w 66"/>
                <a:gd name="T43" fmla="*/ 362002 h 103"/>
                <a:gd name="T44" fmla="*/ 347623 w 66"/>
                <a:gd name="T45" fmla="*/ 301668 h 103"/>
                <a:gd name="T46" fmla="*/ 332509 w 66"/>
                <a:gd name="T47" fmla="*/ 275811 h 103"/>
                <a:gd name="T48" fmla="*/ 309838 w 66"/>
                <a:gd name="T49" fmla="*/ 267192 h 103"/>
                <a:gd name="T50" fmla="*/ 279611 w 66"/>
                <a:gd name="T51" fmla="*/ 215478 h 103"/>
                <a:gd name="T52" fmla="*/ 400523 w 66"/>
                <a:gd name="T53" fmla="*/ 86190 h 103"/>
                <a:gd name="T54" fmla="*/ 430750 w 66"/>
                <a:gd name="T55" fmla="*/ 120666 h 103"/>
                <a:gd name="T56" fmla="*/ 438308 w 66"/>
                <a:gd name="T57" fmla="*/ 129285 h 103"/>
                <a:gd name="T58" fmla="*/ 430750 w 66"/>
                <a:gd name="T59" fmla="*/ 155145 h 103"/>
                <a:gd name="T60" fmla="*/ 408078 w 66"/>
                <a:gd name="T61" fmla="*/ 258573 h 103"/>
                <a:gd name="T62" fmla="*/ 340067 w 66"/>
                <a:gd name="T63" fmla="*/ 465432 h 103"/>
                <a:gd name="T64" fmla="*/ 256940 w 66"/>
                <a:gd name="T65" fmla="*/ 655051 h 103"/>
                <a:gd name="T66" fmla="*/ 151141 w 66"/>
                <a:gd name="T67" fmla="*/ 818815 h 103"/>
                <a:gd name="T68" fmla="*/ 30229 w 66"/>
                <a:gd name="T69" fmla="*/ 810196 h 103"/>
                <a:gd name="T70" fmla="*/ 37785 w 66"/>
                <a:gd name="T71" fmla="*/ 844672 h 103"/>
                <a:gd name="T72" fmla="*/ 166255 w 66"/>
                <a:gd name="T73" fmla="*/ 853291 h 103"/>
                <a:gd name="T74" fmla="*/ 385407 w 66"/>
                <a:gd name="T75" fmla="*/ 508527 h 103"/>
                <a:gd name="T76" fmla="*/ 460979 w 66"/>
                <a:gd name="T77" fmla="*/ 293049 h 103"/>
                <a:gd name="T78" fmla="*/ 483650 w 66"/>
                <a:gd name="T79" fmla="*/ 181002 h 103"/>
                <a:gd name="T80" fmla="*/ 491206 w 66"/>
                <a:gd name="T81" fmla="*/ 103428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103"/>
                <a:gd name="T125" fmla="*/ 66 w 66"/>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103">
                  <a:moveTo>
                    <a:pt x="65" y="12"/>
                  </a:moveTo>
                  <a:cubicBezTo>
                    <a:pt x="64" y="10"/>
                    <a:pt x="61" y="6"/>
                    <a:pt x="59" y="4"/>
                  </a:cubicBezTo>
                  <a:cubicBezTo>
                    <a:pt x="54" y="0"/>
                    <a:pt x="45" y="2"/>
                    <a:pt x="40" y="7"/>
                  </a:cubicBezTo>
                  <a:cubicBezTo>
                    <a:pt x="36" y="11"/>
                    <a:pt x="33" y="16"/>
                    <a:pt x="30" y="21"/>
                  </a:cubicBezTo>
                  <a:cubicBezTo>
                    <a:pt x="29" y="24"/>
                    <a:pt x="28" y="27"/>
                    <a:pt x="29" y="32"/>
                  </a:cubicBezTo>
                  <a:cubicBezTo>
                    <a:pt x="30" y="37"/>
                    <a:pt x="36" y="38"/>
                    <a:pt x="38" y="38"/>
                  </a:cubicBezTo>
                  <a:cubicBezTo>
                    <a:pt x="38" y="38"/>
                    <a:pt x="38" y="40"/>
                    <a:pt x="38" y="40"/>
                  </a:cubicBezTo>
                  <a:cubicBezTo>
                    <a:pt x="38" y="42"/>
                    <a:pt x="37" y="44"/>
                    <a:pt x="36" y="46"/>
                  </a:cubicBezTo>
                  <a:cubicBezTo>
                    <a:pt x="33" y="55"/>
                    <a:pt x="28" y="65"/>
                    <a:pt x="25" y="68"/>
                  </a:cubicBezTo>
                  <a:cubicBezTo>
                    <a:pt x="23" y="69"/>
                    <a:pt x="14" y="67"/>
                    <a:pt x="11" y="69"/>
                  </a:cubicBezTo>
                  <a:cubicBezTo>
                    <a:pt x="9" y="70"/>
                    <a:pt x="9" y="71"/>
                    <a:pt x="8" y="71"/>
                  </a:cubicBezTo>
                  <a:cubicBezTo>
                    <a:pt x="7" y="73"/>
                    <a:pt x="6" y="74"/>
                    <a:pt x="6" y="75"/>
                  </a:cubicBezTo>
                  <a:cubicBezTo>
                    <a:pt x="3" y="80"/>
                    <a:pt x="2" y="82"/>
                    <a:pt x="2" y="83"/>
                  </a:cubicBezTo>
                  <a:cubicBezTo>
                    <a:pt x="1" y="83"/>
                    <a:pt x="1" y="84"/>
                    <a:pt x="1" y="84"/>
                  </a:cubicBezTo>
                  <a:cubicBezTo>
                    <a:pt x="0" y="94"/>
                    <a:pt x="5" y="90"/>
                    <a:pt x="8" y="87"/>
                  </a:cubicBezTo>
                  <a:cubicBezTo>
                    <a:pt x="8" y="87"/>
                    <a:pt x="8" y="86"/>
                    <a:pt x="8" y="86"/>
                  </a:cubicBezTo>
                  <a:cubicBezTo>
                    <a:pt x="9" y="86"/>
                    <a:pt x="10" y="83"/>
                    <a:pt x="12" y="79"/>
                  </a:cubicBezTo>
                  <a:cubicBezTo>
                    <a:pt x="13" y="78"/>
                    <a:pt x="14" y="77"/>
                    <a:pt x="15" y="76"/>
                  </a:cubicBezTo>
                  <a:cubicBezTo>
                    <a:pt x="18" y="76"/>
                    <a:pt x="22" y="77"/>
                    <a:pt x="27" y="75"/>
                  </a:cubicBezTo>
                  <a:cubicBezTo>
                    <a:pt x="32" y="73"/>
                    <a:pt x="34" y="68"/>
                    <a:pt x="37" y="63"/>
                  </a:cubicBezTo>
                  <a:cubicBezTo>
                    <a:pt x="39" y="59"/>
                    <a:pt x="41" y="54"/>
                    <a:pt x="43" y="50"/>
                  </a:cubicBezTo>
                  <a:cubicBezTo>
                    <a:pt x="44" y="47"/>
                    <a:pt x="45" y="45"/>
                    <a:pt x="46" y="42"/>
                  </a:cubicBezTo>
                  <a:cubicBezTo>
                    <a:pt x="46" y="40"/>
                    <a:pt x="47" y="37"/>
                    <a:pt x="46" y="35"/>
                  </a:cubicBezTo>
                  <a:cubicBezTo>
                    <a:pt x="46" y="34"/>
                    <a:pt x="45" y="33"/>
                    <a:pt x="44" y="32"/>
                  </a:cubicBezTo>
                  <a:cubicBezTo>
                    <a:pt x="42" y="31"/>
                    <a:pt x="41" y="31"/>
                    <a:pt x="41" y="31"/>
                  </a:cubicBezTo>
                  <a:cubicBezTo>
                    <a:pt x="34" y="30"/>
                    <a:pt x="36" y="29"/>
                    <a:pt x="37" y="25"/>
                  </a:cubicBezTo>
                  <a:cubicBezTo>
                    <a:pt x="40" y="17"/>
                    <a:pt x="48" y="6"/>
                    <a:pt x="53" y="10"/>
                  </a:cubicBezTo>
                  <a:cubicBezTo>
                    <a:pt x="55" y="11"/>
                    <a:pt x="56" y="12"/>
                    <a:pt x="57" y="14"/>
                  </a:cubicBezTo>
                  <a:cubicBezTo>
                    <a:pt x="58" y="15"/>
                    <a:pt x="58" y="14"/>
                    <a:pt x="58" y="15"/>
                  </a:cubicBezTo>
                  <a:cubicBezTo>
                    <a:pt x="58" y="15"/>
                    <a:pt x="58" y="17"/>
                    <a:pt x="57" y="18"/>
                  </a:cubicBezTo>
                  <a:cubicBezTo>
                    <a:pt x="57" y="22"/>
                    <a:pt x="55" y="26"/>
                    <a:pt x="54" y="30"/>
                  </a:cubicBezTo>
                  <a:cubicBezTo>
                    <a:pt x="49" y="45"/>
                    <a:pt x="45" y="54"/>
                    <a:pt x="45" y="54"/>
                  </a:cubicBezTo>
                  <a:cubicBezTo>
                    <a:pt x="45" y="54"/>
                    <a:pt x="40" y="66"/>
                    <a:pt x="34" y="76"/>
                  </a:cubicBezTo>
                  <a:cubicBezTo>
                    <a:pt x="27" y="87"/>
                    <a:pt x="22" y="93"/>
                    <a:pt x="20" y="95"/>
                  </a:cubicBezTo>
                  <a:cubicBezTo>
                    <a:pt x="13" y="100"/>
                    <a:pt x="4" y="96"/>
                    <a:pt x="4" y="94"/>
                  </a:cubicBezTo>
                  <a:cubicBezTo>
                    <a:pt x="3" y="94"/>
                    <a:pt x="3" y="95"/>
                    <a:pt x="5" y="98"/>
                  </a:cubicBezTo>
                  <a:cubicBezTo>
                    <a:pt x="7" y="100"/>
                    <a:pt x="13" y="103"/>
                    <a:pt x="22" y="99"/>
                  </a:cubicBezTo>
                  <a:cubicBezTo>
                    <a:pt x="38" y="85"/>
                    <a:pt x="51" y="60"/>
                    <a:pt x="51" y="59"/>
                  </a:cubicBezTo>
                  <a:cubicBezTo>
                    <a:pt x="51" y="59"/>
                    <a:pt x="56" y="49"/>
                    <a:pt x="61" y="34"/>
                  </a:cubicBezTo>
                  <a:cubicBezTo>
                    <a:pt x="62" y="30"/>
                    <a:pt x="63" y="26"/>
                    <a:pt x="64" y="21"/>
                  </a:cubicBezTo>
                  <a:cubicBezTo>
                    <a:pt x="65" y="18"/>
                    <a:pt x="66" y="14"/>
                    <a:pt x="65" y="12"/>
                  </a:cubicBezTo>
                  <a:close/>
                </a:path>
              </a:pathLst>
            </a:custGeom>
            <a:solidFill>
              <a:schemeClr val="bg1"/>
            </a:solidFill>
            <a:ln w="9525">
              <a:solidFill>
                <a:schemeClr val="bg1"/>
              </a:solidFill>
              <a:round/>
              <a:headEnd/>
              <a:tailEnd/>
            </a:ln>
          </p:spPr>
          <p:txBody>
            <a:bodyPr/>
            <a:lstStyle/>
            <a:p>
              <a:pPr algn="ctr" defTabSz="457200" fontAlgn="base">
                <a:lnSpc>
                  <a:spcPct val="90000"/>
                </a:lnSpc>
                <a:spcBef>
                  <a:spcPct val="0"/>
                </a:spcBef>
                <a:spcAft>
                  <a:spcPct val="0"/>
                </a:spcAft>
                <a:buClr>
                  <a:srgbClr val="FFFFFF"/>
                </a:buClr>
                <a:buFont typeface="Arial" pitchFamily="34" charset="0"/>
                <a:buNone/>
              </a:pPr>
              <a:endParaRPr lang="en-US" sz="2400">
                <a:solidFill>
                  <a:srgbClr val="FFFFFF"/>
                </a:solidFill>
                <a:ea typeface="ＭＳ Ｐゴシック" pitchFamily="34" charset="-128"/>
                <a:sym typeface="Arial" pitchFamily="34" charset="0"/>
              </a:endParaRPr>
            </a:p>
          </p:txBody>
        </p:sp>
        <p:sp>
          <p:nvSpPr>
            <p:cNvPr id="103" name="Freeform 21"/>
            <p:cNvSpPr>
              <a:spLocks noEditPoints="1"/>
            </p:cNvSpPr>
            <p:nvPr/>
          </p:nvSpPr>
          <p:spPr bwMode="auto">
            <a:xfrm>
              <a:off x="583533" y="5849301"/>
              <a:ext cx="281811" cy="203796"/>
            </a:xfrm>
            <a:custGeom>
              <a:avLst/>
              <a:gdLst>
                <a:gd name="T0" fmla="*/ 0 w 35"/>
                <a:gd name="T1" fmla="*/ 1 h 25"/>
                <a:gd name="T2" fmla="*/ 1 w 35"/>
                <a:gd name="T3" fmla="*/ 0 h 25"/>
                <a:gd name="T4" fmla="*/ 34 w 35"/>
                <a:gd name="T5" fmla="*/ 0 h 25"/>
                <a:gd name="T6" fmla="*/ 35 w 35"/>
                <a:gd name="T7" fmla="*/ 1 h 25"/>
                <a:gd name="T8" fmla="*/ 35 w 35"/>
                <a:gd name="T9" fmla="*/ 24 h 25"/>
                <a:gd name="T10" fmla="*/ 34 w 35"/>
                <a:gd name="T11" fmla="*/ 25 h 25"/>
                <a:gd name="T12" fmla="*/ 1 w 35"/>
                <a:gd name="T13" fmla="*/ 25 h 25"/>
                <a:gd name="T14" fmla="*/ 0 w 35"/>
                <a:gd name="T15" fmla="*/ 24 h 25"/>
                <a:gd name="T16" fmla="*/ 0 w 35"/>
                <a:gd name="T17" fmla="*/ 1 h 25"/>
                <a:gd name="T18" fmla="*/ 16 w 35"/>
                <a:gd name="T19" fmla="*/ 19 h 25"/>
                <a:gd name="T20" fmla="*/ 17 w 35"/>
                <a:gd name="T21" fmla="*/ 23 h 25"/>
                <a:gd name="T22" fmla="*/ 19 w 35"/>
                <a:gd name="T23" fmla="*/ 19 h 25"/>
                <a:gd name="T24" fmla="*/ 18 w 35"/>
                <a:gd name="T25" fmla="*/ 16 h 25"/>
                <a:gd name="T26" fmla="*/ 18 w 35"/>
                <a:gd name="T27" fmla="*/ 16 h 25"/>
                <a:gd name="T28" fmla="*/ 18 w 35"/>
                <a:gd name="T29" fmla="*/ 15 h 25"/>
                <a:gd name="T30" fmla="*/ 18 w 35"/>
                <a:gd name="T31" fmla="*/ 15 h 25"/>
                <a:gd name="T32" fmla="*/ 17 w 35"/>
                <a:gd name="T33" fmla="*/ 15 h 25"/>
                <a:gd name="T34" fmla="*/ 17 w 35"/>
                <a:gd name="T35" fmla="*/ 15 h 25"/>
                <a:gd name="T36" fmla="*/ 17 w 35"/>
                <a:gd name="T37" fmla="*/ 16 h 25"/>
                <a:gd name="T38" fmla="*/ 17 w 35"/>
                <a:gd name="T39" fmla="*/ 16 h 25"/>
                <a:gd name="T40" fmla="*/ 16 w 35"/>
                <a:gd name="T41" fmla="*/ 19 h 25"/>
                <a:gd name="T42" fmla="*/ 21 w 35"/>
                <a:gd name="T43" fmla="*/ 15 h 25"/>
                <a:gd name="T44" fmla="*/ 17 w 35"/>
                <a:gd name="T45" fmla="*/ 25 h 25"/>
                <a:gd name="T46" fmla="*/ 14 w 35"/>
                <a:gd name="T47" fmla="*/ 15 h 25"/>
                <a:gd name="T48" fmla="*/ 7 w 35"/>
                <a:gd name="T49" fmla="*/ 25 h 25"/>
                <a:gd name="T50" fmla="*/ 28 w 35"/>
                <a:gd name="T51" fmla="*/ 25 h 25"/>
                <a:gd name="T52" fmla="*/ 21 w 35"/>
                <a:gd name="T53" fmla="*/ 15 h 25"/>
                <a:gd name="T54" fmla="*/ 18 w 35"/>
                <a:gd name="T55" fmla="*/ 14 h 25"/>
                <a:gd name="T56" fmla="*/ 23 w 35"/>
                <a:gd name="T57" fmla="*/ 8 h 25"/>
                <a:gd name="T58" fmla="*/ 18 w 35"/>
                <a:gd name="T59" fmla="*/ 2 h 25"/>
                <a:gd name="T60" fmla="*/ 12 w 35"/>
                <a:gd name="T61" fmla="*/ 8 h 25"/>
                <a:gd name="T62" fmla="*/ 18 w 35"/>
                <a:gd name="T63" fmla="*/ 14 h 25"/>
                <a:gd name="T64" fmla="*/ 15 w 35"/>
                <a:gd name="T65" fmla="*/ 5 h 25"/>
                <a:gd name="T66" fmla="*/ 21 w 35"/>
                <a:gd name="T67" fmla="*/ 7 h 25"/>
                <a:gd name="T68" fmla="*/ 22 w 35"/>
                <a:gd name="T69" fmla="*/ 7 h 25"/>
                <a:gd name="T70" fmla="*/ 22 w 35"/>
                <a:gd name="T71" fmla="*/ 8 h 25"/>
                <a:gd name="T72" fmla="*/ 18 w 35"/>
                <a:gd name="T73" fmla="*/ 13 h 25"/>
                <a:gd name="T74" fmla="*/ 13 w 35"/>
                <a:gd name="T75" fmla="*/ 8 h 25"/>
                <a:gd name="T76" fmla="*/ 15 w 35"/>
                <a:gd name="T77"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25">
                  <a:moveTo>
                    <a:pt x="0" y="1"/>
                  </a:moveTo>
                  <a:cubicBezTo>
                    <a:pt x="0" y="1"/>
                    <a:pt x="1" y="0"/>
                    <a:pt x="1" y="0"/>
                  </a:cubicBezTo>
                  <a:cubicBezTo>
                    <a:pt x="34" y="0"/>
                    <a:pt x="34" y="0"/>
                    <a:pt x="34" y="0"/>
                  </a:cubicBezTo>
                  <a:cubicBezTo>
                    <a:pt x="34" y="0"/>
                    <a:pt x="35" y="1"/>
                    <a:pt x="35" y="1"/>
                  </a:cubicBezTo>
                  <a:cubicBezTo>
                    <a:pt x="35" y="24"/>
                    <a:pt x="35" y="24"/>
                    <a:pt x="35" y="24"/>
                  </a:cubicBezTo>
                  <a:cubicBezTo>
                    <a:pt x="35" y="25"/>
                    <a:pt x="34" y="25"/>
                    <a:pt x="34" y="25"/>
                  </a:cubicBezTo>
                  <a:cubicBezTo>
                    <a:pt x="1" y="25"/>
                    <a:pt x="1" y="25"/>
                    <a:pt x="1" y="25"/>
                  </a:cubicBezTo>
                  <a:cubicBezTo>
                    <a:pt x="1" y="25"/>
                    <a:pt x="0" y="25"/>
                    <a:pt x="0" y="24"/>
                  </a:cubicBezTo>
                  <a:lnTo>
                    <a:pt x="0" y="1"/>
                  </a:lnTo>
                  <a:close/>
                  <a:moveTo>
                    <a:pt x="16" y="19"/>
                  </a:moveTo>
                  <a:cubicBezTo>
                    <a:pt x="17" y="23"/>
                    <a:pt x="17" y="23"/>
                    <a:pt x="17" y="23"/>
                  </a:cubicBezTo>
                  <a:cubicBezTo>
                    <a:pt x="19" y="19"/>
                    <a:pt x="19" y="19"/>
                    <a:pt x="19" y="19"/>
                  </a:cubicBezTo>
                  <a:cubicBezTo>
                    <a:pt x="18" y="16"/>
                    <a:pt x="18" y="16"/>
                    <a:pt x="18" y="16"/>
                  </a:cubicBezTo>
                  <a:cubicBezTo>
                    <a:pt x="18" y="16"/>
                    <a:pt x="18" y="16"/>
                    <a:pt x="18" y="16"/>
                  </a:cubicBezTo>
                  <a:cubicBezTo>
                    <a:pt x="18" y="15"/>
                    <a:pt x="18" y="15"/>
                    <a:pt x="18" y="15"/>
                  </a:cubicBezTo>
                  <a:cubicBezTo>
                    <a:pt x="18" y="15"/>
                    <a:pt x="18" y="15"/>
                    <a:pt x="18" y="15"/>
                  </a:cubicBezTo>
                  <a:cubicBezTo>
                    <a:pt x="17" y="15"/>
                    <a:pt x="17" y="15"/>
                    <a:pt x="17" y="15"/>
                  </a:cubicBezTo>
                  <a:cubicBezTo>
                    <a:pt x="17" y="15"/>
                    <a:pt x="17" y="15"/>
                    <a:pt x="17" y="15"/>
                  </a:cubicBezTo>
                  <a:cubicBezTo>
                    <a:pt x="17" y="16"/>
                    <a:pt x="17" y="16"/>
                    <a:pt x="17" y="16"/>
                  </a:cubicBezTo>
                  <a:cubicBezTo>
                    <a:pt x="17" y="16"/>
                    <a:pt x="17" y="16"/>
                    <a:pt x="17" y="16"/>
                  </a:cubicBezTo>
                  <a:lnTo>
                    <a:pt x="16" y="19"/>
                  </a:lnTo>
                  <a:close/>
                  <a:moveTo>
                    <a:pt x="21" y="15"/>
                  </a:moveTo>
                  <a:cubicBezTo>
                    <a:pt x="17" y="25"/>
                    <a:pt x="17" y="25"/>
                    <a:pt x="17" y="25"/>
                  </a:cubicBezTo>
                  <a:cubicBezTo>
                    <a:pt x="14" y="15"/>
                    <a:pt x="14" y="15"/>
                    <a:pt x="14" y="15"/>
                  </a:cubicBezTo>
                  <a:cubicBezTo>
                    <a:pt x="10" y="17"/>
                    <a:pt x="8" y="20"/>
                    <a:pt x="7" y="25"/>
                  </a:cubicBezTo>
                  <a:cubicBezTo>
                    <a:pt x="28" y="25"/>
                    <a:pt x="28" y="25"/>
                    <a:pt x="28" y="25"/>
                  </a:cubicBezTo>
                  <a:cubicBezTo>
                    <a:pt x="27" y="20"/>
                    <a:pt x="25" y="17"/>
                    <a:pt x="21" y="15"/>
                  </a:cubicBezTo>
                  <a:close/>
                  <a:moveTo>
                    <a:pt x="18" y="14"/>
                  </a:moveTo>
                  <a:cubicBezTo>
                    <a:pt x="21" y="14"/>
                    <a:pt x="23" y="11"/>
                    <a:pt x="23" y="8"/>
                  </a:cubicBezTo>
                  <a:cubicBezTo>
                    <a:pt x="23" y="5"/>
                    <a:pt x="21" y="2"/>
                    <a:pt x="18" y="2"/>
                  </a:cubicBezTo>
                  <a:cubicBezTo>
                    <a:pt x="14" y="2"/>
                    <a:pt x="12" y="5"/>
                    <a:pt x="12" y="8"/>
                  </a:cubicBezTo>
                  <a:cubicBezTo>
                    <a:pt x="12" y="11"/>
                    <a:pt x="14" y="14"/>
                    <a:pt x="18" y="14"/>
                  </a:cubicBezTo>
                  <a:close/>
                  <a:moveTo>
                    <a:pt x="15" y="5"/>
                  </a:moveTo>
                  <a:cubicBezTo>
                    <a:pt x="16" y="6"/>
                    <a:pt x="18" y="7"/>
                    <a:pt x="21" y="7"/>
                  </a:cubicBezTo>
                  <a:cubicBezTo>
                    <a:pt x="21" y="7"/>
                    <a:pt x="22" y="7"/>
                    <a:pt x="22" y="7"/>
                  </a:cubicBezTo>
                  <a:cubicBezTo>
                    <a:pt x="22" y="7"/>
                    <a:pt x="22" y="8"/>
                    <a:pt x="22" y="8"/>
                  </a:cubicBezTo>
                  <a:cubicBezTo>
                    <a:pt x="22" y="11"/>
                    <a:pt x="20" y="13"/>
                    <a:pt x="18" y="13"/>
                  </a:cubicBezTo>
                  <a:cubicBezTo>
                    <a:pt x="15" y="13"/>
                    <a:pt x="13" y="11"/>
                    <a:pt x="13" y="8"/>
                  </a:cubicBezTo>
                  <a:cubicBezTo>
                    <a:pt x="14" y="8"/>
                    <a:pt x="15" y="6"/>
                    <a:pt x="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srgbClr val="676767"/>
                </a:solidFill>
                <a:ea typeface="ＭＳ Ｐゴシック" charset="0"/>
              </a:endParaRPr>
            </a:p>
          </p:txBody>
        </p:sp>
      </p:grpSp>
      <p:sp>
        <p:nvSpPr>
          <p:cNvPr id="104" name="TextBox 103"/>
          <p:cNvSpPr txBox="1"/>
          <p:nvPr/>
        </p:nvSpPr>
        <p:spPr>
          <a:xfrm>
            <a:off x="1159800" y="4315133"/>
            <a:ext cx="2682080" cy="311607"/>
          </a:xfrm>
          <a:prstGeom prst="rect">
            <a:avLst/>
          </a:prstGeom>
          <a:noFill/>
        </p:spPr>
        <p:txBody>
          <a:bodyPr wrap="square" lIns="91428" tIns="45714" rIns="91428" bIns="45714" rtlCol="0">
            <a:spAutoFit/>
          </a:bodyPr>
          <a:lstStyle/>
          <a:p>
            <a:pPr defTabSz="457200" fontAlgn="base">
              <a:spcBef>
                <a:spcPct val="0"/>
              </a:spcBef>
              <a:spcAft>
                <a:spcPct val="0"/>
              </a:spcAft>
            </a:pPr>
            <a:r>
              <a:rPr lang="en-US" sz="1400" b="1" dirty="0">
                <a:solidFill>
                  <a:srgbClr val="2E479C"/>
                </a:solidFill>
                <a:ea typeface="ＭＳ Ｐゴシック" charset="0"/>
              </a:rPr>
              <a:t>Personal Collaboration</a:t>
            </a:r>
            <a:endParaRPr lang="en-US" sz="1100" dirty="0">
              <a:solidFill>
                <a:srgbClr val="2E479C"/>
              </a:solidFill>
              <a:ea typeface="ＭＳ Ｐゴシック" charset="0"/>
            </a:endParaRPr>
          </a:p>
        </p:txBody>
      </p:sp>
      <p:cxnSp>
        <p:nvCxnSpPr>
          <p:cNvPr id="106" name="Elbow Connector 105"/>
          <p:cNvCxnSpPr>
            <a:stCxn id="99" idx="6"/>
          </p:cNvCxnSpPr>
          <p:nvPr/>
        </p:nvCxnSpPr>
        <p:spPr>
          <a:xfrm flipV="1">
            <a:off x="1108637" y="3317708"/>
            <a:ext cx="3497564" cy="97351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9" name="Group 58"/>
          <p:cNvGrpSpPr/>
          <p:nvPr/>
        </p:nvGrpSpPr>
        <p:grpSpPr>
          <a:xfrm>
            <a:off x="5139009" y="846906"/>
            <a:ext cx="958570" cy="718928"/>
            <a:chOff x="6382415" y="5360745"/>
            <a:chExt cx="958570" cy="958570"/>
          </a:xfrm>
        </p:grpSpPr>
        <p:sp>
          <p:nvSpPr>
            <p:cNvPr id="61" name="Oval 60"/>
            <p:cNvSpPr/>
            <p:nvPr/>
          </p:nvSpPr>
          <p:spPr>
            <a:xfrm>
              <a:off x="6382415" y="5360745"/>
              <a:ext cx="958570" cy="958570"/>
            </a:xfrm>
            <a:prstGeom prst="ellipse">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63" name="Rectangle 62"/>
            <p:cNvSpPr/>
            <p:nvPr/>
          </p:nvSpPr>
          <p:spPr>
            <a:xfrm>
              <a:off x="6572045" y="5556160"/>
              <a:ext cx="602972" cy="538762"/>
            </a:xfrm>
            <a:prstGeom prst="rect">
              <a:avLst/>
            </a:prstGeom>
            <a:no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cxnSp>
          <p:nvCxnSpPr>
            <p:cNvPr id="64" name="Straight Connector 63"/>
            <p:cNvCxnSpPr>
              <a:stCxn id="63" idx="0"/>
            </p:cNvCxnSpPr>
            <p:nvPr/>
          </p:nvCxnSpPr>
          <p:spPr>
            <a:xfrm>
              <a:off x="6873531" y="5556160"/>
              <a:ext cx="1391" cy="19482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871517" y="5737369"/>
              <a:ext cx="20769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66" name="Cross 65"/>
            <p:cNvSpPr/>
            <p:nvPr/>
          </p:nvSpPr>
          <p:spPr>
            <a:xfrm>
              <a:off x="6708922" y="5859273"/>
              <a:ext cx="177050" cy="197475"/>
            </a:xfrm>
            <a:prstGeom prst="plus">
              <a:avLst>
                <a:gd name="adj" fmla="val 50000"/>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67" name="Rectangle 66"/>
            <p:cNvSpPr/>
            <p:nvPr/>
          </p:nvSpPr>
          <p:spPr>
            <a:xfrm>
              <a:off x="6811853" y="5872646"/>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69" name="Rectangle 68"/>
            <p:cNvSpPr/>
            <p:nvPr/>
          </p:nvSpPr>
          <p:spPr>
            <a:xfrm>
              <a:off x="6732478" y="6002821"/>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70" name="Oval 69"/>
            <p:cNvSpPr/>
            <p:nvPr/>
          </p:nvSpPr>
          <p:spPr>
            <a:xfrm>
              <a:off x="6973778" y="5896140"/>
              <a:ext cx="104775" cy="120650"/>
            </a:xfrm>
            <a:prstGeom prst="ellipse">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71" name="Cross 70"/>
            <p:cNvSpPr/>
            <p:nvPr/>
          </p:nvSpPr>
          <p:spPr>
            <a:xfrm>
              <a:off x="6616847" y="5602098"/>
              <a:ext cx="177050" cy="197475"/>
            </a:xfrm>
            <a:prstGeom prst="plus">
              <a:avLst>
                <a:gd name="adj" fmla="val 50000"/>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76" name="Rectangle 75"/>
            <p:cNvSpPr/>
            <p:nvPr/>
          </p:nvSpPr>
          <p:spPr>
            <a:xfrm>
              <a:off x="6719778" y="5615471"/>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sp>
          <p:nvSpPr>
            <p:cNvPr id="77" name="Rectangle 76"/>
            <p:cNvSpPr/>
            <p:nvPr/>
          </p:nvSpPr>
          <p:spPr>
            <a:xfrm>
              <a:off x="6640403" y="5745646"/>
              <a:ext cx="45719" cy="45719"/>
            </a:xfrm>
            <a:prstGeom prst="rect">
              <a:avLst/>
            </a:prstGeom>
            <a:solidFill>
              <a:srgbClr val="FFFFFF"/>
            </a:solidFill>
            <a:ln>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FF"/>
                </a:solidFill>
              </a:endParaRPr>
            </a:p>
          </p:txBody>
        </p:sp>
      </p:grpSp>
      <p:cxnSp>
        <p:nvCxnSpPr>
          <p:cNvPr id="78" name="Straight Arrow Connector 77"/>
          <p:cNvCxnSpPr>
            <a:stCxn id="61" idx="4"/>
          </p:cNvCxnSpPr>
          <p:nvPr/>
        </p:nvCxnSpPr>
        <p:spPr>
          <a:xfrm flipH="1">
            <a:off x="5555706" y="1565834"/>
            <a:ext cx="62588" cy="417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6254427" y="1024305"/>
            <a:ext cx="1189056" cy="530898"/>
          </a:xfrm>
          <a:prstGeom prst="rect">
            <a:avLst/>
          </a:prstGeom>
          <a:noFill/>
        </p:spPr>
        <p:txBody>
          <a:bodyPr wrap="square" lIns="91428" tIns="45714" rIns="91428" bIns="45714" rtlCol="0">
            <a:spAutoFit/>
          </a:bodyPr>
          <a:lstStyle/>
          <a:p>
            <a:pPr defTabSz="457200" fontAlgn="base">
              <a:spcBef>
                <a:spcPct val="0"/>
              </a:spcBef>
              <a:spcAft>
                <a:spcPct val="0"/>
              </a:spcAft>
            </a:pPr>
            <a:r>
              <a:rPr lang="en-US" sz="1400" b="1" dirty="0">
                <a:solidFill>
                  <a:srgbClr val="2E479C"/>
                </a:solidFill>
                <a:ea typeface="ＭＳ Ｐゴシック" charset="0"/>
              </a:rPr>
              <a:t>Workplace Analytics</a:t>
            </a:r>
            <a:endParaRPr lang="en-US" sz="1100" b="1" dirty="0">
              <a:solidFill>
                <a:srgbClr val="2E479C"/>
              </a:solidFill>
              <a:ea typeface="ＭＳ Ｐゴシック" charset="0"/>
            </a:endParaRPr>
          </a:p>
        </p:txBody>
      </p:sp>
      <p:sp>
        <p:nvSpPr>
          <p:cNvPr id="4" name="Title 3"/>
          <p:cNvSpPr>
            <a:spLocks noGrp="1"/>
          </p:cNvSpPr>
          <p:nvPr>
            <p:ph type="title"/>
          </p:nvPr>
        </p:nvSpPr>
        <p:spPr/>
        <p:txBody>
          <a:bodyPr/>
          <a:lstStyle/>
          <a:p>
            <a:r>
              <a:rPr lang="en-US" dirty="0" smtClean="0"/>
              <a:t>Smart + Connected Workplace</a:t>
            </a:r>
            <a:endParaRPr lang="en-US" dirty="0"/>
          </a:p>
        </p:txBody>
      </p:sp>
    </p:spTree>
    <p:extLst>
      <p:ext uri="{BB962C8B-B14F-4D97-AF65-F5344CB8AC3E}">
        <p14:creationId xmlns:p14="http://schemas.microsoft.com/office/powerpoint/2010/main" val="52629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a:noFill/>
          </a:ln>
        </p:spPr>
        <p:txBody>
          <a:bodyPr vert="horz" wrap="square" lIns="91420" tIns="45710" rIns="91420" bIns="45710" numCol="1" anchor="ctr" anchorCtr="0" compatLnSpc="1">
            <a:prstTxWarp prst="textNoShape">
              <a:avLst/>
            </a:prstTxWarp>
          </a:bodyPr>
          <a:lstStyle/>
          <a:p>
            <a:r>
              <a:rPr lang="en-US" dirty="0"/>
              <a:t>Architectural Elements</a:t>
            </a:r>
          </a:p>
        </p:txBody>
      </p:sp>
      <p:sp>
        <p:nvSpPr>
          <p:cNvPr id="7" name="Rounded Rectangle 6"/>
          <p:cNvSpPr/>
          <p:nvPr/>
        </p:nvSpPr>
        <p:spPr>
          <a:xfrm>
            <a:off x="7311397" y="3257791"/>
            <a:ext cx="1466955" cy="1224227"/>
          </a:xfrm>
          <a:prstGeom prst="roundRect">
            <a:avLst>
              <a:gd name="adj" fmla="val 3130"/>
            </a:avLst>
          </a:prstGeom>
          <a:noFill/>
          <a:ln w="19050">
            <a:solidFill>
              <a:srgbClr val="9966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cxnSp>
        <p:nvCxnSpPr>
          <p:cNvPr id="8" name="Straight Connector 7"/>
          <p:cNvCxnSpPr>
            <a:cxnSpLocks noChangeShapeType="1"/>
          </p:cNvCxnSpPr>
          <p:nvPr/>
        </p:nvCxnSpPr>
        <p:spPr bwMode="auto">
          <a:xfrm flipH="1" flipV="1">
            <a:off x="6319280" y="2778977"/>
            <a:ext cx="1209861" cy="873712"/>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6316291" y="2688297"/>
            <a:ext cx="995106" cy="21702"/>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cxnSp>
      <p:sp>
        <p:nvSpPr>
          <p:cNvPr id="10" name="Rounded Rectangle 9"/>
          <p:cNvSpPr/>
          <p:nvPr/>
        </p:nvSpPr>
        <p:spPr>
          <a:xfrm>
            <a:off x="1618855" y="1089409"/>
            <a:ext cx="3260150" cy="3752237"/>
          </a:xfrm>
          <a:prstGeom prst="roundRect">
            <a:avLst>
              <a:gd name="adj" fmla="val 3130"/>
            </a:avLst>
          </a:prstGeom>
          <a:noFill/>
          <a:ln w="1905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cxnSp>
        <p:nvCxnSpPr>
          <p:cNvPr id="11" name="Straight Connector 10"/>
          <p:cNvCxnSpPr>
            <a:cxnSpLocks noChangeShapeType="1"/>
            <a:stCxn id="87" idx="2"/>
          </p:cNvCxnSpPr>
          <p:nvPr/>
        </p:nvCxnSpPr>
        <p:spPr bwMode="auto">
          <a:xfrm>
            <a:off x="4555792" y="3812304"/>
            <a:ext cx="1390996" cy="753603"/>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flipV="1">
            <a:off x="4497811" y="2877518"/>
            <a:ext cx="1209861" cy="873712"/>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3" name="Straight Connector 21"/>
          <p:cNvCxnSpPr>
            <a:cxnSpLocks noChangeShapeType="1"/>
          </p:cNvCxnSpPr>
          <p:nvPr/>
        </p:nvCxnSpPr>
        <p:spPr bwMode="auto">
          <a:xfrm>
            <a:off x="4497811" y="3623167"/>
            <a:ext cx="2976762"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cxnSp>
      <p:sp>
        <p:nvSpPr>
          <p:cNvPr id="14" name="Rounded Rectangle 13"/>
          <p:cNvSpPr/>
          <p:nvPr/>
        </p:nvSpPr>
        <p:spPr>
          <a:xfrm>
            <a:off x="3805929" y="2104509"/>
            <a:ext cx="1017335" cy="2175889"/>
          </a:xfrm>
          <a:prstGeom prst="roundRect">
            <a:avLst>
              <a:gd name="adj" fmla="val 3130"/>
            </a:avLst>
          </a:prstGeom>
          <a:solidFill>
            <a:srgbClr val="F0E5E4"/>
          </a:solidFill>
          <a:ln w="127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sp>
        <p:nvSpPr>
          <p:cNvPr id="19" name="Rounded Rectangle 18"/>
          <p:cNvSpPr/>
          <p:nvPr/>
        </p:nvSpPr>
        <p:spPr>
          <a:xfrm>
            <a:off x="1695055" y="1162798"/>
            <a:ext cx="3123946" cy="883065"/>
          </a:xfrm>
          <a:prstGeom prst="roundRect">
            <a:avLst>
              <a:gd name="adj" fmla="val 3130"/>
            </a:avLst>
          </a:prstGeom>
          <a:solidFill>
            <a:schemeClr val="accent6">
              <a:lumMod val="20000"/>
              <a:lumOff val="80000"/>
            </a:schemeClr>
          </a:solidFill>
          <a:ln w="12700">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cxnSp>
        <p:nvCxnSpPr>
          <p:cNvPr id="20" name="Straight Connector 19"/>
          <p:cNvCxnSpPr>
            <a:cxnSpLocks noChangeShapeType="1"/>
          </p:cNvCxnSpPr>
          <p:nvPr/>
        </p:nvCxnSpPr>
        <p:spPr bwMode="auto">
          <a:xfrm>
            <a:off x="4451395" y="2402718"/>
            <a:ext cx="1306499" cy="384119"/>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cxnSp>
      <p:sp>
        <p:nvSpPr>
          <p:cNvPr id="21" name="Rounded Rectangle 20"/>
          <p:cNvSpPr/>
          <p:nvPr/>
        </p:nvSpPr>
        <p:spPr>
          <a:xfrm>
            <a:off x="1695056" y="2104510"/>
            <a:ext cx="1327930" cy="1187988"/>
          </a:xfrm>
          <a:prstGeom prst="roundRect">
            <a:avLst>
              <a:gd name="adj" fmla="val 3130"/>
            </a:avLst>
          </a:prstGeom>
          <a:solidFill>
            <a:schemeClr val="accent5">
              <a:lumMod val="20000"/>
              <a:lumOff val="80000"/>
            </a:schemeClr>
          </a:solidFill>
          <a:ln w="12700">
            <a:solidFill>
              <a:srgbClr val="0070C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sp>
        <p:nvSpPr>
          <p:cNvPr id="22" name="Rounded Rectangle 21"/>
          <p:cNvSpPr/>
          <p:nvPr/>
        </p:nvSpPr>
        <p:spPr>
          <a:xfrm>
            <a:off x="1695055" y="3344210"/>
            <a:ext cx="1327929" cy="936189"/>
          </a:xfrm>
          <a:prstGeom prst="roundRect">
            <a:avLst>
              <a:gd name="adj" fmla="val 3130"/>
            </a:avLst>
          </a:prstGeom>
          <a:solidFill>
            <a:schemeClr val="accent3">
              <a:lumMod val="20000"/>
              <a:lumOff val="80000"/>
            </a:schemeClr>
          </a:solidFill>
          <a:ln w="12700">
            <a:solidFill>
              <a:srgbClr val="00B05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sp>
        <p:nvSpPr>
          <p:cNvPr id="24" name="Rectangle 23"/>
          <p:cNvSpPr/>
          <p:nvPr/>
        </p:nvSpPr>
        <p:spPr>
          <a:xfrm>
            <a:off x="1752210" y="4001835"/>
            <a:ext cx="712795" cy="200055"/>
          </a:xfrm>
          <a:prstGeom prst="rect">
            <a:avLst/>
          </a:prstGeom>
          <a:solidFill>
            <a:srgbClr val="00B05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fontAlgn="base">
              <a:spcBef>
                <a:spcPct val="0"/>
              </a:spcBef>
              <a:spcAft>
                <a:spcPct val="0"/>
              </a:spcAft>
            </a:pPr>
            <a:r>
              <a:rPr lang="en-US" sz="700" dirty="0">
                <a:solidFill>
                  <a:srgbClr val="FFFFFF"/>
                </a:solidFill>
              </a:rPr>
              <a:t>Conferencing</a:t>
            </a:r>
          </a:p>
        </p:txBody>
      </p:sp>
      <p:sp>
        <p:nvSpPr>
          <p:cNvPr id="25" name="Rectangle 24"/>
          <p:cNvSpPr/>
          <p:nvPr/>
        </p:nvSpPr>
        <p:spPr>
          <a:xfrm>
            <a:off x="1777160" y="3020841"/>
            <a:ext cx="698689" cy="200055"/>
          </a:xfrm>
          <a:prstGeom prst="rect">
            <a:avLst/>
          </a:prstGeom>
          <a:solidFill>
            <a:srgbClr val="0070C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fontAlgn="base">
              <a:spcBef>
                <a:spcPct val="0"/>
              </a:spcBef>
              <a:spcAft>
                <a:spcPct val="0"/>
              </a:spcAft>
            </a:pPr>
            <a:r>
              <a:rPr lang="en-US" sz="700" dirty="0">
                <a:solidFill>
                  <a:srgbClr val="FFFFFF"/>
                </a:solidFill>
              </a:rPr>
              <a:t>Call Control</a:t>
            </a:r>
          </a:p>
        </p:txBody>
      </p:sp>
      <p:sp>
        <p:nvSpPr>
          <p:cNvPr id="26" name="Rectangle 25"/>
          <p:cNvSpPr/>
          <p:nvPr/>
        </p:nvSpPr>
        <p:spPr>
          <a:xfrm>
            <a:off x="3893094" y="4026584"/>
            <a:ext cx="470298" cy="200055"/>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fontAlgn="base">
              <a:spcBef>
                <a:spcPct val="0"/>
              </a:spcBef>
              <a:spcAft>
                <a:spcPct val="0"/>
              </a:spcAft>
            </a:pPr>
            <a:r>
              <a:rPr lang="en-US" sz="700" dirty="0">
                <a:solidFill>
                  <a:srgbClr val="FFFFFF"/>
                </a:solidFill>
              </a:rPr>
              <a:t>Edge</a:t>
            </a:r>
          </a:p>
        </p:txBody>
      </p:sp>
      <p:sp>
        <p:nvSpPr>
          <p:cNvPr id="27" name="Rectangle 26"/>
          <p:cNvSpPr/>
          <p:nvPr/>
        </p:nvSpPr>
        <p:spPr>
          <a:xfrm>
            <a:off x="1787100" y="1316686"/>
            <a:ext cx="821160" cy="200055"/>
          </a:xfrm>
          <a:prstGeom prst="rect">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fontAlgn="base">
              <a:spcBef>
                <a:spcPct val="0"/>
              </a:spcBef>
              <a:spcAft>
                <a:spcPct val="0"/>
              </a:spcAft>
            </a:pPr>
            <a:r>
              <a:rPr lang="en-US" sz="700" dirty="0">
                <a:solidFill>
                  <a:srgbClr val="FFFFFF"/>
                </a:solidFill>
              </a:rPr>
              <a:t>Applications</a:t>
            </a:r>
          </a:p>
        </p:txBody>
      </p:sp>
      <p:grpSp>
        <p:nvGrpSpPr>
          <p:cNvPr id="31" name="Group 30"/>
          <p:cNvGrpSpPr/>
          <p:nvPr/>
        </p:nvGrpSpPr>
        <p:grpSpPr>
          <a:xfrm>
            <a:off x="5545511" y="3173380"/>
            <a:ext cx="999530" cy="670908"/>
            <a:chOff x="5555050" y="2829816"/>
            <a:chExt cx="1431371" cy="960770"/>
          </a:xfrm>
        </p:grpSpPr>
        <p:pic>
          <p:nvPicPr>
            <p:cNvPr id="32" name="Picture 2" descr="C:\Users\tsbutme\Desktop\Trade Shows\New Icons\256 Icons in Grey and Blue\30009_Device_cloud_white_default_256.png"/>
            <p:cNvPicPr>
              <a:picLocks noChangeAspect="1" noChangeArrowheads="1"/>
            </p:cNvPicPr>
            <p:nvPr/>
          </p:nvPicPr>
          <p:blipFill>
            <a:blip r:embed="rId4" cstate="email">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555050" y="2829816"/>
              <a:ext cx="1431371" cy="96077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599051" y="3279721"/>
              <a:ext cx="1343368" cy="374637"/>
            </a:xfrm>
            <a:prstGeom prst="rect">
              <a:avLst/>
            </a:prstGeom>
            <a:noFill/>
          </p:spPr>
          <p:txBody>
            <a:bodyPr wrap="none" rtlCol="0">
              <a:spAutoFit/>
            </a:bodyPr>
            <a:lstStyle/>
            <a:p>
              <a:pPr algn="ctr" defTabSz="457200" fontAlgn="base">
                <a:spcBef>
                  <a:spcPct val="0"/>
                </a:spcBef>
                <a:spcAft>
                  <a:spcPct val="0"/>
                </a:spcAft>
              </a:pPr>
              <a:r>
                <a:rPr lang="en-US" sz="1100" dirty="0">
                  <a:solidFill>
                    <a:srgbClr val="000000"/>
                  </a:solidFill>
                  <a:effectLst>
                    <a:glow rad="190500">
                      <a:srgbClr val="FFFFFF">
                        <a:alpha val="60000"/>
                      </a:srgbClr>
                    </a:glow>
                  </a:effectLst>
                  <a:ea typeface="ＭＳ Ｐゴシック" charset="0"/>
                </a:rPr>
                <a:t>MPLS WAN</a:t>
              </a:r>
            </a:p>
          </p:txBody>
        </p:sp>
      </p:grpSp>
      <p:sp>
        <p:nvSpPr>
          <p:cNvPr id="34" name="TextBox 33"/>
          <p:cNvSpPr txBox="1"/>
          <p:nvPr/>
        </p:nvSpPr>
        <p:spPr>
          <a:xfrm>
            <a:off x="2038952" y="800354"/>
            <a:ext cx="2241255" cy="307777"/>
          </a:xfrm>
          <a:prstGeom prst="rect">
            <a:avLst/>
          </a:prstGeom>
          <a:noFill/>
        </p:spPr>
        <p:txBody>
          <a:bodyPr wrap="none" rtlCol="0">
            <a:spAutoFit/>
          </a:bodyPr>
          <a:lstStyle/>
          <a:p>
            <a:pPr algn="ctr" defTabSz="457200" fontAlgn="base">
              <a:spcBef>
                <a:spcPct val="0"/>
              </a:spcBef>
              <a:spcAft>
                <a:spcPct val="0"/>
              </a:spcAft>
            </a:pPr>
            <a:r>
              <a:rPr lang="en-US" sz="1400" dirty="0">
                <a:solidFill>
                  <a:srgbClr val="000000"/>
                </a:solidFill>
                <a:ea typeface="ＭＳ Ｐゴシック" charset="0"/>
              </a:rPr>
              <a:t>Head Office / Data Centre</a:t>
            </a:r>
          </a:p>
        </p:txBody>
      </p:sp>
      <p:sp>
        <p:nvSpPr>
          <p:cNvPr id="35" name="Rectangle 34"/>
          <p:cNvSpPr/>
          <p:nvPr/>
        </p:nvSpPr>
        <p:spPr>
          <a:xfrm>
            <a:off x="7955533" y="4227418"/>
            <a:ext cx="784392" cy="200055"/>
          </a:xfrm>
          <a:prstGeom prst="rect">
            <a:avLst/>
          </a:prstGeom>
          <a:solidFill>
            <a:srgbClr val="99663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fontAlgn="base">
              <a:spcBef>
                <a:spcPct val="0"/>
              </a:spcBef>
              <a:spcAft>
                <a:spcPct val="0"/>
              </a:spcAft>
            </a:pPr>
            <a:r>
              <a:rPr lang="en-US" sz="700" dirty="0">
                <a:solidFill>
                  <a:srgbClr val="FFFFFF"/>
                </a:solidFill>
              </a:rPr>
              <a:t>Remote Sites</a:t>
            </a:r>
          </a:p>
        </p:txBody>
      </p:sp>
      <p:pic>
        <p:nvPicPr>
          <p:cNvPr id="36" name="Picture 25" descr="C:\Users\tsbutme\Desktop\256 Icons in Grey and Blue\Smartphone_25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50935" y="4415043"/>
            <a:ext cx="278223" cy="278223"/>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7311397" y="2141046"/>
            <a:ext cx="1415634" cy="958851"/>
          </a:xfrm>
          <a:prstGeom prst="roundRect">
            <a:avLst>
              <a:gd name="adj" fmla="val 3130"/>
            </a:avLst>
          </a:prstGeom>
          <a:noFill/>
          <a:ln w="19050">
            <a:solidFill>
              <a:srgbClr val="F68B1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sp>
        <p:nvSpPr>
          <p:cNvPr id="38" name="Rectangle 37"/>
          <p:cNvSpPr/>
          <p:nvPr/>
        </p:nvSpPr>
        <p:spPr>
          <a:xfrm>
            <a:off x="7833311" y="2855044"/>
            <a:ext cx="847989" cy="200055"/>
          </a:xfrm>
          <a:prstGeom prst="rect">
            <a:avLst/>
          </a:prstGeom>
          <a:solidFill>
            <a:srgbClr val="F68B1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fontAlgn="base">
              <a:spcBef>
                <a:spcPct val="0"/>
              </a:spcBef>
              <a:spcAft>
                <a:spcPct val="0"/>
              </a:spcAft>
            </a:pPr>
            <a:r>
              <a:rPr lang="en-US" sz="700" dirty="0">
                <a:solidFill>
                  <a:srgbClr val="FFFFFF"/>
                </a:solidFill>
              </a:rPr>
              <a:t>Mobile Workers</a:t>
            </a:r>
          </a:p>
        </p:txBody>
      </p:sp>
      <p:grpSp>
        <p:nvGrpSpPr>
          <p:cNvPr id="39" name="Group 38"/>
          <p:cNvGrpSpPr/>
          <p:nvPr/>
        </p:nvGrpSpPr>
        <p:grpSpPr>
          <a:xfrm>
            <a:off x="1809899" y="2442758"/>
            <a:ext cx="421224" cy="444807"/>
            <a:chOff x="5202003" y="918887"/>
            <a:chExt cx="603212" cy="636984"/>
          </a:xfrm>
        </p:grpSpPr>
        <p:pic>
          <p:nvPicPr>
            <p:cNvPr id="40" name="Picture 18" descr="C:\Users\tsbutme\Desktop\256 Icons in Grey and Blue\Cisco Instant Message and Presence_unknown_256.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69630" y="918887"/>
              <a:ext cx="535585" cy="57978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C:\Users\tsbutme\Desktop\256 Icons in Grey and Blue\Cisco Instant Message and Presence_unknown_256.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02003" y="976088"/>
              <a:ext cx="535585" cy="579783"/>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3" descr="C:\Users\tsbutme\Desktop\256 Icons in Grey and Blue\Media Control Unit_unknown_256.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81428" y="3576794"/>
            <a:ext cx="362319" cy="3718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tsbutme\Desktop\256 Icons in Grey and Blue\Cisco TelePresence Conductor_unknown_256.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19704" y="3581827"/>
            <a:ext cx="362319" cy="3718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Users\tsbutme\Desktop\256 Icons in Grey and Blue\Cisco Prime Collaboration_unknown_25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21864" y="1520486"/>
            <a:ext cx="370182" cy="37349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1813348" y="3382587"/>
            <a:ext cx="298480"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TS</a:t>
            </a:r>
          </a:p>
        </p:txBody>
      </p:sp>
      <p:sp>
        <p:nvSpPr>
          <p:cNvPr id="49" name="TextBox 48"/>
          <p:cNvSpPr txBox="1"/>
          <p:nvPr/>
        </p:nvSpPr>
        <p:spPr>
          <a:xfrm>
            <a:off x="2325600" y="3382587"/>
            <a:ext cx="636713"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Conductor</a:t>
            </a:r>
          </a:p>
        </p:txBody>
      </p:sp>
      <p:grpSp>
        <p:nvGrpSpPr>
          <p:cNvPr id="50" name="Group 49"/>
          <p:cNvGrpSpPr/>
          <p:nvPr/>
        </p:nvGrpSpPr>
        <p:grpSpPr>
          <a:xfrm>
            <a:off x="4744812" y="2394676"/>
            <a:ext cx="198924" cy="1250521"/>
            <a:chOff x="4656841" y="2729287"/>
            <a:chExt cx="284868" cy="1790801"/>
          </a:xfrm>
        </p:grpSpPr>
        <p:pic>
          <p:nvPicPr>
            <p:cNvPr id="51" name="Picture 1028"/>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56841" y="3709588"/>
              <a:ext cx="283982" cy="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p:nvPr/>
          </p:nvGrpSpPr>
          <p:grpSpPr>
            <a:xfrm>
              <a:off x="4657727" y="2729287"/>
              <a:ext cx="283982" cy="1247260"/>
              <a:chOff x="4245090" y="2946026"/>
              <a:chExt cx="333186" cy="1247260"/>
            </a:xfrm>
          </p:grpSpPr>
          <p:pic>
            <p:nvPicPr>
              <p:cNvPr id="53" name="Picture 1028"/>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45090" y="3382786"/>
                <a:ext cx="333186" cy="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028"/>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45090" y="2946026"/>
                <a:ext cx="333186" cy="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5" name="Group 54"/>
          <p:cNvGrpSpPr/>
          <p:nvPr/>
        </p:nvGrpSpPr>
        <p:grpSpPr>
          <a:xfrm>
            <a:off x="4212537" y="2984410"/>
            <a:ext cx="425719" cy="414464"/>
            <a:chOff x="2823694" y="2378724"/>
            <a:chExt cx="609649" cy="593531"/>
          </a:xfrm>
        </p:grpSpPr>
        <p:pic>
          <p:nvPicPr>
            <p:cNvPr id="56" name="Picture 3" descr="C:\Users\tsbutme\Desktop\256 Icons in Grey and Blue\Cisco Video Communications Server Control_unknown_256.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914486" y="2378724"/>
              <a:ext cx="518857" cy="53257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C:\Users\tsbutme\Desktop\256 Icons in Grey and Blue\Cisco Video Communications Server Control_unknown_256.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823694" y="2439684"/>
              <a:ext cx="518857" cy="5325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4199060" y="2281072"/>
            <a:ext cx="427916" cy="412930"/>
            <a:chOff x="3851584" y="2399124"/>
            <a:chExt cx="612795" cy="591334"/>
          </a:xfrm>
        </p:grpSpPr>
        <p:pic>
          <p:nvPicPr>
            <p:cNvPr id="59" name="Picture 9" descr="C:\Users\tsbutme\Desktop\256 Icons in Grey and Blue\Cisco Video Communications Server Expressway_unknown_256.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945522" y="2399124"/>
              <a:ext cx="518857" cy="53257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descr="C:\Users\tsbutme\Desktop\256 Icons in Grey and Blue\Cisco Video Communications Server Expressway_unknown_256.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851584" y="2457887"/>
              <a:ext cx="518857" cy="532571"/>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ounded Rectangle 60"/>
          <p:cNvSpPr/>
          <p:nvPr/>
        </p:nvSpPr>
        <p:spPr>
          <a:xfrm>
            <a:off x="1695055" y="4341355"/>
            <a:ext cx="3123946" cy="442682"/>
          </a:xfrm>
          <a:prstGeom prst="roundRect">
            <a:avLst>
              <a:gd name="adj" fmla="val 3130"/>
            </a:avLst>
          </a:prstGeom>
          <a:solidFill>
            <a:schemeClr val="tx2">
              <a:lumMod val="60000"/>
              <a:lumOff val="40000"/>
            </a:schemeClr>
          </a:solidFill>
          <a:ln w="12700">
            <a:solidFill>
              <a:schemeClr val="bg1">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sp>
        <p:nvSpPr>
          <p:cNvPr id="62" name="Rectangle 61"/>
          <p:cNvSpPr/>
          <p:nvPr/>
        </p:nvSpPr>
        <p:spPr>
          <a:xfrm>
            <a:off x="1768737" y="4556879"/>
            <a:ext cx="586786" cy="200055"/>
          </a:xfrm>
          <a:prstGeom prst="rect">
            <a:avLst/>
          </a:prstGeom>
          <a:solidFill>
            <a:schemeClr val="bg1">
              <a:lumMod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fontAlgn="base">
              <a:spcBef>
                <a:spcPct val="0"/>
              </a:spcBef>
              <a:spcAft>
                <a:spcPct val="0"/>
              </a:spcAft>
            </a:pPr>
            <a:r>
              <a:rPr lang="en-US" sz="700" dirty="0">
                <a:solidFill>
                  <a:srgbClr val="FFFFFF"/>
                </a:solidFill>
              </a:rPr>
              <a:t>Endpoints</a:t>
            </a:r>
          </a:p>
        </p:txBody>
      </p:sp>
      <p:sp>
        <p:nvSpPr>
          <p:cNvPr id="63" name="TextBox 62"/>
          <p:cNvSpPr txBox="1"/>
          <p:nvPr/>
        </p:nvSpPr>
        <p:spPr>
          <a:xfrm>
            <a:off x="3181620" y="1267684"/>
            <a:ext cx="434734"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Prime</a:t>
            </a:r>
          </a:p>
        </p:txBody>
      </p:sp>
      <p:sp>
        <p:nvSpPr>
          <p:cNvPr id="64" name="TextBox 63"/>
          <p:cNvSpPr txBox="1"/>
          <p:nvPr/>
        </p:nvSpPr>
        <p:spPr>
          <a:xfrm>
            <a:off x="2368639" y="2239587"/>
            <a:ext cx="654346"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Unified CM</a:t>
            </a:r>
          </a:p>
        </p:txBody>
      </p:sp>
      <p:sp>
        <p:nvSpPr>
          <p:cNvPr id="65" name="TextBox 64"/>
          <p:cNvSpPr txBox="1"/>
          <p:nvPr/>
        </p:nvSpPr>
        <p:spPr>
          <a:xfrm>
            <a:off x="4000964" y="2813158"/>
            <a:ext cx="797013"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Expressway-C</a:t>
            </a:r>
          </a:p>
        </p:txBody>
      </p:sp>
      <p:sp>
        <p:nvSpPr>
          <p:cNvPr id="66" name="TextBox 65"/>
          <p:cNvSpPr txBox="1"/>
          <p:nvPr/>
        </p:nvSpPr>
        <p:spPr>
          <a:xfrm>
            <a:off x="4003655" y="2087187"/>
            <a:ext cx="792205"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Expressway-E</a:t>
            </a:r>
          </a:p>
        </p:txBody>
      </p:sp>
      <p:sp>
        <p:nvSpPr>
          <p:cNvPr id="67" name="TextBox 66"/>
          <p:cNvSpPr txBox="1"/>
          <p:nvPr/>
        </p:nvSpPr>
        <p:spPr>
          <a:xfrm>
            <a:off x="1669873" y="2163387"/>
            <a:ext cx="707868" cy="307777"/>
          </a:xfrm>
          <a:prstGeom prst="rect">
            <a:avLst/>
          </a:prstGeom>
          <a:noFill/>
        </p:spPr>
        <p:txBody>
          <a:bodyPr wrap="square" rtlCol="0">
            <a:spAutoFit/>
          </a:bodyPr>
          <a:lstStyle/>
          <a:p>
            <a:pPr algn="ctr" defTabSz="457200" fontAlgn="base">
              <a:spcBef>
                <a:spcPct val="0"/>
              </a:spcBef>
              <a:spcAft>
                <a:spcPct val="0"/>
              </a:spcAft>
            </a:pPr>
            <a:r>
              <a:rPr lang="en-US" sz="700" b="1" dirty="0">
                <a:solidFill>
                  <a:srgbClr val="000000"/>
                </a:solidFill>
                <a:ea typeface="ＭＳ Ｐゴシック" charset="0"/>
              </a:rPr>
              <a:t>IM and Presence</a:t>
            </a:r>
          </a:p>
        </p:txBody>
      </p:sp>
      <p:pic>
        <p:nvPicPr>
          <p:cNvPr id="68" name="Picture 25" descr="C:\Users\tsbutme\Desktop\256 Icons in Grey and Blue\Smartphone_25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03677" y="3825126"/>
            <a:ext cx="278223" cy="278223"/>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3479035" y="1162798"/>
            <a:ext cx="809861" cy="307777"/>
          </a:xfrm>
          <a:prstGeom prst="rect">
            <a:avLst/>
          </a:prstGeom>
          <a:noFill/>
        </p:spPr>
        <p:txBody>
          <a:bodyPr wrap="square" rtlCol="0">
            <a:spAutoFit/>
          </a:bodyPr>
          <a:lstStyle/>
          <a:p>
            <a:pPr algn="ctr" defTabSz="457200" fontAlgn="base">
              <a:spcBef>
                <a:spcPct val="0"/>
              </a:spcBef>
              <a:spcAft>
                <a:spcPct val="0"/>
              </a:spcAft>
            </a:pPr>
            <a:r>
              <a:rPr lang="en-US" sz="700" b="1" dirty="0">
                <a:solidFill>
                  <a:srgbClr val="000000"/>
                </a:solidFill>
                <a:ea typeface="ＭＳ Ｐゴシック" charset="0"/>
              </a:rPr>
              <a:t>Additional</a:t>
            </a:r>
          </a:p>
          <a:p>
            <a:pPr algn="ctr" defTabSz="457200" fontAlgn="base">
              <a:spcBef>
                <a:spcPct val="0"/>
              </a:spcBef>
              <a:spcAft>
                <a:spcPct val="0"/>
              </a:spcAft>
            </a:pPr>
            <a:r>
              <a:rPr lang="en-US" sz="700" b="1" dirty="0">
                <a:solidFill>
                  <a:srgbClr val="000000"/>
                </a:solidFill>
                <a:ea typeface="ＭＳ Ｐゴシック" charset="0"/>
              </a:rPr>
              <a:t>Apps</a:t>
            </a:r>
          </a:p>
        </p:txBody>
      </p:sp>
      <p:grpSp>
        <p:nvGrpSpPr>
          <p:cNvPr id="70" name="Group 69"/>
          <p:cNvGrpSpPr/>
          <p:nvPr/>
        </p:nvGrpSpPr>
        <p:grpSpPr>
          <a:xfrm>
            <a:off x="5545511" y="4071436"/>
            <a:ext cx="999530" cy="670908"/>
            <a:chOff x="5555050" y="2829816"/>
            <a:chExt cx="1431371" cy="960770"/>
          </a:xfrm>
        </p:grpSpPr>
        <p:pic>
          <p:nvPicPr>
            <p:cNvPr id="71" name="Picture 2" descr="C:\Users\tsbutme\Desktop\Trade Shows\New Icons\256 Icons in Grey and Blue\30009_Device_cloud_white_default_256.png"/>
            <p:cNvPicPr>
              <a:picLocks noChangeAspect="1" noChangeArrowheads="1"/>
            </p:cNvPicPr>
            <p:nvPr/>
          </p:nvPicPr>
          <p:blipFill>
            <a:blip r:embed="rId4" cstate="email">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555050" y="2829816"/>
              <a:ext cx="1431371" cy="96077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5643002" y="3180950"/>
              <a:ext cx="1255473" cy="440750"/>
            </a:xfrm>
            <a:prstGeom prst="rect">
              <a:avLst/>
            </a:prstGeom>
            <a:noFill/>
          </p:spPr>
          <p:txBody>
            <a:bodyPr wrap="square" rtlCol="0">
              <a:spAutoFit/>
            </a:bodyPr>
            <a:lstStyle/>
            <a:p>
              <a:pPr algn="ctr" defTabSz="457200" fontAlgn="base">
                <a:spcBef>
                  <a:spcPct val="0"/>
                </a:spcBef>
                <a:spcAft>
                  <a:spcPct val="0"/>
                </a:spcAft>
              </a:pPr>
              <a:r>
                <a:rPr lang="en-US" sz="1400" dirty="0">
                  <a:solidFill>
                    <a:srgbClr val="000000"/>
                  </a:solidFill>
                  <a:effectLst>
                    <a:glow rad="190500">
                      <a:srgbClr val="FFFFFF">
                        <a:alpha val="60000"/>
                      </a:srgbClr>
                    </a:glow>
                  </a:effectLst>
                  <a:ea typeface="ＭＳ Ｐゴシック" charset="0"/>
                </a:rPr>
                <a:t>PSTN</a:t>
              </a:r>
            </a:p>
          </p:txBody>
        </p:sp>
      </p:grpSp>
      <p:pic>
        <p:nvPicPr>
          <p:cNvPr id="73" name="Picture 6" descr="C:\Users\tsbutme\Desktop\New folder - Copy\30017__Device_CUCM_3085_unknown_256.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425579" y="2430548"/>
            <a:ext cx="517783" cy="382610"/>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p:cNvGrpSpPr/>
          <p:nvPr/>
        </p:nvGrpSpPr>
        <p:grpSpPr>
          <a:xfrm>
            <a:off x="3624512" y="1456401"/>
            <a:ext cx="397866" cy="441242"/>
            <a:chOff x="3830377" y="1497995"/>
            <a:chExt cx="569762" cy="631878"/>
          </a:xfrm>
        </p:grpSpPr>
        <p:pic>
          <p:nvPicPr>
            <p:cNvPr id="75" name="Picture 14" descr="C:\Users\tsbutme\Desktop\New folder - Copy\30072_Device_server_3156_unknown_256.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953079" y="1497995"/>
              <a:ext cx="439197" cy="631878"/>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3830377" y="1775947"/>
              <a:ext cx="569762" cy="264450"/>
            </a:xfrm>
            <a:prstGeom prst="rect">
              <a:avLst/>
            </a:prstGeom>
            <a:noFill/>
          </p:spPr>
          <p:txBody>
            <a:bodyPr wrap="none" rtlCol="0" anchor="ctr" anchorCtr="0">
              <a:spAutoFit/>
            </a:bodyPr>
            <a:lstStyle/>
            <a:p>
              <a:pPr defTabSz="457200" fontAlgn="base">
                <a:spcBef>
                  <a:spcPct val="0"/>
                </a:spcBef>
                <a:spcAft>
                  <a:spcPct val="0"/>
                </a:spcAft>
              </a:pPr>
              <a:r>
                <a:rPr lang="en-US" sz="600" dirty="0">
                  <a:solidFill>
                    <a:srgbClr val="FFFFFF"/>
                  </a:solidFill>
                  <a:latin typeface="Arial Rounded MT Bold" pitchFamily="34" charset="0"/>
                  <a:ea typeface="ＭＳ Ｐゴシック" charset="0"/>
                </a:rPr>
                <a:t> Apps</a:t>
              </a:r>
            </a:p>
          </p:txBody>
        </p:sp>
      </p:grpSp>
      <p:pic>
        <p:nvPicPr>
          <p:cNvPr id="77" name="Picture 2" descr="C:\Users\tsbutme\Desktop\New folder - Copy\30038_Device_IP_communicator_3099_unknown_256.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841782" y="4462003"/>
            <a:ext cx="321508" cy="21091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C:\Users\tsbutme\Desktop\New folder - Copy\30085_Device_telepresence1000_3065_unknown_256.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756072" y="4421208"/>
            <a:ext cx="296017" cy="26589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C:\Users\tsbutme\Desktop\New folder - Copy\30038_Device_IP_communicator_3099_unknown_256.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562712" y="2321459"/>
            <a:ext cx="554936" cy="36403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9" descr="C:\Users\tsbutme\Desktop\New folder - Copy\30084_Device_telepresence500_3064_unknown_256.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206540" y="2304980"/>
            <a:ext cx="383767" cy="34471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7" descr="C:\Users\tsbutme\Desktop\256 Icons in Grey and Blue\Cisco Jabber Icon.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477753" y="2251818"/>
            <a:ext cx="277590" cy="27759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tsbutme\Desktop\New folder - Copy\30038_Device_IP_communicator_3099_unknown_256.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609948" y="3877326"/>
            <a:ext cx="470438" cy="30860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C:\Users\tsbutme\Desktop\New folder - Copy\30085_Device_telepresence1000_3065_unknown_256.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958854" y="3467797"/>
            <a:ext cx="344823" cy="309731"/>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Straight Connector 83"/>
          <p:cNvCxnSpPr/>
          <p:nvPr/>
        </p:nvCxnSpPr>
        <p:spPr>
          <a:xfrm>
            <a:off x="3805929" y="2847622"/>
            <a:ext cx="939502"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737532" y="2682260"/>
            <a:ext cx="378630"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DMZ</a:t>
            </a:r>
          </a:p>
        </p:txBody>
      </p:sp>
      <p:pic>
        <p:nvPicPr>
          <p:cNvPr id="86" name="Picture 4" descr="C:\Users\tsbutme\Desktop\256 Icons in Grey and Blue\Cisco TelePresence Conductor_unknown_256.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26125" y="3688248"/>
            <a:ext cx="362319" cy="37189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C:\Users\tsbutme\Desktop\New folder - Copy\30067_Device_router_3057_unknown_256.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80219" y="3613676"/>
            <a:ext cx="351146" cy="1986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C:\Users\tsbutme\Desktop\New folder - Copy\30067_Device_router_3057_unknown_256.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267628" y="3466869"/>
            <a:ext cx="351146" cy="198628"/>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4314556" y="3874196"/>
            <a:ext cx="443444" cy="307777"/>
          </a:xfrm>
          <a:prstGeom prst="rect">
            <a:avLst/>
          </a:prstGeom>
          <a:noFill/>
        </p:spPr>
        <p:txBody>
          <a:bodyPr wrap="square" rtlCol="0">
            <a:spAutoFit/>
          </a:bodyPr>
          <a:lstStyle/>
          <a:p>
            <a:pPr algn="ctr" defTabSz="457200" fontAlgn="base">
              <a:spcBef>
                <a:spcPct val="0"/>
              </a:spcBef>
              <a:spcAft>
                <a:spcPct val="0"/>
              </a:spcAft>
            </a:pPr>
            <a:r>
              <a:rPr lang="en-US" sz="700" b="1" dirty="0">
                <a:solidFill>
                  <a:srgbClr val="000000"/>
                </a:solidFill>
                <a:ea typeface="ＭＳ Ｐゴシック" charset="0"/>
              </a:rPr>
              <a:t>IGW / IWAN</a:t>
            </a:r>
          </a:p>
        </p:txBody>
      </p:sp>
      <p:pic>
        <p:nvPicPr>
          <p:cNvPr id="90" name="Picture 9" descr="C:\Users\tsbutme\Desktop\New folder - Copy\30084_Device_telepresence500_3064_unknown_256.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3310677" y="4431762"/>
            <a:ext cx="272517" cy="24478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C:\Users\tsbutme\Desktop\New folder - Copy\30017__Device_CUCM_3085_unknown_256.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345269" y="2466802"/>
            <a:ext cx="517783" cy="382610"/>
          </a:xfrm>
          <a:prstGeom prst="rect">
            <a:avLst/>
          </a:prstGeom>
          <a:noFill/>
          <a:extLst>
            <a:ext uri="{909E8E84-426E-40dd-AFC4-6F175D3DCCD1}">
              <a14:hiddenFill xmlns:a14="http://schemas.microsoft.com/office/drawing/2010/main">
                <a:solidFill>
                  <a:srgbClr val="FFFFFF"/>
                </a:solidFill>
              </a14:hiddenFill>
            </a:ext>
          </a:extLst>
        </p:spPr>
      </p:pic>
      <p:cxnSp>
        <p:nvCxnSpPr>
          <p:cNvPr id="98" name="Straight Connector 97"/>
          <p:cNvCxnSpPr>
            <a:cxnSpLocks noChangeShapeType="1"/>
          </p:cNvCxnSpPr>
          <p:nvPr/>
        </p:nvCxnSpPr>
        <p:spPr bwMode="auto">
          <a:xfrm flipV="1">
            <a:off x="6170203" y="1356448"/>
            <a:ext cx="313424" cy="94128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cxnSp>
      <p:grpSp>
        <p:nvGrpSpPr>
          <p:cNvPr id="99" name="Group 98"/>
          <p:cNvGrpSpPr/>
          <p:nvPr/>
        </p:nvGrpSpPr>
        <p:grpSpPr>
          <a:xfrm>
            <a:off x="4174368" y="1485861"/>
            <a:ext cx="359754" cy="408117"/>
            <a:chOff x="3818694" y="1472567"/>
            <a:chExt cx="515185" cy="584442"/>
          </a:xfrm>
        </p:grpSpPr>
        <p:pic>
          <p:nvPicPr>
            <p:cNvPr id="100" name="Picture 14" descr="C:\Users\tsbutme\Desktop\New folder - Copy\30072_Device_server_3156_unknown_256.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927653" y="1472567"/>
              <a:ext cx="406226" cy="584442"/>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3818694" y="1730235"/>
              <a:ext cx="484825" cy="264450"/>
            </a:xfrm>
            <a:prstGeom prst="rect">
              <a:avLst/>
            </a:prstGeom>
            <a:noFill/>
          </p:spPr>
          <p:txBody>
            <a:bodyPr wrap="none" rtlCol="0" anchor="ctr" anchorCtr="0">
              <a:spAutoFit/>
            </a:bodyPr>
            <a:lstStyle/>
            <a:p>
              <a:pPr defTabSz="457200" fontAlgn="base">
                <a:spcBef>
                  <a:spcPct val="0"/>
                </a:spcBef>
                <a:spcAft>
                  <a:spcPct val="0"/>
                </a:spcAft>
              </a:pPr>
              <a:r>
                <a:rPr lang="en-US" sz="600" dirty="0">
                  <a:solidFill>
                    <a:srgbClr val="FFFFFF"/>
                  </a:solidFill>
                  <a:latin typeface="Arial Rounded MT Bold" pitchFamily="34" charset="0"/>
                  <a:ea typeface="ＭＳ Ｐゴシック" charset="0"/>
                </a:rPr>
                <a:t>S+C</a:t>
              </a:r>
            </a:p>
          </p:txBody>
        </p:sp>
      </p:grpSp>
      <p:sp>
        <p:nvSpPr>
          <p:cNvPr id="102" name="TextBox 101"/>
          <p:cNvSpPr txBox="1"/>
          <p:nvPr/>
        </p:nvSpPr>
        <p:spPr>
          <a:xfrm>
            <a:off x="3972497" y="1152768"/>
            <a:ext cx="906508" cy="307777"/>
          </a:xfrm>
          <a:prstGeom prst="rect">
            <a:avLst/>
          </a:prstGeom>
          <a:noFill/>
        </p:spPr>
        <p:txBody>
          <a:bodyPr wrap="square" rtlCol="0">
            <a:spAutoFit/>
          </a:bodyPr>
          <a:lstStyle/>
          <a:p>
            <a:pPr algn="ctr" defTabSz="457200" fontAlgn="base">
              <a:spcBef>
                <a:spcPct val="0"/>
              </a:spcBef>
              <a:spcAft>
                <a:spcPct val="0"/>
              </a:spcAft>
            </a:pPr>
            <a:r>
              <a:rPr lang="en-US" sz="700" b="1" dirty="0">
                <a:solidFill>
                  <a:srgbClr val="000000"/>
                </a:solidFill>
                <a:ea typeface="ＭＳ Ｐゴシック" charset="0"/>
              </a:rPr>
              <a:t>Smart Connected Apps</a:t>
            </a:r>
          </a:p>
        </p:txBody>
      </p:sp>
      <p:sp>
        <p:nvSpPr>
          <p:cNvPr id="106" name="Rounded Rectangle 105"/>
          <p:cNvSpPr/>
          <p:nvPr/>
        </p:nvSpPr>
        <p:spPr>
          <a:xfrm>
            <a:off x="7311397" y="1322220"/>
            <a:ext cx="1415634" cy="652561"/>
          </a:xfrm>
          <a:prstGeom prst="roundRect">
            <a:avLst>
              <a:gd name="adj" fmla="val 3130"/>
            </a:avLst>
          </a:prstGeom>
          <a:noFill/>
          <a:ln w="19050">
            <a:solidFill>
              <a:srgbClr val="F68B1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cxnSp>
        <p:nvCxnSpPr>
          <p:cNvPr id="108" name="Straight Connector 107"/>
          <p:cNvCxnSpPr>
            <a:cxnSpLocks noChangeShapeType="1"/>
            <a:endCxn id="106" idx="1"/>
          </p:cNvCxnSpPr>
          <p:nvPr/>
        </p:nvCxnSpPr>
        <p:spPr bwMode="auto">
          <a:xfrm flipV="1">
            <a:off x="6328233" y="1648501"/>
            <a:ext cx="983164" cy="91977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cxnSp>
      <p:grpSp>
        <p:nvGrpSpPr>
          <p:cNvPr id="28" name="Group 27"/>
          <p:cNvGrpSpPr/>
          <p:nvPr/>
        </p:nvGrpSpPr>
        <p:grpSpPr>
          <a:xfrm>
            <a:off x="5545511" y="2275324"/>
            <a:ext cx="999530" cy="670908"/>
            <a:chOff x="5555050" y="2829816"/>
            <a:chExt cx="1431371" cy="960770"/>
          </a:xfrm>
        </p:grpSpPr>
        <p:pic>
          <p:nvPicPr>
            <p:cNvPr id="29" name="Picture 2" descr="C:\Users\tsbutme\Desktop\Trade Shows\New Icons\256 Icons in Grey and Blue\30009_Device_cloud_white_default_256.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555050" y="2829816"/>
              <a:ext cx="1431371" cy="96077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787269" y="3231915"/>
              <a:ext cx="1132175" cy="440750"/>
            </a:xfrm>
            <a:prstGeom prst="rect">
              <a:avLst/>
            </a:prstGeom>
            <a:noFill/>
          </p:spPr>
          <p:txBody>
            <a:bodyPr wrap="none" rtlCol="0">
              <a:spAutoFit/>
            </a:bodyPr>
            <a:lstStyle/>
            <a:p>
              <a:pPr defTabSz="457200" fontAlgn="base">
                <a:spcBef>
                  <a:spcPct val="0"/>
                </a:spcBef>
                <a:spcAft>
                  <a:spcPct val="0"/>
                </a:spcAft>
              </a:pPr>
              <a:r>
                <a:rPr lang="en-US" sz="1400" dirty="0">
                  <a:solidFill>
                    <a:srgbClr val="000000"/>
                  </a:solidFill>
                  <a:effectLst>
                    <a:glow rad="190500">
                      <a:srgbClr val="FFFFFF">
                        <a:alpha val="60000"/>
                      </a:srgbClr>
                    </a:glow>
                  </a:effectLst>
                  <a:ea typeface="ＭＳ Ｐゴシック" charset="0"/>
                </a:rPr>
                <a:t>Internet</a:t>
              </a:r>
            </a:p>
          </p:txBody>
        </p:sp>
      </p:grpSp>
      <p:pic>
        <p:nvPicPr>
          <p:cNvPr id="2050" name="Picture 2" descr="http://cdn.flaticon.com/png/256/31575.pn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7312517" y="1325984"/>
            <a:ext cx="569334" cy="5693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3.gstatic.com/images?q=tbn:ANd9GcRhT5R_MYEsozU9jo5ImdG1xCTWFShlSK2oCy3S_GldSPzn0Aj0"/>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flipH="1">
            <a:off x="8175137" y="1375832"/>
            <a:ext cx="371435" cy="3714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3.gstatic.com/images?q=tbn:ANd9GcRhT5R_MYEsozU9jo5ImdG1xCTWFShlSK2oCy3S_GldSPzn0Aj0"/>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840180" y="1348181"/>
            <a:ext cx="410498" cy="410498"/>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p:cNvSpPr/>
          <p:nvPr/>
        </p:nvSpPr>
        <p:spPr>
          <a:xfrm>
            <a:off x="7881851" y="1747267"/>
            <a:ext cx="799449" cy="200055"/>
          </a:xfrm>
          <a:prstGeom prst="rect">
            <a:avLst/>
          </a:prstGeom>
          <a:solidFill>
            <a:schemeClr val="accent3">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fontAlgn="base">
              <a:spcBef>
                <a:spcPct val="0"/>
              </a:spcBef>
              <a:spcAft>
                <a:spcPct val="0"/>
              </a:spcAft>
            </a:pPr>
            <a:r>
              <a:rPr lang="en-US" sz="700" dirty="0">
                <a:solidFill>
                  <a:srgbClr val="FFFFFF"/>
                </a:solidFill>
              </a:rPr>
              <a:t>Federation</a:t>
            </a:r>
          </a:p>
        </p:txBody>
      </p:sp>
      <p:grpSp>
        <p:nvGrpSpPr>
          <p:cNvPr id="103" name="Group 102"/>
          <p:cNvGrpSpPr/>
          <p:nvPr/>
        </p:nvGrpSpPr>
        <p:grpSpPr>
          <a:xfrm>
            <a:off x="5983862" y="728803"/>
            <a:ext cx="999530" cy="670908"/>
            <a:chOff x="5555050" y="2829816"/>
            <a:chExt cx="1431371" cy="960770"/>
          </a:xfrm>
        </p:grpSpPr>
        <p:pic>
          <p:nvPicPr>
            <p:cNvPr id="104" name="Picture 2" descr="C:\Users\tsbutme\Desktop\Trade Shows\New Icons\256 Icons in Grey and Blue\30009_Device_cloud_white_default_256.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555050" y="2829816"/>
              <a:ext cx="1431371" cy="96077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5787269" y="3231915"/>
              <a:ext cx="934757" cy="440750"/>
            </a:xfrm>
            <a:prstGeom prst="rect">
              <a:avLst/>
            </a:prstGeom>
            <a:noFill/>
          </p:spPr>
          <p:txBody>
            <a:bodyPr wrap="none" rtlCol="0">
              <a:spAutoFit/>
            </a:bodyPr>
            <a:lstStyle/>
            <a:p>
              <a:pPr defTabSz="457200" fontAlgn="base">
                <a:spcBef>
                  <a:spcPct val="0"/>
                </a:spcBef>
                <a:spcAft>
                  <a:spcPct val="0"/>
                </a:spcAft>
              </a:pPr>
              <a:r>
                <a:rPr lang="en-US" sz="1400" dirty="0">
                  <a:solidFill>
                    <a:srgbClr val="000000"/>
                  </a:solidFill>
                  <a:effectLst>
                    <a:glow rad="190500">
                      <a:srgbClr val="FFFFFF">
                        <a:alpha val="60000"/>
                      </a:srgbClr>
                    </a:glow>
                  </a:effectLst>
                  <a:ea typeface="ＭＳ Ｐゴシック" charset="0"/>
                </a:rPr>
                <a:t>Cloud</a:t>
              </a:r>
            </a:p>
          </p:txBody>
        </p:sp>
      </p:grpSp>
      <p:sp>
        <p:nvSpPr>
          <p:cNvPr id="107" name="Rounded Rectangle 106"/>
          <p:cNvSpPr/>
          <p:nvPr/>
        </p:nvSpPr>
        <p:spPr>
          <a:xfrm>
            <a:off x="3061456" y="2105315"/>
            <a:ext cx="690999" cy="2175889"/>
          </a:xfrm>
          <a:prstGeom prst="roundRect">
            <a:avLst>
              <a:gd name="adj" fmla="val 3130"/>
            </a:avLst>
          </a:prstGeom>
          <a:solidFill>
            <a:schemeClr val="accent2">
              <a:lumMod val="20000"/>
              <a:lumOff val="80000"/>
            </a:schemeClr>
          </a:solidFill>
          <a:ln w="127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400" dirty="0">
              <a:solidFill>
                <a:srgbClr val="FFFFFF"/>
              </a:solidFill>
            </a:endParaRPr>
          </a:p>
        </p:txBody>
      </p:sp>
      <p:sp>
        <p:nvSpPr>
          <p:cNvPr id="109" name="Rectangle 108"/>
          <p:cNvSpPr/>
          <p:nvPr/>
        </p:nvSpPr>
        <p:spPr>
          <a:xfrm>
            <a:off x="3171806" y="4026585"/>
            <a:ext cx="470298" cy="200055"/>
          </a:xfrm>
          <a:prstGeom prst="rect">
            <a:avLst/>
          </a:prstGeom>
          <a:solidFill>
            <a:srgbClr val="FA661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fontAlgn="base">
              <a:spcBef>
                <a:spcPct val="0"/>
              </a:spcBef>
              <a:spcAft>
                <a:spcPct val="0"/>
              </a:spcAft>
            </a:pPr>
            <a:r>
              <a:rPr lang="en-US" sz="700" dirty="0">
                <a:solidFill>
                  <a:srgbClr val="FFFFFF"/>
                </a:solidFill>
              </a:rPr>
              <a:t>Core</a:t>
            </a:r>
          </a:p>
        </p:txBody>
      </p:sp>
      <p:graphicFrame>
        <p:nvGraphicFramePr>
          <p:cNvPr id="2" name="Object 1"/>
          <p:cNvGraphicFramePr>
            <a:graphicFrameLocks noChangeAspect="1"/>
          </p:cNvGraphicFramePr>
          <p:nvPr>
            <p:extLst>
              <p:ext uri="{D42A27DB-BD31-4B8C-83A1-F6EECF244321}">
                <p14:modId xmlns:p14="http://schemas.microsoft.com/office/powerpoint/2010/main" val="2791772128"/>
              </p:ext>
            </p:extLst>
          </p:nvPr>
        </p:nvGraphicFramePr>
        <p:xfrm>
          <a:off x="3182624" y="3083889"/>
          <a:ext cx="509062" cy="309739"/>
        </p:xfrm>
        <a:graphic>
          <a:graphicData uri="http://schemas.openxmlformats.org/presentationml/2006/ole">
            <mc:AlternateContent xmlns:mc="http://schemas.openxmlformats.org/markup-compatibility/2006">
              <mc:Choice xmlns:v="urn:schemas-microsoft-com:vml" Requires="v">
                <p:oleObj spid="_x0000_s2138" name="Visio" r:id="rId28" imgW="687775" imgH="292820" progId="Visio.Drawing.11">
                  <p:embed/>
                </p:oleObj>
              </mc:Choice>
              <mc:Fallback>
                <p:oleObj name="Visio" r:id="rId28" imgW="687775" imgH="292820" progId="Visio.Drawing.11">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82624" y="3083889"/>
                        <a:ext cx="509062" cy="309739"/>
                      </a:xfrm>
                      <a:prstGeom prst="rect">
                        <a:avLst/>
                      </a:prstGeom>
                      <a:noFill/>
                      <a:ln>
                        <a:noFill/>
                      </a:ln>
                    </p:spPr>
                  </p:pic>
                </p:oleObj>
              </mc:Fallback>
            </mc:AlternateContent>
          </a:graphicData>
        </a:graphic>
      </p:graphicFrame>
      <p:sp>
        <p:nvSpPr>
          <p:cNvPr id="111" name="TextBox 110"/>
          <p:cNvSpPr txBox="1"/>
          <p:nvPr/>
        </p:nvSpPr>
        <p:spPr>
          <a:xfrm>
            <a:off x="3149512" y="3310786"/>
            <a:ext cx="514885" cy="307777"/>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Unified </a:t>
            </a:r>
          </a:p>
          <a:p>
            <a:pPr algn="ctr" defTabSz="457200" fontAlgn="base">
              <a:spcBef>
                <a:spcPct val="0"/>
              </a:spcBef>
              <a:spcAft>
                <a:spcPct val="0"/>
              </a:spcAft>
            </a:pPr>
            <a:r>
              <a:rPr lang="en-US" sz="700" b="1" dirty="0">
                <a:solidFill>
                  <a:srgbClr val="000000"/>
                </a:solidFill>
                <a:ea typeface="ＭＳ Ｐゴシック" charset="0"/>
              </a:rPr>
              <a:t>Access</a:t>
            </a:r>
          </a:p>
        </p:txBody>
      </p:sp>
      <p:pic>
        <p:nvPicPr>
          <p:cNvPr id="112" name="Picture 20" descr="C:\Users\ecoffey\AppData\Local\Temp\Rar$DRa0.403\30001_Device_access_point_unknown_64.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21475" y="3564386"/>
            <a:ext cx="336504" cy="336504"/>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p:cNvSpPr txBox="1"/>
          <p:nvPr/>
        </p:nvSpPr>
        <p:spPr>
          <a:xfrm>
            <a:off x="3221396" y="3844286"/>
            <a:ext cx="357791"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APs</a:t>
            </a:r>
          </a:p>
        </p:txBody>
      </p:sp>
      <p:pic>
        <p:nvPicPr>
          <p:cNvPr id="114" name="Picture 113"/>
          <p:cNvPicPr>
            <a:picLocks noChangeAspect="1"/>
          </p:cNvPicPr>
          <p:nvPr/>
        </p:nvPicPr>
        <p:blipFill rotWithShape="1">
          <a:blip r:embed="rId3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82624" y="2724009"/>
            <a:ext cx="499280" cy="247225"/>
          </a:xfrm>
          <a:prstGeom prst="rect">
            <a:avLst/>
          </a:prstGeom>
        </p:spPr>
      </p:pic>
      <p:grpSp>
        <p:nvGrpSpPr>
          <p:cNvPr id="116" name="Group 115"/>
          <p:cNvGrpSpPr/>
          <p:nvPr/>
        </p:nvGrpSpPr>
        <p:grpSpPr>
          <a:xfrm>
            <a:off x="3883966" y="3551215"/>
            <a:ext cx="430630" cy="238140"/>
            <a:chOff x="4924090" y="1840603"/>
            <a:chExt cx="1121110" cy="820010"/>
          </a:xfrm>
        </p:grpSpPr>
        <p:grpSp>
          <p:nvGrpSpPr>
            <p:cNvPr id="117" name="Group 116"/>
            <p:cNvGrpSpPr/>
            <p:nvPr/>
          </p:nvGrpSpPr>
          <p:grpSpPr>
            <a:xfrm>
              <a:off x="4924090" y="1840603"/>
              <a:ext cx="1121110" cy="820010"/>
              <a:chOff x="5922963" y="5453063"/>
              <a:chExt cx="1008062" cy="663575"/>
            </a:xfrm>
          </p:grpSpPr>
          <p:sp>
            <p:nvSpPr>
              <p:cNvPr id="119" name="AutoShape 2"/>
              <p:cNvSpPr>
                <a:spLocks noChangeAspect="1" noChangeArrowheads="1" noTextEdit="1"/>
              </p:cNvSpPr>
              <p:nvPr/>
            </p:nvSpPr>
            <p:spPr bwMode="auto">
              <a:xfrm>
                <a:off x="5922963" y="5453063"/>
                <a:ext cx="1008062" cy="663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fontAlgn="base">
                  <a:lnSpc>
                    <a:spcPct val="90000"/>
                  </a:lnSpc>
                  <a:spcBef>
                    <a:spcPct val="0"/>
                  </a:spcBef>
                  <a:spcAft>
                    <a:spcPct val="0"/>
                  </a:spcAft>
                  <a:defRPr sz="3200" b="1" kern="1200">
                    <a:solidFill>
                      <a:schemeClr val="tx2"/>
                    </a:solidFill>
                    <a:latin typeface="Arial" pitchFamily="34" charset="0"/>
                    <a:ea typeface="+mn-ea"/>
                    <a:cs typeface="+mn-cs"/>
                  </a:defRPr>
                </a:lvl1pPr>
                <a:lvl2pPr marL="457200" algn="l" rtl="0" fontAlgn="base">
                  <a:lnSpc>
                    <a:spcPct val="90000"/>
                  </a:lnSpc>
                  <a:spcBef>
                    <a:spcPct val="0"/>
                  </a:spcBef>
                  <a:spcAft>
                    <a:spcPct val="0"/>
                  </a:spcAft>
                  <a:defRPr sz="3200" b="1" kern="1200">
                    <a:solidFill>
                      <a:schemeClr val="tx2"/>
                    </a:solidFill>
                    <a:latin typeface="Arial" pitchFamily="34" charset="0"/>
                    <a:ea typeface="+mn-ea"/>
                    <a:cs typeface="+mn-cs"/>
                  </a:defRPr>
                </a:lvl2pPr>
                <a:lvl3pPr marL="914400" algn="l" rtl="0" fontAlgn="base">
                  <a:lnSpc>
                    <a:spcPct val="90000"/>
                  </a:lnSpc>
                  <a:spcBef>
                    <a:spcPct val="0"/>
                  </a:spcBef>
                  <a:spcAft>
                    <a:spcPct val="0"/>
                  </a:spcAft>
                  <a:defRPr sz="3200" b="1" kern="1200">
                    <a:solidFill>
                      <a:schemeClr val="tx2"/>
                    </a:solidFill>
                    <a:latin typeface="Arial" pitchFamily="34" charset="0"/>
                    <a:ea typeface="+mn-ea"/>
                    <a:cs typeface="+mn-cs"/>
                  </a:defRPr>
                </a:lvl3pPr>
                <a:lvl4pPr marL="1371600" algn="l" rtl="0" fontAlgn="base">
                  <a:lnSpc>
                    <a:spcPct val="90000"/>
                  </a:lnSpc>
                  <a:spcBef>
                    <a:spcPct val="0"/>
                  </a:spcBef>
                  <a:spcAft>
                    <a:spcPct val="0"/>
                  </a:spcAft>
                  <a:defRPr sz="3200" b="1" kern="1200">
                    <a:solidFill>
                      <a:schemeClr val="tx2"/>
                    </a:solidFill>
                    <a:latin typeface="Arial" pitchFamily="34" charset="0"/>
                    <a:ea typeface="+mn-ea"/>
                    <a:cs typeface="+mn-cs"/>
                  </a:defRPr>
                </a:lvl4pPr>
                <a:lvl5pPr marL="1828800" algn="l" rtl="0" fontAlgn="base">
                  <a:lnSpc>
                    <a:spcPct val="90000"/>
                  </a:lnSpc>
                  <a:spcBef>
                    <a:spcPct val="0"/>
                  </a:spcBef>
                  <a:spcAft>
                    <a:spcPct val="0"/>
                  </a:spcAft>
                  <a:defRPr sz="3200" b="1" kern="1200">
                    <a:solidFill>
                      <a:schemeClr val="tx2"/>
                    </a:solidFill>
                    <a:latin typeface="Arial" pitchFamily="34" charset="0"/>
                    <a:ea typeface="+mn-ea"/>
                    <a:cs typeface="+mn-cs"/>
                  </a:defRPr>
                </a:lvl5pPr>
                <a:lvl6pPr marL="2286000" algn="l" defTabSz="914400" rtl="0" eaLnBrk="1" latinLnBrk="0" hangingPunct="1">
                  <a:defRPr sz="3200" b="1" kern="1200">
                    <a:solidFill>
                      <a:schemeClr val="tx2"/>
                    </a:solidFill>
                    <a:latin typeface="Arial" pitchFamily="34" charset="0"/>
                    <a:ea typeface="+mn-ea"/>
                    <a:cs typeface="+mn-cs"/>
                  </a:defRPr>
                </a:lvl6pPr>
                <a:lvl7pPr marL="2743200" algn="l" defTabSz="914400" rtl="0" eaLnBrk="1" latinLnBrk="0" hangingPunct="1">
                  <a:defRPr sz="3200" b="1" kern="1200">
                    <a:solidFill>
                      <a:schemeClr val="tx2"/>
                    </a:solidFill>
                    <a:latin typeface="Arial" pitchFamily="34" charset="0"/>
                    <a:ea typeface="+mn-ea"/>
                    <a:cs typeface="+mn-cs"/>
                  </a:defRPr>
                </a:lvl7pPr>
                <a:lvl8pPr marL="3200400" algn="l" defTabSz="914400" rtl="0" eaLnBrk="1" latinLnBrk="0" hangingPunct="1">
                  <a:defRPr sz="3200" b="1" kern="1200">
                    <a:solidFill>
                      <a:schemeClr val="tx2"/>
                    </a:solidFill>
                    <a:latin typeface="Arial" pitchFamily="34" charset="0"/>
                    <a:ea typeface="+mn-ea"/>
                    <a:cs typeface="+mn-cs"/>
                  </a:defRPr>
                </a:lvl8pPr>
                <a:lvl9pPr marL="3657600" algn="l" defTabSz="914400" rtl="0" eaLnBrk="1" latinLnBrk="0" hangingPunct="1">
                  <a:defRPr sz="3200" b="1" kern="1200">
                    <a:solidFill>
                      <a:schemeClr val="tx2"/>
                    </a:solidFill>
                    <a:latin typeface="Arial" pitchFamily="34" charset="0"/>
                    <a:ea typeface="+mn-ea"/>
                    <a:cs typeface="+mn-cs"/>
                  </a:defRPr>
                </a:lvl9pPr>
              </a:lstStyle>
              <a:p>
                <a:pPr defTabSz="457200"/>
                <a:endParaRPr lang="en-US" dirty="0">
                  <a:solidFill>
                    <a:srgbClr val="A6A6A6"/>
                  </a:solidFill>
                </a:endParaRPr>
              </a:p>
            </p:txBody>
          </p:sp>
          <p:sp>
            <p:nvSpPr>
              <p:cNvPr id="120" name="Rectangle 119"/>
              <p:cNvSpPr>
                <a:spLocks noChangeArrowheads="1"/>
              </p:cNvSpPr>
              <p:nvPr/>
            </p:nvSpPr>
            <p:spPr bwMode="auto">
              <a:xfrm>
                <a:off x="5922963" y="5551488"/>
                <a:ext cx="901700" cy="550863"/>
              </a:xfrm>
              <a:prstGeom prst="rect">
                <a:avLst/>
              </a:prstGeom>
              <a:solidFill>
                <a:srgbClr val="0096D5"/>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fontAlgn="base">
                  <a:lnSpc>
                    <a:spcPct val="90000"/>
                  </a:lnSpc>
                  <a:spcBef>
                    <a:spcPct val="0"/>
                  </a:spcBef>
                  <a:spcAft>
                    <a:spcPct val="0"/>
                  </a:spcAft>
                  <a:defRPr sz="3200" b="1" kern="1200">
                    <a:solidFill>
                      <a:schemeClr val="tx2"/>
                    </a:solidFill>
                    <a:latin typeface="Arial" pitchFamily="34" charset="0"/>
                    <a:ea typeface="+mn-ea"/>
                    <a:cs typeface="+mn-cs"/>
                  </a:defRPr>
                </a:lvl1pPr>
                <a:lvl2pPr marL="457200" algn="l" rtl="0" fontAlgn="base">
                  <a:lnSpc>
                    <a:spcPct val="90000"/>
                  </a:lnSpc>
                  <a:spcBef>
                    <a:spcPct val="0"/>
                  </a:spcBef>
                  <a:spcAft>
                    <a:spcPct val="0"/>
                  </a:spcAft>
                  <a:defRPr sz="3200" b="1" kern="1200">
                    <a:solidFill>
                      <a:schemeClr val="tx2"/>
                    </a:solidFill>
                    <a:latin typeface="Arial" pitchFamily="34" charset="0"/>
                    <a:ea typeface="+mn-ea"/>
                    <a:cs typeface="+mn-cs"/>
                  </a:defRPr>
                </a:lvl2pPr>
                <a:lvl3pPr marL="914400" algn="l" rtl="0" fontAlgn="base">
                  <a:lnSpc>
                    <a:spcPct val="90000"/>
                  </a:lnSpc>
                  <a:spcBef>
                    <a:spcPct val="0"/>
                  </a:spcBef>
                  <a:spcAft>
                    <a:spcPct val="0"/>
                  </a:spcAft>
                  <a:defRPr sz="3200" b="1" kern="1200">
                    <a:solidFill>
                      <a:schemeClr val="tx2"/>
                    </a:solidFill>
                    <a:latin typeface="Arial" pitchFamily="34" charset="0"/>
                    <a:ea typeface="+mn-ea"/>
                    <a:cs typeface="+mn-cs"/>
                  </a:defRPr>
                </a:lvl3pPr>
                <a:lvl4pPr marL="1371600" algn="l" rtl="0" fontAlgn="base">
                  <a:lnSpc>
                    <a:spcPct val="90000"/>
                  </a:lnSpc>
                  <a:spcBef>
                    <a:spcPct val="0"/>
                  </a:spcBef>
                  <a:spcAft>
                    <a:spcPct val="0"/>
                  </a:spcAft>
                  <a:defRPr sz="3200" b="1" kern="1200">
                    <a:solidFill>
                      <a:schemeClr val="tx2"/>
                    </a:solidFill>
                    <a:latin typeface="Arial" pitchFamily="34" charset="0"/>
                    <a:ea typeface="+mn-ea"/>
                    <a:cs typeface="+mn-cs"/>
                  </a:defRPr>
                </a:lvl4pPr>
                <a:lvl5pPr marL="1828800" algn="l" rtl="0" fontAlgn="base">
                  <a:lnSpc>
                    <a:spcPct val="90000"/>
                  </a:lnSpc>
                  <a:spcBef>
                    <a:spcPct val="0"/>
                  </a:spcBef>
                  <a:spcAft>
                    <a:spcPct val="0"/>
                  </a:spcAft>
                  <a:defRPr sz="3200" b="1" kern="1200">
                    <a:solidFill>
                      <a:schemeClr val="tx2"/>
                    </a:solidFill>
                    <a:latin typeface="Arial" pitchFamily="34" charset="0"/>
                    <a:ea typeface="+mn-ea"/>
                    <a:cs typeface="+mn-cs"/>
                  </a:defRPr>
                </a:lvl5pPr>
                <a:lvl6pPr marL="2286000" algn="l" defTabSz="914400" rtl="0" eaLnBrk="1" latinLnBrk="0" hangingPunct="1">
                  <a:defRPr sz="3200" b="1" kern="1200">
                    <a:solidFill>
                      <a:schemeClr val="tx2"/>
                    </a:solidFill>
                    <a:latin typeface="Arial" pitchFamily="34" charset="0"/>
                    <a:ea typeface="+mn-ea"/>
                    <a:cs typeface="+mn-cs"/>
                  </a:defRPr>
                </a:lvl6pPr>
                <a:lvl7pPr marL="2743200" algn="l" defTabSz="914400" rtl="0" eaLnBrk="1" latinLnBrk="0" hangingPunct="1">
                  <a:defRPr sz="3200" b="1" kern="1200">
                    <a:solidFill>
                      <a:schemeClr val="tx2"/>
                    </a:solidFill>
                    <a:latin typeface="Arial" pitchFamily="34" charset="0"/>
                    <a:ea typeface="+mn-ea"/>
                    <a:cs typeface="+mn-cs"/>
                  </a:defRPr>
                </a:lvl7pPr>
                <a:lvl8pPr marL="3200400" algn="l" defTabSz="914400" rtl="0" eaLnBrk="1" latinLnBrk="0" hangingPunct="1">
                  <a:defRPr sz="3200" b="1" kern="1200">
                    <a:solidFill>
                      <a:schemeClr val="tx2"/>
                    </a:solidFill>
                    <a:latin typeface="Arial" pitchFamily="34" charset="0"/>
                    <a:ea typeface="+mn-ea"/>
                    <a:cs typeface="+mn-cs"/>
                  </a:defRPr>
                </a:lvl8pPr>
                <a:lvl9pPr marL="3657600" algn="l" defTabSz="914400" rtl="0" eaLnBrk="1" latinLnBrk="0" hangingPunct="1">
                  <a:defRPr sz="3200" b="1" kern="1200">
                    <a:solidFill>
                      <a:schemeClr val="tx2"/>
                    </a:solidFill>
                    <a:latin typeface="Arial" pitchFamily="34" charset="0"/>
                    <a:ea typeface="+mn-ea"/>
                    <a:cs typeface="+mn-cs"/>
                  </a:defRPr>
                </a:lvl9pPr>
              </a:lstStyle>
              <a:p>
                <a:pPr defTabSz="457200"/>
                <a:endParaRPr lang="en-US" dirty="0">
                  <a:solidFill>
                    <a:srgbClr val="A6A6A6"/>
                  </a:solidFill>
                </a:endParaRPr>
              </a:p>
            </p:txBody>
          </p:sp>
          <p:sp>
            <p:nvSpPr>
              <p:cNvPr id="121" name="Rectangle 120"/>
              <p:cNvSpPr>
                <a:spLocks noChangeArrowheads="1"/>
              </p:cNvSpPr>
              <p:nvPr/>
            </p:nvSpPr>
            <p:spPr bwMode="auto">
              <a:xfrm>
                <a:off x="5922963" y="5551488"/>
                <a:ext cx="901700" cy="550863"/>
              </a:xfrm>
              <a:prstGeom prst="rect">
                <a:avLst/>
              </a:prstGeom>
              <a:solidFill>
                <a:srgbClr val="0096D5"/>
              </a:solidFill>
              <a:ln w="4">
                <a:solidFill>
                  <a:srgbClr val="AAE6FF"/>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fontAlgn="base">
                  <a:lnSpc>
                    <a:spcPct val="90000"/>
                  </a:lnSpc>
                  <a:spcBef>
                    <a:spcPct val="0"/>
                  </a:spcBef>
                  <a:spcAft>
                    <a:spcPct val="0"/>
                  </a:spcAft>
                  <a:defRPr sz="3200" b="1" kern="1200">
                    <a:solidFill>
                      <a:schemeClr val="tx2"/>
                    </a:solidFill>
                    <a:latin typeface="Arial" pitchFamily="34" charset="0"/>
                    <a:ea typeface="+mn-ea"/>
                    <a:cs typeface="+mn-cs"/>
                  </a:defRPr>
                </a:lvl1pPr>
                <a:lvl2pPr marL="457200" algn="l" rtl="0" fontAlgn="base">
                  <a:lnSpc>
                    <a:spcPct val="90000"/>
                  </a:lnSpc>
                  <a:spcBef>
                    <a:spcPct val="0"/>
                  </a:spcBef>
                  <a:spcAft>
                    <a:spcPct val="0"/>
                  </a:spcAft>
                  <a:defRPr sz="3200" b="1" kern="1200">
                    <a:solidFill>
                      <a:schemeClr val="tx2"/>
                    </a:solidFill>
                    <a:latin typeface="Arial" pitchFamily="34" charset="0"/>
                    <a:ea typeface="+mn-ea"/>
                    <a:cs typeface="+mn-cs"/>
                  </a:defRPr>
                </a:lvl2pPr>
                <a:lvl3pPr marL="914400" algn="l" rtl="0" fontAlgn="base">
                  <a:lnSpc>
                    <a:spcPct val="90000"/>
                  </a:lnSpc>
                  <a:spcBef>
                    <a:spcPct val="0"/>
                  </a:spcBef>
                  <a:spcAft>
                    <a:spcPct val="0"/>
                  </a:spcAft>
                  <a:defRPr sz="3200" b="1" kern="1200">
                    <a:solidFill>
                      <a:schemeClr val="tx2"/>
                    </a:solidFill>
                    <a:latin typeface="Arial" pitchFamily="34" charset="0"/>
                    <a:ea typeface="+mn-ea"/>
                    <a:cs typeface="+mn-cs"/>
                  </a:defRPr>
                </a:lvl3pPr>
                <a:lvl4pPr marL="1371600" algn="l" rtl="0" fontAlgn="base">
                  <a:lnSpc>
                    <a:spcPct val="90000"/>
                  </a:lnSpc>
                  <a:spcBef>
                    <a:spcPct val="0"/>
                  </a:spcBef>
                  <a:spcAft>
                    <a:spcPct val="0"/>
                  </a:spcAft>
                  <a:defRPr sz="3200" b="1" kern="1200">
                    <a:solidFill>
                      <a:schemeClr val="tx2"/>
                    </a:solidFill>
                    <a:latin typeface="Arial" pitchFamily="34" charset="0"/>
                    <a:ea typeface="+mn-ea"/>
                    <a:cs typeface="+mn-cs"/>
                  </a:defRPr>
                </a:lvl4pPr>
                <a:lvl5pPr marL="1828800" algn="l" rtl="0" fontAlgn="base">
                  <a:lnSpc>
                    <a:spcPct val="90000"/>
                  </a:lnSpc>
                  <a:spcBef>
                    <a:spcPct val="0"/>
                  </a:spcBef>
                  <a:spcAft>
                    <a:spcPct val="0"/>
                  </a:spcAft>
                  <a:defRPr sz="3200" b="1" kern="1200">
                    <a:solidFill>
                      <a:schemeClr val="tx2"/>
                    </a:solidFill>
                    <a:latin typeface="Arial" pitchFamily="34" charset="0"/>
                    <a:ea typeface="+mn-ea"/>
                    <a:cs typeface="+mn-cs"/>
                  </a:defRPr>
                </a:lvl5pPr>
                <a:lvl6pPr marL="2286000" algn="l" defTabSz="914400" rtl="0" eaLnBrk="1" latinLnBrk="0" hangingPunct="1">
                  <a:defRPr sz="3200" b="1" kern="1200">
                    <a:solidFill>
                      <a:schemeClr val="tx2"/>
                    </a:solidFill>
                    <a:latin typeface="Arial" pitchFamily="34" charset="0"/>
                    <a:ea typeface="+mn-ea"/>
                    <a:cs typeface="+mn-cs"/>
                  </a:defRPr>
                </a:lvl6pPr>
                <a:lvl7pPr marL="2743200" algn="l" defTabSz="914400" rtl="0" eaLnBrk="1" latinLnBrk="0" hangingPunct="1">
                  <a:defRPr sz="3200" b="1" kern="1200">
                    <a:solidFill>
                      <a:schemeClr val="tx2"/>
                    </a:solidFill>
                    <a:latin typeface="Arial" pitchFamily="34" charset="0"/>
                    <a:ea typeface="+mn-ea"/>
                    <a:cs typeface="+mn-cs"/>
                  </a:defRPr>
                </a:lvl7pPr>
                <a:lvl8pPr marL="3200400" algn="l" defTabSz="914400" rtl="0" eaLnBrk="1" latinLnBrk="0" hangingPunct="1">
                  <a:defRPr sz="3200" b="1" kern="1200">
                    <a:solidFill>
                      <a:schemeClr val="tx2"/>
                    </a:solidFill>
                    <a:latin typeface="Arial" pitchFamily="34" charset="0"/>
                    <a:ea typeface="+mn-ea"/>
                    <a:cs typeface="+mn-cs"/>
                  </a:defRPr>
                </a:lvl8pPr>
                <a:lvl9pPr marL="3657600" algn="l" defTabSz="914400" rtl="0" eaLnBrk="1" latinLnBrk="0" hangingPunct="1">
                  <a:defRPr sz="3200" b="1" kern="1200">
                    <a:solidFill>
                      <a:schemeClr val="tx2"/>
                    </a:solidFill>
                    <a:latin typeface="Arial" pitchFamily="34" charset="0"/>
                    <a:ea typeface="+mn-ea"/>
                    <a:cs typeface="+mn-cs"/>
                  </a:defRPr>
                </a:lvl9pPr>
              </a:lstStyle>
              <a:p>
                <a:pPr defTabSz="457200"/>
                <a:endParaRPr lang="en-US" dirty="0">
                  <a:solidFill>
                    <a:srgbClr val="A6A6A6"/>
                  </a:solidFill>
                </a:endParaRPr>
              </a:p>
            </p:txBody>
          </p:sp>
          <p:sp>
            <p:nvSpPr>
              <p:cNvPr id="122" name="Freeform 121"/>
              <p:cNvSpPr>
                <a:spLocks/>
              </p:cNvSpPr>
              <p:nvPr/>
            </p:nvSpPr>
            <p:spPr bwMode="auto">
              <a:xfrm>
                <a:off x="6824663" y="5453063"/>
                <a:ext cx="100012" cy="649288"/>
              </a:xfrm>
              <a:custGeom>
                <a:avLst/>
                <a:gdLst/>
                <a:ahLst/>
                <a:cxnLst>
                  <a:cxn ang="0">
                    <a:pos x="0" y="409"/>
                  </a:cxn>
                  <a:cxn ang="0">
                    <a:pos x="63" y="352"/>
                  </a:cxn>
                  <a:cxn ang="0">
                    <a:pos x="63" y="0"/>
                  </a:cxn>
                  <a:cxn ang="0">
                    <a:pos x="0" y="62"/>
                  </a:cxn>
                  <a:cxn ang="0">
                    <a:pos x="0" y="409"/>
                  </a:cxn>
                </a:cxnLst>
                <a:rect l="0" t="0" r="r" b="b"/>
                <a:pathLst>
                  <a:path w="63" h="409">
                    <a:moveTo>
                      <a:pt x="0" y="409"/>
                    </a:moveTo>
                    <a:lnTo>
                      <a:pt x="63" y="352"/>
                    </a:lnTo>
                    <a:lnTo>
                      <a:pt x="63" y="0"/>
                    </a:lnTo>
                    <a:lnTo>
                      <a:pt x="0" y="62"/>
                    </a:lnTo>
                    <a:lnTo>
                      <a:pt x="0" y="409"/>
                    </a:lnTo>
                    <a:close/>
                  </a:path>
                </a:pathLst>
              </a:custGeom>
              <a:solidFill>
                <a:srgbClr val="005A8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lnSpc>
                    <a:spcPct val="90000"/>
                  </a:lnSpc>
                  <a:spcBef>
                    <a:spcPct val="0"/>
                  </a:spcBef>
                  <a:spcAft>
                    <a:spcPct val="0"/>
                  </a:spcAft>
                  <a:defRPr sz="3200" b="1" kern="1200">
                    <a:solidFill>
                      <a:schemeClr val="tx2"/>
                    </a:solidFill>
                    <a:latin typeface="Arial" pitchFamily="34" charset="0"/>
                    <a:ea typeface="+mn-ea"/>
                    <a:cs typeface="+mn-cs"/>
                  </a:defRPr>
                </a:lvl1pPr>
                <a:lvl2pPr marL="457200" algn="l" rtl="0" fontAlgn="base">
                  <a:lnSpc>
                    <a:spcPct val="90000"/>
                  </a:lnSpc>
                  <a:spcBef>
                    <a:spcPct val="0"/>
                  </a:spcBef>
                  <a:spcAft>
                    <a:spcPct val="0"/>
                  </a:spcAft>
                  <a:defRPr sz="3200" b="1" kern="1200">
                    <a:solidFill>
                      <a:schemeClr val="tx2"/>
                    </a:solidFill>
                    <a:latin typeface="Arial" pitchFamily="34" charset="0"/>
                    <a:ea typeface="+mn-ea"/>
                    <a:cs typeface="+mn-cs"/>
                  </a:defRPr>
                </a:lvl2pPr>
                <a:lvl3pPr marL="914400" algn="l" rtl="0" fontAlgn="base">
                  <a:lnSpc>
                    <a:spcPct val="90000"/>
                  </a:lnSpc>
                  <a:spcBef>
                    <a:spcPct val="0"/>
                  </a:spcBef>
                  <a:spcAft>
                    <a:spcPct val="0"/>
                  </a:spcAft>
                  <a:defRPr sz="3200" b="1" kern="1200">
                    <a:solidFill>
                      <a:schemeClr val="tx2"/>
                    </a:solidFill>
                    <a:latin typeface="Arial" pitchFamily="34" charset="0"/>
                    <a:ea typeface="+mn-ea"/>
                    <a:cs typeface="+mn-cs"/>
                  </a:defRPr>
                </a:lvl3pPr>
                <a:lvl4pPr marL="1371600" algn="l" rtl="0" fontAlgn="base">
                  <a:lnSpc>
                    <a:spcPct val="90000"/>
                  </a:lnSpc>
                  <a:spcBef>
                    <a:spcPct val="0"/>
                  </a:spcBef>
                  <a:spcAft>
                    <a:spcPct val="0"/>
                  </a:spcAft>
                  <a:defRPr sz="3200" b="1" kern="1200">
                    <a:solidFill>
                      <a:schemeClr val="tx2"/>
                    </a:solidFill>
                    <a:latin typeface="Arial" pitchFamily="34" charset="0"/>
                    <a:ea typeface="+mn-ea"/>
                    <a:cs typeface="+mn-cs"/>
                  </a:defRPr>
                </a:lvl4pPr>
                <a:lvl5pPr marL="1828800" algn="l" rtl="0" fontAlgn="base">
                  <a:lnSpc>
                    <a:spcPct val="90000"/>
                  </a:lnSpc>
                  <a:spcBef>
                    <a:spcPct val="0"/>
                  </a:spcBef>
                  <a:spcAft>
                    <a:spcPct val="0"/>
                  </a:spcAft>
                  <a:defRPr sz="3200" b="1" kern="1200">
                    <a:solidFill>
                      <a:schemeClr val="tx2"/>
                    </a:solidFill>
                    <a:latin typeface="Arial" pitchFamily="34" charset="0"/>
                    <a:ea typeface="+mn-ea"/>
                    <a:cs typeface="+mn-cs"/>
                  </a:defRPr>
                </a:lvl5pPr>
                <a:lvl6pPr marL="2286000" algn="l" defTabSz="914400" rtl="0" eaLnBrk="1" latinLnBrk="0" hangingPunct="1">
                  <a:defRPr sz="3200" b="1" kern="1200">
                    <a:solidFill>
                      <a:schemeClr val="tx2"/>
                    </a:solidFill>
                    <a:latin typeface="Arial" pitchFamily="34" charset="0"/>
                    <a:ea typeface="+mn-ea"/>
                    <a:cs typeface="+mn-cs"/>
                  </a:defRPr>
                </a:lvl6pPr>
                <a:lvl7pPr marL="2743200" algn="l" defTabSz="914400" rtl="0" eaLnBrk="1" latinLnBrk="0" hangingPunct="1">
                  <a:defRPr sz="3200" b="1" kern="1200">
                    <a:solidFill>
                      <a:schemeClr val="tx2"/>
                    </a:solidFill>
                    <a:latin typeface="Arial" pitchFamily="34" charset="0"/>
                    <a:ea typeface="+mn-ea"/>
                    <a:cs typeface="+mn-cs"/>
                  </a:defRPr>
                </a:lvl7pPr>
                <a:lvl8pPr marL="3200400" algn="l" defTabSz="914400" rtl="0" eaLnBrk="1" latinLnBrk="0" hangingPunct="1">
                  <a:defRPr sz="3200" b="1" kern="1200">
                    <a:solidFill>
                      <a:schemeClr val="tx2"/>
                    </a:solidFill>
                    <a:latin typeface="Arial" pitchFamily="34" charset="0"/>
                    <a:ea typeface="+mn-ea"/>
                    <a:cs typeface="+mn-cs"/>
                  </a:defRPr>
                </a:lvl8pPr>
                <a:lvl9pPr marL="3657600" algn="l" defTabSz="914400" rtl="0" eaLnBrk="1" latinLnBrk="0" hangingPunct="1">
                  <a:defRPr sz="3200" b="1" kern="1200">
                    <a:solidFill>
                      <a:schemeClr val="tx2"/>
                    </a:solidFill>
                    <a:latin typeface="Arial" pitchFamily="34" charset="0"/>
                    <a:ea typeface="+mn-ea"/>
                    <a:cs typeface="+mn-cs"/>
                  </a:defRPr>
                </a:lvl9pPr>
              </a:lstStyle>
              <a:p>
                <a:pPr defTabSz="457200"/>
                <a:endParaRPr lang="en-US" dirty="0">
                  <a:solidFill>
                    <a:srgbClr val="A6A6A6"/>
                  </a:solidFill>
                </a:endParaRPr>
              </a:p>
            </p:txBody>
          </p:sp>
          <p:sp>
            <p:nvSpPr>
              <p:cNvPr id="123" name="Freeform 122"/>
              <p:cNvSpPr>
                <a:spLocks/>
              </p:cNvSpPr>
              <p:nvPr/>
            </p:nvSpPr>
            <p:spPr bwMode="auto">
              <a:xfrm>
                <a:off x="6824663" y="5453063"/>
                <a:ext cx="100012" cy="649288"/>
              </a:xfrm>
              <a:custGeom>
                <a:avLst/>
                <a:gdLst/>
                <a:ahLst/>
                <a:cxnLst>
                  <a:cxn ang="0">
                    <a:pos x="0" y="409"/>
                  </a:cxn>
                  <a:cxn ang="0">
                    <a:pos x="63" y="352"/>
                  </a:cxn>
                  <a:cxn ang="0">
                    <a:pos x="63" y="0"/>
                  </a:cxn>
                  <a:cxn ang="0">
                    <a:pos x="0" y="62"/>
                  </a:cxn>
                  <a:cxn ang="0">
                    <a:pos x="0" y="409"/>
                  </a:cxn>
                </a:cxnLst>
                <a:rect l="0" t="0" r="r" b="b"/>
                <a:pathLst>
                  <a:path w="63" h="409">
                    <a:moveTo>
                      <a:pt x="0" y="409"/>
                    </a:moveTo>
                    <a:lnTo>
                      <a:pt x="63" y="352"/>
                    </a:lnTo>
                    <a:lnTo>
                      <a:pt x="63" y="0"/>
                    </a:lnTo>
                    <a:lnTo>
                      <a:pt x="0" y="62"/>
                    </a:lnTo>
                    <a:lnTo>
                      <a:pt x="0" y="409"/>
                    </a:lnTo>
                    <a:close/>
                  </a:path>
                </a:pathLst>
              </a:custGeom>
              <a:solidFill>
                <a:srgbClr val="005A80"/>
              </a:solidFill>
              <a:ln w="4">
                <a:solidFill>
                  <a:srgbClr val="AAE6F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lnSpc>
                    <a:spcPct val="90000"/>
                  </a:lnSpc>
                  <a:spcBef>
                    <a:spcPct val="0"/>
                  </a:spcBef>
                  <a:spcAft>
                    <a:spcPct val="0"/>
                  </a:spcAft>
                  <a:defRPr sz="3200" b="1" kern="1200">
                    <a:solidFill>
                      <a:schemeClr val="tx2"/>
                    </a:solidFill>
                    <a:latin typeface="Arial" pitchFamily="34" charset="0"/>
                    <a:ea typeface="+mn-ea"/>
                    <a:cs typeface="+mn-cs"/>
                  </a:defRPr>
                </a:lvl1pPr>
                <a:lvl2pPr marL="457200" algn="l" rtl="0" fontAlgn="base">
                  <a:lnSpc>
                    <a:spcPct val="90000"/>
                  </a:lnSpc>
                  <a:spcBef>
                    <a:spcPct val="0"/>
                  </a:spcBef>
                  <a:spcAft>
                    <a:spcPct val="0"/>
                  </a:spcAft>
                  <a:defRPr sz="3200" b="1" kern="1200">
                    <a:solidFill>
                      <a:schemeClr val="tx2"/>
                    </a:solidFill>
                    <a:latin typeface="Arial" pitchFamily="34" charset="0"/>
                    <a:ea typeface="+mn-ea"/>
                    <a:cs typeface="+mn-cs"/>
                  </a:defRPr>
                </a:lvl2pPr>
                <a:lvl3pPr marL="914400" algn="l" rtl="0" fontAlgn="base">
                  <a:lnSpc>
                    <a:spcPct val="90000"/>
                  </a:lnSpc>
                  <a:spcBef>
                    <a:spcPct val="0"/>
                  </a:spcBef>
                  <a:spcAft>
                    <a:spcPct val="0"/>
                  </a:spcAft>
                  <a:defRPr sz="3200" b="1" kern="1200">
                    <a:solidFill>
                      <a:schemeClr val="tx2"/>
                    </a:solidFill>
                    <a:latin typeface="Arial" pitchFamily="34" charset="0"/>
                    <a:ea typeface="+mn-ea"/>
                    <a:cs typeface="+mn-cs"/>
                  </a:defRPr>
                </a:lvl3pPr>
                <a:lvl4pPr marL="1371600" algn="l" rtl="0" fontAlgn="base">
                  <a:lnSpc>
                    <a:spcPct val="90000"/>
                  </a:lnSpc>
                  <a:spcBef>
                    <a:spcPct val="0"/>
                  </a:spcBef>
                  <a:spcAft>
                    <a:spcPct val="0"/>
                  </a:spcAft>
                  <a:defRPr sz="3200" b="1" kern="1200">
                    <a:solidFill>
                      <a:schemeClr val="tx2"/>
                    </a:solidFill>
                    <a:latin typeface="Arial" pitchFamily="34" charset="0"/>
                    <a:ea typeface="+mn-ea"/>
                    <a:cs typeface="+mn-cs"/>
                  </a:defRPr>
                </a:lvl4pPr>
                <a:lvl5pPr marL="1828800" algn="l" rtl="0" fontAlgn="base">
                  <a:lnSpc>
                    <a:spcPct val="90000"/>
                  </a:lnSpc>
                  <a:spcBef>
                    <a:spcPct val="0"/>
                  </a:spcBef>
                  <a:spcAft>
                    <a:spcPct val="0"/>
                  </a:spcAft>
                  <a:defRPr sz="3200" b="1" kern="1200">
                    <a:solidFill>
                      <a:schemeClr val="tx2"/>
                    </a:solidFill>
                    <a:latin typeface="Arial" pitchFamily="34" charset="0"/>
                    <a:ea typeface="+mn-ea"/>
                    <a:cs typeface="+mn-cs"/>
                  </a:defRPr>
                </a:lvl5pPr>
                <a:lvl6pPr marL="2286000" algn="l" defTabSz="914400" rtl="0" eaLnBrk="1" latinLnBrk="0" hangingPunct="1">
                  <a:defRPr sz="3200" b="1" kern="1200">
                    <a:solidFill>
                      <a:schemeClr val="tx2"/>
                    </a:solidFill>
                    <a:latin typeface="Arial" pitchFamily="34" charset="0"/>
                    <a:ea typeface="+mn-ea"/>
                    <a:cs typeface="+mn-cs"/>
                  </a:defRPr>
                </a:lvl6pPr>
                <a:lvl7pPr marL="2743200" algn="l" defTabSz="914400" rtl="0" eaLnBrk="1" latinLnBrk="0" hangingPunct="1">
                  <a:defRPr sz="3200" b="1" kern="1200">
                    <a:solidFill>
                      <a:schemeClr val="tx2"/>
                    </a:solidFill>
                    <a:latin typeface="Arial" pitchFamily="34" charset="0"/>
                    <a:ea typeface="+mn-ea"/>
                    <a:cs typeface="+mn-cs"/>
                  </a:defRPr>
                </a:lvl7pPr>
                <a:lvl8pPr marL="3200400" algn="l" defTabSz="914400" rtl="0" eaLnBrk="1" latinLnBrk="0" hangingPunct="1">
                  <a:defRPr sz="3200" b="1" kern="1200">
                    <a:solidFill>
                      <a:schemeClr val="tx2"/>
                    </a:solidFill>
                    <a:latin typeface="Arial" pitchFamily="34" charset="0"/>
                    <a:ea typeface="+mn-ea"/>
                    <a:cs typeface="+mn-cs"/>
                  </a:defRPr>
                </a:lvl8pPr>
                <a:lvl9pPr marL="3657600" algn="l" defTabSz="914400" rtl="0" eaLnBrk="1" latinLnBrk="0" hangingPunct="1">
                  <a:defRPr sz="3200" b="1" kern="1200">
                    <a:solidFill>
                      <a:schemeClr val="tx2"/>
                    </a:solidFill>
                    <a:latin typeface="Arial" pitchFamily="34" charset="0"/>
                    <a:ea typeface="+mn-ea"/>
                    <a:cs typeface="+mn-cs"/>
                  </a:defRPr>
                </a:lvl9pPr>
              </a:lstStyle>
              <a:p>
                <a:pPr defTabSz="457200"/>
                <a:endParaRPr lang="en-US" dirty="0">
                  <a:solidFill>
                    <a:srgbClr val="A6A6A6"/>
                  </a:solidFill>
                </a:endParaRPr>
              </a:p>
            </p:txBody>
          </p:sp>
          <p:sp>
            <p:nvSpPr>
              <p:cNvPr id="124" name="Freeform 123"/>
              <p:cNvSpPr>
                <a:spLocks/>
              </p:cNvSpPr>
              <p:nvPr/>
            </p:nvSpPr>
            <p:spPr bwMode="auto">
              <a:xfrm>
                <a:off x="5922963" y="5453063"/>
                <a:ext cx="1001712" cy="98425"/>
              </a:xfrm>
              <a:custGeom>
                <a:avLst/>
                <a:gdLst/>
                <a:ahLst/>
                <a:cxnLst>
                  <a:cxn ang="0">
                    <a:pos x="568" y="62"/>
                  </a:cxn>
                  <a:cxn ang="0">
                    <a:pos x="631" y="0"/>
                  </a:cxn>
                  <a:cxn ang="0">
                    <a:pos x="62" y="0"/>
                  </a:cxn>
                  <a:cxn ang="0">
                    <a:pos x="0" y="62"/>
                  </a:cxn>
                  <a:cxn ang="0">
                    <a:pos x="568" y="62"/>
                  </a:cxn>
                </a:cxnLst>
                <a:rect l="0" t="0" r="r" b="b"/>
                <a:pathLst>
                  <a:path w="631" h="62">
                    <a:moveTo>
                      <a:pt x="568" y="62"/>
                    </a:moveTo>
                    <a:lnTo>
                      <a:pt x="631" y="0"/>
                    </a:lnTo>
                    <a:lnTo>
                      <a:pt x="62" y="0"/>
                    </a:lnTo>
                    <a:lnTo>
                      <a:pt x="0" y="62"/>
                    </a:lnTo>
                    <a:lnTo>
                      <a:pt x="568" y="62"/>
                    </a:lnTo>
                    <a:close/>
                  </a:path>
                </a:pathLst>
              </a:custGeom>
              <a:solidFill>
                <a:srgbClr val="00B4F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lnSpc>
                    <a:spcPct val="90000"/>
                  </a:lnSpc>
                  <a:spcBef>
                    <a:spcPct val="0"/>
                  </a:spcBef>
                  <a:spcAft>
                    <a:spcPct val="0"/>
                  </a:spcAft>
                  <a:defRPr sz="3200" b="1" kern="1200">
                    <a:solidFill>
                      <a:schemeClr val="tx2"/>
                    </a:solidFill>
                    <a:latin typeface="Arial" pitchFamily="34" charset="0"/>
                    <a:ea typeface="+mn-ea"/>
                    <a:cs typeface="+mn-cs"/>
                  </a:defRPr>
                </a:lvl1pPr>
                <a:lvl2pPr marL="457200" algn="l" rtl="0" fontAlgn="base">
                  <a:lnSpc>
                    <a:spcPct val="90000"/>
                  </a:lnSpc>
                  <a:spcBef>
                    <a:spcPct val="0"/>
                  </a:spcBef>
                  <a:spcAft>
                    <a:spcPct val="0"/>
                  </a:spcAft>
                  <a:defRPr sz="3200" b="1" kern="1200">
                    <a:solidFill>
                      <a:schemeClr val="tx2"/>
                    </a:solidFill>
                    <a:latin typeface="Arial" pitchFamily="34" charset="0"/>
                    <a:ea typeface="+mn-ea"/>
                    <a:cs typeface="+mn-cs"/>
                  </a:defRPr>
                </a:lvl2pPr>
                <a:lvl3pPr marL="914400" algn="l" rtl="0" fontAlgn="base">
                  <a:lnSpc>
                    <a:spcPct val="90000"/>
                  </a:lnSpc>
                  <a:spcBef>
                    <a:spcPct val="0"/>
                  </a:spcBef>
                  <a:spcAft>
                    <a:spcPct val="0"/>
                  </a:spcAft>
                  <a:defRPr sz="3200" b="1" kern="1200">
                    <a:solidFill>
                      <a:schemeClr val="tx2"/>
                    </a:solidFill>
                    <a:latin typeface="Arial" pitchFamily="34" charset="0"/>
                    <a:ea typeface="+mn-ea"/>
                    <a:cs typeface="+mn-cs"/>
                  </a:defRPr>
                </a:lvl3pPr>
                <a:lvl4pPr marL="1371600" algn="l" rtl="0" fontAlgn="base">
                  <a:lnSpc>
                    <a:spcPct val="90000"/>
                  </a:lnSpc>
                  <a:spcBef>
                    <a:spcPct val="0"/>
                  </a:spcBef>
                  <a:spcAft>
                    <a:spcPct val="0"/>
                  </a:spcAft>
                  <a:defRPr sz="3200" b="1" kern="1200">
                    <a:solidFill>
                      <a:schemeClr val="tx2"/>
                    </a:solidFill>
                    <a:latin typeface="Arial" pitchFamily="34" charset="0"/>
                    <a:ea typeface="+mn-ea"/>
                    <a:cs typeface="+mn-cs"/>
                  </a:defRPr>
                </a:lvl4pPr>
                <a:lvl5pPr marL="1828800" algn="l" rtl="0" fontAlgn="base">
                  <a:lnSpc>
                    <a:spcPct val="90000"/>
                  </a:lnSpc>
                  <a:spcBef>
                    <a:spcPct val="0"/>
                  </a:spcBef>
                  <a:spcAft>
                    <a:spcPct val="0"/>
                  </a:spcAft>
                  <a:defRPr sz="3200" b="1" kern="1200">
                    <a:solidFill>
                      <a:schemeClr val="tx2"/>
                    </a:solidFill>
                    <a:latin typeface="Arial" pitchFamily="34" charset="0"/>
                    <a:ea typeface="+mn-ea"/>
                    <a:cs typeface="+mn-cs"/>
                  </a:defRPr>
                </a:lvl5pPr>
                <a:lvl6pPr marL="2286000" algn="l" defTabSz="914400" rtl="0" eaLnBrk="1" latinLnBrk="0" hangingPunct="1">
                  <a:defRPr sz="3200" b="1" kern="1200">
                    <a:solidFill>
                      <a:schemeClr val="tx2"/>
                    </a:solidFill>
                    <a:latin typeface="Arial" pitchFamily="34" charset="0"/>
                    <a:ea typeface="+mn-ea"/>
                    <a:cs typeface="+mn-cs"/>
                  </a:defRPr>
                </a:lvl6pPr>
                <a:lvl7pPr marL="2743200" algn="l" defTabSz="914400" rtl="0" eaLnBrk="1" latinLnBrk="0" hangingPunct="1">
                  <a:defRPr sz="3200" b="1" kern="1200">
                    <a:solidFill>
                      <a:schemeClr val="tx2"/>
                    </a:solidFill>
                    <a:latin typeface="Arial" pitchFamily="34" charset="0"/>
                    <a:ea typeface="+mn-ea"/>
                    <a:cs typeface="+mn-cs"/>
                  </a:defRPr>
                </a:lvl7pPr>
                <a:lvl8pPr marL="3200400" algn="l" defTabSz="914400" rtl="0" eaLnBrk="1" latinLnBrk="0" hangingPunct="1">
                  <a:defRPr sz="3200" b="1" kern="1200">
                    <a:solidFill>
                      <a:schemeClr val="tx2"/>
                    </a:solidFill>
                    <a:latin typeface="Arial" pitchFamily="34" charset="0"/>
                    <a:ea typeface="+mn-ea"/>
                    <a:cs typeface="+mn-cs"/>
                  </a:defRPr>
                </a:lvl8pPr>
                <a:lvl9pPr marL="3657600" algn="l" defTabSz="914400" rtl="0" eaLnBrk="1" latinLnBrk="0" hangingPunct="1">
                  <a:defRPr sz="3200" b="1" kern="1200">
                    <a:solidFill>
                      <a:schemeClr val="tx2"/>
                    </a:solidFill>
                    <a:latin typeface="Arial" pitchFamily="34" charset="0"/>
                    <a:ea typeface="+mn-ea"/>
                    <a:cs typeface="+mn-cs"/>
                  </a:defRPr>
                </a:lvl9pPr>
              </a:lstStyle>
              <a:p>
                <a:pPr defTabSz="457200"/>
                <a:endParaRPr lang="en-US" dirty="0">
                  <a:solidFill>
                    <a:srgbClr val="A6A6A6"/>
                  </a:solidFill>
                </a:endParaRPr>
              </a:p>
            </p:txBody>
          </p:sp>
          <p:sp>
            <p:nvSpPr>
              <p:cNvPr id="125" name="Freeform 124"/>
              <p:cNvSpPr>
                <a:spLocks/>
              </p:cNvSpPr>
              <p:nvPr/>
            </p:nvSpPr>
            <p:spPr bwMode="auto">
              <a:xfrm>
                <a:off x="5922963" y="5453063"/>
                <a:ext cx="1001712" cy="98425"/>
              </a:xfrm>
              <a:custGeom>
                <a:avLst/>
                <a:gdLst/>
                <a:ahLst/>
                <a:cxnLst>
                  <a:cxn ang="0">
                    <a:pos x="568" y="62"/>
                  </a:cxn>
                  <a:cxn ang="0">
                    <a:pos x="631" y="0"/>
                  </a:cxn>
                  <a:cxn ang="0">
                    <a:pos x="62" y="0"/>
                  </a:cxn>
                  <a:cxn ang="0">
                    <a:pos x="0" y="62"/>
                  </a:cxn>
                  <a:cxn ang="0">
                    <a:pos x="568" y="62"/>
                  </a:cxn>
                </a:cxnLst>
                <a:rect l="0" t="0" r="r" b="b"/>
                <a:pathLst>
                  <a:path w="631" h="62">
                    <a:moveTo>
                      <a:pt x="568" y="62"/>
                    </a:moveTo>
                    <a:lnTo>
                      <a:pt x="631" y="0"/>
                    </a:lnTo>
                    <a:lnTo>
                      <a:pt x="62" y="0"/>
                    </a:lnTo>
                    <a:lnTo>
                      <a:pt x="0" y="62"/>
                    </a:lnTo>
                    <a:lnTo>
                      <a:pt x="568" y="62"/>
                    </a:lnTo>
                    <a:close/>
                  </a:path>
                </a:pathLst>
              </a:custGeom>
              <a:solidFill>
                <a:srgbClr val="00B4FF"/>
              </a:solidFill>
              <a:ln w="4">
                <a:solidFill>
                  <a:srgbClr val="AAE6FF"/>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lnSpc>
                    <a:spcPct val="90000"/>
                  </a:lnSpc>
                  <a:spcBef>
                    <a:spcPct val="0"/>
                  </a:spcBef>
                  <a:spcAft>
                    <a:spcPct val="0"/>
                  </a:spcAft>
                  <a:defRPr sz="3200" b="1" kern="1200">
                    <a:solidFill>
                      <a:schemeClr val="tx2"/>
                    </a:solidFill>
                    <a:latin typeface="Arial" pitchFamily="34" charset="0"/>
                    <a:ea typeface="+mn-ea"/>
                    <a:cs typeface="+mn-cs"/>
                  </a:defRPr>
                </a:lvl1pPr>
                <a:lvl2pPr marL="457200" algn="l" rtl="0" fontAlgn="base">
                  <a:lnSpc>
                    <a:spcPct val="90000"/>
                  </a:lnSpc>
                  <a:spcBef>
                    <a:spcPct val="0"/>
                  </a:spcBef>
                  <a:spcAft>
                    <a:spcPct val="0"/>
                  </a:spcAft>
                  <a:defRPr sz="3200" b="1" kern="1200">
                    <a:solidFill>
                      <a:schemeClr val="tx2"/>
                    </a:solidFill>
                    <a:latin typeface="Arial" pitchFamily="34" charset="0"/>
                    <a:ea typeface="+mn-ea"/>
                    <a:cs typeface="+mn-cs"/>
                  </a:defRPr>
                </a:lvl2pPr>
                <a:lvl3pPr marL="914400" algn="l" rtl="0" fontAlgn="base">
                  <a:lnSpc>
                    <a:spcPct val="90000"/>
                  </a:lnSpc>
                  <a:spcBef>
                    <a:spcPct val="0"/>
                  </a:spcBef>
                  <a:spcAft>
                    <a:spcPct val="0"/>
                  </a:spcAft>
                  <a:defRPr sz="3200" b="1" kern="1200">
                    <a:solidFill>
                      <a:schemeClr val="tx2"/>
                    </a:solidFill>
                    <a:latin typeface="Arial" pitchFamily="34" charset="0"/>
                    <a:ea typeface="+mn-ea"/>
                    <a:cs typeface="+mn-cs"/>
                  </a:defRPr>
                </a:lvl3pPr>
                <a:lvl4pPr marL="1371600" algn="l" rtl="0" fontAlgn="base">
                  <a:lnSpc>
                    <a:spcPct val="90000"/>
                  </a:lnSpc>
                  <a:spcBef>
                    <a:spcPct val="0"/>
                  </a:spcBef>
                  <a:spcAft>
                    <a:spcPct val="0"/>
                  </a:spcAft>
                  <a:defRPr sz="3200" b="1" kern="1200">
                    <a:solidFill>
                      <a:schemeClr val="tx2"/>
                    </a:solidFill>
                    <a:latin typeface="Arial" pitchFamily="34" charset="0"/>
                    <a:ea typeface="+mn-ea"/>
                    <a:cs typeface="+mn-cs"/>
                  </a:defRPr>
                </a:lvl4pPr>
                <a:lvl5pPr marL="1828800" algn="l" rtl="0" fontAlgn="base">
                  <a:lnSpc>
                    <a:spcPct val="90000"/>
                  </a:lnSpc>
                  <a:spcBef>
                    <a:spcPct val="0"/>
                  </a:spcBef>
                  <a:spcAft>
                    <a:spcPct val="0"/>
                  </a:spcAft>
                  <a:defRPr sz="3200" b="1" kern="1200">
                    <a:solidFill>
                      <a:schemeClr val="tx2"/>
                    </a:solidFill>
                    <a:latin typeface="Arial" pitchFamily="34" charset="0"/>
                    <a:ea typeface="+mn-ea"/>
                    <a:cs typeface="+mn-cs"/>
                  </a:defRPr>
                </a:lvl5pPr>
                <a:lvl6pPr marL="2286000" algn="l" defTabSz="914400" rtl="0" eaLnBrk="1" latinLnBrk="0" hangingPunct="1">
                  <a:defRPr sz="3200" b="1" kern="1200">
                    <a:solidFill>
                      <a:schemeClr val="tx2"/>
                    </a:solidFill>
                    <a:latin typeface="Arial" pitchFamily="34" charset="0"/>
                    <a:ea typeface="+mn-ea"/>
                    <a:cs typeface="+mn-cs"/>
                  </a:defRPr>
                </a:lvl6pPr>
                <a:lvl7pPr marL="2743200" algn="l" defTabSz="914400" rtl="0" eaLnBrk="1" latinLnBrk="0" hangingPunct="1">
                  <a:defRPr sz="3200" b="1" kern="1200">
                    <a:solidFill>
                      <a:schemeClr val="tx2"/>
                    </a:solidFill>
                    <a:latin typeface="Arial" pitchFamily="34" charset="0"/>
                    <a:ea typeface="+mn-ea"/>
                    <a:cs typeface="+mn-cs"/>
                  </a:defRPr>
                </a:lvl7pPr>
                <a:lvl8pPr marL="3200400" algn="l" defTabSz="914400" rtl="0" eaLnBrk="1" latinLnBrk="0" hangingPunct="1">
                  <a:defRPr sz="3200" b="1" kern="1200">
                    <a:solidFill>
                      <a:schemeClr val="tx2"/>
                    </a:solidFill>
                    <a:latin typeface="Arial" pitchFamily="34" charset="0"/>
                    <a:ea typeface="+mn-ea"/>
                    <a:cs typeface="+mn-cs"/>
                  </a:defRPr>
                </a:lvl8pPr>
                <a:lvl9pPr marL="3657600" algn="l" defTabSz="914400" rtl="0" eaLnBrk="1" latinLnBrk="0" hangingPunct="1">
                  <a:defRPr sz="3200" b="1" kern="1200">
                    <a:solidFill>
                      <a:schemeClr val="tx2"/>
                    </a:solidFill>
                    <a:latin typeface="Arial" pitchFamily="34" charset="0"/>
                    <a:ea typeface="+mn-ea"/>
                    <a:cs typeface="+mn-cs"/>
                  </a:defRPr>
                </a:lvl9pPr>
              </a:lstStyle>
              <a:p>
                <a:pPr defTabSz="457200"/>
                <a:endParaRPr lang="en-US" dirty="0">
                  <a:solidFill>
                    <a:srgbClr val="A6A6A6"/>
                  </a:solidFill>
                </a:endParaRPr>
              </a:p>
            </p:txBody>
          </p:sp>
        </p:grpSp>
        <p:pic>
          <p:nvPicPr>
            <p:cNvPr id="118" name="Picture 117"/>
            <p:cNvPicPr>
              <a:picLocks noChangeAspect="1"/>
            </p:cNvPicPr>
            <p:nvPr/>
          </p:nvPicPr>
          <p:blipFill>
            <a:blip r:embed="rId32" cstate="print"/>
            <a:stretch>
              <a:fillRect/>
            </a:stretch>
          </p:blipFill>
          <p:spPr bwMode="auto">
            <a:xfrm>
              <a:off x="5142385" y="1998755"/>
              <a:ext cx="575935" cy="583259"/>
            </a:xfrm>
            <a:prstGeom prst="rect">
              <a:avLst/>
            </a:prstGeom>
            <a:noFill/>
            <a:ln>
              <a:noFill/>
            </a:ln>
          </p:spPr>
        </p:pic>
      </p:grpSp>
      <p:sp>
        <p:nvSpPr>
          <p:cNvPr id="126" name="TextBox 125"/>
          <p:cNvSpPr txBox="1"/>
          <p:nvPr/>
        </p:nvSpPr>
        <p:spPr>
          <a:xfrm>
            <a:off x="3933456" y="3360353"/>
            <a:ext cx="328936"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ISE</a:t>
            </a:r>
          </a:p>
        </p:txBody>
      </p:sp>
      <p:pic>
        <p:nvPicPr>
          <p:cNvPr id="127" name="Picture 12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171806" y="2205045"/>
            <a:ext cx="470298" cy="47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216" descr="C:\Users\tsbutme\Desktop\Cisco Live Vegas 2011\Cisco Live London 2012\Icon.png"/>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2707284" y="1520520"/>
            <a:ext cx="418216" cy="377344"/>
          </a:xfrm>
          <a:prstGeom prst="rect">
            <a:avLst/>
          </a:prstGeom>
          <a:noFill/>
          <a:ln w="9525">
            <a:noFill/>
            <a:miter lim="800000"/>
            <a:headEnd/>
            <a:tailEnd/>
          </a:ln>
        </p:spPr>
      </p:pic>
      <p:sp>
        <p:nvSpPr>
          <p:cNvPr id="129" name="TextBox 128"/>
          <p:cNvSpPr txBox="1"/>
          <p:nvPr/>
        </p:nvSpPr>
        <p:spPr>
          <a:xfrm>
            <a:off x="2729482" y="1285806"/>
            <a:ext cx="373820" cy="200055"/>
          </a:xfrm>
          <a:prstGeom prst="rect">
            <a:avLst/>
          </a:prstGeom>
          <a:noFill/>
        </p:spPr>
        <p:txBody>
          <a:bodyPr wrap="none" rtlCol="0">
            <a:spAutoFit/>
          </a:bodyPr>
          <a:lstStyle/>
          <a:p>
            <a:pPr algn="ctr" defTabSz="457200" fontAlgn="base">
              <a:spcBef>
                <a:spcPct val="0"/>
              </a:spcBef>
              <a:spcAft>
                <a:spcPct val="0"/>
              </a:spcAft>
            </a:pPr>
            <a:r>
              <a:rPr lang="en-US" sz="700" b="1" dirty="0">
                <a:solidFill>
                  <a:srgbClr val="000000"/>
                </a:solidFill>
                <a:ea typeface="ＭＳ Ｐゴシック" charset="0"/>
              </a:rPr>
              <a:t>TMS</a:t>
            </a:r>
          </a:p>
        </p:txBody>
      </p:sp>
      <p:pic>
        <p:nvPicPr>
          <p:cNvPr id="130" name="Picture 129"/>
          <p:cNvPicPr>
            <a:picLocks noChangeAspect="1"/>
          </p:cNvPicPr>
          <p:nvPr/>
        </p:nvPicPr>
        <p:blipFill>
          <a:blip r:embed="rId35"/>
          <a:stretch>
            <a:fillRect/>
          </a:stretch>
        </p:blipFill>
        <p:spPr>
          <a:xfrm>
            <a:off x="6630343" y="696925"/>
            <a:ext cx="293867" cy="293943"/>
          </a:xfrm>
          <a:prstGeom prst="rect">
            <a:avLst/>
          </a:prstGeom>
        </p:spPr>
      </p:pic>
      <p:pic>
        <p:nvPicPr>
          <p:cNvPr id="131" name="Picture 2"/>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801014" y="1010283"/>
            <a:ext cx="364756" cy="36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 name="TextBox 131"/>
          <p:cNvSpPr txBox="1"/>
          <p:nvPr/>
        </p:nvSpPr>
        <p:spPr>
          <a:xfrm>
            <a:off x="7235848" y="3630446"/>
            <a:ext cx="443444" cy="307777"/>
          </a:xfrm>
          <a:prstGeom prst="rect">
            <a:avLst/>
          </a:prstGeom>
          <a:noFill/>
        </p:spPr>
        <p:txBody>
          <a:bodyPr wrap="square" rtlCol="0">
            <a:spAutoFit/>
          </a:bodyPr>
          <a:lstStyle/>
          <a:p>
            <a:pPr algn="ctr" defTabSz="457200" fontAlgn="base">
              <a:spcBef>
                <a:spcPct val="0"/>
              </a:spcBef>
              <a:spcAft>
                <a:spcPct val="0"/>
              </a:spcAft>
            </a:pPr>
            <a:r>
              <a:rPr lang="en-US" sz="700" b="1" dirty="0">
                <a:solidFill>
                  <a:srgbClr val="000000"/>
                </a:solidFill>
                <a:ea typeface="ＭＳ Ｐゴシック" charset="0"/>
              </a:rPr>
              <a:t>IGW / IWAN</a:t>
            </a:r>
          </a:p>
        </p:txBody>
      </p:sp>
    </p:spTree>
    <p:extLst>
      <p:ext uri="{BB962C8B-B14F-4D97-AF65-F5344CB8AC3E}">
        <p14:creationId xmlns:p14="http://schemas.microsoft.com/office/powerpoint/2010/main" val="351801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42220" y="899889"/>
            <a:ext cx="8839002" cy="4220663"/>
            <a:chOff x="242220" y="691858"/>
            <a:chExt cx="8839002" cy="4220663"/>
          </a:xfrm>
        </p:grpSpPr>
        <p:pic>
          <p:nvPicPr>
            <p:cNvPr id="21" name="Picture 5" descr="C:\Users\partkar\Desktop\picts\exchange_transparen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0148" y="3041143"/>
              <a:ext cx="387561" cy="41178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2777966" y="1670306"/>
              <a:ext cx="5623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43991" y="1194481"/>
              <a:ext cx="0" cy="4809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80906" y="2178752"/>
              <a:ext cx="618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99314" y="1265628"/>
              <a:ext cx="0" cy="913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122" idx="3"/>
            </p:cNvCxnSpPr>
            <p:nvPr/>
          </p:nvCxnSpPr>
          <p:spPr>
            <a:xfrm>
              <a:off x="1562487" y="2903087"/>
              <a:ext cx="1909564" cy="20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472051" y="1291081"/>
              <a:ext cx="0" cy="16339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124" idx="3"/>
            </p:cNvCxnSpPr>
            <p:nvPr/>
          </p:nvCxnSpPr>
          <p:spPr>
            <a:xfrm>
              <a:off x="1552332" y="3477026"/>
              <a:ext cx="2098729" cy="11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637225" y="1291081"/>
              <a:ext cx="13836" cy="2197139"/>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6" descr="C:\Users\partkar\Desktop\picts\control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27618" y="2593033"/>
              <a:ext cx="420006" cy="3885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partkar\Desktop\picts\control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69700" y="2599243"/>
              <a:ext cx="420006" cy="388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partkar\Desktop\picts\116894-matte-blue-and-white-square-icon-business-clock5-sc4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25237" y="2303832"/>
              <a:ext cx="469323" cy="4693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 descr="C:\Users\partkar\Desktop\picts\database-active-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66203" y="1501016"/>
              <a:ext cx="321842" cy="3218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C:\Users\partkar\Desktop\picts\ldap.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2690" y="2593033"/>
              <a:ext cx="299605" cy="2996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C:\Users\partkar\Desktop\picts\vmw-mobile-content-management-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79539" y="2031339"/>
              <a:ext cx="404091" cy="2888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C:\Users\partkar\Desktop\picts\IN600-rear.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81585" y="3370396"/>
              <a:ext cx="1187516" cy="89063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p:cNvCxnSpPr/>
            <p:nvPr/>
          </p:nvCxnSpPr>
          <p:spPr>
            <a:xfrm>
              <a:off x="3790911" y="1240494"/>
              <a:ext cx="0" cy="2575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760223" y="3815714"/>
              <a:ext cx="102181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28642" y="1265628"/>
              <a:ext cx="0" cy="81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028642" y="2085324"/>
              <a:ext cx="2856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314280" y="2085324"/>
              <a:ext cx="0" cy="512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191223" y="1291081"/>
              <a:ext cx="0" cy="606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191223" y="1897120"/>
              <a:ext cx="1686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877956" y="1897120"/>
              <a:ext cx="0" cy="655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83376" y="1455033"/>
              <a:ext cx="22837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67098" y="1455033"/>
              <a:ext cx="0" cy="324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339556" y="1279909"/>
              <a:ext cx="37042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043759" y="1265628"/>
              <a:ext cx="0" cy="512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865217" y="2002693"/>
              <a:ext cx="7793" cy="790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1" idx="3"/>
            </p:cNvCxnSpPr>
            <p:nvPr/>
          </p:nvCxnSpPr>
          <p:spPr>
            <a:xfrm>
              <a:off x="7747624" y="2787286"/>
              <a:ext cx="109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109962" y="2014809"/>
              <a:ext cx="0" cy="772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32" idx="1"/>
            </p:cNvCxnSpPr>
            <p:nvPr/>
          </p:nvCxnSpPr>
          <p:spPr>
            <a:xfrm>
              <a:off x="8129960" y="2786665"/>
              <a:ext cx="139740" cy="6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043729" y="2793496"/>
              <a:ext cx="0" cy="6925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809913" y="2002693"/>
              <a:ext cx="0" cy="1071603"/>
            </a:xfrm>
            <a:prstGeom prst="line">
              <a:avLst/>
            </a:prstGeom>
          </p:spPr>
          <p:style>
            <a:lnRef idx="1">
              <a:schemeClr val="accent1"/>
            </a:lnRef>
            <a:fillRef idx="0">
              <a:schemeClr val="accent1"/>
            </a:fillRef>
            <a:effectRef idx="0">
              <a:schemeClr val="accent1"/>
            </a:effectRef>
            <a:fontRef idx="minor">
              <a:schemeClr val="tx1"/>
            </a:fontRef>
          </p:style>
        </p:cxnSp>
        <p:pic>
          <p:nvPicPr>
            <p:cNvPr id="57" name="Picture 15" descr="C:\Users\partkar\Desktop\picts\projector.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47481" y="4369194"/>
              <a:ext cx="341060" cy="3410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C:\Users\partkar\Desktop\picts\projector_screen_T.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477085" y="4373774"/>
              <a:ext cx="505379" cy="382551"/>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p:cNvCxnSpPr>
              <a:endCxn id="57" idx="0"/>
            </p:cNvCxnSpPr>
            <p:nvPr/>
          </p:nvCxnSpPr>
          <p:spPr>
            <a:xfrm>
              <a:off x="1918011" y="3869187"/>
              <a:ext cx="0" cy="5000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239758" y="3862210"/>
              <a:ext cx="15822" cy="702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58" idx="1"/>
            </p:cNvCxnSpPr>
            <p:nvPr/>
          </p:nvCxnSpPr>
          <p:spPr>
            <a:xfrm>
              <a:off x="2257537" y="4565050"/>
              <a:ext cx="219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857049" y="2786665"/>
              <a:ext cx="7793" cy="912268"/>
            </a:xfrm>
            <a:prstGeom prst="line">
              <a:avLst/>
            </a:prstGeom>
          </p:spPr>
          <p:style>
            <a:lnRef idx="1">
              <a:schemeClr val="accent1"/>
            </a:lnRef>
            <a:fillRef idx="0">
              <a:schemeClr val="accent1"/>
            </a:fillRef>
            <a:effectRef idx="0">
              <a:schemeClr val="accent1"/>
            </a:effectRef>
            <a:fontRef idx="minor">
              <a:schemeClr val="tx1"/>
            </a:fontRef>
          </p:style>
        </p:cxnSp>
        <p:pic>
          <p:nvPicPr>
            <p:cNvPr id="64" name="Picture 18" descr="C:\Users\partkar\Desktop\picts\intro.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6542" y="1000951"/>
              <a:ext cx="759346" cy="40245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9" descr="C:\Users\partkar\Desktop\picts\bulb_PNG1247.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85183" y="3481546"/>
              <a:ext cx="304876" cy="406501"/>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Connector 65"/>
            <p:cNvCxnSpPr>
              <a:stCxn id="31" idx="2"/>
              <a:endCxn id="65" idx="0"/>
            </p:cNvCxnSpPr>
            <p:nvPr/>
          </p:nvCxnSpPr>
          <p:spPr>
            <a:xfrm>
              <a:off x="7537621" y="2981539"/>
              <a:ext cx="0" cy="500007"/>
            </a:xfrm>
            <a:prstGeom prst="line">
              <a:avLst/>
            </a:prstGeom>
          </p:spPr>
          <p:style>
            <a:lnRef idx="1">
              <a:schemeClr val="accent1"/>
            </a:lnRef>
            <a:fillRef idx="0">
              <a:schemeClr val="accent1"/>
            </a:fillRef>
            <a:effectRef idx="0">
              <a:schemeClr val="accent1"/>
            </a:effectRef>
            <a:fontRef idx="minor">
              <a:schemeClr val="tx1"/>
            </a:fontRef>
          </p:style>
        </p:cxnSp>
        <p:pic>
          <p:nvPicPr>
            <p:cNvPr id="67" name="Picture 20" descr="C:\Users\partkar\Desktop\picts\lg-air-conditioners.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852698" y="3218586"/>
              <a:ext cx="942082" cy="694846"/>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Connector 67"/>
            <p:cNvCxnSpPr>
              <a:stCxn id="32" idx="3"/>
            </p:cNvCxnSpPr>
            <p:nvPr/>
          </p:nvCxnSpPr>
          <p:spPr>
            <a:xfrm>
              <a:off x="8689706" y="2793496"/>
              <a:ext cx="1050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794780" y="2786665"/>
              <a:ext cx="0" cy="1332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32" idx="2"/>
            </p:cNvCxnSpPr>
            <p:nvPr/>
          </p:nvCxnSpPr>
          <p:spPr>
            <a:xfrm>
              <a:off x="8479703" y="2987749"/>
              <a:ext cx="0" cy="444924"/>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Picture 21" descr="C:\Users\partkar\Desktop\picts\bamboo-blind-Spaced-2-3 (1).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586018" y="4100674"/>
              <a:ext cx="417524" cy="4175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2" descr="C:\Users\partkar\Desktop\picts\a_login.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flipH="1">
              <a:off x="4209300" y="3533681"/>
              <a:ext cx="209960" cy="410821"/>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p:cNvCxnSpPr>
              <a:endCxn id="72" idx="0"/>
            </p:cNvCxnSpPr>
            <p:nvPr/>
          </p:nvCxnSpPr>
          <p:spPr>
            <a:xfrm>
              <a:off x="4314280" y="2786665"/>
              <a:ext cx="0" cy="747016"/>
            </a:xfrm>
            <a:prstGeom prst="line">
              <a:avLst/>
            </a:prstGeom>
          </p:spPr>
          <p:style>
            <a:lnRef idx="1">
              <a:schemeClr val="accent1"/>
            </a:lnRef>
            <a:fillRef idx="0">
              <a:schemeClr val="accent1"/>
            </a:fillRef>
            <a:effectRef idx="0">
              <a:schemeClr val="accent1"/>
            </a:effectRef>
            <a:fontRef idx="minor">
              <a:schemeClr val="tx1"/>
            </a:fontRef>
          </p:style>
        </p:cxnSp>
        <p:pic>
          <p:nvPicPr>
            <p:cNvPr id="74" name="Picture 3" descr="C:\Users\partkar\Desktop\picts\Cloud-Plain-Blue.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373433" y="691858"/>
              <a:ext cx="763175" cy="763175"/>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p:cNvCxnSpPr/>
            <p:nvPr/>
          </p:nvCxnSpPr>
          <p:spPr>
            <a:xfrm>
              <a:off x="4283376" y="1291081"/>
              <a:ext cx="0" cy="167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354708" y="1156432"/>
              <a:ext cx="1070529" cy="1"/>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964236" y="1227975"/>
              <a:ext cx="678391"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Database</a:t>
              </a:r>
            </a:p>
          </p:txBody>
        </p:sp>
        <p:sp>
          <p:nvSpPr>
            <p:cNvPr id="81" name="TextBox 80"/>
            <p:cNvSpPr txBox="1"/>
            <p:nvPr/>
          </p:nvSpPr>
          <p:spPr>
            <a:xfrm>
              <a:off x="1656460" y="1822858"/>
              <a:ext cx="1293944"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Content Management</a:t>
              </a:r>
            </a:p>
          </p:txBody>
        </p:sp>
        <p:sp>
          <p:nvSpPr>
            <p:cNvPr id="82" name="TextBox 81"/>
            <p:cNvSpPr txBox="1"/>
            <p:nvPr/>
          </p:nvSpPr>
          <p:spPr>
            <a:xfrm>
              <a:off x="1624400" y="3448655"/>
              <a:ext cx="1358064"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Audio Visual Controller</a:t>
              </a:r>
            </a:p>
          </p:txBody>
        </p:sp>
        <p:sp>
          <p:nvSpPr>
            <p:cNvPr id="83" name="TextBox 82"/>
            <p:cNvSpPr txBox="1"/>
            <p:nvPr/>
          </p:nvSpPr>
          <p:spPr>
            <a:xfrm>
              <a:off x="4191871" y="2274457"/>
              <a:ext cx="851515"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Cisco CUCM</a:t>
              </a:r>
            </a:p>
          </p:txBody>
        </p:sp>
        <p:sp>
          <p:nvSpPr>
            <p:cNvPr id="84" name="TextBox 83"/>
            <p:cNvSpPr txBox="1"/>
            <p:nvPr/>
          </p:nvSpPr>
          <p:spPr>
            <a:xfrm>
              <a:off x="5816130" y="2299605"/>
              <a:ext cx="787395"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Cisco -TMS</a:t>
              </a:r>
            </a:p>
          </p:txBody>
        </p:sp>
        <p:sp>
          <p:nvSpPr>
            <p:cNvPr id="85" name="TextBox 84"/>
            <p:cNvSpPr txBox="1"/>
            <p:nvPr/>
          </p:nvSpPr>
          <p:spPr>
            <a:xfrm>
              <a:off x="6567098" y="1574223"/>
              <a:ext cx="755335"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Cisco MSE</a:t>
              </a:r>
            </a:p>
          </p:txBody>
        </p:sp>
        <p:pic>
          <p:nvPicPr>
            <p:cNvPr id="86" name="Picture 24" descr="C:\Users\partkar\Desktop\picts\wifi-logo-transparent-png.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611051" y="3134954"/>
              <a:ext cx="397723" cy="346592"/>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Connector 86"/>
            <p:cNvCxnSpPr/>
            <p:nvPr/>
          </p:nvCxnSpPr>
          <p:spPr>
            <a:xfrm>
              <a:off x="2448186" y="3913432"/>
              <a:ext cx="0" cy="346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448186" y="4252294"/>
              <a:ext cx="831819" cy="0"/>
            </a:xfrm>
            <a:prstGeom prst="line">
              <a:avLst/>
            </a:prstGeom>
          </p:spPr>
          <p:style>
            <a:lnRef idx="1">
              <a:schemeClr val="accent1"/>
            </a:lnRef>
            <a:fillRef idx="0">
              <a:schemeClr val="accent1"/>
            </a:fillRef>
            <a:effectRef idx="0">
              <a:schemeClr val="accent1"/>
            </a:effectRef>
            <a:fontRef idx="minor">
              <a:schemeClr val="tx1"/>
            </a:fontRef>
          </p:style>
        </p:cxnSp>
        <p:pic>
          <p:nvPicPr>
            <p:cNvPr id="89" name="Picture 25" descr="C:\Users\partkar\Desktop\picts\04fig25.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271892" y="4119190"/>
              <a:ext cx="400318" cy="341071"/>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p:cNvSpPr txBox="1"/>
            <p:nvPr/>
          </p:nvSpPr>
          <p:spPr>
            <a:xfrm>
              <a:off x="7461215" y="1574223"/>
              <a:ext cx="1005403"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Mediation Layer</a:t>
              </a:r>
            </a:p>
          </p:txBody>
        </p:sp>
        <p:sp>
          <p:nvSpPr>
            <p:cNvPr id="91" name="TextBox 90"/>
            <p:cNvSpPr txBox="1"/>
            <p:nvPr/>
          </p:nvSpPr>
          <p:spPr>
            <a:xfrm>
              <a:off x="6799125" y="2408551"/>
              <a:ext cx="1172116"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Dimming Controller</a:t>
              </a:r>
            </a:p>
          </p:txBody>
        </p:sp>
        <p:sp>
          <p:nvSpPr>
            <p:cNvPr id="92" name="TextBox 91"/>
            <p:cNvSpPr txBox="1"/>
            <p:nvPr/>
          </p:nvSpPr>
          <p:spPr>
            <a:xfrm>
              <a:off x="8043759" y="2413481"/>
              <a:ext cx="1037463"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HVAC Controller</a:t>
              </a:r>
            </a:p>
          </p:txBody>
        </p:sp>
        <p:sp>
          <p:nvSpPr>
            <p:cNvPr id="93" name="TextBox 92"/>
            <p:cNvSpPr txBox="1"/>
            <p:nvPr/>
          </p:nvSpPr>
          <p:spPr>
            <a:xfrm>
              <a:off x="7821037" y="3664578"/>
              <a:ext cx="1005403"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Air-Conditioning</a:t>
              </a:r>
            </a:p>
          </p:txBody>
        </p:sp>
        <p:sp>
          <p:nvSpPr>
            <p:cNvPr id="94" name="TextBox 93"/>
            <p:cNvSpPr txBox="1"/>
            <p:nvPr/>
          </p:nvSpPr>
          <p:spPr>
            <a:xfrm>
              <a:off x="7213901" y="3895410"/>
              <a:ext cx="588623"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Lighting</a:t>
              </a:r>
            </a:p>
          </p:txBody>
        </p:sp>
        <p:sp>
          <p:nvSpPr>
            <p:cNvPr id="95" name="TextBox 94"/>
            <p:cNvSpPr txBox="1"/>
            <p:nvPr/>
          </p:nvSpPr>
          <p:spPr>
            <a:xfrm>
              <a:off x="8545352" y="4454657"/>
              <a:ext cx="498855"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Blinds</a:t>
              </a:r>
            </a:p>
          </p:txBody>
        </p:sp>
        <p:sp>
          <p:nvSpPr>
            <p:cNvPr id="96" name="TextBox 95"/>
            <p:cNvSpPr txBox="1"/>
            <p:nvPr/>
          </p:nvSpPr>
          <p:spPr>
            <a:xfrm>
              <a:off x="1637601" y="4645932"/>
              <a:ext cx="646331"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Projector</a:t>
              </a:r>
            </a:p>
          </p:txBody>
        </p:sp>
        <p:sp>
          <p:nvSpPr>
            <p:cNvPr id="97" name="TextBox 96"/>
            <p:cNvSpPr txBox="1"/>
            <p:nvPr/>
          </p:nvSpPr>
          <p:spPr>
            <a:xfrm>
              <a:off x="2272921" y="4681689"/>
              <a:ext cx="1050288"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Projector-Screen</a:t>
              </a:r>
            </a:p>
          </p:txBody>
        </p:sp>
        <p:sp>
          <p:nvSpPr>
            <p:cNvPr id="98" name="TextBox 97"/>
            <p:cNvSpPr txBox="1"/>
            <p:nvPr/>
          </p:nvSpPr>
          <p:spPr>
            <a:xfrm>
              <a:off x="3083227" y="4402782"/>
              <a:ext cx="1107996"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Audio-Conference</a:t>
              </a:r>
            </a:p>
          </p:txBody>
        </p:sp>
        <p:sp>
          <p:nvSpPr>
            <p:cNvPr id="99" name="TextBox 98"/>
            <p:cNvSpPr txBox="1"/>
            <p:nvPr/>
          </p:nvSpPr>
          <p:spPr>
            <a:xfrm>
              <a:off x="4613608" y="3944441"/>
              <a:ext cx="723275"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IP-Phones</a:t>
              </a:r>
            </a:p>
          </p:txBody>
        </p:sp>
        <p:sp>
          <p:nvSpPr>
            <p:cNvPr id="100" name="TextBox 99"/>
            <p:cNvSpPr txBox="1"/>
            <p:nvPr/>
          </p:nvSpPr>
          <p:spPr>
            <a:xfrm>
              <a:off x="5443794" y="4357067"/>
              <a:ext cx="1306768"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Telepresence-System</a:t>
              </a:r>
            </a:p>
          </p:txBody>
        </p:sp>
        <p:sp>
          <p:nvSpPr>
            <p:cNvPr id="101" name="TextBox 100"/>
            <p:cNvSpPr txBox="1"/>
            <p:nvPr/>
          </p:nvSpPr>
          <p:spPr>
            <a:xfrm>
              <a:off x="3986938" y="3944441"/>
              <a:ext cx="543739"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Jabber</a:t>
              </a:r>
            </a:p>
          </p:txBody>
        </p:sp>
        <p:sp>
          <p:nvSpPr>
            <p:cNvPr id="102" name="TextBox 101"/>
            <p:cNvSpPr txBox="1"/>
            <p:nvPr/>
          </p:nvSpPr>
          <p:spPr>
            <a:xfrm>
              <a:off x="6248858" y="3370664"/>
              <a:ext cx="1165704"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Wi-Fi Access-Point</a:t>
              </a:r>
            </a:p>
          </p:txBody>
        </p:sp>
        <p:sp>
          <p:nvSpPr>
            <p:cNvPr id="103" name="TextBox 102"/>
            <p:cNvSpPr txBox="1"/>
            <p:nvPr/>
          </p:nvSpPr>
          <p:spPr>
            <a:xfrm>
              <a:off x="3039207" y="845478"/>
              <a:ext cx="1511952"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 Application &amp; Middleware</a:t>
              </a:r>
            </a:p>
          </p:txBody>
        </p:sp>
        <p:sp>
          <p:nvSpPr>
            <p:cNvPr id="104" name="TextBox 103"/>
            <p:cNvSpPr txBox="1"/>
            <p:nvPr/>
          </p:nvSpPr>
          <p:spPr>
            <a:xfrm>
              <a:off x="242220" y="1479435"/>
              <a:ext cx="1319592" cy="230832"/>
            </a:xfrm>
            <a:prstGeom prst="rect">
              <a:avLst/>
            </a:prstGeom>
            <a:noFill/>
          </p:spPr>
          <p:txBody>
            <a:bodyPr wrap="none" rtlCol="0">
              <a:spAutoFit/>
            </a:bodyPr>
            <a:lstStyle/>
            <a:p>
              <a:pPr defTabSz="457200" fontAlgn="base">
                <a:spcBef>
                  <a:spcPct val="0"/>
                </a:spcBef>
                <a:spcAft>
                  <a:spcPct val="0"/>
                </a:spcAft>
              </a:pPr>
              <a:r>
                <a:rPr lang="en-GB" sz="900" dirty="0">
                  <a:ea typeface="ＭＳ Ｐゴシック" charset="0"/>
                </a:rPr>
                <a:t>Administrator Console</a:t>
              </a:r>
            </a:p>
          </p:txBody>
        </p:sp>
        <p:cxnSp>
          <p:nvCxnSpPr>
            <p:cNvPr id="105" name="Straight Connector 104"/>
            <p:cNvCxnSpPr>
              <a:stCxn id="64" idx="3"/>
            </p:cNvCxnSpPr>
            <p:nvPr/>
          </p:nvCxnSpPr>
          <p:spPr>
            <a:xfrm flipV="1">
              <a:off x="1185888" y="1173393"/>
              <a:ext cx="2143702" cy="2878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6" name="Picture 20" descr="C:\Users\ecoffey\AppData\Local\Temp\Rar$DRa0.323\30097_Device_virtual_server_unknown_6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56460" y="2245297"/>
            <a:ext cx="1254920" cy="32826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C:\Users\tsbutme\Desktop\New folder - Copy\30017__Device_CUCM_3085_unknown_256.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317538" y="2695460"/>
            <a:ext cx="592140" cy="43755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C:\Users\tsbutme\Desktop\New folder - Copy\30017__Device_CUCM_3085_unknown_256.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237228" y="2758348"/>
            <a:ext cx="592140" cy="43755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16" descr="C:\Users\tsbutme\Desktop\Cisco Live Vegas 2011\Cisco Live London 2012\Icon.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681709" y="2713032"/>
            <a:ext cx="528117" cy="476504"/>
          </a:xfrm>
          <a:prstGeom prst="rect">
            <a:avLst/>
          </a:prstGeom>
          <a:noFill/>
          <a:ln w="9525">
            <a:noFill/>
            <a:miter lim="800000"/>
            <a:headEnd/>
            <a:tailEnd/>
          </a:ln>
        </p:spPr>
      </p:pic>
      <p:pic>
        <p:nvPicPr>
          <p:cNvPr id="111" name="Picture 110"/>
          <p:cNvPicPr>
            <a:picLocks noChangeAspect="1"/>
          </p:cNvPicPr>
          <p:nvPr/>
        </p:nvPicPr>
        <p:blipFill rotWithShape="1">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343799" y="2013086"/>
            <a:ext cx="664975" cy="329271"/>
          </a:xfrm>
          <a:prstGeom prst="rect">
            <a:avLst/>
          </a:prstGeom>
        </p:spPr>
      </p:pic>
      <p:pic>
        <p:nvPicPr>
          <p:cNvPr id="112" name="Picture 20" descr="C:\Users\ecoffey\AppData\Local\Temp\Rar$DRa0.323\30097_Device_virtual_server_unknown_6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34053" y="1995598"/>
            <a:ext cx="1254920" cy="32826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0" descr="C:\Users\ecoffey\AppData\Local\Temp\Rar$DRa0.323\30097_Device_virtual_server_unknown_6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15983" y="1285560"/>
            <a:ext cx="1254920" cy="3282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0" descr="C:\Users\ecoffey\AppData\Local\Temp\Rar$DRa0.248\30085_Device_telepresence1000_unknown_64.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49532" y="371470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0" descr="C:\Users\ecoffey\AppData\Local\Temp\Rar$DRa0.151\30086_Device_telepresence3000_unknown_64.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96636" y="3944338"/>
            <a:ext cx="993472" cy="99347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blogs.technet.com/cfs-file.ashx/__key/communityserver-blogs-components-weblogfiles/00-00-00-84-45/0624.Pic-4.png"/>
          <p:cNvPicPr>
            <a:picLocks noChangeAspect="1" noChangeArrowheads="1"/>
          </p:cNvPicPr>
          <p:nvPr/>
        </p:nvPicPr>
        <p:blipFill rotWithShape="1">
          <a:blip r:embed="rId26">
            <a:extLst>
              <a:ext uri="{28A0092B-C50C-407E-A947-70E740481C1C}">
                <a14:useLocalDpi xmlns:a14="http://schemas.microsoft.com/office/drawing/2010/main" val="0"/>
              </a:ext>
            </a:extLst>
          </a:blip>
          <a:srcRect l="79596" r="2718"/>
          <a:stretch/>
        </p:blipFill>
        <p:spPr bwMode="auto">
          <a:xfrm>
            <a:off x="1175333" y="2589169"/>
            <a:ext cx="387154" cy="6278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blogs.technet.com/cfs-file.ashx/__key/communityserver-blogs-components-weblogfiles/00-00-00-84-45/0624.Pic-4.pn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3106" r="79315"/>
          <a:stretch/>
        </p:blipFill>
        <p:spPr bwMode="auto">
          <a:xfrm>
            <a:off x="1188247" y="3180011"/>
            <a:ext cx="364085" cy="59402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0" descr="C:\Users\ecoffey\AppData\Local\Temp\Rar$DRa0.173\30019_Device_database_unknown_64.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088045" y="166270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0" descr="C:\Users\ecoffey\AppData\Local\Temp\Rar$DRa0.173\30019_Device_database_unknown_64.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12117" y="158142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p:cNvPicPr>
            <a:picLocks noChangeAspect="1"/>
          </p:cNvPicPr>
          <p:nvPr/>
        </p:nvPicPr>
        <p:blipFill>
          <a:blip r:embed="rId28"/>
          <a:stretch>
            <a:fillRect/>
          </a:stretch>
        </p:blipFill>
        <p:spPr>
          <a:xfrm>
            <a:off x="5849532" y="899889"/>
            <a:ext cx="323828" cy="323912"/>
          </a:xfrm>
          <a:prstGeom prst="rect">
            <a:avLst/>
          </a:prstGeom>
        </p:spPr>
      </p:pic>
      <p:sp>
        <p:nvSpPr>
          <p:cNvPr id="126" name="Freeform 25"/>
          <p:cNvSpPr>
            <a:spLocks noEditPoints="1"/>
          </p:cNvSpPr>
          <p:nvPr/>
        </p:nvSpPr>
        <p:spPr bwMode="auto">
          <a:xfrm>
            <a:off x="4028642" y="3714702"/>
            <a:ext cx="299813" cy="334137"/>
          </a:xfrm>
          <a:custGeom>
            <a:avLst/>
            <a:gdLst>
              <a:gd name="T0" fmla="*/ 286 w 659"/>
              <a:gd name="T1" fmla="*/ 280 h 692"/>
              <a:gd name="T2" fmla="*/ 260 w 659"/>
              <a:gd name="T3" fmla="*/ 225 h 692"/>
              <a:gd name="T4" fmla="*/ 212 w 659"/>
              <a:gd name="T5" fmla="*/ 181 h 692"/>
              <a:gd name="T6" fmla="*/ 161 w 659"/>
              <a:gd name="T7" fmla="*/ 163 h 692"/>
              <a:gd name="T8" fmla="*/ 401 w 659"/>
              <a:gd name="T9" fmla="*/ 343 h 692"/>
              <a:gd name="T10" fmla="*/ 404 w 659"/>
              <a:gd name="T11" fmla="*/ 357 h 692"/>
              <a:gd name="T12" fmla="*/ 293 w 659"/>
              <a:gd name="T13" fmla="*/ 408 h 692"/>
              <a:gd name="T14" fmla="*/ 500 w 659"/>
              <a:gd name="T15" fmla="*/ 197 h 692"/>
              <a:gd name="T16" fmla="*/ 463 w 659"/>
              <a:gd name="T17" fmla="*/ 70 h 692"/>
              <a:gd name="T18" fmla="*/ 348 w 659"/>
              <a:gd name="T19" fmla="*/ 6 h 692"/>
              <a:gd name="T20" fmla="*/ 297 w 659"/>
              <a:gd name="T21" fmla="*/ 1 h 692"/>
              <a:gd name="T22" fmla="*/ 84 w 659"/>
              <a:gd name="T23" fmla="*/ 100 h 692"/>
              <a:gd name="T24" fmla="*/ 57 w 659"/>
              <a:gd name="T25" fmla="*/ 163 h 692"/>
              <a:gd name="T26" fmla="*/ 658 w 659"/>
              <a:gd name="T27" fmla="*/ 288 h 692"/>
              <a:gd name="T28" fmla="*/ 611 w 659"/>
              <a:gd name="T29" fmla="*/ 154 h 692"/>
              <a:gd name="T30" fmla="*/ 524 w 659"/>
              <a:gd name="T31" fmla="*/ 62 h 692"/>
              <a:gd name="T32" fmla="*/ 416 w 659"/>
              <a:gd name="T33" fmla="*/ 11 h 692"/>
              <a:gd name="T34" fmla="*/ 476 w 659"/>
              <a:gd name="T35" fmla="*/ 61 h 692"/>
              <a:gd name="T36" fmla="*/ 513 w 659"/>
              <a:gd name="T37" fmla="*/ 224 h 692"/>
              <a:gd name="T38" fmla="*/ 486 w 659"/>
              <a:gd name="T39" fmla="*/ 291 h 692"/>
              <a:gd name="T40" fmla="*/ 169 w 659"/>
              <a:gd name="T41" fmla="*/ 429 h 692"/>
              <a:gd name="T42" fmla="*/ 23 w 659"/>
              <a:gd name="T43" fmla="*/ 257 h 692"/>
              <a:gd name="T44" fmla="*/ 3 w 659"/>
              <a:gd name="T45" fmla="*/ 367 h 692"/>
              <a:gd name="T46" fmla="*/ 5 w 659"/>
              <a:gd name="T47" fmla="*/ 378 h 692"/>
              <a:gd name="T48" fmla="*/ 6 w 659"/>
              <a:gd name="T49" fmla="*/ 388 h 692"/>
              <a:gd name="T50" fmla="*/ 9 w 659"/>
              <a:gd name="T51" fmla="*/ 404 h 692"/>
              <a:gd name="T52" fmla="*/ 12 w 659"/>
              <a:gd name="T53" fmla="*/ 413 h 692"/>
              <a:gd name="T54" fmla="*/ 17 w 659"/>
              <a:gd name="T55" fmla="*/ 431 h 692"/>
              <a:gd name="T56" fmla="*/ 25 w 659"/>
              <a:gd name="T57" fmla="*/ 453 h 692"/>
              <a:gd name="T58" fmla="*/ 33 w 659"/>
              <a:gd name="T59" fmla="*/ 469 h 692"/>
              <a:gd name="T60" fmla="*/ 37 w 659"/>
              <a:gd name="T61" fmla="*/ 476 h 692"/>
              <a:gd name="T62" fmla="*/ 51 w 659"/>
              <a:gd name="T63" fmla="*/ 497 h 692"/>
              <a:gd name="T64" fmla="*/ 56 w 659"/>
              <a:gd name="T65" fmla="*/ 504 h 692"/>
              <a:gd name="T66" fmla="*/ 79 w 659"/>
              <a:gd name="T67" fmla="*/ 530 h 692"/>
              <a:gd name="T68" fmla="*/ 85 w 659"/>
              <a:gd name="T69" fmla="*/ 536 h 692"/>
              <a:gd name="T70" fmla="*/ 95 w 659"/>
              <a:gd name="T71" fmla="*/ 545 h 692"/>
              <a:gd name="T72" fmla="*/ 102 w 659"/>
              <a:gd name="T73" fmla="*/ 550 h 692"/>
              <a:gd name="T74" fmla="*/ 125 w 659"/>
              <a:gd name="T75" fmla="*/ 568 h 692"/>
              <a:gd name="T76" fmla="*/ 133 w 659"/>
              <a:gd name="T77" fmla="*/ 573 h 692"/>
              <a:gd name="T78" fmla="*/ 187 w 659"/>
              <a:gd name="T79" fmla="*/ 604 h 692"/>
              <a:gd name="T80" fmla="*/ 208 w 659"/>
              <a:gd name="T81" fmla="*/ 613 h 692"/>
              <a:gd name="T82" fmla="*/ 150 w 659"/>
              <a:gd name="T83" fmla="*/ 691 h 692"/>
              <a:gd name="T84" fmla="*/ 320 w 659"/>
              <a:gd name="T85" fmla="*/ 639 h 692"/>
              <a:gd name="T86" fmla="*/ 659 w 659"/>
              <a:gd name="T87" fmla="*/ 319 h 692"/>
              <a:gd name="T88" fmla="*/ 62 w 659"/>
              <a:gd name="T89" fmla="*/ 352 h 692"/>
              <a:gd name="T90" fmla="*/ 275 w 659"/>
              <a:gd name="T91" fmla="*/ 304 h 692"/>
              <a:gd name="T92" fmla="*/ 204 w 659"/>
              <a:gd name="T93" fmla="*/ 196 h 692"/>
              <a:gd name="T94" fmla="*/ 39 w 659"/>
              <a:gd name="T95" fmla="*/ 29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9" h="692">
                <a:moveTo>
                  <a:pt x="293" y="408"/>
                </a:moveTo>
                <a:cubicBezTo>
                  <a:pt x="302" y="365"/>
                  <a:pt x="299" y="320"/>
                  <a:pt x="286" y="280"/>
                </a:cubicBezTo>
                <a:cubicBezTo>
                  <a:pt x="280" y="261"/>
                  <a:pt x="273" y="243"/>
                  <a:pt x="262" y="228"/>
                </a:cubicBezTo>
                <a:cubicBezTo>
                  <a:pt x="262" y="227"/>
                  <a:pt x="261" y="226"/>
                  <a:pt x="260" y="225"/>
                </a:cubicBezTo>
                <a:cubicBezTo>
                  <a:pt x="259" y="224"/>
                  <a:pt x="258" y="223"/>
                  <a:pt x="258" y="221"/>
                </a:cubicBezTo>
                <a:cubicBezTo>
                  <a:pt x="243" y="202"/>
                  <a:pt x="227" y="190"/>
                  <a:pt x="212" y="181"/>
                </a:cubicBezTo>
                <a:cubicBezTo>
                  <a:pt x="195" y="172"/>
                  <a:pt x="178" y="167"/>
                  <a:pt x="161" y="165"/>
                </a:cubicBezTo>
                <a:cubicBezTo>
                  <a:pt x="160" y="165"/>
                  <a:pt x="160" y="163"/>
                  <a:pt x="161" y="163"/>
                </a:cubicBezTo>
                <a:cubicBezTo>
                  <a:pt x="202" y="159"/>
                  <a:pt x="245" y="169"/>
                  <a:pt x="281" y="188"/>
                </a:cubicBezTo>
                <a:cubicBezTo>
                  <a:pt x="345" y="221"/>
                  <a:pt x="384" y="273"/>
                  <a:pt x="401" y="343"/>
                </a:cubicBezTo>
                <a:cubicBezTo>
                  <a:pt x="403" y="348"/>
                  <a:pt x="404" y="353"/>
                  <a:pt x="404" y="357"/>
                </a:cubicBezTo>
                <a:cubicBezTo>
                  <a:pt x="404" y="357"/>
                  <a:pt x="404" y="357"/>
                  <a:pt x="404" y="357"/>
                </a:cubicBezTo>
                <a:cubicBezTo>
                  <a:pt x="373" y="380"/>
                  <a:pt x="336" y="399"/>
                  <a:pt x="294" y="408"/>
                </a:cubicBezTo>
                <a:cubicBezTo>
                  <a:pt x="293" y="409"/>
                  <a:pt x="293" y="408"/>
                  <a:pt x="293" y="408"/>
                </a:cubicBezTo>
                <a:close/>
                <a:moveTo>
                  <a:pt x="58" y="164"/>
                </a:moveTo>
                <a:cubicBezTo>
                  <a:pt x="215" y="57"/>
                  <a:pt x="362" y="71"/>
                  <a:pt x="500" y="197"/>
                </a:cubicBezTo>
                <a:cubicBezTo>
                  <a:pt x="500" y="198"/>
                  <a:pt x="501" y="197"/>
                  <a:pt x="501" y="197"/>
                </a:cubicBezTo>
                <a:cubicBezTo>
                  <a:pt x="505" y="152"/>
                  <a:pt x="492" y="108"/>
                  <a:pt x="463" y="70"/>
                </a:cubicBezTo>
                <a:cubicBezTo>
                  <a:pt x="432" y="29"/>
                  <a:pt x="379" y="12"/>
                  <a:pt x="349" y="6"/>
                </a:cubicBezTo>
                <a:cubicBezTo>
                  <a:pt x="349" y="6"/>
                  <a:pt x="348" y="6"/>
                  <a:pt x="348" y="6"/>
                </a:cubicBezTo>
                <a:cubicBezTo>
                  <a:pt x="332" y="3"/>
                  <a:pt x="314" y="1"/>
                  <a:pt x="297" y="1"/>
                </a:cubicBezTo>
                <a:cubicBezTo>
                  <a:pt x="297" y="1"/>
                  <a:pt x="297" y="1"/>
                  <a:pt x="297" y="1"/>
                </a:cubicBezTo>
                <a:cubicBezTo>
                  <a:pt x="218" y="0"/>
                  <a:pt x="137" y="34"/>
                  <a:pt x="89" y="95"/>
                </a:cubicBezTo>
                <a:cubicBezTo>
                  <a:pt x="87" y="96"/>
                  <a:pt x="86" y="98"/>
                  <a:pt x="84" y="100"/>
                </a:cubicBezTo>
                <a:cubicBezTo>
                  <a:pt x="84" y="100"/>
                  <a:pt x="84" y="100"/>
                  <a:pt x="84" y="100"/>
                </a:cubicBezTo>
                <a:cubicBezTo>
                  <a:pt x="72" y="117"/>
                  <a:pt x="62" y="137"/>
                  <a:pt x="57" y="163"/>
                </a:cubicBezTo>
                <a:cubicBezTo>
                  <a:pt x="57" y="164"/>
                  <a:pt x="58" y="164"/>
                  <a:pt x="58" y="164"/>
                </a:cubicBezTo>
                <a:close/>
                <a:moveTo>
                  <a:pt x="658" y="288"/>
                </a:moveTo>
                <a:cubicBezTo>
                  <a:pt x="654" y="240"/>
                  <a:pt x="639" y="196"/>
                  <a:pt x="612" y="155"/>
                </a:cubicBezTo>
                <a:cubicBezTo>
                  <a:pt x="612" y="155"/>
                  <a:pt x="612" y="154"/>
                  <a:pt x="611" y="154"/>
                </a:cubicBezTo>
                <a:cubicBezTo>
                  <a:pt x="595" y="129"/>
                  <a:pt x="575" y="106"/>
                  <a:pt x="551" y="84"/>
                </a:cubicBezTo>
                <a:cubicBezTo>
                  <a:pt x="542" y="76"/>
                  <a:pt x="533" y="68"/>
                  <a:pt x="524" y="62"/>
                </a:cubicBezTo>
                <a:cubicBezTo>
                  <a:pt x="522" y="61"/>
                  <a:pt x="521" y="60"/>
                  <a:pt x="519" y="59"/>
                </a:cubicBezTo>
                <a:cubicBezTo>
                  <a:pt x="488" y="37"/>
                  <a:pt x="454" y="21"/>
                  <a:pt x="416" y="11"/>
                </a:cubicBezTo>
                <a:cubicBezTo>
                  <a:pt x="416" y="11"/>
                  <a:pt x="415" y="12"/>
                  <a:pt x="416" y="12"/>
                </a:cubicBezTo>
                <a:cubicBezTo>
                  <a:pt x="438" y="23"/>
                  <a:pt x="459" y="39"/>
                  <a:pt x="476" y="61"/>
                </a:cubicBezTo>
                <a:cubicBezTo>
                  <a:pt x="492" y="81"/>
                  <a:pt x="503" y="104"/>
                  <a:pt x="510" y="127"/>
                </a:cubicBezTo>
                <a:cubicBezTo>
                  <a:pt x="519" y="158"/>
                  <a:pt x="521" y="191"/>
                  <a:pt x="513" y="224"/>
                </a:cubicBezTo>
                <a:cubicBezTo>
                  <a:pt x="513" y="224"/>
                  <a:pt x="513" y="224"/>
                  <a:pt x="513" y="224"/>
                </a:cubicBezTo>
                <a:cubicBezTo>
                  <a:pt x="508" y="247"/>
                  <a:pt x="499" y="269"/>
                  <a:pt x="486" y="291"/>
                </a:cubicBezTo>
                <a:cubicBezTo>
                  <a:pt x="442" y="365"/>
                  <a:pt x="346" y="433"/>
                  <a:pt x="222" y="433"/>
                </a:cubicBezTo>
                <a:cubicBezTo>
                  <a:pt x="205" y="433"/>
                  <a:pt x="187" y="431"/>
                  <a:pt x="169" y="429"/>
                </a:cubicBezTo>
                <a:cubicBezTo>
                  <a:pt x="76" y="414"/>
                  <a:pt x="32" y="353"/>
                  <a:pt x="23" y="301"/>
                </a:cubicBezTo>
                <a:cubicBezTo>
                  <a:pt x="20" y="286"/>
                  <a:pt x="20" y="271"/>
                  <a:pt x="23" y="257"/>
                </a:cubicBezTo>
                <a:cubicBezTo>
                  <a:pt x="23" y="256"/>
                  <a:pt x="21" y="255"/>
                  <a:pt x="21" y="256"/>
                </a:cubicBezTo>
                <a:cubicBezTo>
                  <a:pt x="3" y="292"/>
                  <a:pt x="0" y="330"/>
                  <a:pt x="3" y="367"/>
                </a:cubicBezTo>
                <a:cubicBezTo>
                  <a:pt x="4" y="371"/>
                  <a:pt x="4" y="374"/>
                  <a:pt x="5" y="377"/>
                </a:cubicBezTo>
                <a:cubicBezTo>
                  <a:pt x="5" y="377"/>
                  <a:pt x="5" y="378"/>
                  <a:pt x="5" y="378"/>
                </a:cubicBezTo>
                <a:cubicBezTo>
                  <a:pt x="5" y="380"/>
                  <a:pt x="5" y="383"/>
                  <a:pt x="6" y="385"/>
                </a:cubicBezTo>
                <a:cubicBezTo>
                  <a:pt x="6" y="386"/>
                  <a:pt x="6" y="387"/>
                  <a:pt x="6" y="388"/>
                </a:cubicBezTo>
                <a:cubicBezTo>
                  <a:pt x="7" y="390"/>
                  <a:pt x="7" y="393"/>
                  <a:pt x="8" y="396"/>
                </a:cubicBezTo>
                <a:cubicBezTo>
                  <a:pt x="8" y="398"/>
                  <a:pt x="9" y="401"/>
                  <a:pt x="9" y="404"/>
                </a:cubicBezTo>
                <a:cubicBezTo>
                  <a:pt x="9" y="404"/>
                  <a:pt x="9" y="405"/>
                  <a:pt x="10" y="405"/>
                </a:cubicBezTo>
                <a:cubicBezTo>
                  <a:pt x="10" y="408"/>
                  <a:pt x="11" y="411"/>
                  <a:pt x="12" y="413"/>
                </a:cubicBezTo>
                <a:cubicBezTo>
                  <a:pt x="12" y="416"/>
                  <a:pt x="13" y="418"/>
                  <a:pt x="14" y="421"/>
                </a:cubicBezTo>
                <a:cubicBezTo>
                  <a:pt x="15" y="424"/>
                  <a:pt x="16" y="428"/>
                  <a:pt x="17" y="431"/>
                </a:cubicBezTo>
                <a:cubicBezTo>
                  <a:pt x="18" y="433"/>
                  <a:pt x="19" y="436"/>
                  <a:pt x="19" y="438"/>
                </a:cubicBezTo>
                <a:cubicBezTo>
                  <a:pt x="21" y="443"/>
                  <a:pt x="23" y="448"/>
                  <a:pt x="25" y="453"/>
                </a:cubicBezTo>
                <a:cubicBezTo>
                  <a:pt x="26" y="454"/>
                  <a:pt x="26" y="454"/>
                  <a:pt x="26" y="455"/>
                </a:cubicBezTo>
                <a:cubicBezTo>
                  <a:pt x="29" y="460"/>
                  <a:pt x="31" y="464"/>
                  <a:pt x="33" y="469"/>
                </a:cubicBezTo>
                <a:cubicBezTo>
                  <a:pt x="33" y="469"/>
                  <a:pt x="33" y="469"/>
                  <a:pt x="33" y="469"/>
                </a:cubicBezTo>
                <a:cubicBezTo>
                  <a:pt x="35" y="472"/>
                  <a:pt x="36" y="474"/>
                  <a:pt x="37" y="476"/>
                </a:cubicBezTo>
                <a:cubicBezTo>
                  <a:pt x="40" y="481"/>
                  <a:pt x="43" y="486"/>
                  <a:pt x="46" y="490"/>
                </a:cubicBezTo>
                <a:cubicBezTo>
                  <a:pt x="48" y="493"/>
                  <a:pt x="49" y="495"/>
                  <a:pt x="51" y="497"/>
                </a:cubicBezTo>
                <a:cubicBezTo>
                  <a:pt x="51" y="497"/>
                  <a:pt x="51" y="497"/>
                  <a:pt x="51" y="498"/>
                </a:cubicBezTo>
                <a:cubicBezTo>
                  <a:pt x="53" y="500"/>
                  <a:pt x="54" y="502"/>
                  <a:pt x="56" y="504"/>
                </a:cubicBezTo>
                <a:cubicBezTo>
                  <a:pt x="58" y="506"/>
                  <a:pt x="59" y="508"/>
                  <a:pt x="61" y="510"/>
                </a:cubicBezTo>
                <a:cubicBezTo>
                  <a:pt x="67" y="517"/>
                  <a:pt x="73" y="524"/>
                  <a:pt x="79" y="530"/>
                </a:cubicBezTo>
                <a:cubicBezTo>
                  <a:pt x="80" y="531"/>
                  <a:pt x="81" y="532"/>
                  <a:pt x="83" y="533"/>
                </a:cubicBezTo>
                <a:cubicBezTo>
                  <a:pt x="84" y="534"/>
                  <a:pt x="84" y="535"/>
                  <a:pt x="85" y="536"/>
                </a:cubicBezTo>
                <a:cubicBezTo>
                  <a:pt x="87" y="537"/>
                  <a:pt x="88" y="538"/>
                  <a:pt x="89" y="539"/>
                </a:cubicBezTo>
                <a:cubicBezTo>
                  <a:pt x="91" y="541"/>
                  <a:pt x="93" y="543"/>
                  <a:pt x="95" y="545"/>
                </a:cubicBezTo>
                <a:cubicBezTo>
                  <a:pt x="97" y="546"/>
                  <a:pt x="99" y="548"/>
                  <a:pt x="100" y="549"/>
                </a:cubicBezTo>
                <a:cubicBezTo>
                  <a:pt x="101" y="549"/>
                  <a:pt x="102" y="550"/>
                  <a:pt x="102" y="550"/>
                </a:cubicBezTo>
                <a:cubicBezTo>
                  <a:pt x="105" y="552"/>
                  <a:pt x="107" y="554"/>
                  <a:pt x="109" y="556"/>
                </a:cubicBezTo>
                <a:cubicBezTo>
                  <a:pt x="115" y="560"/>
                  <a:pt x="120" y="564"/>
                  <a:pt x="125" y="568"/>
                </a:cubicBezTo>
                <a:cubicBezTo>
                  <a:pt x="128" y="569"/>
                  <a:pt x="130" y="571"/>
                  <a:pt x="133" y="573"/>
                </a:cubicBezTo>
                <a:cubicBezTo>
                  <a:pt x="133" y="573"/>
                  <a:pt x="133" y="573"/>
                  <a:pt x="133" y="573"/>
                </a:cubicBezTo>
                <a:cubicBezTo>
                  <a:pt x="133" y="573"/>
                  <a:pt x="133" y="573"/>
                  <a:pt x="134" y="573"/>
                </a:cubicBezTo>
                <a:cubicBezTo>
                  <a:pt x="151" y="585"/>
                  <a:pt x="169" y="595"/>
                  <a:pt x="187" y="604"/>
                </a:cubicBezTo>
                <a:cubicBezTo>
                  <a:pt x="187" y="604"/>
                  <a:pt x="187" y="604"/>
                  <a:pt x="187" y="604"/>
                </a:cubicBezTo>
                <a:cubicBezTo>
                  <a:pt x="194" y="607"/>
                  <a:pt x="201" y="610"/>
                  <a:pt x="208" y="613"/>
                </a:cubicBezTo>
                <a:cubicBezTo>
                  <a:pt x="196" y="634"/>
                  <a:pt x="175" y="662"/>
                  <a:pt x="149" y="686"/>
                </a:cubicBezTo>
                <a:cubicBezTo>
                  <a:pt x="147" y="688"/>
                  <a:pt x="148" y="690"/>
                  <a:pt x="150" y="691"/>
                </a:cubicBezTo>
                <a:cubicBezTo>
                  <a:pt x="175" y="692"/>
                  <a:pt x="240" y="688"/>
                  <a:pt x="286" y="636"/>
                </a:cubicBezTo>
                <a:cubicBezTo>
                  <a:pt x="295" y="637"/>
                  <a:pt x="314" y="639"/>
                  <a:pt x="320" y="639"/>
                </a:cubicBezTo>
                <a:cubicBezTo>
                  <a:pt x="322" y="639"/>
                  <a:pt x="324" y="639"/>
                  <a:pt x="327" y="639"/>
                </a:cubicBezTo>
                <a:cubicBezTo>
                  <a:pt x="510" y="639"/>
                  <a:pt x="659" y="496"/>
                  <a:pt x="659" y="319"/>
                </a:cubicBezTo>
                <a:cubicBezTo>
                  <a:pt x="659" y="309"/>
                  <a:pt x="659" y="298"/>
                  <a:pt x="658" y="288"/>
                </a:cubicBezTo>
                <a:close/>
                <a:moveTo>
                  <a:pt x="62" y="352"/>
                </a:moveTo>
                <a:cubicBezTo>
                  <a:pt x="62" y="352"/>
                  <a:pt x="63" y="352"/>
                  <a:pt x="63" y="352"/>
                </a:cubicBezTo>
                <a:cubicBezTo>
                  <a:pt x="122" y="280"/>
                  <a:pt x="195" y="276"/>
                  <a:pt x="275" y="304"/>
                </a:cubicBezTo>
                <a:cubicBezTo>
                  <a:pt x="275" y="304"/>
                  <a:pt x="276" y="304"/>
                  <a:pt x="276" y="303"/>
                </a:cubicBezTo>
                <a:cubicBezTo>
                  <a:pt x="265" y="252"/>
                  <a:pt x="240" y="215"/>
                  <a:pt x="204" y="196"/>
                </a:cubicBezTo>
                <a:cubicBezTo>
                  <a:pt x="161" y="172"/>
                  <a:pt x="108" y="179"/>
                  <a:pt x="85" y="191"/>
                </a:cubicBezTo>
                <a:cubicBezTo>
                  <a:pt x="49" y="211"/>
                  <a:pt x="31" y="253"/>
                  <a:pt x="39" y="298"/>
                </a:cubicBezTo>
                <a:cubicBezTo>
                  <a:pt x="42" y="316"/>
                  <a:pt x="49" y="335"/>
                  <a:pt x="62" y="352"/>
                </a:cubicBezTo>
                <a:close/>
              </a:path>
            </a:pathLst>
          </a:custGeom>
          <a:gradFill>
            <a:gsLst>
              <a:gs pos="0">
                <a:srgbClr val="05C4DD"/>
              </a:gs>
              <a:gs pos="55000">
                <a:srgbClr val="0F3CAA"/>
              </a:gs>
            </a:gsLst>
            <a:lin ang="6600000" scaled="0"/>
          </a:gradFill>
          <a:ln>
            <a:noFill/>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ea typeface="ＭＳ Ｐゴシック" charset="0"/>
            </a:endParaRPr>
          </a:p>
        </p:txBody>
      </p:sp>
      <p:pic>
        <p:nvPicPr>
          <p:cNvPr id="128" name="Picture 20" descr="C:\Users\ecoffey\AppData\Local\Temp\Rar$DRa0.101\30060_Device_phone_unknown_64.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33584" y="3731531"/>
            <a:ext cx="425613" cy="425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Smart Spaces Solution Technology Architecture</a:t>
            </a:r>
            <a:endParaRPr lang="en-US" dirty="0"/>
          </a:p>
        </p:txBody>
      </p:sp>
    </p:spTree>
    <p:extLst>
      <p:ext uri="{BB962C8B-B14F-4D97-AF65-F5344CB8AC3E}">
        <p14:creationId xmlns:p14="http://schemas.microsoft.com/office/powerpoint/2010/main" val="32258999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Slide Number Placeholder 2"/>
          <p:cNvSpPr>
            <a:spLocks noGrp="1"/>
          </p:cNvSpPr>
          <p:nvPr>
            <p:ph type="sldNum" sz="quarter" idx="4"/>
          </p:nvPr>
        </p:nvSpPr>
        <p:spPr/>
        <p:txBody>
          <a:bodyPr/>
          <a:lstStyle/>
          <a:p>
            <a:fld id="{96A97DD0-5BE7-4856-A2A9-C42C6688E607}" type="slidenum">
              <a:rPr/>
              <a:pPr/>
              <a:t>35</a:t>
            </a:fld>
            <a:endParaRPr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785" r="1163"/>
          <a:stretch/>
        </p:blipFill>
        <p:spPr bwMode="auto">
          <a:xfrm>
            <a:off x="-248575" y="-88775"/>
            <a:ext cx="9561250" cy="632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9118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2349497" y="1236480"/>
            <a:ext cx="6547020" cy="3800091"/>
          </a:xfrm>
          <a:prstGeom prst="roundRect">
            <a:avLst>
              <a:gd name="adj" fmla="val 1353"/>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t" anchorCtr="0"/>
          <a:lstStyle/>
          <a:p>
            <a:pPr defTabSz="610795">
              <a:lnSpc>
                <a:spcPct val="95000"/>
              </a:lnSpc>
              <a:spcAft>
                <a:spcPts val="225"/>
              </a:spcAft>
              <a:defRPr/>
            </a:pPr>
            <a:endParaRPr lang="en-US" sz="1200" dirty="0">
              <a:solidFill>
                <a:srgbClr val="000000"/>
              </a:solidFill>
              <a:latin typeface="Arial"/>
            </a:endParaRPr>
          </a:p>
        </p:txBody>
      </p:sp>
      <p:sp>
        <p:nvSpPr>
          <p:cNvPr id="2" name="Title 1"/>
          <p:cNvSpPr>
            <a:spLocks noGrp="1"/>
          </p:cNvSpPr>
          <p:nvPr>
            <p:ph type="title"/>
          </p:nvPr>
        </p:nvSpPr>
        <p:spPr>
          <a:xfrm>
            <a:off x="235020" y="341314"/>
            <a:ext cx="8548234" cy="731837"/>
          </a:xfrm>
        </p:spPr>
        <p:txBody>
          <a:bodyPr anchor="t"/>
          <a:lstStyle/>
          <a:p>
            <a:r>
              <a:rPr lang="en-US" dirty="0" smtClean="0"/>
              <a:t>Connected Claims – FCR Support Use Case </a:t>
            </a:r>
            <a:endParaRPr lang="en-US" dirty="0"/>
          </a:p>
        </p:txBody>
      </p:sp>
      <p:sp>
        <p:nvSpPr>
          <p:cNvPr id="14" name="AutoShape 6"/>
          <p:cNvSpPr>
            <a:spLocks noChangeArrowheads="1"/>
          </p:cNvSpPr>
          <p:nvPr>
            <p:custDataLst>
              <p:tags r:id="rId1"/>
            </p:custDataLst>
          </p:nvPr>
        </p:nvSpPr>
        <p:spPr bwMode="auto">
          <a:xfrm>
            <a:off x="235019" y="878593"/>
            <a:ext cx="2057400"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61592" tIns="0" rIns="61592" bIns="0" anchor="ctr"/>
          <a:lstStyle/>
          <a:p>
            <a:pPr defTabSz="610795">
              <a:defRPr/>
            </a:pPr>
            <a:r>
              <a:rPr lang="en-US" sz="1200" b="1" dirty="0">
                <a:solidFill>
                  <a:srgbClr val="FFFFFF"/>
                </a:solidFill>
                <a:effectLst>
                  <a:outerShdw blurRad="38100" dist="38100" dir="2700000" algn="tl">
                    <a:srgbClr val="000000">
                      <a:alpha val="43137"/>
                    </a:srgbClr>
                  </a:outerShdw>
                </a:effectLst>
                <a:latin typeface="Arial"/>
              </a:rPr>
              <a:t>Challenge</a:t>
            </a:r>
          </a:p>
        </p:txBody>
      </p:sp>
      <p:sp>
        <p:nvSpPr>
          <p:cNvPr id="11" name="AutoShape 6"/>
          <p:cNvSpPr>
            <a:spLocks noChangeArrowheads="1"/>
          </p:cNvSpPr>
          <p:nvPr>
            <p:custDataLst>
              <p:tags r:id="rId2"/>
            </p:custDataLst>
          </p:nvPr>
        </p:nvSpPr>
        <p:spPr bwMode="auto">
          <a:xfrm>
            <a:off x="235019" y="2612360"/>
            <a:ext cx="2057400"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61592" tIns="0" rIns="61592" bIns="0" anchor="ctr"/>
          <a:lstStyle/>
          <a:p>
            <a:pPr defTabSz="610795">
              <a:defRPr/>
            </a:pPr>
            <a:r>
              <a:rPr lang="en-US" sz="1200" b="1" dirty="0">
                <a:solidFill>
                  <a:srgbClr val="FFFFFF"/>
                </a:solidFill>
                <a:effectLst>
                  <a:outerShdw blurRad="38100" dist="38100" dir="2700000" algn="tl">
                    <a:srgbClr val="000000">
                      <a:alpha val="43137"/>
                    </a:srgbClr>
                  </a:outerShdw>
                </a:effectLst>
                <a:latin typeface="Arial"/>
              </a:rPr>
              <a:t>Business Impact</a:t>
            </a:r>
          </a:p>
        </p:txBody>
      </p:sp>
      <p:sp>
        <p:nvSpPr>
          <p:cNvPr id="4" name="Rounded Rectangle 3"/>
          <p:cNvSpPr/>
          <p:nvPr/>
        </p:nvSpPr>
        <p:spPr>
          <a:xfrm>
            <a:off x="235020" y="1236481"/>
            <a:ext cx="2059455" cy="1310714"/>
          </a:xfrm>
          <a:prstGeom prst="roundRect">
            <a:avLst>
              <a:gd name="adj" fmla="val 5289"/>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t" anchorCtr="0"/>
          <a:lstStyle/>
          <a:p>
            <a:pPr marL="117475" indent="-117475" defTabSz="610795">
              <a:lnSpc>
                <a:spcPct val="95000"/>
              </a:lnSpc>
              <a:spcAft>
                <a:spcPts val="225"/>
              </a:spcAft>
              <a:buFont typeface="Arial" pitchFamily="34" charset="0"/>
              <a:buChar char="•"/>
              <a:defRPr/>
            </a:pPr>
            <a:r>
              <a:rPr lang="en-US" sz="1200" dirty="0">
                <a:solidFill>
                  <a:srgbClr val="000000"/>
                </a:solidFill>
                <a:latin typeface="Arial"/>
              </a:rPr>
              <a:t>New FCR needs support and access to SME resource while in the field at a claims site</a:t>
            </a:r>
          </a:p>
        </p:txBody>
      </p:sp>
      <p:sp>
        <p:nvSpPr>
          <p:cNvPr id="21" name="Rounded Rectangle 20"/>
          <p:cNvSpPr/>
          <p:nvPr/>
        </p:nvSpPr>
        <p:spPr>
          <a:xfrm>
            <a:off x="235020" y="2980285"/>
            <a:ext cx="2059455" cy="2056286"/>
          </a:xfrm>
          <a:prstGeom prst="roundRect">
            <a:avLst>
              <a:gd name="adj" fmla="val 2244"/>
            </a:avLst>
          </a:prstGeom>
          <a:solidFill>
            <a:schemeClr val="accent1">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t" anchorCtr="0"/>
          <a:lstStyle/>
          <a:p>
            <a:pPr marL="117475" indent="-117475" defTabSz="610795">
              <a:lnSpc>
                <a:spcPct val="95000"/>
              </a:lnSpc>
              <a:spcAft>
                <a:spcPts val="225"/>
              </a:spcAft>
              <a:buFont typeface="Arial" pitchFamily="34" charset="0"/>
              <a:buChar char="•"/>
              <a:defRPr/>
            </a:pPr>
            <a:r>
              <a:rPr lang="en-US" sz="1200" dirty="0">
                <a:solidFill>
                  <a:srgbClr val="000000"/>
                </a:solidFill>
                <a:latin typeface="Arial"/>
              </a:rPr>
              <a:t>New FCRs are able to “hit the street” earlier in on-boarding process</a:t>
            </a:r>
          </a:p>
          <a:p>
            <a:pPr marL="117475" indent="-117475" defTabSz="610795">
              <a:lnSpc>
                <a:spcPct val="95000"/>
              </a:lnSpc>
              <a:spcAft>
                <a:spcPts val="225"/>
              </a:spcAft>
              <a:buFont typeface="Arial" pitchFamily="34" charset="0"/>
              <a:buChar char="•"/>
              <a:defRPr/>
            </a:pPr>
            <a:r>
              <a:rPr lang="en-US" sz="1200" dirty="0">
                <a:solidFill>
                  <a:srgbClr val="000000"/>
                </a:solidFill>
                <a:latin typeface="Arial"/>
              </a:rPr>
              <a:t>SMEs or </a:t>
            </a:r>
            <a:r>
              <a:rPr lang="en-US" sz="1200" dirty="0" smtClean="0">
                <a:solidFill>
                  <a:srgbClr val="000000"/>
                </a:solidFill>
                <a:latin typeface="Arial"/>
              </a:rPr>
              <a:t>managers </a:t>
            </a:r>
            <a:r>
              <a:rPr lang="en-US" sz="1200" dirty="0">
                <a:solidFill>
                  <a:srgbClr val="000000"/>
                </a:solidFill>
                <a:latin typeface="Arial"/>
              </a:rPr>
              <a:t>can provide support virtually</a:t>
            </a:r>
          </a:p>
          <a:p>
            <a:pPr marL="117475" indent="-117475" defTabSz="610795">
              <a:lnSpc>
                <a:spcPct val="95000"/>
              </a:lnSpc>
              <a:spcAft>
                <a:spcPts val="225"/>
              </a:spcAft>
              <a:buFont typeface="Arial" pitchFamily="34" charset="0"/>
              <a:buChar char="•"/>
              <a:defRPr/>
            </a:pPr>
            <a:r>
              <a:rPr lang="en-US" sz="1200" dirty="0">
                <a:solidFill>
                  <a:srgbClr val="000000"/>
                </a:solidFill>
                <a:latin typeface="Arial"/>
              </a:rPr>
              <a:t>Accelerated claims processing with increased accuracy</a:t>
            </a:r>
          </a:p>
          <a:p>
            <a:pPr marL="117475" indent="-117475" defTabSz="610795">
              <a:lnSpc>
                <a:spcPct val="95000"/>
              </a:lnSpc>
              <a:spcAft>
                <a:spcPts val="225"/>
              </a:spcAft>
              <a:buFont typeface="Arial" pitchFamily="34" charset="0"/>
              <a:buChar char="•"/>
              <a:defRPr/>
            </a:pPr>
            <a:r>
              <a:rPr lang="en-US" sz="1200" dirty="0">
                <a:solidFill>
                  <a:srgbClr val="000000"/>
                </a:solidFill>
                <a:latin typeface="Arial"/>
              </a:rPr>
              <a:t>Enhanced customer experience</a:t>
            </a:r>
          </a:p>
        </p:txBody>
      </p:sp>
      <p:sp>
        <p:nvSpPr>
          <p:cNvPr id="22" name="AutoShape 6"/>
          <p:cNvSpPr>
            <a:spLocks noChangeArrowheads="1"/>
          </p:cNvSpPr>
          <p:nvPr>
            <p:custDataLst>
              <p:tags r:id="rId3"/>
            </p:custDataLst>
          </p:nvPr>
        </p:nvSpPr>
        <p:spPr bwMode="auto">
          <a:xfrm>
            <a:off x="2349496" y="878593"/>
            <a:ext cx="2057400"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61592" tIns="0" rIns="61592" bIns="0" anchor="ctr"/>
          <a:lstStyle/>
          <a:p>
            <a:pPr defTabSz="610795">
              <a:defRPr/>
            </a:pPr>
            <a:r>
              <a:rPr lang="en-US" sz="1200" b="1" dirty="0">
                <a:solidFill>
                  <a:srgbClr val="FFFFFF"/>
                </a:solidFill>
                <a:effectLst>
                  <a:outerShdw blurRad="38100" dist="38100" dir="2700000" algn="tl">
                    <a:srgbClr val="000000">
                      <a:alpha val="43137"/>
                    </a:srgbClr>
                  </a:outerShdw>
                </a:effectLst>
                <a:latin typeface="Arial"/>
              </a:rPr>
              <a:t>Use Case Scenario</a:t>
            </a:r>
          </a:p>
        </p:txBody>
      </p:sp>
      <p:pic>
        <p:nvPicPr>
          <p:cNvPr id="15" name="Picture 14" descr="insurance_adgent_ciscoendpoint.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68501" y="1716159"/>
            <a:ext cx="1524000" cy="1111437"/>
          </a:xfrm>
          <a:prstGeom prst="roundRect">
            <a:avLst>
              <a:gd name="adj" fmla="val 9002"/>
            </a:avLst>
          </a:prstGeom>
        </p:spPr>
      </p:pic>
      <p:grpSp>
        <p:nvGrpSpPr>
          <p:cNvPr id="7" name="Group 6"/>
          <p:cNvGrpSpPr/>
          <p:nvPr/>
        </p:nvGrpSpPr>
        <p:grpSpPr>
          <a:xfrm>
            <a:off x="6904387" y="3741736"/>
            <a:ext cx="1958197" cy="491274"/>
            <a:chOff x="6574025" y="4450368"/>
            <a:chExt cx="1958196" cy="655032"/>
          </a:xfrm>
        </p:grpSpPr>
        <p:pic>
          <p:nvPicPr>
            <p:cNvPr id="30" name="Picture 29" descr="tow_truck.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26150" y="4465320"/>
              <a:ext cx="640080" cy="640080"/>
            </a:xfrm>
            <a:prstGeom prst="ellipse">
              <a:avLst/>
            </a:prstGeom>
          </p:spPr>
        </p:pic>
        <p:pic>
          <p:nvPicPr>
            <p:cNvPr id="28" name="Picture 27" descr="rental_car.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92141" y="4465320"/>
              <a:ext cx="640080" cy="640080"/>
            </a:xfrm>
            <a:prstGeom prst="ellipse">
              <a:avLst/>
            </a:prstGeom>
          </p:spPr>
        </p:pic>
        <p:pic>
          <p:nvPicPr>
            <p:cNvPr id="31" name="Picture 30" descr="auto_repair.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74025" y="4450368"/>
              <a:ext cx="640080" cy="640080"/>
            </a:xfrm>
            <a:prstGeom prst="ellipse">
              <a:avLst/>
            </a:prstGeom>
          </p:spPr>
        </p:pic>
      </p:grpSp>
      <p:sp>
        <p:nvSpPr>
          <p:cNvPr id="5" name="TextBox 4"/>
          <p:cNvSpPr txBox="1"/>
          <p:nvPr/>
        </p:nvSpPr>
        <p:spPr>
          <a:xfrm>
            <a:off x="2532685" y="2612360"/>
            <a:ext cx="1847415" cy="622672"/>
          </a:xfrm>
          <a:prstGeom prst="rect">
            <a:avLst/>
          </a:prstGeom>
          <a:noFill/>
        </p:spPr>
        <p:txBody>
          <a:bodyPr wrap="square" lIns="68580" tIns="34291" rIns="68580" bIns="34291" rtlCol="0">
            <a:spAutoFit/>
          </a:bodyPr>
          <a:lstStyle/>
          <a:p>
            <a:pPr algn="ctr">
              <a:lnSpc>
                <a:spcPct val="85000"/>
              </a:lnSpc>
            </a:pPr>
            <a:r>
              <a:rPr lang="en-US" sz="1050" dirty="0">
                <a:solidFill>
                  <a:srgbClr val="002060"/>
                </a:solidFill>
              </a:rPr>
              <a:t>New FCR has question and clicks to connect with an SME or m</a:t>
            </a:r>
            <a:r>
              <a:rPr lang="en-US" sz="1050" dirty="0" smtClean="0">
                <a:solidFill>
                  <a:srgbClr val="002060"/>
                </a:solidFill>
              </a:rPr>
              <a:t>anager </a:t>
            </a:r>
            <a:r>
              <a:rPr lang="en-US" sz="1050" dirty="0">
                <a:solidFill>
                  <a:srgbClr val="002060"/>
                </a:solidFill>
              </a:rPr>
              <a:t>while </a:t>
            </a:r>
            <a:r>
              <a:rPr lang="en-US" sz="1050" dirty="0" smtClean="0">
                <a:solidFill>
                  <a:srgbClr val="002060"/>
                </a:solidFill>
              </a:rPr>
              <a:t/>
            </a:r>
            <a:br>
              <a:rPr lang="en-US" sz="1050" dirty="0" smtClean="0">
                <a:solidFill>
                  <a:srgbClr val="002060"/>
                </a:solidFill>
              </a:rPr>
            </a:br>
            <a:r>
              <a:rPr lang="en-US" sz="1050" dirty="0" smtClean="0">
                <a:solidFill>
                  <a:srgbClr val="002060"/>
                </a:solidFill>
              </a:rPr>
              <a:t>on</a:t>
            </a:r>
            <a:r>
              <a:rPr lang="en-US" sz="1050" dirty="0">
                <a:solidFill>
                  <a:srgbClr val="002060"/>
                </a:solidFill>
              </a:rPr>
              <a:t>-site of a claim  </a:t>
            </a:r>
          </a:p>
        </p:txBody>
      </p:sp>
      <p:sp>
        <p:nvSpPr>
          <p:cNvPr id="35" name="TextBox 34"/>
          <p:cNvSpPr txBox="1"/>
          <p:nvPr/>
        </p:nvSpPr>
        <p:spPr>
          <a:xfrm>
            <a:off x="4931796" y="1290838"/>
            <a:ext cx="1638675" cy="622672"/>
          </a:xfrm>
          <a:prstGeom prst="rect">
            <a:avLst/>
          </a:prstGeom>
          <a:noFill/>
        </p:spPr>
        <p:txBody>
          <a:bodyPr wrap="square" lIns="68580" tIns="34291" rIns="68580" bIns="34291" rtlCol="0">
            <a:spAutoFit/>
          </a:bodyPr>
          <a:lstStyle/>
          <a:p>
            <a:pPr algn="ctr">
              <a:lnSpc>
                <a:spcPct val="85000"/>
              </a:lnSpc>
            </a:pPr>
            <a:r>
              <a:rPr lang="en-US" sz="1050" dirty="0">
                <a:solidFill>
                  <a:srgbClr val="002060"/>
                </a:solidFill>
              </a:rPr>
              <a:t>Live video chat with SME is enabled with 2-way video share, co-browse, document share… </a:t>
            </a:r>
          </a:p>
        </p:txBody>
      </p:sp>
      <p:sp>
        <p:nvSpPr>
          <p:cNvPr id="36" name="TextBox 35"/>
          <p:cNvSpPr txBox="1"/>
          <p:nvPr/>
        </p:nvSpPr>
        <p:spPr>
          <a:xfrm>
            <a:off x="4824443" y="4361858"/>
            <a:ext cx="1777396" cy="485327"/>
          </a:xfrm>
          <a:prstGeom prst="rect">
            <a:avLst/>
          </a:prstGeom>
          <a:noFill/>
        </p:spPr>
        <p:txBody>
          <a:bodyPr wrap="square" lIns="68580" tIns="34291" rIns="68580" bIns="34291" rtlCol="0">
            <a:spAutoFit/>
          </a:bodyPr>
          <a:lstStyle/>
          <a:p>
            <a:pPr algn="ctr">
              <a:lnSpc>
                <a:spcPct val="85000"/>
              </a:lnSpc>
            </a:pPr>
            <a:r>
              <a:rPr lang="en-US" sz="1050" dirty="0">
                <a:solidFill>
                  <a:srgbClr val="002060"/>
                </a:solidFill>
              </a:rPr>
              <a:t>FCR shares </a:t>
            </a:r>
            <a:r>
              <a:rPr lang="en-US" sz="1050" dirty="0" smtClean="0">
                <a:solidFill>
                  <a:srgbClr val="002060"/>
                </a:solidFill>
              </a:rPr>
              <a:t>video </a:t>
            </a:r>
            <a:r>
              <a:rPr lang="en-US" sz="1050" dirty="0">
                <a:solidFill>
                  <a:srgbClr val="002060"/>
                </a:solidFill>
              </a:rPr>
              <a:t>&amp; details of claim with SME in </a:t>
            </a:r>
            <a:r>
              <a:rPr lang="en-US" sz="1050" dirty="0" smtClean="0">
                <a:solidFill>
                  <a:srgbClr val="002060"/>
                </a:solidFill>
              </a:rPr>
              <a:t/>
            </a:r>
            <a:br>
              <a:rPr lang="en-US" sz="1050" dirty="0" smtClean="0">
                <a:solidFill>
                  <a:srgbClr val="002060"/>
                </a:solidFill>
              </a:rPr>
            </a:br>
            <a:r>
              <a:rPr lang="en-US" sz="1050" dirty="0" smtClean="0">
                <a:solidFill>
                  <a:srgbClr val="002060"/>
                </a:solidFill>
              </a:rPr>
              <a:t>real time</a:t>
            </a:r>
            <a:endParaRPr lang="en-US" sz="1050" dirty="0">
              <a:solidFill>
                <a:srgbClr val="002060"/>
              </a:solidFill>
            </a:endParaRPr>
          </a:p>
        </p:txBody>
      </p:sp>
      <p:sp>
        <p:nvSpPr>
          <p:cNvPr id="39" name="TextBox 38"/>
          <p:cNvSpPr txBox="1"/>
          <p:nvPr/>
        </p:nvSpPr>
        <p:spPr>
          <a:xfrm>
            <a:off x="6938320" y="2845136"/>
            <a:ext cx="2138998" cy="944491"/>
          </a:xfrm>
          <a:prstGeom prst="rect">
            <a:avLst/>
          </a:prstGeom>
          <a:noFill/>
        </p:spPr>
        <p:txBody>
          <a:bodyPr wrap="square" lIns="68580" tIns="34291" rIns="68580" bIns="34291" rtlCol="0">
            <a:spAutoFit/>
          </a:bodyPr>
          <a:lstStyle/>
          <a:p>
            <a:pPr>
              <a:lnSpc>
                <a:spcPct val="90000"/>
              </a:lnSpc>
            </a:pPr>
            <a:r>
              <a:rPr lang="en-US" sz="1050" dirty="0">
                <a:solidFill>
                  <a:srgbClr val="002060"/>
                </a:solidFill>
              </a:rPr>
              <a:t>SME can conferences in </a:t>
            </a:r>
            <a:r>
              <a:rPr lang="en-US" sz="1050" dirty="0" smtClean="0">
                <a:solidFill>
                  <a:srgbClr val="002060"/>
                </a:solidFill>
              </a:rPr>
              <a:t>other parties </a:t>
            </a:r>
            <a:r>
              <a:rPr lang="en-US" sz="1050" dirty="0">
                <a:solidFill>
                  <a:srgbClr val="002060"/>
                </a:solidFill>
              </a:rPr>
              <a:t>via voice/video as needed</a:t>
            </a:r>
          </a:p>
          <a:p>
            <a:pPr marL="128587" indent="-128587">
              <a:lnSpc>
                <a:spcPct val="90000"/>
              </a:lnSpc>
              <a:buFont typeface="Arial" panose="020B0604020202020204" pitchFamily="34" charset="0"/>
              <a:buChar char="•"/>
            </a:pPr>
            <a:r>
              <a:rPr lang="en-US" sz="1050" dirty="0">
                <a:solidFill>
                  <a:srgbClr val="002060"/>
                </a:solidFill>
              </a:rPr>
              <a:t>Body Shop</a:t>
            </a:r>
          </a:p>
          <a:p>
            <a:pPr marL="128587" indent="-128587">
              <a:lnSpc>
                <a:spcPct val="90000"/>
              </a:lnSpc>
              <a:buFont typeface="Arial" panose="020B0604020202020204" pitchFamily="34" charset="0"/>
              <a:buChar char="•"/>
            </a:pPr>
            <a:r>
              <a:rPr lang="en-US" sz="1050" dirty="0">
                <a:solidFill>
                  <a:srgbClr val="002060"/>
                </a:solidFill>
              </a:rPr>
              <a:t>Road Side Assistance</a:t>
            </a:r>
          </a:p>
          <a:p>
            <a:pPr marL="128587" indent="-128587">
              <a:lnSpc>
                <a:spcPct val="90000"/>
              </a:lnSpc>
              <a:buFont typeface="Arial" panose="020B0604020202020204" pitchFamily="34" charset="0"/>
              <a:buChar char="•"/>
            </a:pPr>
            <a:r>
              <a:rPr lang="en-US" sz="1050" dirty="0">
                <a:solidFill>
                  <a:srgbClr val="002060"/>
                </a:solidFill>
              </a:rPr>
              <a:t>Other</a:t>
            </a:r>
          </a:p>
          <a:p>
            <a:pPr marL="128587" indent="-128587" algn="ctr">
              <a:lnSpc>
                <a:spcPct val="90000"/>
              </a:lnSpc>
              <a:buFont typeface="Arial" panose="020B0604020202020204" pitchFamily="34" charset="0"/>
              <a:buChar char="•"/>
            </a:pPr>
            <a:endParaRPr lang="en-US" sz="1050" dirty="0">
              <a:solidFill>
                <a:srgbClr val="002060"/>
              </a:solidFill>
            </a:endParaRPr>
          </a:p>
        </p:txBody>
      </p:sp>
      <p:sp>
        <p:nvSpPr>
          <p:cNvPr id="6" name="Rounded Rectangle 5"/>
          <p:cNvSpPr/>
          <p:nvPr/>
        </p:nvSpPr>
        <p:spPr>
          <a:xfrm>
            <a:off x="6904387" y="4420850"/>
            <a:ext cx="1965960" cy="592749"/>
          </a:xfrm>
          <a:prstGeom prst="roundRect">
            <a:avLst>
              <a:gd name="adj" fmla="val 10056"/>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lnSpc>
                <a:spcPct val="90000"/>
              </a:lnSpc>
            </a:pPr>
            <a:r>
              <a:rPr lang="en-US" sz="1200" dirty="0">
                <a:solidFill>
                  <a:srgbClr val="FFFFFF"/>
                </a:solidFill>
                <a:latin typeface="Arial"/>
              </a:rPr>
              <a:t>Streamlined process drives efficiency, accuracy &amp; customer experience</a:t>
            </a:r>
          </a:p>
        </p:txBody>
      </p:sp>
      <p:sp>
        <p:nvSpPr>
          <p:cNvPr id="43" name="TextBox 42"/>
          <p:cNvSpPr txBox="1"/>
          <p:nvPr/>
        </p:nvSpPr>
        <p:spPr>
          <a:xfrm>
            <a:off x="7051150" y="1236480"/>
            <a:ext cx="1913338" cy="485327"/>
          </a:xfrm>
          <a:prstGeom prst="rect">
            <a:avLst/>
          </a:prstGeom>
          <a:noFill/>
        </p:spPr>
        <p:txBody>
          <a:bodyPr wrap="square" lIns="68580" tIns="34291" rIns="68580" bIns="34291" rtlCol="0">
            <a:spAutoFit/>
          </a:bodyPr>
          <a:lstStyle/>
          <a:p>
            <a:pPr algn="ctr">
              <a:lnSpc>
                <a:spcPct val="85000"/>
              </a:lnSpc>
            </a:pPr>
            <a:r>
              <a:rPr lang="en-US" sz="1050" dirty="0">
                <a:solidFill>
                  <a:srgbClr val="002060"/>
                </a:solidFill>
              </a:rPr>
              <a:t>SME provides interactive support, relevant documents &amp; web links to FCR </a:t>
            </a:r>
          </a:p>
        </p:txBody>
      </p:sp>
      <p:sp>
        <p:nvSpPr>
          <p:cNvPr id="32" name="Right Arrow 31"/>
          <p:cNvSpPr/>
          <p:nvPr/>
        </p:nvSpPr>
        <p:spPr>
          <a:xfrm rot="5400000">
            <a:off x="3097823" y="2518054"/>
            <a:ext cx="717139" cy="595998"/>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solidFill>
                <a:srgbClr val="FFFFFF"/>
              </a:solidFill>
              <a:latin typeface="Arial"/>
            </a:endParaRPr>
          </a:p>
        </p:txBody>
      </p:sp>
      <p:sp>
        <p:nvSpPr>
          <p:cNvPr id="34" name="Right Arrow 33"/>
          <p:cNvSpPr/>
          <p:nvPr/>
        </p:nvSpPr>
        <p:spPr>
          <a:xfrm rot="19024245">
            <a:off x="4029040" y="3455699"/>
            <a:ext cx="1014709"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solidFill>
                <a:srgbClr val="FFFFFF"/>
              </a:solidFill>
              <a:latin typeface="Arial"/>
            </a:endParaRPr>
          </a:p>
        </p:txBody>
      </p:sp>
      <p:sp>
        <p:nvSpPr>
          <p:cNvPr id="38" name="Right Arrow 37"/>
          <p:cNvSpPr/>
          <p:nvPr/>
        </p:nvSpPr>
        <p:spPr>
          <a:xfrm rot="19024245">
            <a:off x="6576540" y="1895273"/>
            <a:ext cx="723560" cy="446999"/>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solidFill>
                <a:srgbClr val="FFFFFF"/>
              </a:solidFill>
              <a:latin typeface="Arial"/>
            </a:endParaRPr>
          </a:p>
        </p:txBody>
      </p:sp>
      <p:sp>
        <p:nvSpPr>
          <p:cNvPr id="41" name="Right Arrow 40"/>
          <p:cNvSpPr/>
          <p:nvPr/>
        </p:nvSpPr>
        <p:spPr>
          <a:xfrm rot="5400000">
            <a:off x="7629308" y="2992576"/>
            <a:ext cx="757022" cy="595998"/>
          </a:xfrm>
          <a:prstGeom prst="rightArrow">
            <a:avLst/>
          </a:prstGeom>
          <a:solidFill>
            <a:schemeClr val="accent1">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dirty="0" smtClean="0">
              <a:solidFill>
                <a:srgbClr val="FFFFFF"/>
              </a:solidFill>
              <a:latin typeface="Arial"/>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9995" y="1313791"/>
            <a:ext cx="1572794" cy="1073075"/>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0501" y="1888686"/>
            <a:ext cx="739318" cy="504416"/>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1797" y="1916814"/>
            <a:ext cx="1628238" cy="2305126"/>
          </a:xfrm>
          <a:prstGeom prst="rect">
            <a:avLst/>
          </a:prstGeom>
        </p:spPr>
      </p:pic>
      <p:pic>
        <p:nvPicPr>
          <p:cNvPr id="1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20674" y="2125933"/>
            <a:ext cx="1312206" cy="1941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56054">
            <a:off x="8041219" y="1758131"/>
            <a:ext cx="752277" cy="689480"/>
          </a:xfrm>
          <a:prstGeom prst="rect">
            <a:avLst/>
          </a:prstGeom>
        </p:spPr>
      </p:pic>
      <p:grpSp>
        <p:nvGrpSpPr>
          <p:cNvPr id="13" name="Group 12"/>
          <p:cNvGrpSpPr/>
          <p:nvPr/>
        </p:nvGrpSpPr>
        <p:grpSpPr>
          <a:xfrm>
            <a:off x="2524187" y="3265576"/>
            <a:ext cx="1864410" cy="1402899"/>
            <a:chOff x="2564797" y="3095973"/>
            <a:chExt cx="1864410" cy="1402899"/>
          </a:xfrm>
        </p:grpSpPr>
        <p:pic>
          <p:nvPicPr>
            <p:cNvPr id="6146" name="Picture 2" descr="C:\Users\AMacGowen\AppData\Local\Microsoft\Windows\Temporary Internet Files\Content.Outlook\IB3R1B6Q\live_assist_button.png"/>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845191" y="3950459"/>
              <a:ext cx="503497" cy="325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78537" y="3320252"/>
              <a:ext cx="581750" cy="940252"/>
            </a:xfrm>
            <a:prstGeom prst="rect">
              <a:avLst/>
            </a:prstGeom>
          </p:spPr>
        </p:pic>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2795552" y="2865218"/>
              <a:ext cx="1402899" cy="1864410"/>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78537" y="3594306"/>
              <a:ext cx="371957" cy="518738"/>
            </a:xfrm>
            <a:prstGeom prst="rect">
              <a:avLst/>
            </a:prstGeom>
          </p:spPr>
        </p:pic>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74304" y="3263596"/>
              <a:ext cx="1278832" cy="1117874"/>
            </a:xfrm>
            <a:prstGeom prst="rect">
              <a:avLst/>
            </a:prstGeom>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5495" y="3254072"/>
              <a:ext cx="321552" cy="112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9710067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0" y="0"/>
            <a:ext cx="9144000" cy="5143500"/>
          </a:xfrm>
        </p:spPr>
      </p:pic>
      <p:sp>
        <p:nvSpPr>
          <p:cNvPr id="16" name="Rectangle 15"/>
          <p:cNvSpPr/>
          <p:nvPr/>
        </p:nvSpPr>
        <p:spPr>
          <a:xfrm rot="10800000">
            <a:off x="-107517" y="0"/>
            <a:ext cx="9144000" cy="5143500"/>
          </a:xfrm>
          <a:prstGeom prst="rect">
            <a:avLst/>
          </a:prstGeom>
          <a:gradFill flip="none" rotWithShape="1">
            <a:gsLst>
              <a:gs pos="0">
                <a:srgbClr val="000000">
                  <a:alpha val="0"/>
                </a:srgbClr>
              </a:gs>
              <a:gs pos="100000">
                <a:srgbClr val="000000">
                  <a:alpha val="20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5" name="Rectangle 4"/>
          <p:cNvSpPr/>
          <p:nvPr/>
        </p:nvSpPr>
        <p:spPr>
          <a:xfrm>
            <a:off x="125616" y="179947"/>
            <a:ext cx="8904342" cy="487313"/>
          </a:xfrm>
          <a:prstGeom prst="rect">
            <a:avLst/>
          </a:prstGeom>
        </p:spPr>
        <p:txBody>
          <a:bodyPr wrap="square">
            <a:spAutoFit/>
          </a:bodyPr>
          <a:lstStyle/>
          <a:p>
            <a:pPr defTabSz="814388" eaLnBrk="0" hangingPunct="0">
              <a:lnSpc>
                <a:spcPct val="90000"/>
              </a:lnSpc>
              <a:spcBef>
                <a:spcPct val="50000"/>
              </a:spcBef>
            </a:pPr>
            <a:r>
              <a:rPr lang="en-US" sz="2800" dirty="0" smtClean="0">
                <a:solidFill>
                  <a:srgbClr val="FFFFFF"/>
                </a:solidFill>
                <a:effectLst>
                  <a:outerShdw blurRad="38100" dist="38100" dir="2700000" algn="tl">
                    <a:srgbClr val="000000">
                      <a:alpha val="43137"/>
                    </a:srgbClr>
                  </a:outerShdw>
                </a:effectLst>
                <a:latin typeface="CiscoSans" pitchFamily="34" charset="0"/>
              </a:rPr>
              <a:t>Business Outcomes</a:t>
            </a:r>
            <a:endParaRPr lang="en-US" sz="2400" dirty="0" smtClean="0">
              <a:solidFill>
                <a:srgbClr val="FFFFFF"/>
              </a:solidFill>
              <a:effectLst>
                <a:outerShdw blurRad="38100" dist="38100" dir="2700000" algn="tl">
                  <a:srgbClr val="000000">
                    <a:alpha val="43137"/>
                  </a:srgbClr>
                </a:outerShdw>
              </a:effectLst>
              <a:latin typeface="CiscoSans" pitchFamily="34" charset="0"/>
            </a:endParaRPr>
          </a:p>
        </p:txBody>
      </p:sp>
      <p:grpSp>
        <p:nvGrpSpPr>
          <p:cNvPr id="2" name="Group 1"/>
          <p:cNvGrpSpPr/>
          <p:nvPr/>
        </p:nvGrpSpPr>
        <p:grpSpPr>
          <a:xfrm>
            <a:off x="755928" y="1295245"/>
            <a:ext cx="7714824" cy="1250159"/>
            <a:chOff x="371229" y="4327224"/>
            <a:chExt cx="6160427" cy="1666876"/>
          </a:xfrm>
        </p:grpSpPr>
        <p:grpSp>
          <p:nvGrpSpPr>
            <p:cNvPr id="19" name="Group 18"/>
            <p:cNvGrpSpPr/>
            <p:nvPr/>
          </p:nvGrpSpPr>
          <p:grpSpPr>
            <a:xfrm>
              <a:off x="371229" y="4327224"/>
              <a:ext cx="1831975" cy="1450500"/>
              <a:chOff x="1774825" y="4549140"/>
              <a:chExt cx="1831975" cy="1450500"/>
            </a:xfrm>
          </p:grpSpPr>
          <p:sp>
            <p:nvSpPr>
              <p:cNvPr id="20" name="Rectangle 19"/>
              <p:cNvSpPr/>
              <p:nvPr/>
            </p:nvSpPr>
            <p:spPr>
              <a:xfrm>
                <a:off x="1774825" y="4668716"/>
                <a:ext cx="1831975" cy="1330924"/>
              </a:xfrm>
              <a:prstGeom prst="rect">
                <a:avLst/>
              </a:prstGeom>
              <a:gradFill flip="none" rotWithShape="1">
                <a:gsLst>
                  <a:gs pos="30000">
                    <a:schemeClr val="accent3">
                      <a:lumMod val="10000"/>
                    </a:schemeClr>
                  </a:gs>
                  <a:gs pos="100000">
                    <a:srgbClr val="E5F7FF">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FFFF"/>
                    </a:solidFill>
                    <a:effectLst>
                      <a:outerShdw blurRad="38100" dist="38100" dir="2700000" algn="tl">
                        <a:srgbClr val="000000">
                          <a:alpha val="43137"/>
                        </a:srgbClr>
                      </a:outerShdw>
                    </a:effectLst>
                    <a:latin typeface="Arial"/>
                  </a:rPr>
                  <a:t>Reduction in office space</a:t>
                </a:r>
              </a:p>
            </p:txBody>
          </p:sp>
          <p:sp>
            <p:nvSpPr>
              <p:cNvPr id="21" name="Rectangle 20"/>
              <p:cNvSpPr/>
              <p:nvPr/>
            </p:nvSpPr>
            <p:spPr>
              <a:xfrm>
                <a:off x="1774825" y="4549140"/>
                <a:ext cx="1831975" cy="474980"/>
              </a:xfrm>
              <a:prstGeom prst="rect">
                <a:avLst/>
              </a:prstGeom>
              <a:solidFill>
                <a:srgbClr val="085A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C000"/>
                    </a:solidFill>
                    <a:effectLst>
                      <a:outerShdw blurRad="38100" dist="38100" dir="2700000" algn="tl">
                        <a:srgbClr val="000000">
                          <a:alpha val="43137"/>
                        </a:srgbClr>
                      </a:outerShdw>
                    </a:effectLst>
                    <a:latin typeface="Arial"/>
                  </a:rPr>
                  <a:t>30%</a:t>
                </a:r>
              </a:p>
            </p:txBody>
          </p:sp>
        </p:grpSp>
        <p:grpSp>
          <p:nvGrpSpPr>
            <p:cNvPr id="22" name="Group 21"/>
            <p:cNvGrpSpPr/>
            <p:nvPr/>
          </p:nvGrpSpPr>
          <p:grpSpPr>
            <a:xfrm>
              <a:off x="2534178" y="4327224"/>
              <a:ext cx="1831975" cy="1666606"/>
              <a:chOff x="1774825" y="4549140"/>
              <a:chExt cx="1831975" cy="1666606"/>
            </a:xfrm>
          </p:grpSpPr>
          <p:sp>
            <p:nvSpPr>
              <p:cNvPr id="23" name="Rectangle 22"/>
              <p:cNvSpPr/>
              <p:nvPr/>
            </p:nvSpPr>
            <p:spPr>
              <a:xfrm>
                <a:off x="1774825" y="4927211"/>
                <a:ext cx="1831975" cy="1288535"/>
              </a:xfrm>
              <a:prstGeom prst="rect">
                <a:avLst/>
              </a:prstGeom>
              <a:gradFill flip="none" rotWithShape="1">
                <a:gsLst>
                  <a:gs pos="30000">
                    <a:schemeClr val="accent3">
                      <a:lumMod val="10000"/>
                    </a:schemeClr>
                  </a:gs>
                  <a:gs pos="100000">
                    <a:srgbClr val="E5F7FF">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FFFF"/>
                    </a:solidFill>
                    <a:effectLst>
                      <a:outerShdw blurRad="38100" dist="38100" dir="2700000" algn="tl">
                        <a:srgbClr val="000000">
                          <a:alpha val="43137"/>
                        </a:srgbClr>
                      </a:outerShdw>
                    </a:effectLst>
                    <a:latin typeface="Arial"/>
                  </a:rPr>
                  <a:t>Reduction in chargeback per employee</a:t>
                </a:r>
                <a:r>
                  <a:rPr lang="en-US" sz="1400" dirty="0">
                    <a:solidFill>
                      <a:srgbClr val="FFFFFF"/>
                    </a:solidFill>
                    <a:effectLst>
                      <a:outerShdw blurRad="38100" dist="38100" dir="2700000" algn="tl">
                        <a:srgbClr val="000000">
                          <a:alpha val="43137"/>
                        </a:srgbClr>
                      </a:outerShdw>
                    </a:effectLst>
                    <a:latin typeface="Arial"/>
                  </a:rPr>
                  <a:t/>
                </a:r>
                <a:br>
                  <a:rPr lang="en-US" sz="1400" dirty="0">
                    <a:solidFill>
                      <a:srgbClr val="FFFFFF"/>
                    </a:solidFill>
                    <a:effectLst>
                      <a:outerShdw blurRad="38100" dist="38100" dir="2700000" algn="tl">
                        <a:srgbClr val="000000">
                          <a:alpha val="43137"/>
                        </a:srgbClr>
                      </a:outerShdw>
                    </a:effectLst>
                    <a:latin typeface="Arial"/>
                  </a:rPr>
                </a:br>
                <a:endParaRPr lang="en-US" sz="1400" dirty="0" smtClean="0">
                  <a:solidFill>
                    <a:srgbClr val="FFFFFF"/>
                  </a:solidFill>
                  <a:effectLst>
                    <a:outerShdw blurRad="38100" dist="38100" dir="2700000" algn="tl">
                      <a:srgbClr val="000000">
                        <a:alpha val="43137"/>
                      </a:srgbClr>
                    </a:outerShdw>
                  </a:effectLst>
                  <a:latin typeface="Arial"/>
                </a:endParaRPr>
              </a:p>
            </p:txBody>
          </p:sp>
          <p:sp>
            <p:nvSpPr>
              <p:cNvPr id="24" name="Rectangle 23"/>
              <p:cNvSpPr/>
              <p:nvPr/>
            </p:nvSpPr>
            <p:spPr>
              <a:xfrm>
                <a:off x="1774825" y="4549140"/>
                <a:ext cx="1831975" cy="474980"/>
              </a:xfrm>
              <a:prstGeom prst="rect">
                <a:avLst/>
              </a:prstGeom>
              <a:solidFill>
                <a:srgbClr val="085A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C000"/>
                    </a:solidFill>
                    <a:effectLst>
                      <a:outerShdw blurRad="38100" dist="38100" dir="2700000" algn="tl">
                        <a:srgbClr val="000000">
                          <a:alpha val="43137"/>
                        </a:srgbClr>
                      </a:outerShdw>
                    </a:effectLst>
                    <a:latin typeface="Arial"/>
                  </a:rPr>
                  <a:t> 50%</a:t>
                </a:r>
              </a:p>
            </p:txBody>
          </p:sp>
        </p:grpSp>
        <p:grpSp>
          <p:nvGrpSpPr>
            <p:cNvPr id="29" name="Group 28"/>
            <p:cNvGrpSpPr/>
            <p:nvPr/>
          </p:nvGrpSpPr>
          <p:grpSpPr>
            <a:xfrm>
              <a:off x="4699681" y="4327224"/>
              <a:ext cx="1831975" cy="1666876"/>
              <a:chOff x="-385571" y="4549140"/>
              <a:chExt cx="1831975" cy="1666876"/>
            </a:xfrm>
          </p:grpSpPr>
          <p:sp>
            <p:nvSpPr>
              <p:cNvPr id="30" name="Rectangle 29"/>
              <p:cNvSpPr/>
              <p:nvPr/>
            </p:nvSpPr>
            <p:spPr>
              <a:xfrm>
                <a:off x="-385571" y="4927483"/>
                <a:ext cx="1831975" cy="1288533"/>
              </a:xfrm>
              <a:prstGeom prst="rect">
                <a:avLst/>
              </a:prstGeom>
              <a:gradFill flip="none" rotWithShape="1">
                <a:gsLst>
                  <a:gs pos="30000">
                    <a:schemeClr val="accent3">
                      <a:lumMod val="10000"/>
                    </a:schemeClr>
                  </a:gs>
                  <a:gs pos="100000">
                    <a:srgbClr val="E5F7FF">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effectLst>
                      <a:outerShdw blurRad="38100" dist="38100" dir="2700000" algn="tl">
                        <a:srgbClr val="000000">
                          <a:alpha val="43137"/>
                        </a:srgbClr>
                      </a:outerShdw>
                    </a:effectLst>
                    <a:latin typeface="Arial"/>
                  </a:rPr>
                  <a:t>o</a:t>
                </a:r>
                <a:r>
                  <a:rPr lang="en-US" sz="1400" dirty="0" smtClean="0">
                    <a:solidFill>
                      <a:srgbClr val="FFFFFF"/>
                    </a:solidFill>
                    <a:effectLst>
                      <a:outerShdw blurRad="38100" dist="38100" dir="2700000" algn="tl">
                        <a:srgbClr val="000000">
                          <a:alpha val="43137"/>
                        </a:srgbClr>
                      </a:outerShdw>
                    </a:effectLst>
                    <a:latin typeface="Arial"/>
                  </a:rPr>
                  <a:t>f employees say communications have improved</a:t>
                </a:r>
                <a:r>
                  <a:rPr lang="en-US" sz="1400" dirty="0">
                    <a:solidFill>
                      <a:srgbClr val="FFFFFF"/>
                    </a:solidFill>
                    <a:effectLst>
                      <a:outerShdw blurRad="38100" dist="38100" dir="2700000" algn="tl">
                        <a:srgbClr val="000000">
                          <a:alpha val="43137"/>
                        </a:srgbClr>
                      </a:outerShdw>
                    </a:effectLst>
                    <a:latin typeface="Arial"/>
                  </a:rPr>
                  <a:t/>
                </a:r>
                <a:br>
                  <a:rPr lang="en-US" sz="1400" dirty="0">
                    <a:solidFill>
                      <a:srgbClr val="FFFFFF"/>
                    </a:solidFill>
                    <a:effectLst>
                      <a:outerShdw blurRad="38100" dist="38100" dir="2700000" algn="tl">
                        <a:srgbClr val="000000">
                          <a:alpha val="43137"/>
                        </a:srgbClr>
                      </a:outerShdw>
                    </a:effectLst>
                    <a:latin typeface="Arial"/>
                  </a:rPr>
                </a:br>
                <a:endParaRPr lang="en-US" sz="1400" dirty="0" smtClean="0">
                  <a:solidFill>
                    <a:srgbClr val="FFFFFF"/>
                  </a:solidFill>
                  <a:effectLst>
                    <a:outerShdw blurRad="38100" dist="38100" dir="2700000" algn="tl">
                      <a:srgbClr val="000000">
                        <a:alpha val="43137"/>
                      </a:srgbClr>
                    </a:outerShdw>
                  </a:effectLst>
                  <a:latin typeface="Arial"/>
                </a:endParaRPr>
              </a:p>
            </p:txBody>
          </p:sp>
          <p:sp>
            <p:nvSpPr>
              <p:cNvPr id="31" name="Rectangle 30"/>
              <p:cNvSpPr/>
              <p:nvPr/>
            </p:nvSpPr>
            <p:spPr>
              <a:xfrm>
                <a:off x="-385571" y="4549140"/>
                <a:ext cx="1831975" cy="474981"/>
              </a:xfrm>
              <a:prstGeom prst="rect">
                <a:avLst/>
              </a:prstGeom>
              <a:solidFill>
                <a:srgbClr val="085A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C000"/>
                    </a:solidFill>
                    <a:effectLst>
                      <a:outerShdw blurRad="38100" dist="38100" dir="2700000" algn="tl">
                        <a:srgbClr val="000000">
                          <a:alpha val="43137"/>
                        </a:srgbClr>
                      </a:outerShdw>
                    </a:effectLst>
                    <a:latin typeface="Arial"/>
                  </a:rPr>
                  <a:t>82%</a:t>
                </a:r>
              </a:p>
            </p:txBody>
          </p:sp>
        </p:grpSp>
      </p:grpSp>
      <p:sp>
        <p:nvSpPr>
          <p:cNvPr id="28" name="Rectangle 27"/>
          <p:cNvSpPr/>
          <p:nvPr/>
        </p:nvSpPr>
        <p:spPr>
          <a:xfrm>
            <a:off x="132141" y="581197"/>
            <a:ext cx="8904342" cy="430887"/>
          </a:xfrm>
          <a:prstGeom prst="rect">
            <a:avLst/>
          </a:prstGeom>
        </p:spPr>
        <p:txBody>
          <a:bodyPr wrap="square">
            <a:spAutoFit/>
          </a:bodyPr>
          <a:lstStyle/>
          <a:p>
            <a:pPr defTabSz="814388" eaLnBrk="0" hangingPunct="0">
              <a:lnSpc>
                <a:spcPct val="90000"/>
              </a:lnSpc>
              <a:spcBef>
                <a:spcPct val="50000"/>
              </a:spcBef>
            </a:pPr>
            <a:r>
              <a:rPr lang="en-US" sz="2400" dirty="0" smtClean="0">
                <a:solidFill>
                  <a:srgbClr val="FFFFFF"/>
                </a:solidFill>
                <a:effectLst>
                  <a:outerShdw blurRad="38100" dist="38100" dir="2700000" algn="tl">
                    <a:srgbClr val="000000">
                      <a:alpha val="43137"/>
                    </a:srgbClr>
                  </a:outerShdw>
                </a:effectLst>
                <a:latin typeface="CiscoSans" pitchFamily="34" charset="0"/>
              </a:rPr>
              <a:t>Increasing Productivity AND Reducing Costs at Cisco</a:t>
            </a:r>
            <a:endParaRPr lang="en-US" sz="2000" dirty="0" smtClean="0">
              <a:solidFill>
                <a:srgbClr val="FFFFFF"/>
              </a:solidFill>
              <a:effectLst>
                <a:outerShdw blurRad="38100" dist="38100" dir="2700000" algn="tl">
                  <a:srgbClr val="000000">
                    <a:alpha val="43137"/>
                  </a:srgbClr>
                </a:outerShdw>
              </a:effectLst>
              <a:latin typeface="CiscoSans" pitchFamily="34" charset="0"/>
            </a:endParaRPr>
          </a:p>
        </p:txBody>
      </p:sp>
      <p:grpSp>
        <p:nvGrpSpPr>
          <p:cNvPr id="33" name="Group 32"/>
          <p:cNvGrpSpPr/>
          <p:nvPr/>
        </p:nvGrpSpPr>
        <p:grpSpPr>
          <a:xfrm>
            <a:off x="773321" y="2836927"/>
            <a:ext cx="7697431" cy="1259398"/>
            <a:chOff x="371229" y="4327224"/>
            <a:chExt cx="6157873" cy="1679194"/>
          </a:xfrm>
        </p:grpSpPr>
        <p:grpSp>
          <p:nvGrpSpPr>
            <p:cNvPr id="34" name="Group 33"/>
            <p:cNvGrpSpPr/>
            <p:nvPr/>
          </p:nvGrpSpPr>
          <p:grpSpPr>
            <a:xfrm>
              <a:off x="371229" y="4327224"/>
              <a:ext cx="1831975" cy="1509561"/>
              <a:chOff x="1774825" y="4549140"/>
              <a:chExt cx="1831975" cy="1509561"/>
            </a:xfrm>
          </p:grpSpPr>
          <p:sp>
            <p:nvSpPr>
              <p:cNvPr id="44" name="Rectangle 43"/>
              <p:cNvSpPr/>
              <p:nvPr/>
            </p:nvSpPr>
            <p:spPr>
              <a:xfrm>
                <a:off x="1774825" y="4668717"/>
                <a:ext cx="1831975" cy="1389984"/>
              </a:xfrm>
              <a:prstGeom prst="rect">
                <a:avLst/>
              </a:prstGeom>
              <a:gradFill flip="none" rotWithShape="1">
                <a:gsLst>
                  <a:gs pos="30000">
                    <a:schemeClr val="accent3">
                      <a:lumMod val="10000"/>
                    </a:schemeClr>
                  </a:gs>
                  <a:gs pos="100000">
                    <a:srgbClr val="E5F7FF">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FFFF"/>
                    </a:solidFill>
                    <a:effectLst>
                      <a:outerShdw blurRad="38100" dist="38100" dir="2700000" algn="tl">
                        <a:srgbClr val="000000">
                          <a:alpha val="43137"/>
                        </a:srgbClr>
                      </a:outerShdw>
                    </a:effectLst>
                    <a:latin typeface="Arial"/>
                  </a:rPr>
                  <a:t>Reduction in development cycles</a:t>
                </a:r>
              </a:p>
            </p:txBody>
          </p:sp>
          <p:sp>
            <p:nvSpPr>
              <p:cNvPr id="45" name="Rectangle 44"/>
              <p:cNvSpPr/>
              <p:nvPr/>
            </p:nvSpPr>
            <p:spPr>
              <a:xfrm>
                <a:off x="1774825" y="4549140"/>
                <a:ext cx="1831975" cy="474980"/>
              </a:xfrm>
              <a:prstGeom prst="rect">
                <a:avLst/>
              </a:prstGeom>
              <a:solidFill>
                <a:srgbClr val="085A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C000"/>
                    </a:solidFill>
                    <a:effectLst>
                      <a:outerShdw blurRad="38100" dist="38100" dir="2700000" algn="tl">
                        <a:srgbClr val="000000">
                          <a:alpha val="43137"/>
                        </a:srgbClr>
                      </a:outerShdw>
                    </a:effectLst>
                    <a:latin typeface="Arial"/>
                  </a:rPr>
                  <a:t>16%</a:t>
                </a:r>
              </a:p>
            </p:txBody>
          </p:sp>
        </p:grpSp>
        <p:grpSp>
          <p:nvGrpSpPr>
            <p:cNvPr id="35" name="Group 34"/>
            <p:cNvGrpSpPr/>
            <p:nvPr/>
          </p:nvGrpSpPr>
          <p:grpSpPr>
            <a:xfrm>
              <a:off x="2534178" y="4327224"/>
              <a:ext cx="1831975" cy="1666606"/>
              <a:chOff x="1774825" y="4549140"/>
              <a:chExt cx="1831975" cy="1666606"/>
            </a:xfrm>
          </p:grpSpPr>
          <p:sp>
            <p:nvSpPr>
              <p:cNvPr id="42" name="Rectangle 41"/>
              <p:cNvSpPr/>
              <p:nvPr/>
            </p:nvSpPr>
            <p:spPr>
              <a:xfrm>
                <a:off x="1774825" y="4927211"/>
                <a:ext cx="1831975" cy="1288535"/>
              </a:xfrm>
              <a:prstGeom prst="rect">
                <a:avLst/>
              </a:prstGeom>
              <a:gradFill flip="none" rotWithShape="1">
                <a:gsLst>
                  <a:gs pos="30000">
                    <a:schemeClr val="accent3">
                      <a:lumMod val="10000"/>
                    </a:schemeClr>
                  </a:gs>
                  <a:gs pos="100000">
                    <a:srgbClr val="E5F7FF">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FFFF"/>
                    </a:solidFill>
                    <a:effectLst>
                      <a:outerShdw blurRad="38100" dist="38100" dir="2700000" algn="tl">
                        <a:srgbClr val="000000">
                          <a:alpha val="43137"/>
                        </a:srgbClr>
                      </a:outerShdw>
                    </a:effectLst>
                    <a:latin typeface="Arial"/>
                  </a:rPr>
                  <a:t>Reduction in travel costs</a:t>
                </a:r>
                <a:r>
                  <a:rPr lang="en-US" sz="1400" dirty="0">
                    <a:solidFill>
                      <a:srgbClr val="FFFFFF"/>
                    </a:solidFill>
                    <a:effectLst>
                      <a:outerShdw blurRad="38100" dist="38100" dir="2700000" algn="tl">
                        <a:srgbClr val="000000">
                          <a:alpha val="43137"/>
                        </a:srgbClr>
                      </a:outerShdw>
                    </a:effectLst>
                    <a:latin typeface="Arial"/>
                  </a:rPr>
                  <a:t/>
                </a:r>
                <a:br>
                  <a:rPr lang="en-US" sz="1400" dirty="0">
                    <a:solidFill>
                      <a:srgbClr val="FFFFFF"/>
                    </a:solidFill>
                    <a:effectLst>
                      <a:outerShdw blurRad="38100" dist="38100" dir="2700000" algn="tl">
                        <a:srgbClr val="000000">
                          <a:alpha val="43137"/>
                        </a:srgbClr>
                      </a:outerShdw>
                    </a:effectLst>
                    <a:latin typeface="Arial"/>
                  </a:rPr>
                </a:br>
                <a:endParaRPr lang="en-US" sz="1400" dirty="0" smtClean="0">
                  <a:solidFill>
                    <a:srgbClr val="FFFFFF"/>
                  </a:solidFill>
                  <a:effectLst>
                    <a:outerShdw blurRad="38100" dist="38100" dir="2700000" algn="tl">
                      <a:srgbClr val="000000">
                        <a:alpha val="43137"/>
                      </a:srgbClr>
                    </a:outerShdw>
                  </a:effectLst>
                  <a:latin typeface="Arial"/>
                </a:endParaRPr>
              </a:p>
            </p:txBody>
          </p:sp>
          <p:sp>
            <p:nvSpPr>
              <p:cNvPr id="43" name="Rectangle 42"/>
              <p:cNvSpPr/>
              <p:nvPr/>
            </p:nvSpPr>
            <p:spPr>
              <a:xfrm>
                <a:off x="1774825" y="4549140"/>
                <a:ext cx="1831975" cy="474980"/>
              </a:xfrm>
              <a:prstGeom prst="rect">
                <a:avLst/>
              </a:prstGeom>
              <a:solidFill>
                <a:srgbClr val="085A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C000"/>
                    </a:solidFill>
                    <a:effectLst>
                      <a:outerShdw blurRad="38100" dist="38100" dir="2700000" algn="tl">
                        <a:srgbClr val="000000">
                          <a:alpha val="43137"/>
                        </a:srgbClr>
                      </a:outerShdw>
                    </a:effectLst>
                    <a:latin typeface="Arial"/>
                  </a:rPr>
                  <a:t> $584M</a:t>
                </a:r>
              </a:p>
            </p:txBody>
          </p:sp>
        </p:grpSp>
        <p:grpSp>
          <p:nvGrpSpPr>
            <p:cNvPr id="36" name="Group 35"/>
            <p:cNvGrpSpPr/>
            <p:nvPr/>
          </p:nvGrpSpPr>
          <p:grpSpPr>
            <a:xfrm>
              <a:off x="4697127" y="4327224"/>
              <a:ext cx="1831975" cy="1679194"/>
              <a:chOff x="1774825" y="4549140"/>
              <a:chExt cx="1831975" cy="1679194"/>
            </a:xfrm>
          </p:grpSpPr>
          <p:sp>
            <p:nvSpPr>
              <p:cNvPr id="40" name="Rectangle 39"/>
              <p:cNvSpPr/>
              <p:nvPr/>
            </p:nvSpPr>
            <p:spPr>
              <a:xfrm>
                <a:off x="1774825" y="4939797"/>
                <a:ext cx="1831975" cy="1288537"/>
              </a:xfrm>
              <a:prstGeom prst="rect">
                <a:avLst/>
              </a:prstGeom>
              <a:gradFill flip="none" rotWithShape="1">
                <a:gsLst>
                  <a:gs pos="30000">
                    <a:schemeClr val="accent3">
                      <a:lumMod val="10000"/>
                    </a:schemeClr>
                  </a:gs>
                  <a:gs pos="100000">
                    <a:srgbClr val="E5F7FF">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FFFF"/>
                    </a:solidFill>
                    <a:effectLst>
                      <a:outerShdw blurRad="38100" dist="38100" dir="2700000" algn="tl">
                        <a:srgbClr val="000000">
                          <a:alpha val="43137"/>
                        </a:srgbClr>
                      </a:outerShdw>
                    </a:effectLst>
                    <a:latin typeface="Arial"/>
                  </a:rPr>
                  <a:t>Increase in employee satisfaction</a:t>
                </a:r>
                <a:r>
                  <a:rPr lang="en-US" sz="1400" dirty="0">
                    <a:solidFill>
                      <a:srgbClr val="FFFFFF"/>
                    </a:solidFill>
                    <a:effectLst>
                      <a:outerShdw blurRad="38100" dist="38100" dir="2700000" algn="tl">
                        <a:srgbClr val="000000">
                          <a:alpha val="43137"/>
                        </a:srgbClr>
                      </a:outerShdw>
                    </a:effectLst>
                    <a:latin typeface="Arial"/>
                  </a:rPr>
                  <a:t/>
                </a:r>
                <a:br>
                  <a:rPr lang="en-US" sz="1400" dirty="0">
                    <a:solidFill>
                      <a:srgbClr val="FFFFFF"/>
                    </a:solidFill>
                    <a:effectLst>
                      <a:outerShdw blurRad="38100" dist="38100" dir="2700000" algn="tl">
                        <a:srgbClr val="000000">
                          <a:alpha val="43137"/>
                        </a:srgbClr>
                      </a:outerShdw>
                    </a:effectLst>
                    <a:latin typeface="Arial"/>
                  </a:rPr>
                </a:br>
                <a:endParaRPr lang="en-US" sz="1400" dirty="0" smtClean="0">
                  <a:solidFill>
                    <a:srgbClr val="FFFFFF"/>
                  </a:solidFill>
                  <a:effectLst>
                    <a:outerShdw blurRad="38100" dist="38100" dir="2700000" algn="tl">
                      <a:srgbClr val="000000">
                        <a:alpha val="43137"/>
                      </a:srgbClr>
                    </a:outerShdw>
                  </a:effectLst>
                  <a:latin typeface="Arial"/>
                </a:endParaRPr>
              </a:p>
            </p:txBody>
          </p:sp>
          <p:sp>
            <p:nvSpPr>
              <p:cNvPr id="41" name="Rectangle 40"/>
              <p:cNvSpPr/>
              <p:nvPr/>
            </p:nvSpPr>
            <p:spPr>
              <a:xfrm>
                <a:off x="1774825" y="4549140"/>
                <a:ext cx="1831975" cy="474980"/>
              </a:xfrm>
              <a:prstGeom prst="rect">
                <a:avLst/>
              </a:prstGeom>
              <a:solidFill>
                <a:srgbClr val="085A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C000"/>
                    </a:solidFill>
                    <a:effectLst>
                      <a:outerShdw blurRad="38100" dist="38100" dir="2700000" algn="tl">
                        <a:srgbClr val="000000">
                          <a:alpha val="43137"/>
                        </a:srgbClr>
                      </a:outerShdw>
                    </a:effectLst>
                    <a:latin typeface="Arial"/>
                  </a:rPr>
                  <a:t>80%</a:t>
                </a:r>
              </a:p>
            </p:txBody>
          </p:sp>
        </p:grpSp>
      </p:grpSp>
    </p:spTree>
    <p:extLst>
      <p:ext uri="{BB962C8B-B14F-4D97-AF65-F5344CB8AC3E}">
        <p14:creationId xmlns:p14="http://schemas.microsoft.com/office/powerpoint/2010/main" val="31041156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46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4108" y="3082529"/>
            <a:ext cx="5899893"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421409" y="4144197"/>
            <a:ext cx="6722591" cy="588065"/>
          </a:xfrm>
          <a:prstGeom prst="rect">
            <a:avLst/>
          </a:prstGeom>
          <a:gradFill flip="none" rotWithShape="1">
            <a:gsLst>
              <a:gs pos="28000">
                <a:srgbClr val="000000"/>
              </a:gs>
              <a:gs pos="100000">
                <a:schemeClr val="accent1">
                  <a:tint val="23500"/>
                  <a:satMod val="160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a:defRPr/>
            </a:pPr>
            <a:endParaRPr lang="en-US" dirty="0"/>
          </a:p>
        </p:txBody>
      </p:sp>
      <p:pic>
        <p:nvPicPr>
          <p:cNvPr id="1127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5640" y="221456"/>
            <a:ext cx="488283" cy="25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itle 2"/>
          <p:cNvSpPr txBox="1">
            <a:spLocks/>
          </p:cNvSpPr>
          <p:nvPr/>
        </p:nvSpPr>
        <p:spPr bwMode="auto">
          <a:xfrm>
            <a:off x="6308153" y="4133850"/>
            <a:ext cx="2635771" cy="60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30" tIns="34295" rIns="61730" bIns="34295" anchor="b"/>
          <a:lstStyle>
            <a:lvl1pPr eaLnBrk="0" hangingPunct="0">
              <a:lnSpc>
                <a:spcPct val="95000"/>
              </a:lnSpc>
              <a:spcBef>
                <a:spcPts val="1438"/>
              </a:spcBef>
              <a:buClr>
                <a:srgbClr val="96CA4B"/>
              </a:buClr>
              <a:buSzPct val="90000"/>
              <a:buFont typeface="Arial" charset="0"/>
              <a:buChar char="•"/>
              <a:defRPr sz="2000">
                <a:solidFill>
                  <a:schemeClr val="bg1"/>
                </a:solidFill>
                <a:latin typeface="Arial" charset="0"/>
                <a:ea typeface="MS PGothic" pitchFamily="34" charset="-128"/>
              </a:defRPr>
            </a:lvl1pPr>
            <a:lvl2pPr marL="742950" indent="-285750" eaLnBrk="0" hangingPunct="0">
              <a:lnSpc>
                <a:spcPct val="95000"/>
              </a:lnSpc>
              <a:spcBef>
                <a:spcPts val="838"/>
              </a:spcBef>
              <a:buClr>
                <a:schemeClr val="tx2"/>
              </a:buClr>
              <a:buChar char="–"/>
              <a:defRPr sz="2800">
                <a:solidFill>
                  <a:schemeClr val="bg1"/>
                </a:solidFill>
                <a:latin typeface="Arial" charset="0"/>
                <a:ea typeface="MS PGothic" pitchFamily="34" charset="-128"/>
              </a:defRPr>
            </a:lvl2pPr>
            <a:lvl3pPr marL="1143000" indent="-228600" eaLnBrk="0" hangingPunct="0">
              <a:lnSpc>
                <a:spcPct val="95000"/>
              </a:lnSpc>
              <a:spcBef>
                <a:spcPts val="838"/>
              </a:spcBef>
              <a:buFont typeface="Arial" charset="0"/>
              <a:buChar char="•"/>
              <a:defRPr sz="1600">
                <a:solidFill>
                  <a:schemeClr val="bg1"/>
                </a:solidFill>
                <a:latin typeface="Arial" charset="0"/>
                <a:ea typeface="MS PGothic" pitchFamily="34" charset="-128"/>
              </a:defRPr>
            </a:lvl3pPr>
            <a:lvl4pPr marL="1600200" indent="-228600" eaLnBrk="0" hangingPunct="0">
              <a:lnSpc>
                <a:spcPct val="95000"/>
              </a:lnSpc>
              <a:spcBef>
                <a:spcPts val="838"/>
              </a:spcBef>
              <a:buFont typeface="Arial" charset="0"/>
              <a:buChar char="–"/>
              <a:defRPr sz="1400">
                <a:solidFill>
                  <a:schemeClr val="bg1"/>
                </a:solidFill>
                <a:latin typeface="Arial" charset="0"/>
                <a:ea typeface="MS PGothic" pitchFamily="34" charset="-128"/>
              </a:defRPr>
            </a:lvl4pPr>
            <a:lvl5pPr marL="2057400" indent="-228600" eaLnBrk="0" hangingPunct="0">
              <a:lnSpc>
                <a:spcPct val="95000"/>
              </a:lnSpc>
              <a:spcBef>
                <a:spcPts val="838"/>
              </a:spcBef>
              <a:buFont typeface="Arial" charset="0"/>
              <a:buChar char="»"/>
              <a:defRPr sz="1400">
                <a:solidFill>
                  <a:schemeClr val="bg1"/>
                </a:solidFill>
                <a:latin typeface="Arial" charset="0"/>
                <a:ea typeface="MS PGothic" pitchFamily="34" charset="-128"/>
              </a:defRPr>
            </a:lvl5pPr>
            <a:lvl6pPr marL="2514600" indent="-228600" eaLnBrk="0" fontAlgn="base" hangingPunct="0">
              <a:lnSpc>
                <a:spcPct val="95000"/>
              </a:lnSpc>
              <a:spcBef>
                <a:spcPts val="838"/>
              </a:spcBef>
              <a:spcAft>
                <a:spcPct val="0"/>
              </a:spcAft>
              <a:buFont typeface="Arial" charset="0"/>
              <a:buChar char="»"/>
              <a:defRPr sz="1400">
                <a:solidFill>
                  <a:schemeClr val="bg1"/>
                </a:solidFill>
                <a:latin typeface="Arial" charset="0"/>
                <a:ea typeface="MS PGothic" pitchFamily="34" charset="-128"/>
              </a:defRPr>
            </a:lvl6pPr>
            <a:lvl7pPr marL="2971800" indent="-228600" eaLnBrk="0" fontAlgn="base" hangingPunct="0">
              <a:lnSpc>
                <a:spcPct val="95000"/>
              </a:lnSpc>
              <a:spcBef>
                <a:spcPts val="838"/>
              </a:spcBef>
              <a:spcAft>
                <a:spcPct val="0"/>
              </a:spcAft>
              <a:buFont typeface="Arial" charset="0"/>
              <a:buChar char="»"/>
              <a:defRPr sz="1400">
                <a:solidFill>
                  <a:schemeClr val="bg1"/>
                </a:solidFill>
                <a:latin typeface="Arial" charset="0"/>
                <a:ea typeface="MS PGothic" pitchFamily="34" charset="-128"/>
              </a:defRPr>
            </a:lvl7pPr>
            <a:lvl8pPr marL="3429000" indent="-228600" eaLnBrk="0" fontAlgn="base" hangingPunct="0">
              <a:lnSpc>
                <a:spcPct val="95000"/>
              </a:lnSpc>
              <a:spcBef>
                <a:spcPts val="838"/>
              </a:spcBef>
              <a:spcAft>
                <a:spcPct val="0"/>
              </a:spcAft>
              <a:buFont typeface="Arial" charset="0"/>
              <a:buChar char="»"/>
              <a:defRPr sz="1400">
                <a:solidFill>
                  <a:schemeClr val="bg1"/>
                </a:solidFill>
                <a:latin typeface="Arial" charset="0"/>
                <a:ea typeface="MS PGothic" pitchFamily="34" charset="-128"/>
              </a:defRPr>
            </a:lvl8pPr>
            <a:lvl9pPr marL="3886200" indent="-228600" eaLnBrk="0" fontAlgn="base" hangingPunct="0">
              <a:lnSpc>
                <a:spcPct val="95000"/>
              </a:lnSpc>
              <a:spcBef>
                <a:spcPts val="838"/>
              </a:spcBef>
              <a:spcAft>
                <a:spcPct val="0"/>
              </a:spcAft>
              <a:buFont typeface="Arial" charset="0"/>
              <a:buChar char="»"/>
              <a:defRPr sz="1400">
                <a:solidFill>
                  <a:schemeClr val="bg1"/>
                </a:solidFill>
                <a:latin typeface="Arial" charset="0"/>
                <a:ea typeface="MS PGothic" pitchFamily="34" charset="-128"/>
              </a:defRPr>
            </a:lvl9pPr>
          </a:lstStyle>
          <a:p>
            <a:pPr eaLnBrk="1" hangingPunct="1">
              <a:lnSpc>
                <a:spcPct val="80000"/>
              </a:lnSpc>
              <a:spcBef>
                <a:spcPct val="0"/>
              </a:spcBef>
              <a:buClrTx/>
              <a:buSzTx/>
              <a:buFontTx/>
              <a:buNone/>
              <a:defRPr/>
            </a:pPr>
            <a:r>
              <a:rPr lang="en-US" altLang="en-US" sz="3300" dirty="0">
                <a:gradFill>
                  <a:gsLst>
                    <a:gs pos="0">
                      <a:srgbClr val="00B2F0"/>
                    </a:gs>
                    <a:gs pos="44000">
                      <a:srgbClr val="40FFFE"/>
                    </a:gs>
                    <a:gs pos="100000">
                      <a:srgbClr val="96CA4B"/>
                    </a:gs>
                  </a:gsLst>
                  <a:lin ang="4800000" scaled="0"/>
                </a:gradFill>
                <a:latin typeface="+mj-lt"/>
                <a:ea typeface="+mj-ea"/>
                <a:cs typeface="+mj-cs"/>
              </a:rPr>
              <a:t>Thank You</a:t>
            </a:r>
            <a:endParaRPr lang="en-US" altLang="en-US" sz="2700" dirty="0">
              <a:solidFill>
                <a:schemeClr val="tx1"/>
              </a:solidFill>
              <a:cs typeface="+mn-cs"/>
            </a:endParaRPr>
          </a:p>
        </p:txBody>
      </p:sp>
      <p:sp>
        <p:nvSpPr>
          <p:cNvPr id="5" name="Rectangle 4"/>
          <p:cNvSpPr/>
          <p:nvPr/>
        </p:nvSpPr>
        <p:spPr>
          <a:xfrm>
            <a:off x="2421409" y="3082719"/>
            <a:ext cx="6722591" cy="34290"/>
          </a:xfrm>
          <a:prstGeom prst="rect">
            <a:avLst/>
          </a:prstGeom>
          <a:gradFill flip="none" rotWithShape="1">
            <a:gsLst>
              <a:gs pos="15000">
                <a:srgbClr val="000000"/>
              </a:gs>
              <a:gs pos="100000">
                <a:schemeClr val="accent1">
                  <a:tint val="23500"/>
                  <a:satMod val="160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a:defRPr/>
            </a:pPr>
            <a:endParaRPr lang="en-US" dirty="0"/>
          </a:p>
        </p:txBody>
      </p:sp>
    </p:spTree>
    <p:extLst>
      <p:ext uri="{BB962C8B-B14F-4D97-AF65-F5344CB8AC3E}">
        <p14:creationId xmlns:p14="http://schemas.microsoft.com/office/powerpoint/2010/main" val="249111578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51120"/>
          </a:xfrm>
          <a:prstGeom prst="rect">
            <a:avLst/>
          </a:prstGeom>
        </p:spPr>
      </p:pic>
      <p:sp>
        <p:nvSpPr>
          <p:cNvPr id="2" name="Title 1"/>
          <p:cNvSpPr>
            <a:spLocks noGrp="1"/>
          </p:cNvSpPr>
          <p:nvPr>
            <p:ph type="title"/>
          </p:nvPr>
        </p:nvSpPr>
        <p:spPr>
          <a:xfrm>
            <a:off x="356616" y="21476"/>
            <a:ext cx="8345488" cy="731837"/>
          </a:xfrm>
        </p:spPr>
        <p:txBody>
          <a:bodyPr/>
          <a:lstStyle/>
          <a:p>
            <a:r>
              <a:rPr lang="en-US" dirty="0" smtClean="0">
                <a:solidFill>
                  <a:srgbClr val="000000"/>
                </a:solidFill>
              </a:rPr>
              <a:t>The Changing Workforce Experience…</a:t>
            </a:r>
            <a:endParaRPr lang="en-US" dirty="0">
              <a:solidFill>
                <a:srgbClr val="000000"/>
              </a:solidFill>
            </a:endParaRPr>
          </a:p>
        </p:txBody>
      </p:sp>
    </p:spTree>
    <p:extLst>
      <p:ext uri="{BB962C8B-B14F-4D97-AF65-F5344CB8AC3E}">
        <p14:creationId xmlns:p14="http://schemas.microsoft.com/office/powerpoint/2010/main" val="268785282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r="5294" b="2532"/>
          <a:stretch/>
        </p:blipFill>
        <p:spPr>
          <a:xfrm>
            <a:off x="0" y="1"/>
            <a:ext cx="9144000" cy="5143500"/>
          </a:xfrm>
          <a:prstGeom prst="rect">
            <a:avLst/>
          </a:prstGeom>
        </p:spPr>
      </p:pic>
      <p:sp>
        <p:nvSpPr>
          <p:cNvPr id="3" name="Title 2"/>
          <p:cNvSpPr>
            <a:spLocks noGrp="1"/>
          </p:cNvSpPr>
          <p:nvPr>
            <p:ph type="title"/>
          </p:nvPr>
        </p:nvSpPr>
        <p:spPr>
          <a:xfrm>
            <a:off x="437767" y="8545"/>
            <a:ext cx="6190806" cy="731837"/>
          </a:xfrm>
        </p:spPr>
        <p:txBody>
          <a:bodyPr/>
          <a:lstStyle/>
          <a:p>
            <a:pPr algn="r"/>
            <a:r>
              <a:rPr lang="en-US" dirty="0" smtClean="0">
                <a:solidFill>
                  <a:srgbClr val="000000"/>
                </a:solidFill>
              </a:rPr>
              <a:t>…It’s Not Just for Start-ups</a:t>
            </a:r>
            <a:endParaRPr lang="en-US" dirty="0">
              <a:solidFill>
                <a:srgbClr val="000000"/>
              </a:solidFill>
            </a:endParaRPr>
          </a:p>
        </p:txBody>
      </p:sp>
    </p:spTree>
    <p:extLst>
      <p:ext uri="{BB962C8B-B14F-4D97-AF65-F5344CB8AC3E}">
        <p14:creationId xmlns:p14="http://schemas.microsoft.com/office/powerpoint/2010/main" val="30361410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615" y="341314"/>
            <a:ext cx="8472311" cy="731837"/>
          </a:xfrm>
        </p:spPr>
        <p:txBody>
          <a:bodyPr/>
          <a:lstStyle/>
          <a:p>
            <a:r>
              <a:rPr lang="en-US" spc="-40" dirty="0" smtClean="0"/>
              <a:t>The Workplace is being Reimagined, </a:t>
            </a:r>
            <a:r>
              <a:rPr lang="en-US" spc="-40" dirty="0"/>
              <a:t>as well as How and Where People </a:t>
            </a:r>
            <a:r>
              <a:rPr lang="en-US" spc="-40" dirty="0" smtClean="0"/>
              <a:t>Work</a:t>
            </a:r>
            <a:endParaRPr lang="en-US" dirty="0"/>
          </a:p>
        </p:txBody>
      </p:sp>
      <p:sp>
        <p:nvSpPr>
          <p:cNvPr id="8" name="Rounded Rectangle 7"/>
          <p:cNvSpPr/>
          <p:nvPr/>
        </p:nvSpPr>
        <p:spPr bwMode="auto">
          <a:xfrm>
            <a:off x="7274447" y="1432581"/>
            <a:ext cx="1554480" cy="3128225"/>
          </a:xfrm>
          <a:prstGeom prst="roundRect">
            <a:avLst>
              <a:gd name="adj" fmla="val 5299"/>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1417202" rIns="0" bIns="0" anchor="t"/>
          <a:lstStyle/>
          <a:p>
            <a:pPr algn="ctr" defTabSz="457063">
              <a:spcBef>
                <a:spcPts val="300"/>
              </a:spcBef>
            </a:pPr>
            <a:r>
              <a:rPr lang="en-US" sz="1100" dirty="0">
                <a:solidFill>
                  <a:schemeClr val="tx1"/>
                </a:solidFill>
                <a:latin typeface="Arial"/>
                <a:cs typeface="Times New Roman" pitchFamily="18" charset="0"/>
              </a:rPr>
              <a:t>Interplay between professional and personal lives </a:t>
            </a:r>
          </a:p>
          <a:p>
            <a:pPr algn="ctr" defTabSz="457063">
              <a:spcBef>
                <a:spcPts val="300"/>
              </a:spcBef>
            </a:pPr>
            <a:r>
              <a:rPr lang="en-US" sz="1100" dirty="0">
                <a:solidFill>
                  <a:schemeClr val="tx1"/>
                </a:solidFill>
                <a:latin typeface="Arial"/>
                <a:cs typeface="Times New Roman" pitchFamily="18" charset="0"/>
              </a:rPr>
              <a:t>Balance is key to talent attraction and retention</a:t>
            </a:r>
          </a:p>
        </p:txBody>
      </p:sp>
      <p:sp>
        <p:nvSpPr>
          <p:cNvPr id="9" name="Rectangle 8"/>
          <p:cNvSpPr/>
          <p:nvPr/>
        </p:nvSpPr>
        <p:spPr bwMode="auto">
          <a:xfrm>
            <a:off x="5534605" y="1327076"/>
            <a:ext cx="1554480" cy="432000"/>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457200"/>
            <a:r>
              <a:rPr lang="en-GB" sz="1400" dirty="0">
                <a:solidFill>
                  <a:prstClr val="white"/>
                </a:solidFill>
              </a:rPr>
              <a:t>Consumerization</a:t>
            </a:r>
          </a:p>
        </p:txBody>
      </p:sp>
      <p:sp>
        <p:nvSpPr>
          <p:cNvPr id="10" name="Rounded Rectangle 9"/>
          <p:cNvSpPr/>
          <p:nvPr/>
        </p:nvSpPr>
        <p:spPr bwMode="auto">
          <a:xfrm>
            <a:off x="5534605" y="1432581"/>
            <a:ext cx="1554480" cy="3128225"/>
          </a:xfrm>
          <a:prstGeom prst="roundRect">
            <a:avLst>
              <a:gd name="adj" fmla="val 5299"/>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1417202" rIns="0" bIns="0" anchor="t"/>
          <a:lstStyle/>
          <a:p>
            <a:pPr algn="ctr" defTabSz="457063">
              <a:spcBef>
                <a:spcPts val="300"/>
              </a:spcBef>
            </a:pPr>
            <a:r>
              <a:rPr lang="en-US" sz="1100" dirty="0">
                <a:solidFill>
                  <a:schemeClr val="tx1"/>
                </a:solidFill>
                <a:latin typeface="Arial"/>
                <a:cs typeface="Times New Roman" pitchFamily="18" charset="0"/>
              </a:rPr>
              <a:t>Consumerization of IT driving new product innovations</a:t>
            </a:r>
          </a:p>
          <a:p>
            <a:pPr algn="ctr" defTabSz="457063">
              <a:spcBef>
                <a:spcPts val="300"/>
              </a:spcBef>
            </a:pPr>
            <a:r>
              <a:rPr lang="en-US" sz="1100" dirty="0">
                <a:solidFill>
                  <a:schemeClr val="tx1"/>
                </a:solidFill>
                <a:latin typeface="Arial"/>
                <a:cs typeface="Times New Roman" pitchFamily="18" charset="0"/>
              </a:rPr>
              <a:t>IT applications and services are more socially aware and end-user friendly</a:t>
            </a:r>
          </a:p>
        </p:txBody>
      </p:sp>
      <p:sp>
        <p:nvSpPr>
          <p:cNvPr id="11" name="Rectangle 10"/>
          <p:cNvSpPr/>
          <p:nvPr/>
        </p:nvSpPr>
        <p:spPr bwMode="auto">
          <a:xfrm>
            <a:off x="3794761" y="1327076"/>
            <a:ext cx="1554480" cy="432000"/>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457200"/>
            <a:r>
              <a:rPr lang="en-GB" sz="1400" dirty="0">
                <a:solidFill>
                  <a:prstClr val="white"/>
                </a:solidFill>
              </a:rPr>
              <a:t>Demographics</a:t>
            </a:r>
          </a:p>
        </p:txBody>
      </p:sp>
      <p:sp>
        <p:nvSpPr>
          <p:cNvPr id="12" name="Rounded Rectangle 11"/>
          <p:cNvSpPr/>
          <p:nvPr/>
        </p:nvSpPr>
        <p:spPr bwMode="auto">
          <a:xfrm>
            <a:off x="3794761" y="1432581"/>
            <a:ext cx="1554480" cy="3128225"/>
          </a:xfrm>
          <a:prstGeom prst="roundRect">
            <a:avLst>
              <a:gd name="adj" fmla="val 5299"/>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1417202" rIns="0" bIns="0" anchor="t"/>
          <a:lstStyle/>
          <a:p>
            <a:pPr algn="ctr" defTabSz="457063">
              <a:spcBef>
                <a:spcPts val="300"/>
              </a:spcBef>
            </a:pPr>
            <a:r>
              <a:rPr lang="en-US" sz="1100" dirty="0">
                <a:solidFill>
                  <a:schemeClr val="tx1"/>
                </a:solidFill>
                <a:latin typeface="Arial"/>
                <a:cs typeface="Times New Roman" pitchFamily="18" charset="0"/>
              </a:rPr>
              <a:t>Bi-generational workforce driving change</a:t>
            </a:r>
          </a:p>
          <a:p>
            <a:pPr algn="ctr" defTabSz="457063">
              <a:spcBef>
                <a:spcPts val="300"/>
              </a:spcBef>
            </a:pPr>
            <a:r>
              <a:rPr lang="en-US" sz="1100" dirty="0">
                <a:solidFill>
                  <a:schemeClr val="tx1"/>
                </a:solidFill>
                <a:latin typeface="Arial"/>
                <a:cs typeface="Times New Roman" pitchFamily="18" charset="0"/>
              </a:rPr>
              <a:t>Need to retain existing aging talent innovatively</a:t>
            </a:r>
          </a:p>
          <a:p>
            <a:pPr algn="ctr" defTabSz="457063">
              <a:spcBef>
                <a:spcPts val="300"/>
              </a:spcBef>
            </a:pPr>
            <a:r>
              <a:rPr lang="en-US" sz="1100" dirty="0">
                <a:solidFill>
                  <a:schemeClr val="tx1"/>
                </a:solidFill>
                <a:latin typeface="Arial"/>
                <a:cs typeface="Times New Roman" pitchFamily="18" charset="0"/>
              </a:rPr>
              <a:t>Need to provide solutions for all workers based on preference</a:t>
            </a:r>
          </a:p>
        </p:txBody>
      </p:sp>
      <p:sp>
        <p:nvSpPr>
          <p:cNvPr id="13" name="Rectangle 12"/>
          <p:cNvSpPr/>
          <p:nvPr/>
        </p:nvSpPr>
        <p:spPr bwMode="auto">
          <a:xfrm>
            <a:off x="2054917" y="1327076"/>
            <a:ext cx="1554480" cy="432000"/>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457200"/>
            <a:r>
              <a:rPr lang="en-GB" sz="1400" dirty="0">
                <a:solidFill>
                  <a:prstClr val="white"/>
                </a:solidFill>
              </a:rPr>
              <a:t>Collaboration</a:t>
            </a:r>
          </a:p>
        </p:txBody>
      </p:sp>
      <p:sp>
        <p:nvSpPr>
          <p:cNvPr id="14" name="Rounded Rectangle 13"/>
          <p:cNvSpPr/>
          <p:nvPr/>
        </p:nvSpPr>
        <p:spPr bwMode="auto">
          <a:xfrm>
            <a:off x="2054917" y="1423789"/>
            <a:ext cx="1554480" cy="3128225"/>
          </a:xfrm>
          <a:prstGeom prst="roundRect">
            <a:avLst>
              <a:gd name="adj" fmla="val 5299"/>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1417202" rIns="0" bIns="0" anchor="t"/>
          <a:lstStyle/>
          <a:p>
            <a:pPr algn="ctr" defTabSz="457063">
              <a:spcBef>
                <a:spcPts val="300"/>
              </a:spcBef>
            </a:pPr>
            <a:r>
              <a:rPr lang="en-US" sz="1100" dirty="0" smtClean="0">
                <a:solidFill>
                  <a:schemeClr val="tx1"/>
                </a:solidFill>
                <a:latin typeface="Arial"/>
                <a:cs typeface="Times New Roman" pitchFamily="18" charset="0"/>
              </a:rPr>
              <a:t>Workplace more distributed than ever</a:t>
            </a:r>
          </a:p>
          <a:p>
            <a:pPr algn="ctr" defTabSz="457063">
              <a:spcBef>
                <a:spcPts val="300"/>
              </a:spcBef>
            </a:pPr>
            <a:r>
              <a:rPr lang="en-US" sz="1100" dirty="0" smtClean="0">
                <a:solidFill>
                  <a:schemeClr val="tx1"/>
                </a:solidFill>
                <a:latin typeface="Arial"/>
                <a:cs typeface="Times New Roman" pitchFamily="18" charset="0"/>
              </a:rPr>
              <a:t>Higher collaboration needed for geographically dispersed teams</a:t>
            </a:r>
            <a:endParaRPr lang="en-US" sz="1100" dirty="0">
              <a:solidFill>
                <a:schemeClr val="tx1"/>
              </a:solidFill>
              <a:latin typeface="Arial"/>
              <a:cs typeface="Times New Roman" pitchFamily="18" charset="0"/>
            </a:endParaRPr>
          </a:p>
        </p:txBody>
      </p:sp>
      <p:sp>
        <p:nvSpPr>
          <p:cNvPr id="15" name="Rectangle 14"/>
          <p:cNvSpPr/>
          <p:nvPr/>
        </p:nvSpPr>
        <p:spPr bwMode="auto">
          <a:xfrm>
            <a:off x="315073" y="1327076"/>
            <a:ext cx="1554480" cy="432000"/>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457200"/>
            <a:r>
              <a:rPr lang="en-GB" sz="1400" dirty="0">
                <a:solidFill>
                  <a:prstClr val="white"/>
                </a:solidFill>
              </a:rPr>
              <a:t>Devices</a:t>
            </a:r>
          </a:p>
        </p:txBody>
      </p:sp>
      <p:sp>
        <p:nvSpPr>
          <p:cNvPr id="16" name="Rounded Rectangle 15"/>
          <p:cNvSpPr/>
          <p:nvPr/>
        </p:nvSpPr>
        <p:spPr bwMode="auto">
          <a:xfrm>
            <a:off x="315073" y="1432581"/>
            <a:ext cx="1554480" cy="3128225"/>
          </a:xfrm>
          <a:prstGeom prst="roundRect">
            <a:avLst>
              <a:gd name="adj" fmla="val 5299"/>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1417202" rIns="0" bIns="0" anchor="t"/>
          <a:lstStyle/>
          <a:p>
            <a:pPr algn="ctr" defTabSz="457063">
              <a:spcBef>
                <a:spcPts val="300"/>
              </a:spcBef>
              <a:defRPr/>
            </a:pPr>
            <a:r>
              <a:rPr lang="en-US" sz="1100" dirty="0">
                <a:solidFill>
                  <a:schemeClr val="tx1"/>
                </a:solidFill>
                <a:latin typeface="Arial"/>
                <a:cs typeface="Times New Roman" pitchFamily="18" charset="0"/>
              </a:rPr>
              <a:t>15 billion connected devices by 2015 and growing</a:t>
            </a:r>
          </a:p>
          <a:p>
            <a:pPr algn="ctr" defTabSz="457063">
              <a:spcBef>
                <a:spcPts val="300"/>
              </a:spcBef>
              <a:defRPr/>
            </a:pPr>
            <a:r>
              <a:rPr lang="en-US" sz="1100" dirty="0">
                <a:solidFill>
                  <a:schemeClr val="tx1"/>
                </a:solidFill>
                <a:latin typeface="Arial"/>
                <a:cs typeface="Times New Roman" pitchFamily="18" charset="0"/>
              </a:rPr>
              <a:t>2 networked devices per capita: 2015</a:t>
            </a:r>
          </a:p>
          <a:p>
            <a:pPr algn="ctr" defTabSz="457063">
              <a:spcBef>
                <a:spcPts val="300"/>
              </a:spcBef>
              <a:defRPr/>
            </a:pPr>
            <a:r>
              <a:rPr lang="en-US" sz="1100" dirty="0">
                <a:solidFill>
                  <a:schemeClr val="tx1"/>
                </a:solidFill>
                <a:latin typeface="Arial"/>
                <a:cs typeface="Times New Roman" pitchFamily="18" charset="0"/>
              </a:rPr>
              <a:t>Connecting not just people but machines (2 billion by 2015)</a:t>
            </a:r>
          </a:p>
        </p:txBody>
      </p:sp>
      <p:pic>
        <p:nvPicPr>
          <p:cNvPr id="17" name="Picture 78" descr="AM7877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74447" y="1754552"/>
            <a:ext cx="1554480" cy="982877"/>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18" name="Picture 77" descr="AM06475.jpg"/>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34605" y="1754550"/>
            <a:ext cx="1554480" cy="987552"/>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76" descr="HIG00615.jpg"/>
          <p:cNvPicPr>
            <a:picLocks/>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94761" y="1754550"/>
            <a:ext cx="1554480" cy="987552"/>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63" descr="AN34425.jpg"/>
          <p:cNvPicPr>
            <a:picLocks/>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5073" y="1754550"/>
            <a:ext cx="1554479" cy="993600"/>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2054917" y="1754550"/>
            <a:ext cx="1554480" cy="987552"/>
          </a:xfrm>
          <a:prstGeom prst="rect">
            <a:avLst/>
          </a:prstGeom>
          <a:ln w="3175">
            <a:noFill/>
          </a:ln>
        </p:spPr>
      </p:pic>
      <p:sp>
        <p:nvSpPr>
          <p:cNvPr id="22" name="Rectangle 21"/>
          <p:cNvSpPr/>
          <p:nvPr/>
        </p:nvSpPr>
        <p:spPr bwMode="auto">
          <a:xfrm>
            <a:off x="7272141" y="1324255"/>
            <a:ext cx="1554480" cy="432000"/>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457200"/>
            <a:r>
              <a:rPr lang="en-GB" sz="1400" dirty="0" smtClean="0">
                <a:solidFill>
                  <a:prstClr val="white"/>
                </a:solidFill>
              </a:rPr>
              <a:t>Work Life</a:t>
            </a:r>
            <a:endParaRPr lang="en-GB" sz="1400" dirty="0">
              <a:solidFill>
                <a:prstClr val="white"/>
              </a:solidFill>
            </a:endParaRPr>
          </a:p>
        </p:txBody>
      </p:sp>
    </p:spTree>
    <p:extLst>
      <p:ext uri="{BB962C8B-B14F-4D97-AF65-F5344CB8AC3E}">
        <p14:creationId xmlns:p14="http://schemas.microsoft.com/office/powerpoint/2010/main" val="28334044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p:bldP spid="13" grpId="0" animBg="1"/>
      <p:bldP spid="14" grpId="0"/>
      <p:bldP spid="15" grpId="0" animBg="1"/>
      <p:bldP spid="16"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039326"/>
            <a:ext cx="9144000" cy="18859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685520" fontAlgn="auto">
              <a:spcBef>
                <a:spcPts val="0"/>
              </a:spcBef>
              <a:spcAft>
                <a:spcPts val="0"/>
              </a:spcAft>
            </a:pPr>
            <a:endParaRPr lang="en-US" sz="1400" dirty="0">
              <a:solidFill>
                <a:prstClr val="white"/>
              </a:solidFill>
              <a:latin typeface="Arial"/>
            </a:endParaRPr>
          </a:p>
        </p:txBody>
      </p:sp>
      <p:pic>
        <p:nvPicPr>
          <p:cNvPr id="2" name="Picture 1" descr="Business-team-trai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0926"/>
            <a:ext cx="9144000" cy="2743200"/>
          </a:xfrm>
          <a:prstGeom prst="rect">
            <a:avLst/>
          </a:prstGeom>
        </p:spPr>
      </p:pic>
      <p:sp>
        <p:nvSpPr>
          <p:cNvPr id="5" name="TextBox 4"/>
          <p:cNvSpPr txBox="1"/>
          <p:nvPr/>
        </p:nvSpPr>
        <p:spPr>
          <a:xfrm>
            <a:off x="783398" y="1572647"/>
            <a:ext cx="2211455" cy="479235"/>
          </a:xfrm>
          <a:prstGeom prst="rect">
            <a:avLst/>
          </a:prstGeom>
          <a:noFill/>
        </p:spPr>
        <p:txBody>
          <a:bodyPr wrap="none" lIns="108837" tIns="54420" rIns="108837" bIns="54420" rtlCol="0">
            <a:spAutoFit/>
          </a:bodyPr>
          <a:lstStyle/>
          <a:p>
            <a:pPr defTabSz="685520" fontAlgn="auto">
              <a:spcBef>
                <a:spcPts val="0"/>
              </a:spcBef>
              <a:spcAft>
                <a:spcPts val="0"/>
              </a:spcAft>
            </a:pPr>
            <a:r>
              <a:rPr lang="en-US" sz="2400" b="1" i="1" dirty="0" smtClean="0">
                <a:solidFill>
                  <a:srgbClr val="1F547D"/>
                </a:solidFill>
                <a:latin typeface="Arial"/>
                <a:ea typeface="+mn-ea"/>
                <a:cs typeface="+mn-cs"/>
              </a:rPr>
              <a:t>EMPLOYEES</a:t>
            </a:r>
            <a:endParaRPr lang="en-US" sz="2400" b="1" i="1" dirty="0">
              <a:solidFill>
                <a:srgbClr val="1F547D"/>
              </a:solidFill>
              <a:latin typeface="Arial"/>
              <a:ea typeface="+mn-ea"/>
              <a:cs typeface="+mn-cs"/>
            </a:endParaRPr>
          </a:p>
        </p:txBody>
      </p:sp>
      <p:sp>
        <p:nvSpPr>
          <p:cNvPr id="6" name="TextBox 5"/>
          <p:cNvSpPr txBox="1"/>
          <p:nvPr/>
        </p:nvSpPr>
        <p:spPr>
          <a:xfrm>
            <a:off x="6541890" y="1572647"/>
            <a:ext cx="2484783" cy="479232"/>
          </a:xfrm>
          <a:prstGeom prst="rect">
            <a:avLst/>
          </a:prstGeom>
          <a:noFill/>
        </p:spPr>
        <p:txBody>
          <a:bodyPr wrap="none" lIns="108837" tIns="54420" rIns="108837" bIns="54420" rtlCol="0">
            <a:spAutoFit/>
          </a:bodyPr>
          <a:lstStyle/>
          <a:p>
            <a:pPr defTabSz="685520" fontAlgn="auto">
              <a:spcBef>
                <a:spcPts val="0"/>
              </a:spcBef>
              <a:spcAft>
                <a:spcPts val="0"/>
              </a:spcAft>
            </a:pPr>
            <a:r>
              <a:rPr lang="en-US" sz="2400" b="1" i="1" dirty="0">
                <a:solidFill>
                  <a:srgbClr val="4BACC6"/>
                </a:solidFill>
                <a:latin typeface="Arial"/>
                <a:ea typeface="+mn-ea"/>
                <a:cs typeface="+mn-cs"/>
              </a:rPr>
              <a:t>INVESTMENTS</a:t>
            </a:r>
            <a:endParaRPr lang="en-US" sz="2900" b="1" i="1" dirty="0">
              <a:solidFill>
                <a:srgbClr val="4BACC6"/>
              </a:solidFill>
              <a:latin typeface="Arial"/>
              <a:ea typeface="+mn-ea"/>
              <a:cs typeface="+mn-cs"/>
            </a:endParaRPr>
          </a:p>
        </p:txBody>
      </p:sp>
      <p:grpSp>
        <p:nvGrpSpPr>
          <p:cNvPr id="11" name="Group 10"/>
          <p:cNvGrpSpPr/>
          <p:nvPr/>
        </p:nvGrpSpPr>
        <p:grpSpPr>
          <a:xfrm>
            <a:off x="3094254" y="1175618"/>
            <a:ext cx="2011711" cy="461665"/>
            <a:chOff x="2671585" y="1409614"/>
            <a:chExt cx="1508784" cy="461665"/>
          </a:xfrm>
        </p:grpSpPr>
        <p:sp>
          <p:nvSpPr>
            <p:cNvPr id="4" name="TextBox 3"/>
            <p:cNvSpPr txBox="1"/>
            <p:nvPr/>
          </p:nvSpPr>
          <p:spPr>
            <a:xfrm>
              <a:off x="3151244" y="1409614"/>
              <a:ext cx="1029125" cy="461665"/>
            </a:xfrm>
            <a:prstGeom prst="rect">
              <a:avLst/>
            </a:prstGeom>
            <a:noFill/>
          </p:spPr>
          <p:txBody>
            <a:bodyPr wrap="none" rtlCol="0">
              <a:spAutoFit/>
            </a:bodyPr>
            <a:lstStyle/>
            <a:p>
              <a:pPr defTabSz="685520" fontAlgn="auto">
                <a:spcBef>
                  <a:spcPts val="0"/>
                </a:spcBef>
                <a:spcAft>
                  <a:spcPts val="0"/>
                </a:spcAft>
              </a:pPr>
              <a:r>
                <a:rPr lang="en-US" sz="2400" b="1" i="1" dirty="0">
                  <a:solidFill>
                    <a:srgbClr val="008000"/>
                  </a:solidFill>
                  <a:latin typeface="Arial"/>
                  <a:ea typeface="+mn-ea"/>
                  <a:cs typeface="+mn-cs"/>
                </a:rPr>
                <a:t>BRAND</a:t>
              </a:r>
              <a:endParaRPr lang="en-US" sz="1400" b="1" i="1" dirty="0">
                <a:solidFill>
                  <a:srgbClr val="008000"/>
                </a:solidFill>
                <a:latin typeface="Arial"/>
                <a:ea typeface="+mn-ea"/>
                <a:cs typeface="+mn-cs"/>
              </a:endParaRPr>
            </a:p>
          </p:txBody>
        </p:sp>
        <p:sp>
          <p:nvSpPr>
            <p:cNvPr id="7" name="TextBox 6"/>
            <p:cNvSpPr txBox="1"/>
            <p:nvPr/>
          </p:nvSpPr>
          <p:spPr>
            <a:xfrm>
              <a:off x="2671585" y="1465448"/>
              <a:ext cx="590518" cy="360099"/>
            </a:xfrm>
            <a:prstGeom prst="rect">
              <a:avLst/>
            </a:prstGeom>
            <a:noFill/>
          </p:spPr>
          <p:txBody>
            <a:bodyPr wrap="none" rtlCol="0">
              <a:spAutoFit/>
            </a:bodyPr>
            <a:lstStyle/>
            <a:p>
              <a:pPr algn="r" defTabSz="685520" fontAlgn="auto">
                <a:lnSpc>
                  <a:spcPct val="70000"/>
                </a:lnSpc>
                <a:spcBef>
                  <a:spcPts val="0"/>
                </a:spcBef>
                <a:spcAft>
                  <a:spcPts val="0"/>
                </a:spcAft>
              </a:pPr>
              <a:r>
                <a:rPr lang="en-US" sz="1200" i="1" dirty="0">
                  <a:solidFill>
                    <a:prstClr val="black"/>
                  </a:solidFill>
                  <a:latin typeface="Arial"/>
                  <a:ea typeface="+mn-ea"/>
                  <a:cs typeface="+mn-cs"/>
                </a:rPr>
                <a:t>Develop</a:t>
              </a:r>
              <a:br>
                <a:rPr lang="en-US" sz="1200" i="1" dirty="0">
                  <a:solidFill>
                    <a:prstClr val="black"/>
                  </a:solidFill>
                  <a:latin typeface="Arial"/>
                  <a:ea typeface="+mn-ea"/>
                  <a:cs typeface="+mn-cs"/>
                </a:rPr>
              </a:br>
              <a:r>
                <a:rPr lang="en-US" sz="1200" i="1" dirty="0">
                  <a:solidFill>
                    <a:prstClr val="black"/>
                  </a:solidFill>
                  <a:latin typeface="Arial"/>
                  <a:ea typeface="+mn-ea"/>
                  <a:cs typeface="+mn-cs"/>
                </a:rPr>
                <a:t>Our</a:t>
              </a:r>
            </a:p>
          </p:txBody>
        </p:sp>
      </p:grpSp>
      <p:sp>
        <p:nvSpPr>
          <p:cNvPr id="8" name="TextBox 7"/>
          <p:cNvSpPr txBox="1"/>
          <p:nvPr/>
        </p:nvSpPr>
        <p:spPr>
          <a:xfrm>
            <a:off x="5757556" y="1630950"/>
            <a:ext cx="974556" cy="399994"/>
          </a:xfrm>
          <a:prstGeom prst="rect">
            <a:avLst/>
          </a:prstGeom>
          <a:noFill/>
        </p:spPr>
        <p:txBody>
          <a:bodyPr wrap="none" lIns="108837" tIns="54420" rIns="108837" bIns="54420" rtlCol="0">
            <a:spAutoFit/>
          </a:bodyPr>
          <a:lstStyle/>
          <a:p>
            <a:pPr algn="r" defTabSz="685520" fontAlgn="auto">
              <a:lnSpc>
                <a:spcPct val="70000"/>
              </a:lnSpc>
              <a:spcBef>
                <a:spcPts val="0"/>
              </a:spcBef>
              <a:spcAft>
                <a:spcPts val="0"/>
              </a:spcAft>
            </a:pPr>
            <a:r>
              <a:rPr lang="en-US" sz="1300" i="1" dirty="0">
                <a:solidFill>
                  <a:prstClr val="black"/>
                </a:solidFill>
                <a:latin typeface="Arial"/>
                <a:ea typeface="+mn-ea"/>
                <a:cs typeface="+mn-cs"/>
              </a:rPr>
              <a:t>Maximize</a:t>
            </a:r>
            <a:br>
              <a:rPr lang="en-US" sz="1300" i="1" dirty="0">
                <a:solidFill>
                  <a:prstClr val="black"/>
                </a:solidFill>
                <a:latin typeface="Arial"/>
                <a:ea typeface="+mn-ea"/>
                <a:cs typeface="+mn-cs"/>
              </a:rPr>
            </a:br>
            <a:r>
              <a:rPr lang="en-US" sz="1300" i="1" dirty="0">
                <a:solidFill>
                  <a:prstClr val="black"/>
                </a:solidFill>
                <a:latin typeface="Arial"/>
                <a:ea typeface="+mn-ea"/>
                <a:cs typeface="+mn-cs"/>
              </a:rPr>
              <a:t>Our</a:t>
            </a:r>
          </a:p>
        </p:txBody>
      </p:sp>
      <p:sp>
        <p:nvSpPr>
          <p:cNvPr id="9" name="TextBox 8"/>
          <p:cNvSpPr txBox="1"/>
          <p:nvPr/>
        </p:nvSpPr>
        <p:spPr>
          <a:xfrm>
            <a:off x="79027" y="1630950"/>
            <a:ext cx="872290" cy="399994"/>
          </a:xfrm>
          <a:prstGeom prst="rect">
            <a:avLst/>
          </a:prstGeom>
          <a:noFill/>
        </p:spPr>
        <p:txBody>
          <a:bodyPr wrap="none" lIns="108837" tIns="54420" rIns="108837" bIns="54420" rtlCol="0">
            <a:spAutoFit/>
          </a:bodyPr>
          <a:lstStyle/>
          <a:p>
            <a:pPr algn="r" defTabSz="685520" fontAlgn="auto">
              <a:lnSpc>
                <a:spcPct val="70000"/>
              </a:lnSpc>
              <a:spcBef>
                <a:spcPts val="0"/>
              </a:spcBef>
              <a:spcAft>
                <a:spcPts val="0"/>
              </a:spcAft>
            </a:pPr>
            <a:r>
              <a:rPr lang="en-US" sz="1300" i="1" dirty="0">
                <a:solidFill>
                  <a:prstClr val="black"/>
                </a:solidFill>
                <a:latin typeface="Arial"/>
                <a:ea typeface="+mn-ea"/>
                <a:cs typeface="+mn-cs"/>
              </a:rPr>
              <a:t>Develop</a:t>
            </a:r>
          </a:p>
          <a:p>
            <a:pPr algn="r" defTabSz="685520" fontAlgn="auto">
              <a:lnSpc>
                <a:spcPct val="70000"/>
              </a:lnSpc>
              <a:spcBef>
                <a:spcPts val="0"/>
              </a:spcBef>
              <a:spcAft>
                <a:spcPts val="0"/>
              </a:spcAft>
            </a:pPr>
            <a:r>
              <a:rPr lang="en-US" sz="1300" i="1" dirty="0">
                <a:solidFill>
                  <a:prstClr val="black"/>
                </a:solidFill>
                <a:latin typeface="Arial"/>
                <a:ea typeface="+mn-ea"/>
                <a:cs typeface="+mn-cs"/>
              </a:rPr>
              <a:t>Our</a:t>
            </a:r>
          </a:p>
        </p:txBody>
      </p:sp>
      <p:cxnSp>
        <p:nvCxnSpPr>
          <p:cNvPr id="15" name="Straight Connector 14"/>
          <p:cNvCxnSpPr/>
          <p:nvPr/>
        </p:nvCxnSpPr>
        <p:spPr>
          <a:xfrm flipV="1">
            <a:off x="1207760" y="2549558"/>
            <a:ext cx="441031" cy="704338"/>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1890851" y="2549558"/>
            <a:ext cx="205361" cy="493753"/>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114681" y="2236621"/>
            <a:ext cx="103384" cy="345756"/>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943959" y="2365200"/>
            <a:ext cx="506413" cy="712223"/>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030090" y="2614884"/>
            <a:ext cx="272151" cy="577480"/>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7685654" y="2614884"/>
            <a:ext cx="318013" cy="578890"/>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130448" y="1920290"/>
            <a:ext cx="1878180" cy="580217"/>
          </a:xfrm>
          <a:prstGeom prst="rect">
            <a:avLst/>
          </a:prstGeom>
          <a:noFill/>
        </p:spPr>
        <p:txBody>
          <a:bodyPr wrap="square" lIns="108837" tIns="54420" rIns="108837" bIns="54420" rtlCol="0">
            <a:spAutoFit/>
          </a:bodyPr>
          <a:lstStyle/>
          <a:p>
            <a:pPr marL="204068" indent="-204068" defTabSz="685520" fontAlgn="auto">
              <a:lnSpc>
                <a:spcPct val="90000"/>
              </a:lnSpc>
              <a:spcBef>
                <a:spcPts val="0"/>
              </a:spcBef>
              <a:spcAft>
                <a:spcPts val="0"/>
              </a:spcAft>
              <a:buFont typeface="Arial"/>
              <a:buChar char="•"/>
            </a:pPr>
            <a:r>
              <a:rPr lang="en-US" sz="1100" dirty="0">
                <a:solidFill>
                  <a:prstClr val="black"/>
                </a:solidFill>
                <a:latin typeface="Arial"/>
                <a:ea typeface="+mn-ea"/>
                <a:cs typeface="+mn-cs"/>
              </a:rPr>
              <a:t>Human Resources</a:t>
            </a:r>
          </a:p>
          <a:p>
            <a:pPr marL="204068" indent="-204068" defTabSz="685520" fontAlgn="auto">
              <a:lnSpc>
                <a:spcPct val="90000"/>
              </a:lnSpc>
              <a:spcBef>
                <a:spcPts val="0"/>
              </a:spcBef>
              <a:spcAft>
                <a:spcPts val="0"/>
              </a:spcAft>
              <a:buFont typeface="Arial"/>
              <a:buChar char="•"/>
            </a:pPr>
            <a:r>
              <a:rPr lang="en-US" sz="1100" dirty="0">
                <a:solidFill>
                  <a:prstClr val="black"/>
                </a:solidFill>
                <a:latin typeface="Arial"/>
                <a:ea typeface="+mn-ea"/>
                <a:cs typeface="+mn-cs"/>
              </a:rPr>
              <a:t>Corporate Real Estate</a:t>
            </a:r>
          </a:p>
          <a:p>
            <a:pPr marL="204068" indent="-204068" defTabSz="685520" fontAlgn="auto">
              <a:lnSpc>
                <a:spcPct val="90000"/>
              </a:lnSpc>
              <a:spcBef>
                <a:spcPts val="0"/>
              </a:spcBef>
              <a:spcAft>
                <a:spcPts val="0"/>
              </a:spcAft>
              <a:buFont typeface="Arial"/>
              <a:buChar char="•"/>
            </a:pPr>
            <a:r>
              <a:rPr lang="en-US" sz="1100" dirty="0">
                <a:solidFill>
                  <a:prstClr val="black"/>
                </a:solidFill>
                <a:latin typeface="Arial"/>
                <a:ea typeface="+mn-ea"/>
                <a:cs typeface="+mn-cs"/>
              </a:rPr>
              <a:t>Finance</a:t>
            </a:r>
          </a:p>
        </p:txBody>
      </p:sp>
      <p:sp>
        <p:nvSpPr>
          <p:cNvPr id="23" name="TextBox 22"/>
          <p:cNvSpPr txBox="1"/>
          <p:nvPr/>
        </p:nvSpPr>
        <p:spPr>
          <a:xfrm>
            <a:off x="3481232" y="1511957"/>
            <a:ext cx="2396565" cy="576835"/>
          </a:xfrm>
          <a:prstGeom prst="rect">
            <a:avLst/>
          </a:prstGeom>
          <a:noFill/>
        </p:spPr>
        <p:txBody>
          <a:bodyPr wrap="square" lIns="108837" tIns="54420" rIns="108837" bIns="54420" rtlCol="0">
            <a:spAutoFit/>
          </a:bodyPr>
          <a:lstStyle/>
          <a:p>
            <a:pPr marL="204068" indent="-204068" defTabSz="685520" fontAlgn="auto">
              <a:lnSpc>
                <a:spcPct val="90000"/>
              </a:lnSpc>
              <a:spcBef>
                <a:spcPts val="0"/>
              </a:spcBef>
              <a:spcAft>
                <a:spcPts val="0"/>
              </a:spcAft>
              <a:buFont typeface="Arial"/>
              <a:buChar char="•"/>
            </a:pPr>
            <a:r>
              <a:rPr lang="en-US" sz="1100" dirty="0">
                <a:solidFill>
                  <a:prstClr val="black"/>
                </a:solidFill>
                <a:latin typeface="Arial"/>
                <a:ea typeface="+mn-ea"/>
                <a:cs typeface="+mn-cs"/>
              </a:rPr>
              <a:t>Customer Experience Officer</a:t>
            </a:r>
          </a:p>
          <a:p>
            <a:pPr marL="204068" indent="-204068" defTabSz="685520" fontAlgn="auto">
              <a:spcBef>
                <a:spcPts val="0"/>
              </a:spcBef>
              <a:spcAft>
                <a:spcPts val="0"/>
              </a:spcAft>
              <a:buFont typeface="Arial"/>
              <a:buChar char="•"/>
            </a:pPr>
            <a:r>
              <a:rPr lang="en-US" sz="1100" dirty="0">
                <a:solidFill>
                  <a:prstClr val="black"/>
                </a:solidFill>
                <a:latin typeface="Arial"/>
                <a:ea typeface="+mn-ea"/>
                <a:cs typeface="+mn-cs"/>
              </a:rPr>
              <a:t>Public Relations</a:t>
            </a:r>
          </a:p>
          <a:p>
            <a:pPr marL="204068" indent="-204068" defTabSz="685520" fontAlgn="auto">
              <a:spcBef>
                <a:spcPts val="0"/>
              </a:spcBef>
              <a:spcAft>
                <a:spcPts val="0"/>
              </a:spcAft>
              <a:buFont typeface="Arial"/>
              <a:buChar char="•"/>
            </a:pPr>
            <a:r>
              <a:rPr lang="en-US" sz="1100" dirty="0">
                <a:solidFill>
                  <a:prstClr val="black"/>
                </a:solidFill>
                <a:latin typeface="Arial"/>
                <a:ea typeface="+mn-ea"/>
                <a:cs typeface="+mn-cs"/>
              </a:rPr>
              <a:t>CEO</a:t>
            </a:r>
          </a:p>
        </p:txBody>
      </p:sp>
      <p:sp>
        <p:nvSpPr>
          <p:cNvPr id="25" name="TextBox 24"/>
          <p:cNvSpPr txBox="1"/>
          <p:nvPr/>
        </p:nvSpPr>
        <p:spPr>
          <a:xfrm>
            <a:off x="6796080" y="1920290"/>
            <a:ext cx="2178695" cy="629268"/>
          </a:xfrm>
          <a:prstGeom prst="rect">
            <a:avLst/>
          </a:prstGeom>
          <a:noFill/>
        </p:spPr>
        <p:txBody>
          <a:bodyPr wrap="square" lIns="108837" tIns="54420" rIns="108837" bIns="54420" rtlCol="0">
            <a:spAutoFit/>
          </a:bodyPr>
          <a:lstStyle/>
          <a:p>
            <a:pPr marL="204068" indent="-204068" defTabSz="685520" fontAlgn="auto">
              <a:spcBef>
                <a:spcPts val="0"/>
              </a:spcBef>
              <a:spcAft>
                <a:spcPts val="0"/>
              </a:spcAft>
              <a:buFont typeface="Arial"/>
              <a:buChar char="•"/>
            </a:pPr>
            <a:r>
              <a:rPr lang="en-US" sz="1100" dirty="0">
                <a:solidFill>
                  <a:prstClr val="black"/>
                </a:solidFill>
                <a:latin typeface="Arial"/>
                <a:ea typeface="+mn-ea"/>
                <a:cs typeface="+mn-cs"/>
              </a:rPr>
              <a:t>IT</a:t>
            </a:r>
          </a:p>
          <a:p>
            <a:pPr marL="204068" indent="-204068" defTabSz="685520" fontAlgn="auto">
              <a:spcBef>
                <a:spcPts val="0"/>
              </a:spcBef>
              <a:spcAft>
                <a:spcPts val="0"/>
              </a:spcAft>
              <a:buFont typeface="Arial"/>
              <a:buChar char="•"/>
            </a:pPr>
            <a:r>
              <a:rPr lang="en-US" sz="1100" dirty="0">
                <a:solidFill>
                  <a:prstClr val="black"/>
                </a:solidFill>
                <a:latin typeface="Arial"/>
                <a:ea typeface="+mn-ea"/>
                <a:cs typeface="+mn-cs"/>
              </a:rPr>
              <a:t>Product Development</a:t>
            </a:r>
          </a:p>
          <a:p>
            <a:pPr marL="204068" indent="-204068" defTabSz="685520" fontAlgn="auto">
              <a:spcBef>
                <a:spcPts val="0"/>
              </a:spcBef>
              <a:spcAft>
                <a:spcPts val="0"/>
              </a:spcAft>
              <a:buFont typeface="Arial"/>
              <a:buChar char="•"/>
            </a:pPr>
            <a:r>
              <a:rPr lang="en-US" sz="1100" dirty="0">
                <a:solidFill>
                  <a:prstClr val="black"/>
                </a:solidFill>
                <a:latin typeface="Arial"/>
                <a:ea typeface="+mn-ea"/>
                <a:cs typeface="+mn-cs"/>
              </a:rPr>
              <a:t>CIO</a:t>
            </a:r>
          </a:p>
        </p:txBody>
      </p:sp>
      <p:sp>
        <p:nvSpPr>
          <p:cNvPr id="3" name="Title 2"/>
          <p:cNvSpPr>
            <a:spLocks noGrp="1"/>
          </p:cNvSpPr>
          <p:nvPr>
            <p:ph type="title"/>
          </p:nvPr>
        </p:nvSpPr>
        <p:spPr/>
        <p:txBody>
          <a:bodyPr/>
          <a:lstStyle/>
          <a:p>
            <a:r>
              <a:rPr lang="en-US" dirty="0" smtClean="0"/>
              <a:t>What Line of Business Leaders Care About…</a:t>
            </a:r>
            <a:endParaRPr lang="en-US" dirty="0"/>
          </a:p>
        </p:txBody>
      </p:sp>
    </p:spTree>
    <p:extLst>
      <p:ext uri="{BB962C8B-B14F-4D97-AF65-F5344CB8AC3E}">
        <p14:creationId xmlns:p14="http://schemas.microsoft.com/office/powerpoint/2010/main" val="38582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031769"/>
            <a:ext cx="9144000" cy="18859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685520" fontAlgn="auto">
              <a:spcBef>
                <a:spcPts val="0"/>
              </a:spcBef>
              <a:spcAft>
                <a:spcPts val="0"/>
              </a:spcAft>
            </a:pPr>
            <a:endParaRPr lang="en-US" sz="1400" dirty="0">
              <a:solidFill>
                <a:prstClr val="white"/>
              </a:solidFill>
              <a:latin typeface="Arial"/>
            </a:endParaRPr>
          </a:p>
        </p:txBody>
      </p:sp>
      <p:pic>
        <p:nvPicPr>
          <p:cNvPr id="23" name="Picture 22" descr="Business-team-trai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3369"/>
            <a:ext cx="9144000" cy="2743200"/>
          </a:xfrm>
          <a:prstGeom prst="rect">
            <a:avLst/>
          </a:prstGeom>
        </p:spPr>
      </p:pic>
      <p:sp>
        <p:nvSpPr>
          <p:cNvPr id="3" name="Title 2"/>
          <p:cNvSpPr>
            <a:spLocks noGrp="1"/>
          </p:cNvSpPr>
          <p:nvPr>
            <p:ph type="title"/>
          </p:nvPr>
        </p:nvSpPr>
        <p:spPr/>
        <p:txBody>
          <a:bodyPr/>
          <a:lstStyle/>
          <a:p>
            <a:r>
              <a:rPr lang="en-US" dirty="0" smtClean="0"/>
              <a:t>They Seek SOLUTIONS Related to These NEEDS</a:t>
            </a:r>
            <a:endParaRPr lang="en-US" dirty="0"/>
          </a:p>
        </p:txBody>
      </p:sp>
      <p:grpSp>
        <p:nvGrpSpPr>
          <p:cNvPr id="2" name="Group 1"/>
          <p:cNvGrpSpPr/>
          <p:nvPr/>
        </p:nvGrpSpPr>
        <p:grpSpPr>
          <a:xfrm>
            <a:off x="-14962" y="1088919"/>
            <a:ext cx="9140616" cy="1922850"/>
            <a:chOff x="104231" y="1027220"/>
            <a:chExt cx="6855461" cy="1922850"/>
          </a:xfrm>
        </p:grpSpPr>
        <p:sp>
          <p:nvSpPr>
            <p:cNvPr id="4" name="TextBox 3"/>
            <p:cNvSpPr txBox="1"/>
            <p:nvPr/>
          </p:nvSpPr>
          <p:spPr>
            <a:xfrm>
              <a:off x="3064688" y="1027220"/>
              <a:ext cx="862537" cy="461665"/>
            </a:xfrm>
            <a:prstGeom prst="rect">
              <a:avLst/>
            </a:prstGeom>
            <a:noFill/>
          </p:spPr>
          <p:txBody>
            <a:bodyPr wrap="none" rtlCol="0">
              <a:spAutoFit/>
            </a:bodyPr>
            <a:lstStyle/>
            <a:p>
              <a:pPr defTabSz="685520" fontAlgn="auto">
                <a:spcBef>
                  <a:spcPts val="0"/>
                </a:spcBef>
                <a:spcAft>
                  <a:spcPts val="0"/>
                </a:spcAft>
              </a:pPr>
              <a:r>
                <a:rPr lang="en-US" sz="2400" b="1" i="1" dirty="0" smtClean="0">
                  <a:solidFill>
                    <a:prstClr val="white">
                      <a:lumMod val="50000"/>
                    </a:prstClr>
                  </a:solidFill>
                  <a:latin typeface="Arial"/>
                  <a:ea typeface="+mn-ea"/>
                  <a:cs typeface="+mn-cs"/>
                </a:rPr>
                <a:t>Brand</a:t>
              </a:r>
              <a:endParaRPr lang="en-US" sz="1400" b="1" i="1" dirty="0">
                <a:solidFill>
                  <a:prstClr val="white">
                    <a:lumMod val="50000"/>
                  </a:prstClr>
                </a:solidFill>
                <a:latin typeface="Arial"/>
                <a:ea typeface="+mn-ea"/>
                <a:cs typeface="+mn-cs"/>
              </a:endParaRPr>
            </a:p>
          </p:txBody>
        </p:sp>
        <p:sp>
          <p:nvSpPr>
            <p:cNvPr id="6" name="TextBox 5"/>
            <p:cNvSpPr txBox="1"/>
            <p:nvPr/>
          </p:nvSpPr>
          <p:spPr>
            <a:xfrm>
              <a:off x="5123714" y="1027220"/>
              <a:ext cx="1542635" cy="461665"/>
            </a:xfrm>
            <a:prstGeom prst="rect">
              <a:avLst/>
            </a:prstGeom>
            <a:noFill/>
          </p:spPr>
          <p:txBody>
            <a:bodyPr wrap="none" rtlCol="0">
              <a:spAutoFit/>
            </a:bodyPr>
            <a:lstStyle/>
            <a:p>
              <a:pPr defTabSz="685520" fontAlgn="auto">
                <a:spcBef>
                  <a:spcPts val="0"/>
                </a:spcBef>
                <a:spcAft>
                  <a:spcPts val="0"/>
                </a:spcAft>
              </a:pPr>
              <a:r>
                <a:rPr lang="en-US" sz="2400" b="1" i="1" dirty="0" smtClean="0">
                  <a:solidFill>
                    <a:prstClr val="white">
                      <a:lumMod val="50000"/>
                    </a:prstClr>
                  </a:solidFill>
                  <a:latin typeface="Arial"/>
                  <a:ea typeface="+mn-ea"/>
                  <a:cs typeface="+mn-cs"/>
                </a:rPr>
                <a:t>Investments</a:t>
              </a:r>
              <a:endParaRPr lang="en-US" sz="2900" b="1" i="1" dirty="0">
                <a:solidFill>
                  <a:prstClr val="white">
                    <a:lumMod val="50000"/>
                  </a:prstClr>
                </a:solidFill>
                <a:latin typeface="Arial"/>
                <a:ea typeface="+mn-ea"/>
                <a:cs typeface="+mn-cs"/>
              </a:endParaRPr>
            </a:p>
          </p:txBody>
        </p:sp>
        <p:sp>
          <p:nvSpPr>
            <p:cNvPr id="5" name="TextBox 4"/>
            <p:cNvSpPr txBox="1"/>
            <p:nvPr/>
          </p:nvSpPr>
          <p:spPr>
            <a:xfrm>
              <a:off x="626672" y="1027220"/>
              <a:ext cx="1414483" cy="461665"/>
            </a:xfrm>
            <a:prstGeom prst="rect">
              <a:avLst/>
            </a:prstGeom>
            <a:noFill/>
          </p:spPr>
          <p:txBody>
            <a:bodyPr wrap="none" rtlCol="0">
              <a:spAutoFit/>
            </a:bodyPr>
            <a:lstStyle/>
            <a:p>
              <a:pPr defTabSz="685520" fontAlgn="auto">
                <a:spcBef>
                  <a:spcPts val="0"/>
                </a:spcBef>
                <a:spcAft>
                  <a:spcPts val="0"/>
                </a:spcAft>
              </a:pPr>
              <a:r>
                <a:rPr lang="en-US" sz="2400" b="1" i="1" dirty="0">
                  <a:solidFill>
                    <a:prstClr val="white">
                      <a:lumMod val="50000"/>
                    </a:prstClr>
                  </a:solidFill>
                  <a:latin typeface="Arial"/>
                  <a:ea typeface="+mn-ea"/>
                  <a:cs typeface="+mn-cs"/>
                </a:rPr>
                <a:t>Employees</a:t>
              </a:r>
            </a:p>
          </p:txBody>
        </p:sp>
        <p:cxnSp>
          <p:nvCxnSpPr>
            <p:cNvPr id="21" name="Straight Connector 20"/>
            <p:cNvCxnSpPr/>
            <p:nvPr/>
          </p:nvCxnSpPr>
          <p:spPr>
            <a:xfrm flipV="1">
              <a:off x="2430512" y="1207882"/>
              <a:ext cx="0" cy="1740774"/>
            </a:xfrm>
            <a:prstGeom prst="line">
              <a:avLst/>
            </a:prstGeom>
            <a:ln w="190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89285" y="1519417"/>
              <a:ext cx="1897579" cy="1246495"/>
            </a:xfrm>
            <a:prstGeom prst="rect">
              <a:avLst/>
            </a:prstGeom>
            <a:noFill/>
          </p:spPr>
          <p:txBody>
            <a:bodyPr wrap="square" rtlCol="0">
              <a:spAutoFit/>
            </a:bodyPr>
            <a:lstStyle/>
            <a:p>
              <a:pPr marL="285750" indent="-285750" defTabSz="685520" fontAlgn="auto">
                <a:spcBef>
                  <a:spcPts val="300"/>
                </a:spcBef>
                <a:spcAft>
                  <a:spcPts val="0"/>
                </a:spcAft>
                <a:buFont typeface="Arial"/>
                <a:buChar char="•"/>
              </a:pPr>
              <a:r>
                <a:rPr lang="en-US" sz="1300" dirty="0">
                  <a:solidFill>
                    <a:prstClr val="black">
                      <a:lumMod val="75000"/>
                    </a:prstClr>
                  </a:solidFill>
                  <a:latin typeface="Arial"/>
                  <a:ea typeface="+mn-ea"/>
                  <a:cs typeface="+mn-cs"/>
                </a:rPr>
                <a:t>Employee </a:t>
              </a:r>
              <a:r>
                <a:rPr lang="en-US" sz="1300" dirty="0" smtClean="0">
                  <a:solidFill>
                    <a:prstClr val="black">
                      <a:lumMod val="75000"/>
                    </a:prstClr>
                  </a:solidFill>
                  <a:latin typeface="Arial"/>
                  <a:ea typeface="+mn-ea"/>
                  <a:cs typeface="+mn-cs"/>
                </a:rPr>
                <a:t>Engagement</a:t>
              </a:r>
              <a:endParaRPr lang="en-US" sz="1300" dirty="0">
                <a:solidFill>
                  <a:prstClr val="black">
                    <a:lumMod val="75000"/>
                  </a:prstClr>
                </a:solidFill>
                <a:latin typeface="Arial"/>
                <a:ea typeface="+mn-ea"/>
                <a:cs typeface="+mn-cs"/>
              </a:endParaRPr>
            </a:p>
            <a:p>
              <a:pPr marL="285750" indent="-285750" defTabSz="685520" fontAlgn="auto">
                <a:spcBef>
                  <a:spcPts val="300"/>
                </a:spcBef>
                <a:spcAft>
                  <a:spcPts val="0"/>
                </a:spcAft>
                <a:buFont typeface="Arial"/>
                <a:buChar char="•"/>
              </a:pPr>
              <a:r>
                <a:rPr lang="en-US" sz="1300" dirty="0">
                  <a:solidFill>
                    <a:prstClr val="black">
                      <a:lumMod val="75000"/>
                    </a:prstClr>
                  </a:solidFill>
                  <a:latin typeface="Arial"/>
                  <a:ea typeface="+mn-ea"/>
                  <a:cs typeface="+mn-cs"/>
                </a:rPr>
                <a:t>Workplace Optimization</a:t>
              </a:r>
            </a:p>
            <a:p>
              <a:pPr marL="285750" indent="-285750" defTabSz="685520" fontAlgn="auto">
                <a:spcBef>
                  <a:spcPts val="300"/>
                </a:spcBef>
                <a:spcAft>
                  <a:spcPts val="0"/>
                </a:spcAft>
                <a:buFont typeface="Arial"/>
                <a:buChar char="•"/>
              </a:pPr>
              <a:r>
                <a:rPr lang="en-US" sz="1300" dirty="0">
                  <a:solidFill>
                    <a:prstClr val="black">
                      <a:lumMod val="75000"/>
                    </a:prstClr>
                  </a:solidFill>
                  <a:latin typeface="Arial"/>
                  <a:ea typeface="+mn-ea"/>
                  <a:cs typeface="+mn-cs"/>
                </a:rPr>
                <a:t>Mobile Workforce</a:t>
              </a:r>
            </a:p>
            <a:p>
              <a:pPr marL="285750" indent="-285750" defTabSz="685520" fontAlgn="auto">
                <a:spcBef>
                  <a:spcPts val="300"/>
                </a:spcBef>
                <a:spcAft>
                  <a:spcPts val="0"/>
                </a:spcAft>
                <a:buFont typeface="Arial"/>
                <a:buChar char="•"/>
              </a:pPr>
              <a:r>
                <a:rPr lang="en-US" sz="1300" dirty="0" smtClean="0">
                  <a:solidFill>
                    <a:prstClr val="black">
                      <a:lumMod val="75000"/>
                    </a:prstClr>
                  </a:solidFill>
                  <a:latin typeface="Arial"/>
                  <a:ea typeface="+mn-ea"/>
                  <a:cs typeface="+mn-cs"/>
                </a:rPr>
                <a:t>Attract Talent</a:t>
              </a:r>
            </a:p>
            <a:p>
              <a:pPr marL="285750" indent="-285750" defTabSz="685520" fontAlgn="auto">
                <a:spcBef>
                  <a:spcPts val="300"/>
                </a:spcBef>
                <a:spcAft>
                  <a:spcPts val="0"/>
                </a:spcAft>
                <a:buFont typeface="Arial"/>
                <a:buChar char="•"/>
              </a:pPr>
              <a:r>
                <a:rPr lang="en-US" sz="1300" dirty="0" smtClean="0">
                  <a:solidFill>
                    <a:prstClr val="black">
                      <a:lumMod val="75000"/>
                    </a:prstClr>
                  </a:solidFill>
                  <a:latin typeface="Arial"/>
                  <a:ea typeface="+mn-ea"/>
                  <a:cs typeface="+mn-cs"/>
                </a:rPr>
                <a:t>Skills Development</a:t>
              </a:r>
              <a:endParaRPr lang="en-US" sz="1300" dirty="0">
                <a:solidFill>
                  <a:prstClr val="black">
                    <a:lumMod val="75000"/>
                  </a:prstClr>
                </a:solidFill>
                <a:latin typeface="Arial"/>
                <a:ea typeface="+mn-ea"/>
                <a:cs typeface="+mn-cs"/>
              </a:endParaRPr>
            </a:p>
          </p:txBody>
        </p:sp>
        <p:sp>
          <p:nvSpPr>
            <p:cNvPr id="30" name="TextBox 29"/>
            <p:cNvSpPr txBox="1"/>
            <p:nvPr/>
          </p:nvSpPr>
          <p:spPr>
            <a:xfrm>
              <a:off x="2847335" y="1509648"/>
              <a:ext cx="1871103" cy="969496"/>
            </a:xfrm>
            <a:prstGeom prst="rect">
              <a:avLst/>
            </a:prstGeom>
            <a:noFill/>
          </p:spPr>
          <p:txBody>
            <a:bodyPr wrap="square" rtlCol="0">
              <a:spAutoFit/>
            </a:bodyPr>
            <a:lstStyle/>
            <a:p>
              <a:pPr marL="285750" indent="-285750" defTabSz="685520" fontAlgn="auto">
                <a:spcBef>
                  <a:spcPts val="300"/>
                </a:spcBef>
                <a:spcAft>
                  <a:spcPts val="0"/>
                </a:spcAft>
                <a:buFont typeface="Arial"/>
                <a:buChar char="•"/>
              </a:pPr>
              <a:r>
                <a:rPr lang="en-US" sz="1300" dirty="0">
                  <a:solidFill>
                    <a:srgbClr val="008000"/>
                  </a:solidFill>
                  <a:latin typeface="Arial"/>
                  <a:ea typeface="+mn-ea"/>
                  <a:cs typeface="+mn-cs"/>
                </a:rPr>
                <a:t>Customer Loyalty</a:t>
              </a:r>
            </a:p>
            <a:p>
              <a:pPr marL="285750" indent="-285750" defTabSz="685520" fontAlgn="auto">
                <a:spcBef>
                  <a:spcPts val="300"/>
                </a:spcBef>
                <a:spcAft>
                  <a:spcPts val="0"/>
                </a:spcAft>
                <a:buFont typeface="Arial"/>
                <a:buChar char="•"/>
              </a:pPr>
              <a:r>
                <a:rPr lang="en-US" sz="1300" dirty="0" smtClean="0">
                  <a:solidFill>
                    <a:srgbClr val="008000"/>
                  </a:solidFill>
                  <a:latin typeface="Arial"/>
                  <a:ea typeface="+mn-ea"/>
                  <a:cs typeface="+mn-cs"/>
                </a:rPr>
                <a:t>Revenue Growth</a:t>
              </a:r>
              <a:endParaRPr lang="en-US" sz="1300" dirty="0">
                <a:solidFill>
                  <a:srgbClr val="008000"/>
                </a:solidFill>
                <a:latin typeface="Arial"/>
                <a:ea typeface="+mn-ea"/>
                <a:cs typeface="+mn-cs"/>
              </a:endParaRPr>
            </a:p>
            <a:p>
              <a:pPr marL="285750" indent="-285750" defTabSz="685520" fontAlgn="auto">
                <a:spcBef>
                  <a:spcPts val="300"/>
                </a:spcBef>
                <a:spcAft>
                  <a:spcPts val="0"/>
                </a:spcAft>
                <a:buFont typeface="Arial"/>
                <a:buChar char="•"/>
              </a:pPr>
              <a:r>
                <a:rPr lang="en-US" sz="1300" dirty="0">
                  <a:solidFill>
                    <a:srgbClr val="008000"/>
                  </a:solidFill>
                  <a:latin typeface="Arial"/>
                  <a:ea typeface="+mn-ea"/>
                  <a:cs typeface="+mn-cs"/>
                </a:rPr>
                <a:t>Sustained Competitive Advantage</a:t>
              </a:r>
            </a:p>
          </p:txBody>
        </p:sp>
        <p:sp>
          <p:nvSpPr>
            <p:cNvPr id="33" name="TextBox 32"/>
            <p:cNvSpPr txBox="1"/>
            <p:nvPr/>
          </p:nvSpPr>
          <p:spPr>
            <a:xfrm>
              <a:off x="4866516" y="1499879"/>
              <a:ext cx="2093176" cy="1007968"/>
            </a:xfrm>
            <a:prstGeom prst="rect">
              <a:avLst/>
            </a:prstGeom>
            <a:noFill/>
          </p:spPr>
          <p:txBody>
            <a:bodyPr wrap="square" rtlCol="0">
              <a:spAutoFit/>
            </a:bodyPr>
            <a:lstStyle/>
            <a:p>
              <a:pPr marL="285750" indent="-285750" defTabSz="685520" fontAlgn="auto">
                <a:spcBef>
                  <a:spcPts val="0"/>
                </a:spcBef>
                <a:spcAft>
                  <a:spcPts val="300"/>
                </a:spcAft>
                <a:buFont typeface="Arial"/>
                <a:buChar char="•"/>
              </a:pPr>
              <a:r>
                <a:rPr lang="en-US" sz="1300" dirty="0" smtClean="0">
                  <a:solidFill>
                    <a:srgbClr val="C0353A"/>
                  </a:solidFill>
                  <a:latin typeface="Arial"/>
                  <a:ea typeface="+mn-ea"/>
                  <a:cs typeface="+mn-cs"/>
                </a:rPr>
                <a:t>Decrease </a:t>
              </a:r>
              <a:r>
                <a:rPr lang="en-US" sz="1300" dirty="0">
                  <a:solidFill>
                    <a:srgbClr val="C0353A"/>
                  </a:solidFill>
                  <a:latin typeface="Arial"/>
                  <a:ea typeface="+mn-ea"/>
                  <a:cs typeface="+mn-cs"/>
                </a:rPr>
                <a:t>Operational Costs</a:t>
              </a:r>
            </a:p>
            <a:p>
              <a:pPr marL="285750" indent="-285750" defTabSz="685520" fontAlgn="auto">
                <a:spcBef>
                  <a:spcPts val="0"/>
                </a:spcBef>
                <a:spcAft>
                  <a:spcPts val="300"/>
                </a:spcAft>
                <a:buFont typeface="Arial"/>
                <a:buChar char="•"/>
              </a:pPr>
              <a:r>
                <a:rPr lang="en-US" sz="1300" dirty="0">
                  <a:solidFill>
                    <a:srgbClr val="C0353A"/>
                  </a:solidFill>
                  <a:latin typeface="Arial"/>
                  <a:ea typeface="+mn-ea"/>
                  <a:cs typeface="+mn-cs"/>
                </a:rPr>
                <a:t>Increase Efficiencies</a:t>
              </a:r>
            </a:p>
            <a:p>
              <a:pPr marL="285750" indent="-285750" defTabSz="685520" fontAlgn="auto">
                <a:spcBef>
                  <a:spcPts val="0"/>
                </a:spcBef>
                <a:spcAft>
                  <a:spcPts val="300"/>
                </a:spcAft>
                <a:buFont typeface="Arial"/>
                <a:buChar char="•"/>
              </a:pPr>
              <a:r>
                <a:rPr lang="en-US" sz="1300" dirty="0">
                  <a:solidFill>
                    <a:srgbClr val="C0353A"/>
                  </a:solidFill>
                  <a:latin typeface="Arial"/>
                  <a:ea typeface="+mn-ea"/>
                  <a:cs typeface="+mn-cs"/>
                </a:rPr>
                <a:t>Enhance Security</a:t>
              </a:r>
            </a:p>
            <a:p>
              <a:pPr marL="285750" indent="-285750" defTabSz="685520" fontAlgn="auto">
                <a:spcBef>
                  <a:spcPts val="0"/>
                </a:spcBef>
                <a:spcAft>
                  <a:spcPts val="300"/>
                </a:spcAft>
                <a:buFont typeface="Arial"/>
                <a:buChar char="•"/>
              </a:pPr>
              <a:r>
                <a:rPr lang="en-US" sz="1300" dirty="0">
                  <a:solidFill>
                    <a:srgbClr val="C0353A"/>
                  </a:solidFill>
                  <a:latin typeface="Arial"/>
                  <a:ea typeface="+mn-ea"/>
                  <a:cs typeface="+mn-cs"/>
                </a:rPr>
                <a:t>Do </a:t>
              </a:r>
              <a:r>
                <a:rPr lang="en-US" sz="1300" dirty="0" smtClean="0">
                  <a:solidFill>
                    <a:srgbClr val="C0353A"/>
                  </a:solidFill>
                  <a:latin typeface="Arial"/>
                  <a:ea typeface="+mn-ea"/>
                  <a:cs typeface="+mn-cs"/>
                </a:rPr>
                <a:t>More With Less</a:t>
              </a:r>
              <a:endParaRPr lang="en-US" sz="1300" dirty="0">
                <a:solidFill>
                  <a:srgbClr val="C0353A"/>
                </a:solidFill>
                <a:latin typeface="Arial"/>
                <a:ea typeface="+mn-ea"/>
                <a:cs typeface="+mn-cs"/>
              </a:endParaRPr>
            </a:p>
          </p:txBody>
        </p:sp>
        <p:sp>
          <p:nvSpPr>
            <p:cNvPr id="34" name="TextBox 33"/>
            <p:cNvSpPr txBox="1"/>
            <p:nvPr/>
          </p:nvSpPr>
          <p:spPr>
            <a:xfrm>
              <a:off x="104231" y="1074073"/>
              <a:ext cx="597243" cy="382412"/>
            </a:xfrm>
            <a:prstGeom prst="rect">
              <a:avLst/>
            </a:prstGeom>
            <a:noFill/>
          </p:spPr>
          <p:txBody>
            <a:bodyPr wrap="none" rtlCol="0">
              <a:spAutoFit/>
            </a:bodyPr>
            <a:lstStyle/>
            <a:p>
              <a:pPr algn="r" defTabSz="685520" fontAlgn="auto">
                <a:lnSpc>
                  <a:spcPct val="70000"/>
                </a:lnSpc>
                <a:spcBef>
                  <a:spcPts val="0"/>
                </a:spcBef>
                <a:spcAft>
                  <a:spcPts val="0"/>
                </a:spcAft>
              </a:pPr>
              <a:r>
                <a:rPr lang="en-US" sz="1300" dirty="0">
                  <a:solidFill>
                    <a:prstClr val="white">
                      <a:lumMod val="50000"/>
                    </a:prstClr>
                  </a:solidFill>
                  <a:latin typeface="Arial"/>
                  <a:ea typeface="+mn-ea"/>
                  <a:cs typeface="+mn-cs"/>
                </a:rPr>
                <a:t>Develop</a:t>
              </a:r>
              <a:br>
                <a:rPr lang="en-US" sz="1300" dirty="0">
                  <a:solidFill>
                    <a:prstClr val="white">
                      <a:lumMod val="50000"/>
                    </a:prstClr>
                  </a:solidFill>
                  <a:latin typeface="Arial"/>
                  <a:ea typeface="+mn-ea"/>
                  <a:cs typeface="+mn-cs"/>
                </a:rPr>
              </a:br>
              <a:r>
                <a:rPr lang="en-US" sz="1300" dirty="0">
                  <a:solidFill>
                    <a:prstClr val="white">
                      <a:lumMod val="50000"/>
                    </a:prstClr>
                  </a:solidFill>
                  <a:latin typeface="Arial"/>
                  <a:ea typeface="+mn-ea"/>
                  <a:cs typeface="+mn-cs"/>
                </a:rPr>
                <a:t>Our</a:t>
              </a:r>
            </a:p>
          </p:txBody>
        </p:sp>
        <p:sp>
          <p:nvSpPr>
            <p:cNvPr id="35" name="TextBox 34"/>
            <p:cNvSpPr txBox="1"/>
            <p:nvPr/>
          </p:nvSpPr>
          <p:spPr>
            <a:xfrm>
              <a:off x="2521174" y="1074073"/>
              <a:ext cx="597243" cy="382412"/>
            </a:xfrm>
            <a:prstGeom prst="rect">
              <a:avLst/>
            </a:prstGeom>
            <a:noFill/>
          </p:spPr>
          <p:txBody>
            <a:bodyPr wrap="none" rtlCol="0">
              <a:spAutoFit/>
            </a:bodyPr>
            <a:lstStyle/>
            <a:p>
              <a:pPr algn="r" defTabSz="685520" fontAlgn="auto">
                <a:lnSpc>
                  <a:spcPct val="70000"/>
                </a:lnSpc>
                <a:spcBef>
                  <a:spcPts val="0"/>
                </a:spcBef>
                <a:spcAft>
                  <a:spcPts val="0"/>
                </a:spcAft>
              </a:pPr>
              <a:r>
                <a:rPr lang="en-US" sz="1300" dirty="0">
                  <a:solidFill>
                    <a:prstClr val="white">
                      <a:lumMod val="50000"/>
                    </a:prstClr>
                  </a:solidFill>
                  <a:latin typeface="Arial"/>
                  <a:ea typeface="+mn-ea"/>
                  <a:cs typeface="+mn-cs"/>
                </a:rPr>
                <a:t>Develop</a:t>
              </a:r>
              <a:br>
                <a:rPr lang="en-US" sz="1300" dirty="0">
                  <a:solidFill>
                    <a:prstClr val="white">
                      <a:lumMod val="50000"/>
                    </a:prstClr>
                  </a:solidFill>
                  <a:latin typeface="Arial"/>
                  <a:ea typeface="+mn-ea"/>
                  <a:cs typeface="+mn-cs"/>
                </a:rPr>
              </a:br>
              <a:r>
                <a:rPr lang="en-US" sz="1300" dirty="0">
                  <a:solidFill>
                    <a:prstClr val="white">
                      <a:lumMod val="50000"/>
                    </a:prstClr>
                  </a:solidFill>
                  <a:latin typeface="Arial"/>
                  <a:ea typeface="+mn-ea"/>
                  <a:cs typeface="+mn-cs"/>
                </a:rPr>
                <a:t>Our</a:t>
              </a:r>
            </a:p>
          </p:txBody>
        </p:sp>
        <p:sp>
          <p:nvSpPr>
            <p:cNvPr id="36" name="TextBox 35"/>
            <p:cNvSpPr txBox="1"/>
            <p:nvPr/>
          </p:nvSpPr>
          <p:spPr>
            <a:xfrm>
              <a:off x="4512901" y="1074073"/>
              <a:ext cx="666476" cy="382412"/>
            </a:xfrm>
            <a:prstGeom prst="rect">
              <a:avLst/>
            </a:prstGeom>
            <a:noFill/>
          </p:spPr>
          <p:txBody>
            <a:bodyPr wrap="none" rtlCol="0">
              <a:spAutoFit/>
            </a:bodyPr>
            <a:lstStyle/>
            <a:p>
              <a:pPr algn="r" defTabSz="685520" fontAlgn="auto">
                <a:lnSpc>
                  <a:spcPct val="70000"/>
                </a:lnSpc>
                <a:spcBef>
                  <a:spcPts val="0"/>
                </a:spcBef>
                <a:spcAft>
                  <a:spcPts val="0"/>
                </a:spcAft>
              </a:pPr>
              <a:r>
                <a:rPr lang="en-US" sz="1300" dirty="0">
                  <a:solidFill>
                    <a:prstClr val="white">
                      <a:lumMod val="50000"/>
                    </a:prstClr>
                  </a:solidFill>
                  <a:latin typeface="Arial"/>
                  <a:ea typeface="+mn-ea"/>
                  <a:cs typeface="+mn-cs"/>
                </a:rPr>
                <a:t>Maximize</a:t>
              </a:r>
              <a:br>
                <a:rPr lang="en-US" sz="1300" dirty="0">
                  <a:solidFill>
                    <a:prstClr val="white">
                      <a:lumMod val="50000"/>
                    </a:prstClr>
                  </a:solidFill>
                  <a:latin typeface="Arial"/>
                  <a:ea typeface="+mn-ea"/>
                  <a:cs typeface="+mn-cs"/>
                </a:rPr>
              </a:br>
              <a:r>
                <a:rPr lang="en-US" sz="1300" dirty="0">
                  <a:solidFill>
                    <a:prstClr val="white">
                      <a:lumMod val="50000"/>
                    </a:prstClr>
                  </a:solidFill>
                  <a:latin typeface="Arial"/>
                  <a:ea typeface="+mn-ea"/>
                  <a:cs typeface="+mn-cs"/>
                </a:rPr>
                <a:t>Our</a:t>
              </a:r>
            </a:p>
          </p:txBody>
        </p:sp>
        <p:cxnSp>
          <p:nvCxnSpPr>
            <p:cNvPr id="40" name="Straight Connector 39"/>
            <p:cNvCxnSpPr/>
            <p:nvPr/>
          </p:nvCxnSpPr>
          <p:spPr>
            <a:xfrm flipV="1">
              <a:off x="4554399" y="1209296"/>
              <a:ext cx="0" cy="1740774"/>
            </a:xfrm>
            <a:prstGeom prst="line">
              <a:avLst/>
            </a:prstGeom>
            <a:ln w="190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8" name="Elbow Connector 7"/>
          <p:cNvCxnSpPr/>
          <p:nvPr/>
        </p:nvCxnSpPr>
        <p:spPr>
          <a:xfrm rot="16200000" flipH="1">
            <a:off x="251354" y="1499861"/>
            <a:ext cx="238112" cy="211662"/>
          </a:xfrm>
          <a:prstGeom prst="bentConnector3">
            <a:avLst>
              <a:gd name="adj1" fmla="val 97619"/>
            </a:avLst>
          </a:prstGeom>
          <a:ln>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rot="16200000" flipH="1">
            <a:off x="3417832" y="1499861"/>
            <a:ext cx="238112" cy="211662"/>
          </a:xfrm>
          <a:prstGeom prst="bentConnector3">
            <a:avLst>
              <a:gd name="adj1" fmla="val 97619"/>
            </a:avLst>
          </a:prstGeom>
          <a:ln>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6200000" flipH="1">
            <a:off x="6124092" y="1499861"/>
            <a:ext cx="238112" cy="211662"/>
          </a:xfrm>
          <a:prstGeom prst="bentConnector3">
            <a:avLst>
              <a:gd name="adj1" fmla="val 97619"/>
            </a:avLst>
          </a:prstGeom>
          <a:ln>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272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Workforce and the Individual</a:t>
            </a:r>
            <a:endParaRPr lang="en-US" dirty="0"/>
          </a:p>
        </p:txBody>
      </p:sp>
      <p:sp>
        <p:nvSpPr>
          <p:cNvPr id="132" name="Rectangle 131"/>
          <p:cNvSpPr>
            <a:spLocks/>
          </p:cNvSpPr>
          <p:nvPr/>
        </p:nvSpPr>
        <p:spPr>
          <a:xfrm>
            <a:off x="411711" y="1823792"/>
            <a:ext cx="1608957" cy="2006688"/>
          </a:xfrm>
          <a:prstGeom prst="rect">
            <a:avLst/>
          </a:prstGeom>
          <a:gradFill>
            <a:gsLst>
              <a:gs pos="0">
                <a:schemeClr val="bg1">
                  <a:lumMod val="95000"/>
                </a:schemeClr>
              </a:gs>
              <a:gs pos="100000">
                <a:schemeClr val="bg1"/>
              </a:gs>
            </a:gsLst>
            <a:lin ang="5400000" scaled="1"/>
          </a:gradFill>
          <a:ln>
            <a:noFill/>
          </a:ln>
          <a:effectLst/>
        </p:spPr>
        <p:style>
          <a:lnRef idx="1">
            <a:schemeClr val="accent5"/>
          </a:lnRef>
          <a:fillRef idx="3">
            <a:schemeClr val="accent5"/>
          </a:fillRef>
          <a:effectRef idx="2">
            <a:schemeClr val="accent5"/>
          </a:effectRef>
          <a:fontRef idx="minor">
            <a:schemeClr val="lt1"/>
          </a:fontRef>
        </p:style>
        <p:txBody>
          <a:bodyPr wrap="square" lIns="54003" tIns="54003" rIns="54003" bIns="54003" rtlCol="0" anchor="b" anchorCtr="0">
            <a:noAutofit/>
          </a:bodyPr>
          <a:lstStyle/>
          <a:p>
            <a:pPr algn="ctr" defTabSz="457143"/>
            <a:endParaRPr lang="en-US" sz="800" b="1" dirty="0">
              <a:solidFill>
                <a:srgbClr val="2968AF"/>
              </a:solidFill>
              <a:latin typeface="Arial"/>
            </a:endParaRPr>
          </a:p>
        </p:txBody>
      </p:sp>
      <p:sp>
        <p:nvSpPr>
          <p:cNvPr id="133" name="Rectangle 132"/>
          <p:cNvSpPr>
            <a:spLocks/>
          </p:cNvSpPr>
          <p:nvPr/>
        </p:nvSpPr>
        <p:spPr>
          <a:xfrm>
            <a:off x="2085348" y="1823792"/>
            <a:ext cx="1608957" cy="2006688"/>
          </a:xfrm>
          <a:prstGeom prst="rect">
            <a:avLst/>
          </a:prstGeom>
          <a:gradFill>
            <a:gsLst>
              <a:gs pos="0">
                <a:schemeClr val="bg1">
                  <a:lumMod val="95000"/>
                </a:schemeClr>
              </a:gs>
              <a:gs pos="100000">
                <a:schemeClr val="bg1"/>
              </a:gs>
            </a:gsLst>
            <a:lin ang="5400000" scaled="1"/>
          </a:gradFill>
          <a:ln>
            <a:noFill/>
          </a:ln>
          <a:effectLst/>
        </p:spPr>
        <p:style>
          <a:lnRef idx="1">
            <a:schemeClr val="accent5"/>
          </a:lnRef>
          <a:fillRef idx="3">
            <a:schemeClr val="accent5"/>
          </a:fillRef>
          <a:effectRef idx="2">
            <a:schemeClr val="accent5"/>
          </a:effectRef>
          <a:fontRef idx="minor">
            <a:schemeClr val="lt1"/>
          </a:fontRef>
        </p:style>
        <p:txBody>
          <a:bodyPr wrap="square" lIns="54003" tIns="54003" rIns="54003" bIns="54003" rtlCol="0" anchor="b" anchorCtr="0">
            <a:noAutofit/>
          </a:bodyPr>
          <a:lstStyle/>
          <a:p>
            <a:pPr algn="ctr" defTabSz="457143"/>
            <a:endParaRPr lang="en-US" sz="800" b="1" dirty="0">
              <a:solidFill>
                <a:srgbClr val="2968AF"/>
              </a:solidFill>
              <a:latin typeface="Arial"/>
            </a:endParaRPr>
          </a:p>
        </p:txBody>
      </p:sp>
      <p:sp>
        <p:nvSpPr>
          <p:cNvPr id="134" name="Rectangle 133"/>
          <p:cNvSpPr>
            <a:spLocks/>
          </p:cNvSpPr>
          <p:nvPr/>
        </p:nvSpPr>
        <p:spPr>
          <a:xfrm>
            <a:off x="5432622" y="1823792"/>
            <a:ext cx="1608957" cy="2006688"/>
          </a:xfrm>
          <a:prstGeom prst="rect">
            <a:avLst/>
          </a:prstGeom>
          <a:gradFill>
            <a:gsLst>
              <a:gs pos="0">
                <a:schemeClr val="bg1">
                  <a:lumMod val="95000"/>
                </a:schemeClr>
              </a:gs>
              <a:gs pos="100000">
                <a:schemeClr val="bg1"/>
              </a:gs>
            </a:gsLst>
            <a:lin ang="5400000" scaled="1"/>
          </a:gradFill>
          <a:ln>
            <a:noFill/>
          </a:ln>
          <a:effectLst/>
        </p:spPr>
        <p:style>
          <a:lnRef idx="1">
            <a:schemeClr val="accent5"/>
          </a:lnRef>
          <a:fillRef idx="3">
            <a:schemeClr val="accent5"/>
          </a:fillRef>
          <a:effectRef idx="2">
            <a:schemeClr val="accent5"/>
          </a:effectRef>
          <a:fontRef idx="minor">
            <a:schemeClr val="lt1"/>
          </a:fontRef>
        </p:style>
        <p:txBody>
          <a:bodyPr wrap="square" lIns="54003" tIns="54003" rIns="54003" bIns="54003" rtlCol="0" anchor="b" anchorCtr="0">
            <a:noAutofit/>
          </a:bodyPr>
          <a:lstStyle/>
          <a:p>
            <a:pPr algn="ctr" defTabSz="457143"/>
            <a:endParaRPr lang="en-US" sz="800" b="1" dirty="0">
              <a:solidFill>
                <a:srgbClr val="2968AF"/>
              </a:solidFill>
              <a:latin typeface="Arial"/>
            </a:endParaRPr>
          </a:p>
        </p:txBody>
      </p:sp>
      <p:sp>
        <p:nvSpPr>
          <p:cNvPr id="135" name="Rectangle 134"/>
          <p:cNvSpPr>
            <a:spLocks/>
          </p:cNvSpPr>
          <p:nvPr/>
        </p:nvSpPr>
        <p:spPr>
          <a:xfrm>
            <a:off x="3758985" y="1823792"/>
            <a:ext cx="1608957" cy="2006688"/>
          </a:xfrm>
          <a:prstGeom prst="rect">
            <a:avLst/>
          </a:prstGeom>
          <a:gradFill>
            <a:gsLst>
              <a:gs pos="0">
                <a:schemeClr val="bg1">
                  <a:lumMod val="95000"/>
                </a:schemeClr>
              </a:gs>
              <a:gs pos="100000">
                <a:schemeClr val="bg1"/>
              </a:gs>
            </a:gsLst>
            <a:lin ang="5400000" scaled="1"/>
          </a:gradFill>
          <a:ln>
            <a:noFill/>
          </a:ln>
          <a:effectLst/>
        </p:spPr>
        <p:style>
          <a:lnRef idx="1">
            <a:schemeClr val="accent5"/>
          </a:lnRef>
          <a:fillRef idx="3">
            <a:schemeClr val="accent5"/>
          </a:fillRef>
          <a:effectRef idx="2">
            <a:schemeClr val="accent5"/>
          </a:effectRef>
          <a:fontRef idx="minor">
            <a:schemeClr val="lt1"/>
          </a:fontRef>
        </p:style>
        <p:txBody>
          <a:bodyPr wrap="square" lIns="54003" tIns="54003" rIns="54003" bIns="54003" rtlCol="0" anchor="b" anchorCtr="0">
            <a:noAutofit/>
          </a:bodyPr>
          <a:lstStyle/>
          <a:p>
            <a:pPr algn="ctr" defTabSz="457143"/>
            <a:endParaRPr lang="en-US" sz="800" b="1" dirty="0">
              <a:solidFill>
                <a:srgbClr val="2968AF"/>
              </a:solidFill>
              <a:latin typeface="Arial"/>
            </a:endParaRPr>
          </a:p>
        </p:txBody>
      </p:sp>
      <p:sp>
        <p:nvSpPr>
          <p:cNvPr id="136" name="Rectangle 135"/>
          <p:cNvSpPr>
            <a:spLocks/>
          </p:cNvSpPr>
          <p:nvPr/>
        </p:nvSpPr>
        <p:spPr>
          <a:xfrm>
            <a:off x="7106257" y="1823792"/>
            <a:ext cx="1608957" cy="2006688"/>
          </a:xfrm>
          <a:prstGeom prst="rect">
            <a:avLst/>
          </a:prstGeom>
          <a:gradFill>
            <a:gsLst>
              <a:gs pos="0">
                <a:schemeClr val="bg1">
                  <a:lumMod val="95000"/>
                </a:schemeClr>
              </a:gs>
              <a:gs pos="100000">
                <a:schemeClr val="bg1"/>
              </a:gs>
            </a:gsLst>
            <a:lin ang="5400000" scaled="1"/>
          </a:gradFill>
          <a:ln>
            <a:noFill/>
          </a:ln>
          <a:effectLst/>
        </p:spPr>
        <p:style>
          <a:lnRef idx="1">
            <a:schemeClr val="accent5"/>
          </a:lnRef>
          <a:fillRef idx="3">
            <a:schemeClr val="accent5"/>
          </a:fillRef>
          <a:effectRef idx="2">
            <a:schemeClr val="accent5"/>
          </a:effectRef>
          <a:fontRef idx="minor">
            <a:schemeClr val="lt1"/>
          </a:fontRef>
        </p:style>
        <p:txBody>
          <a:bodyPr wrap="square" lIns="54003" tIns="54003" rIns="54003" bIns="54003" rtlCol="0" anchor="b" anchorCtr="0">
            <a:noAutofit/>
          </a:bodyPr>
          <a:lstStyle/>
          <a:p>
            <a:pPr algn="ctr" defTabSz="457143"/>
            <a:endParaRPr lang="en-US" sz="800" b="1" dirty="0">
              <a:solidFill>
                <a:srgbClr val="2968AF"/>
              </a:solidFill>
              <a:latin typeface="Arial"/>
            </a:endParaRPr>
          </a:p>
        </p:txBody>
      </p:sp>
      <p:grpSp>
        <p:nvGrpSpPr>
          <p:cNvPr id="137" name="Group 136"/>
          <p:cNvGrpSpPr/>
          <p:nvPr/>
        </p:nvGrpSpPr>
        <p:grpSpPr>
          <a:xfrm>
            <a:off x="840791" y="1452804"/>
            <a:ext cx="750795" cy="780238"/>
            <a:chOff x="716923" y="1952784"/>
            <a:chExt cx="1211283" cy="1258784"/>
          </a:xfrm>
          <a:solidFill>
            <a:schemeClr val="accent1">
              <a:lumMod val="50000"/>
            </a:schemeClr>
          </a:solidFill>
        </p:grpSpPr>
        <p:sp>
          <p:nvSpPr>
            <p:cNvPr id="138" name="Oval 137"/>
            <p:cNvSpPr>
              <a:spLocks/>
            </p:cNvSpPr>
            <p:nvPr/>
          </p:nvSpPr>
          <p:spPr>
            <a:xfrm>
              <a:off x="716923" y="1952784"/>
              <a:ext cx="1211283" cy="1258784"/>
            </a:xfrm>
            <a:prstGeom prst="ellipse">
              <a:avLst/>
            </a:pr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55043" rIns="55043" bIns="137160" numCol="1" anchor="b" anchorCtr="0" compatLnSpc="1">
              <a:prstTxWarp prst="textNoShape">
                <a:avLst/>
              </a:prstTxWarp>
              <a:noAutofit/>
            </a:bodyPr>
            <a:lstStyle/>
            <a:p>
              <a:pPr defTabSz="671457">
                <a:buClr>
                  <a:srgbClr val="004482"/>
                </a:buClr>
              </a:pPr>
              <a:endParaRPr lang="en-US" sz="800" b="1" dirty="0">
                <a:solidFill>
                  <a:srgbClr val="FFFFFF"/>
                </a:solidFill>
                <a:latin typeface="Arial"/>
              </a:endParaRPr>
            </a:p>
          </p:txBody>
        </p:sp>
        <p:pic>
          <p:nvPicPr>
            <p:cNvPr id="139" name="Picture 10"/>
            <p:cNvPicPr>
              <a:picLocks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031417" y="2230413"/>
              <a:ext cx="582295" cy="703526"/>
            </a:xfrm>
            <a:prstGeom prst="rect">
              <a:avLst/>
            </a:prstGeom>
            <a:grpFill/>
            <a:ln>
              <a:solidFill>
                <a:srgbClr val="FFFFFF"/>
              </a:solidFill>
            </a:ln>
            <a:extLst/>
          </p:spPr>
          <p:style>
            <a:lnRef idx="2">
              <a:schemeClr val="accent1">
                <a:shade val="50000"/>
              </a:schemeClr>
            </a:lnRef>
            <a:fillRef idx="1">
              <a:schemeClr val="accent1"/>
            </a:fillRef>
            <a:effectRef idx="0">
              <a:schemeClr val="accent1"/>
            </a:effectRef>
            <a:fontRef idx="minor">
              <a:schemeClr val="lt1"/>
            </a:fontRef>
          </p:style>
        </p:pic>
      </p:grpSp>
      <p:sp>
        <p:nvSpPr>
          <p:cNvPr id="140" name="Rectangle 139"/>
          <p:cNvSpPr>
            <a:spLocks/>
          </p:cNvSpPr>
          <p:nvPr/>
        </p:nvSpPr>
        <p:spPr>
          <a:xfrm>
            <a:off x="411711" y="947033"/>
            <a:ext cx="1608957" cy="44591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3" tIns="54003" rIns="54003" bIns="54003" rtlCol="0" anchor="ctr" anchorCtr="0">
            <a:noAutofit/>
          </a:bodyPr>
          <a:lstStyle/>
          <a:p>
            <a:pPr algn="ctr" defTabSz="457143"/>
            <a:r>
              <a:rPr lang="en-US" sz="1400" b="1" dirty="0">
                <a:solidFill>
                  <a:schemeClr val="bg1"/>
                </a:solidFill>
                <a:latin typeface="Arial"/>
              </a:rPr>
              <a:t>Me</a:t>
            </a:r>
          </a:p>
        </p:txBody>
      </p:sp>
      <p:sp>
        <p:nvSpPr>
          <p:cNvPr id="141" name="Rectangle 140"/>
          <p:cNvSpPr>
            <a:spLocks/>
          </p:cNvSpPr>
          <p:nvPr/>
        </p:nvSpPr>
        <p:spPr>
          <a:xfrm>
            <a:off x="2085348" y="947033"/>
            <a:ext cx="1608957" cy="4459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3" tIns="54003" rIns="54003" bIns="54003" rtlCol="0" anchor="ctr" anchorCtr="0">
            <a:noAutofit/>
          </a:bodyPr>
          <a:lstStyle/>
          <a:p>
            <a:pPr algn="ctr" defTabSz="457143"/>
            <a:r>
              <a:rPr lang="en-US" sz="1400" b="1" dirty="0">
                <a:solidFill>
                  <a:schemeClr val="bg1"/>
                </a:solidFill>
                <a:latin typeface="Arial"/>
              </a:rPr>
              <a:t>My team</a:t>
            </a:r>
          </a:p>
        </p:txBody>
      </p:sp>
      <p:sp>
        <p:nvSpPr>
          <p:cNvPr id="142" name="Rectangle 141"/>
          <p:cNvSpPr>
            <a:spLocks/>
          </p:cNvSpPr>
          <p:nvPr/>
        </p:nvSpPr>
        <p:spPr>
          <a:xfrm>
            <a:off x="5432622" y="947033"/>
            <a:ext cx="1608957" cy="4459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3" tIns="54003" rIns="54003" bIns="54003" rtlCol="0" anchor="ctr" anchorCtr="0">
            <a:noAutofit/>
          </a:bodyPr>
          <a:lstStyle/>
          <a:p>
            <a:pPr algn="ctr" defTabSz="457143"/>
            <a:r>
              <a:rPr lang="en-US" sz="1400" b="1" dirty="0">
                <a:solidFill>
                  <a:schemeClr val="bg1"/>
                </a:solidFill>
                <a:latin typeface="Arial"/>
              </a:rPr>
              <a:t>My partners </a:t>
            </a:r>
            <a:br>
              <a:rPr lang="en-US" sz="1400" b="1" dirty="0">
                <a:solidFill>
                  <a:schemeClr val="bg1"/>
                </a:solidFill>
                <a:latin typeface="Arial"/>
              </a:rPr>
            </a:br>
            <a:r>
              <a:rPr lang="en-US" sz="1400" b="1" dirty="0">
                <a:solidFill>
                  <a:schemeClr val="bg1"/>
                </a:solidFill>
                <a:latin typeface="Arial"/>
              </a:rPr>
              <a:t>and customers</a:t>
            </a:r>
          </a:p>
        </p:txBody>
      </p:sp>
      <p:sp>
        <p:nvSpPr>
          <p:cNvPr id="143" name="Rectangle 142"/>
          <p:cNvSpPr>
            <a:spLocks/>
          </p:cNvSpPr>
          <p:nvPr/>
        </p:nvSpPr>
        <p:spPr>
          <a:xfrm>
            <a:off x="3758985" y="947033"/>
            <a:ext cx="1608957" cy="4459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54003" tIns="54003" rIns="54003" bIns="54003" rtlCol="0" anchor="ctr" anchorCtr="0">
            <a:noAutofit/>
          </a:bodyPr>
          <a:lstStyle/>
          <a:p>
            <a:pPr algn="ctr" defTabSz="457143"/>
            <a:r>
              <a:rPr lang="en-US" sz="1400" b="1" dirty="0">
                <a:solidFill>
                  <a:schemeClr val="bg1"/>
                </a:solidFill>
                <a:latin typeface="Arial"/>
              </a:rPr>
              <a:t>My initiatives </a:t>
            </a:r>
            <a:br>
              <a:rPr lang="en-US" sz="1400" b="1" dirty="0">
                <a:solidFill>
                  <a:schemeClr val="bg1"/>
                </a:solidFill>
                <a:latin typeface="Arial"/>
              </a:rPr>
            </a:br>
            <a:r>
              <a:rPr lang="en-US" sz="1400" b="1" dirty="0">
                <a:solidFill>
                  <a:schemeClr val="bg1"/>
                </a:solidFill>
                <a:latin typeface="Arial"/>
              </a:rPr>
              <a:t>and  tasks</a:t>
            </a:r>
          </a:p>
        </p:txBody>
      </p:sp>
      <p:sp>
        <p:nvSpPr>
          <p:cNvPr id="144" name="Rectangle 143"/>
          <p:cNvSpPr>
            <a:spLocks/>
          </p:cNvSpPr>
          <p:nvPr/>
        </p:nvSpPr>
        <p:spPr>
          <a:xfrm>
            <a:off x="7106257" y="947033"/>
            <a:ext cx="1608957" cy="4459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3" tIns="54003" rIns="54003" bIns="54003" rtlCol="0" anchor="ctr" anchorCtr="0">
            <a:noAutofit/>
          </a:bodyPr>
          <a:lstStyle/>
          <a:p>
            <a:pPr algn="ctr" defTabSz="457143"/>
            <a:r>
              <a:rPr lang="en-US" sz="1400" b="1" dirty="0">
                <a:solidFill>
                  <a:schemeClr val="bg1"/>
                </a:solidFill>
                <a:latin typeface="Arial"/>
              </a:rPr>
              <a:t>My workplace functions</a:t>
            </a:r>
          </a:p>
        </p:txBody>
      </p:sp>
      <p:sp>
        <p:nvSpPr>
          <p:cNvPr id="145" name="Rectangle 5"/>
          <p:cNvSpPr txBox="1"/>
          <p:nvPr/>
        </p:nvSpPr>
        <p:spPr>
          <a:xfrm>
            <a:off x="7179904" y="2392043"/>
            <a:ext cx="1461662" cy="1210331"/>
          </a:xfrm>
          <a:prstGeom prst="rect">
            <a:avLst/>
          </a:prstGeom>
        </p:spPr>
        <p:txBody>
          <a:bodyPr vert="horz" wrap="square" lIns="0" tIns="0" rIns="0" bIns="0" rtlCol="0" anchor="t" anchorCtr="0">
            <a:spAutoFit/>
          </a:bodyPr>
          <a:lstStyle>
            <a:defPPr>
              <a:defRPr lang="en-US"/>
            </a:defPPr>
            <a:lvl1pPr marL="228553" lvl="0" indent="-228553" defTabSz="914209">
              <a:lnSpc>
                <a:spcPct val="95000"/>
              </a:lnSpc>
              <a:spcBef>
                <a:spcPts val="1440"/>
              </a:spcBef>
              <a:buClr>
                <a:schemeClr val="tx2"/>
              </a:buClr>
              <a:buSzPct val="90000"/>
              <a:buFont typeface="Arial" pitchFamily="34" charset="0"/>
              <a:buChar char="•"/>
              <a:tabLst/>
              <a:defRPr sz="2000">
                <a:cs typeface="CiscoSans"/>
              </a:defRPr>
            </a:lvl1pPr>
            <a:lvl2pPr marL="1190" lvl="1" indent="0" algn="ctr" defTabSz="914209">
              <a:lnSpc>
                <a:spcPct val="95000"/>
              </a:lnSpc>
              <a:spcBef>
                <a:spcPct val="50000"/>
              </a:spcBef>
              <a:buClr>
                <a:srgbClr val="2968AF"/>
              </a:buClr>
              <a:buFont typeface="Arial"/>
              <a:buNone/>
              <a:defRPr sz="1100">
                <a:solidFill>
                  <a:srgbClr val="676767"/>
                </a:solidFill>
              </a:defRPr>
            </a:lvl2pPr>
            <a:lvl3pPr marL="575803" lvl="2" indent="-228523" defTabSz="914209">
              <a:lnSpc>
                <a:spcPct val="95000"/>
              </a:lnSpc>
              <a:spcBef>
                <a:spcPts val="840"/>
              </a:spcBef>
              <a:buFont typeface="Arial"/>
              <a:buChar char="•"/>
              <a:defRPr sz="1600">
                <a:cs typeface="CiscoSans"/>
              </a:defRPr>
            </a:lvl3pPr>
            <a:lvl4pPr marL="671770" lvl="3" indent="-228523" defTabSz="914209">
              <a:lnSpc>
                <a:spcPct val="95000"/>
              </a:lnSpc>
              <a:spcBef>
                <a:spcPts val="840"/>
              </a:spcBef>
              <a:buFont typeface="Arial"/>
              <a:buChar char="•"/>
              <a:defRPr sz="1500">
                <a:cs typeface="CiscoSans"/>
              </a:defRPr>
            </a:lvl4pPr>
            <a:lvl5pPr marL="767738" lvl="4" indent="-228523" defTabSz="914209">
              <a:lnSpc>
                <a:spcPct val="95000"/>
              </a:lnSpc>
              <a:spcBef>
                <a:spcPts val="840"/>
              </a:spcBef>
              <a:buFont typeface="Arial"/>
              <a:buChar char="•"/>
              <a:defRPr sz="1500">
                <a:cs typeface="CiscoSans"/>
              </a:defRPr>
            </a:lvl5pPr>
            <a:lvl6pPr marL="1151606" indent="-228553" defTabSz="914209">
              <a:spcBef>
                <a:spcPts val="800"/>
              </a:spcBef>
              <a:buFont typeface="Arial" pitchFamily="34" charset="0"/>
              <a:buChar char="•"/>
              <a:defRPr sz="1200" baseline="0"/>
            </a:lvl6pPr>
            <a:lvl7pPr marL="1247574" indent="-228523" defTabSz="914209">
              <a:spcBef>
                <a:spcPts val="800"/>
              </a:spcBef>
              <a:buFont typeface="Arial" pitchFamily="34" charset="0"/>
              <a:buChar char="•"/>
              <a:defRPr sz="1100" baseline="0"/>
            </a:lvl7pPr>
            <a:lvl8pPr marL="3199733" indent="0" defTabSz="914209">
              <a:spcBef>
                <a:spcPct val="20000"/>
              </a:spcBef>
              <a:buFont typeface="Arial" pitchFamily="34" charset="0"/>
              <a:buNone/>
              <a:defRPr sz="2000"/>
            </a:lvl8pPr>
            <a:lvl9pPr marL="3885391" indent="-228553" defTabSz="914209">
              <a:spcBef>
                <a:spcPct val="20000"/>
              </a:spcBef>
              <a:buFont typeface="Arial" pitchFamily="34" charset="0"/>
              <a:buChar char="•"/>
              <a:defRPr sz="2000"/>
            </a:lvl9pPr>
          </a:lstStyle>
          <a:p>
            <a:pPr lvl="1"/>
            <a:r>
              <a:rPr lang="en-US" dirty="0"/>
              <a:t>Nurse logging the time for the week and picking shift hours</a:t>
            </a:r>
          </a:p>
          <a:p>
            <a:pPr lvl="1"/>
            <a:r>
              <a:rPr lang="en-US" dirty="0"/>
              <a:t>Sales person booking conference room in a remote office for a customer meeting</a:t>
            </a:r>
          </a:p>
        </p:txBody>
      </p:sp>
      <p:sp>
        <p:nvSpPr>
          <p:cNvPr id="146" name="Rectangle 17"/>
          <p:cNvSpPr txBox="1"/>
          <p:nvPr/>
        </p:nvSpPr>
        <p:spPr>
          <a:xfrm>
            <a:off x="5506268" y="2392043"/>
            <a:ext cx="1461662" cy="1371145"/>
          </a:xfrm>
          <a:prstGeom prst="rect">
            <a:avLst/>
          </a:prstGeom>
        </p:spPr>
        <p:txBody>
          <a:bodyPr vert="horz" wrap="square" lIns="0" tIns="0" rIns="0" bIns="0" rtlCol="0" anchor="t" anchorCtr="0">
            <a:spAutoFit/>
          </a:bodyPr>
          <a:lstStyle>
            <a:defPPr>
              <a:defRPr lang="en-US"/>
            </a:defPPr>
            <a:lvl1pPr marL="228553" lvl="0" indent="-228553" defTabSz="914209">
              <a:lnSpc>
                <a:spcPct val="95000"/>
              </a:lnSpc>
              <a:spcBef>
                <a:spcPts val="1440"/>
              </a:spcBef>
              <a:buClr>
                <a:schemeClr val="tx2"/>
              </a:buClr>
              <a:buSzPct val="90000"/>
              <a:buFont typeface="Arial" pitchFamily="34" charset="0"/>
              <a:buChar char="•"/>
              <a:tabLst/>
              <a:defRPr sz="2000">
                <a:cs typeface="CiscoSans"/>
              </a:defRPr>
            </a:lvl1pPr>
            <a:lvl2pPr marL="1190" lvl="1" indent="0" algn="ctr" defTabSz="914209">
              <a:lnSpc>
                <a:spcPct val="95000"/>
              </a:lnSpc>
              <a:spcBef>
                <a:spcPct val="50000"/>
              </a:spcBef>
              <a:buClr>
                <a:srgbClr val="2968AF"/>
              </a:buClr>
              <a:buFont typeface="Arial"/>
              <a:buNone/>
              <a:defRPr sz="1100">
                <a:solidFill>
                  <a:srgbClr val="676767"/>
                </a:solidFill>
              </a:defRPr>
            </a:lvl2pPr>
            <a:lvl3pPr marL="575803" lvl="2" indent="-228523" defTabSz="914209">
              <a:lnSpc>
                <a:spcPct val="95000"/>
              </a:lnSpc>
              <a:spcBef>
                <a:spcPts val="840"/>
              </a:spcBef>
              <a:buFont typeface="Arial"/>
              <a:buChar char="•"/>
              <a:defRPr sz="1600">
                <a:cs typeface="CiscoSans"/>
              </a:defRPr>
            </a:lvl3pPr>
            <a:lvl4pPr marL="671770" lvl="3" indent="-228523" defTabSz="914209">
              <a:lnSpc>
                <a:spcPct val="95000"/>
              </a:lnSpc>
              <a:spcBef>
                <a:spcPts val="840"/>
              </a:spcBef>
              <a:buFont typeface="Arial"/>
              <a:buChar char="•"/>
              <a:defRPr sz="1500">
                <a:cs typeface="CiscoSans"/>
              </a:defRPr>
            </a:lvl4pPr>
            <a:lvl5pPr marL="767738" lvl="4" indent="-228523" defTabSz="914209">
              <a:lnSpc>
                <a:spcPct val="95000"/>
              </a:lnSpc>
              <a:spcBef>
                <a:spcPts val="840"/>
              </a:spcBef>
              <a:buFont typeface="Arial"/>
              <a:buChar char="•"/>
              <a:defRPr sz="1500">
                <a:cs typeface="CiscoSans"/>
              </a:defRPr>
            </a:lvl5pPr>
            <a:lvl6pPr marL="1151606" indent="-228553" defTabSz="914209">
              <a:spcBef>
                <a:spcPts val="800"/>
              </a:spcBef>
              <a:buFont typeface="Arial" pitchFamily="34" charset="0"/>
              <a:buChar char="•"/>
              <a:defRPr sz="1200" baseline="0"/>
            </a:lvl6pPr>
            <a:lvl7pPr marL="1247574" indent="-228523" defTabSz="914209">
              <a:spcBef>
                <a:spcPts val="800"/>
              </a:spcBef>
              <a:buFont typeface="Arial" pitchFamily="34" charset="0"/>
              <a:buChar char="•"/>
              <a:defRPr sz="1100" baseline="0"/>
            </a:lvl7pPr>
            <a:lvl8pPr marL="3199733" indent="0" defTabSz="914209">
              <a:spcBef>
                <a:spcPct val="20000"/>
              </a:spcBef>
              <a:buFont typeface="Arial" pitchFamily="34" charset="0"/>
              <a:buNone/>
              <a:defRPr sz="2000"/>
            </a:lvl8pPr>
            <a:lvl9pPr marL="3885391" indent="-228553" defTabSz="914209">
              <a:spcBef>
                <a:spcPct val="20000"/>
              </a:spcBef>
              <a:buFont typeface="Arial" pitchFamily="34" charset="0"/>
              <a:buChar char="•"/>
              <a:defRPr sz="2000"/>
            </a:lvl9pPr>
          </a:lstStyle>
          <a:p>
            <a:pPr lvl="1"/>
            <a:r>
              <a:rPr lang="en-US" dirty="0"/>
              <a:t>Procurement manager sharing contract documents with supplier</a:t>
            </a:r>
          </a:p>
          <a:p>
            <a:pPr lvl="1"/>
            <a:r>
              <a:rPr lang="en-US" dirty="0"/>
              <a:t>Portfolio manager polling customers to identify unmet needs &amp; product opportunities</a:t>
            </a:r>
          </a:p>
        </p:txBody>
      </p:sp>
      <p:sp>
        <p:nvSpPr>
          <p:cNvPr id="147" name="Rectangle 147456"/>
          <p:cNvSpPr txBox="1"/>
          <p:nvPr/>
        </p:nvSpPr>
        <p:spPr>
          <a:xfrm>
            <a:off x="3832631" y="2392044"/>
            <a:ext cx="1461662" cy="1371145"/>
          </a:xfrm>
          <a:prstGeom prst="rect">
            <a:avLst/>
          </a:prstGeom>
        </p:spPr>
        <p:txBody>
          <a:bodyPr vert="horz" wrap="square" lIns="0" tIns="0" rIns="0" bIns="0" rtlCol="0" anchor="t" anchorCtr="0">
            <a:spAutoFit/>
          </a:bodyPr>
          <a:lstStyle>
            <a:defPPr>
              <a:defRPr lang="en-US"/>
            </a:defPPr>
            <a:lvl1pPr marL="228553" lvl="0" indent="-228553" defTabSz="914209">
              <a:lnSpc>
                <a:spcPct val="95000"/>
              </a:lnSpc>
              <a:spcBef>
                <a:spcPts val="1440"/>
              </a:spcBef>
              <a:buClr>
                <a:schemeClr val="tx2"/>
              </a:buClr>
              <a:buSzPct val="90000"/>
              <a:buFont typeface="Arial" pitchFamily="34" charset="0"/>
              <a:buChar char="•"/>
              <a:tabLst/>
              <a:defRPr sz="2000">
                <a:cs typeface="CiscoSans"/>
              </a:defRPr>
            </a:lvl1pPr>
            <a:lvl2pPr marL="1190" lvl="1" indent="0" algn="ctr" defTabSz="914209">
              <a:lnSpc>
                <a:spcPct val="95000"/>
              </a:lnSpc>
              <a:spcBef>
                <a:spcPct val="50000"/>
              </a:spcBef>
              <a:buClr>
                <a:srgbClr val="2968AF"/>
              </a:buClr>
              <a:buFont typeface="Arial"/>
              <a:buNone/>
              <a:defRPr sz="1100">
                <a:solidFill>
                  <a:srgbClr val="676767"/>
                </a:solidFill>
              </a:defRPr>
            </a:lvl2pPr>
            <a:lvl3pPr marL="575803" lvl="2" indent="-228523" defTabSz="914209">
              <a:lnSpc>
                <a:spcPct val="95000"/>
              </a:lnSpc>
              <a:spcBef>
                <a:spcPts val="840"/>
              </a:spcBef>
              <a:buFont typeface="Arial"/>
              <a:buChar char="•"/>
              <a:defRPr sz="1600">
                <a:cs typeface="CiscoSans"/>
              </a:defRPr>
            </a:lvl3pPr>
            <a:lvl4pPr marL="671770" lvl="3" indent="-228523" defTabSz="914209">
              <a:lnSpc>
                <a:spcPct val="95000"/>
              </a:lnSpc>
              <a:spcBef>
                <a:spcPts val="840"/>
              </a:spcBef>
              <a:buFont typeface="Arial"/>
              <a:buChar char="•"/>
              <a:defRPr sz="1500">
                <a:cs typeface="CiscoSans"/>
              </a:defRPr>
            </a:lvl4pPr>
            <a:lvl5pPr marL="767738" lvl="4" indent="-228523" defTabSz="914209">
              <a:lnSpc>
                <a:spcPct val="95000"/>
              </a:lnSpc>
              <a:spcBef>
                <a:spcPts val="840"/>
              </a:spcBef>
              <a:buFont typeface="Arial"/>
              <a:buChar char="•"/>
              <a:defRPr sz="1500">
                <a:cs typeface="CiscoSans"/>
              </a:defRPr>
            </a:lvl5pPr>
            <a:lvl6pPr marL="1151606" indent="-228553" defTabSz="914209">
              <a:spcBef>
                <a:spcPts val="800"/>
              </a:spcBef>
              <a:buFont typeface="Arial" pitchFamily="34" charset="0"/>
              <a:buChar char="•"/>
              <a:defRPr sz="1200" baseline="0"/>
            </a:lvl6pPr>
            <a:lvl7pPr marL="1247574" indent="-228523" defTabSz="914209">
              <a:spcBef>
                <a:spcPts val="800"/>
              </a:spcBef>
              <a:buFont typeface="Arial" pitchFamily="34" charset="0"/>
              <a:buChar char="•"/>
              <a:defRPr sz="1100" baseline="0"/>
            </a:lvl7pPr>
            <a:lvl8pPr marL="3199733" indent="0" defTabSz="914209">
              <a:spcBef>
                <a:spcPct val="20000"/>
              </a:spcBef>
              <a:buFont typeface="Arial" pitchFamily="34" charset="0"/>
              <a:buNone/>
              <a:defRPr sz="2000"/>
            </a:lvl8pPr>
            <a:lvl9pPr marL="3885391" indent="-228553" defTabSz="914209">
              <a:spcBef>
                <a:spcPct val="20000"/>
              </a:spcBef>
              <a:buFont typeface="Arial" pitchFamily="34" charset="0"/>
              <a:buChar char="•"/>
              <a:defRPr sz="2000"/>
            </a:lvl9pPr>
          </a:lstStyle>
          <a:p>
            <a:pPr lvl="1"/>
            <a:r>
              <a:rPr lang="en-US" dirty="0"/>
              <a:t>Product manager locating experts to review application prototypes</a:t>
            </a:r>
          </a:p>
          <a:p>
            <a:pPr lvl="1"/>
            <a:r>
              <a:rPr lang="en-US" dirty="0"/>
              <a:t>Physician viewing schedule for the day and optimizing his schedule</a:t>
            </a:r>
          </a:p>
        </p:txBody>
      </p:sp>
      <p:sp>
        <p:nvSpPr>
          <p:cNvPr id="148" name="Rectangle 147461"/>
          <p:cNvSpPr txBox="1"/>
          <p:nvPr/>
        </p:nvSpPr>
        <p:spPr>
          <a:xfrm>
            <a:off x="2158994" y="2392043"/>
            <a:ext cx="1461662" cy="1049518"/>
          </a:xfrm>
          <a:prstGeom prst="rect">
            <a:avLst/>
          </a:prstGeom>
        </p:spPr>
        <p:txBody>
          <a:bodyPr vert="horz" wrap="square" lIns="0" tIns="0" rIns="0" bIns="0" rtlCol="0" anchor="t" anchorCtr="0">
            <a:spAutoFit/>
          </a:bodyPr>
          <a:lstStyle>
            <a:defPPr>
              <a:defRPr lang="en-US"/>
            </a:defPPr>
            <a:lvl1pPr marL="228553" lvl="0" indent="-228553" defTabSz="914209">
              <a:lnSpc>
                <a:spcPct val="95000"/>
              </a:lnSpc>
              <a:spcBef>
                <a:spcPts val="1440"/>
              </a:spcBef>
              <a:buClr>
                <a:schemeClr val="tx2"/>
              </a:buClr>
              <a:buSzPct val="90000"/>
              <a:buFont typeface="Arial" pitchFamily="34" charset="0"/>
              <a:buChar char="•"/>
              <a:tabLst/>
              <a:defRPr sz="2000">
                <a:cs typeface="CiscoSans"/>
              </a:defRPr>
            </a:lvl1pPr>
            <a:lvl2pPr marL="1190" lvl="1" indent="0" algn="ctr" defTabSz="914209">
              <a:lnSpc>
                <a:spcPct val="95000"/>
              </a:lnSpc>
              <a:spcBef>
                <a:spcPct val="50000"/>
              </a:spcBef>
              <a:buClr>
                <a:srgbClr val="2968AF"/>
              </a:buClr>
              <a:buFont typeface="Arial"/>
              <a:buNone/>
              <a:defRPr sz="1100">
                <a:solidFill>
                  <a:srgbClr val="676767"/>
                </a:solidFill>
              </a:defRPr>
            </a:lvl2pPr>
            <a:lvl3pPr marL="575803" lvl="2" indent="-228523" defTabSz="914209">
              <a:lnSpc>
                <a:spcPct val="95000"/>
              </a:lnSpc>
              <a:spcBef>
                <a:spcPts val="840"/>
              </a:spcBef>
              <a:buFont typeface="Arial"/>
              <a:buChar char="•"/>
              <a:defRPr sz="1600">
                <a:cs typeface="CiscoSans"/>
              </a:defRPr>
            </a:lvl3pPr>
            <a:lvl4pPr marL="671770" lvl="3" indent="-228523" defTabSz="914209">
              <a:lnSpc>
                <a:spcPct val="95000"/>
              </a:lnSpc>
              <a:spcBef>
                <a:spcPts val="840"/>
              </a:spcBef>
              <a:buFont typeface="Arial"/>
              <a:buChar char="•"/>
              <a:defRPr sz="1500">
                <a:cs typeface="CiscoSans"/>
              </a:defRPr>
            </a:lvl4pPr>
            <a:lvl5pPr marL="767738" lvl="4" indent="-228523" defTabSz="914209">
              <a:lnSpc>
                <a:spcPct val="95000"/>
              </a:lnSpc>
              <a:spcBef>
                <a:spcPts val="840"/>
              </a:spcBef>
              <a:buFont typeface="Arial"/>
              <a:buChar char="•"/>
              <a:defRPr sz="1500">
                <a:cs typeface="CiscoSans"/>
              </a:defRPr>
            </a:lvl5pPr>
            <a:lvl6pPr marL="1151606" indent="-228553" defTabSz="914209">
              <a:spcBef>
                <a:spcPts val="800"/>
              </a:spcBef>
              <a:buFont typeface="Arial" pitchFamily="34" charset="0"/>
              <a:buChar char="•"/>
              <a:defRPr sz="1200" baseline="0"/>
            </a:lvl6pPr>
            <a:lvl7pPr marL="1247574" indent="-228523" defTabSz="914209">
              <a:spcBef>
                <a:spcPts val="800"/>
              </a:spcBef>
              <a:buFont typeface="Arial" pitchFamily="34" charset="0"/>
              <a:buChar char="•"/>
              <a:defRPr sz="1100" baseline="0"/>
            </a:lvl7pPr>
            <a:lvl8pPr marL="3199733" indent="0" defTabSz="914209">
              <a:spcBef>
                <a:spcPct val="20000"/>
              </a:spcBef>
              <a:buFont typeface="Arial" pitchFamily="34" charset="0"/>
              <a:buNone/>
              <a:defRPr sz="2000"/>
            </a:lvl8pPr>
            <a:lvl9pPr marL="3885391" indent="-228553" defTabSz="914209">
              <a:spcBef>
                <a:spcPct val="20000"/>
              </a:spcBef>
              <a:buFont typeface="Arial" pitchFamily="34" charset="0"/>
              <a:buChar char="•"/>
              <a:defRPr sz="2000"/>
            </a:lvl9pPr>
          </a:lstStyle>
          <a:p>
            <a:pPr lvl="1"/>
            <a:r>
              <a:rPr lang="en-US" dirty="0"/>
              <a:t>Engineer collaborating with her team to design an aircraft part</a:t>
            </a:r>
          </a:p>
          <a:p>
            <a:pPr lvl="1"/>
            <a:r>
              <a:rPr lang="en-US" dirty="0"/>
              <a:t>Sales manager running a weekly call with a geo-separated team</a:t>
            </a:r>
          </a:p>
        </p:txBody>
      </p:sp>
      <p:sp>
        <p:nvSpPr>
          <p:cNvPr id="149" name="Rectangle 147465"/>
          <p:cNvSpPr txBox="1"/>
          <p:nvPr/>
        </p:nvSpPr>
        <p:spPr>
          <a:xfrm>
            <a:off x="485357" y="2392044"/>
            <a:ext cx="1461662" cy="1371145"/>
          </a:xfrm>
          <a:prstGeom prst="rect">
            <a:avLst/>
          </a:prstGeom>
        </p:spPr>
        <p:txBody>
          <a:bodyPr vert="horz" wrap="square" lIns="0" tIns="0" rIns="0" bIns="0" rtlCol="0" anchor="t" anchorCtr="0">
            <a:spAutoFit/>
          </a:bodyPr>
          <a:lstStyle>
            <a:lvl1pPr marL="228553" lvl="0" indent="-228553" defTabSz="914209">
              <a:lnSpc>
                <a:spcPct val="95000"/>
              </a:lnSpc>
              <a:spcBef>
                <a:spcPts val="1440"/>
              </a:spcBef>
              <a:buClr>
                <a:schemeClr val="tx2"/>
              </a:buClr>
              <a:buSzPct val="90000"/>
              <a:buFont typeface="Arial" pitchFamily="34" charset="0"/>
              <a:buChar char="•"/>
              <a:tabLst/>
              <a:defRPr lang="en-US" sz="2000" dirty="0" smtClean="0">
                <a:cs typeface="CiscoSans"/>
              </a:defRPr>
            </a:lvl1pPr>
            <a:lvl2pPr marL="479836" lvl="1" indent="-287902" defTabSz="914209">
              <a:lnSpc>
                <a:spcPct val="95000"/>
              </a:lnSpc>
              <a:spcBef>
                <a:spcPts val="800"/>
              </a:spcBef>
              <a:buClr>
                <a:schemeClr val="tx2"/>
              </a:buClr>
              <a:buFont typeface="Arial"/>
              <a:buChar char="•"/>
              <a:defRPr lang="en-US" sz="1900" dirty="0" smtClean="0">
                <a:cs typeface="CiscoSans"/>
              </a:defRPr>
            </a:lvl2pPr>
            <a:lvl3pPr marL="575803" lvl="2" indent="-228523" defTabSz="914209">
              <a:lnSpc>
                <a:spcPct val="95000"/>
              </a:lnSpc>
              <a:spcBef>
                <a:spcPts val="840"/>
              </a:spcBef>
              <a:buFont typeface="Arial"/>
              <a:buChar char="•"/>
              <a:defRPr lang="en-US" sz="1600" dirty="0" smtClean="0">
                <a:cs typeface="CiscoSans"/>
              </a:defRPr>
            </a:lvl3pPr>
            <a:lvl4pPr marL="671770" lvl="3" indent="-228523" defTabSz="914209">
              <a:lnSpc>
                <a:spcPct val="95000"/>
              </a:lnSpc>
              <a:spcBef>
                <a:spcPts val="840"/>
              </a:spcBef>
              <a:buFont typeface="Arial"/>
              <a:buChar char="•"/>
              <a:defRPr lang="en-US" sz="1500" dirty="0" smtClean="0">
                <a:cs typeface="CiscoSans"/>
              </a:defRPr>
            </a:lvl4pPr>
            <a:lvl5pPr marL="767738" lvl="4" indent="-228523" defTabSz="914209">
              <a:lnSpc>
                <a:spcPct val="95000"/>
              </a:lnSpc>
              <a:spcBef>
                <a:spcPts val="840"/>
              </a:spcBef>
              <a:buFont typeface="Arial"/>
              <a:buChar char="•"/>
              <a:defRPr lang="en-US" sz="1500" dirty="0">
                <a:cs typeface="CiscoSans"/>
              </a:defRPr>
            </a:lvl5pPr>
            <a:lvl6pPr marL="1151606" indent="-228553" defTabSz="914209">
              <a:spcBef>
                <a:spcPts val="800"/>
              </a:spcBef>
              <a:buFont typeface="Arial" pitchFamily="34" charset="0"/>
              <a:buChar char="•"/>
              <a:defRPr sz="1200" baseline="0"/>
            </a:lvl6pPr>
            <a:lvl7pPr marL="1247574" indent="-228523" defTabSz="914209">
              <a:spcBef>
                <a:spcPts val="800"/>
              </a:spcBef>
              <a:buFont typeface="Arial" pitchFamily="34" charset="0"/>
              <a:buChar char="•"/>
              <a:defRPr sz="1100" baseline="0"/>
            </a:lvl7pPr>
            <a:lvl8pPr marL="3199733" indent="0" defTabSz="914209">
              <a:spcBef>
                <a:spcPct val="20000"/>
              </a:spcBef>
              <a:buFont typeface="Arial" pitchFamily="34" charset="0"/>
              <a:buNone/>
              <a:defRPr sz="2000"/>
            </a:lvl8pPr>
            <a:lvl9pPr marL="3885391" indent="-228553" defTabSz="914209">
              <a:spcBef>
                <a:spcPct val="20000"/>
              </a:spcBef>
              <a:buFont typeface="Arial" pitchFamily="34" charset="0"/>
              <a:buChar char="•"/>
              <a:defRPr sz="2000"/>
            </a:lvl9pPr>
          </a:lstStyle>
          <a:p>
            <a:pPr marL="1190" lvl="1" indent="0" algn="ctr">
              <a:spcBef>
                <a:spcPct val="50000"/>
              </a:spcBef>
              <a:buClr>
                <a:srgbClr val="2968AF"/>
              </a:buClr>
              <a:buNone/>
            </a:pPr>
            <a:r>
              <a:rPr sz="1100" dirty="0">
                <a:solidFill>
                  <a:srgbClr val="676767"/>
                </a:solidFill>
                <a:cs typeface="ＭＳ Ｐゴシック" charset="0"/>
              </a:rPr>
              <a:t>Using a personal phone for work to prevent carrying two devices</a:t>
            </a:r>
          </a:p>
          <a:p>
            <a:pPr marL="1190" lvl="1" indent="0" algn="ctr">
              <a:spcBef>
                <a:spcPct val="50000"/>
              </a:spcBef>
              <a:buClr>
                <a:srgbClr val="2968AF"/>
              </a:buClr>
              <a:buNone/>
            </a:pPr>
            <a:r>
              <a:rPr sz="1100" dirty="0">
                <a:solidFill>
                  <a:srgbClr val="676767"/>
                </a:solidFill>
                <a:cs typeface="ＭＳ Ｐゴシック" charset="0"/>
              </a:rPr>
              <a:t>Parent working from home and going to local branch office for a short meeting</a:t>
            </a:r>
          </a:p>
        </p:txBody>
      </p:sp>
      <p:grpSp>
        <p:nvGrpSpPr>
          <p:cNvPr id="150" name="Group 149"/>
          <p:cNvGrpSpPr/>
          <p:nvPr/>
        </p:nvGrpSpPr>
        <p:grpSpPr>
          <a:xfrm>
            <a:off x="2514428" y="1452804"/>
            <a:ext cx="750795" cy="780238"/>
            <a:chOff x="3067220" y="1952784"/>
            <a:chExt cx="1211283" cy="1258784"/>
          </a:xfrm>
          <a:solidFill>
            <a:schemeClr val="accent1">
              <a:lumMod val="75000"/>
            </a:schemeClr>
          </a:solidFill>
        </p:grpSpPr>
        <p:sp>
          <p:nvSpPr>
            <p:cNvPr id="151" name="Oval 150"/>
            <p:cNvSpPr>
              <a:spLocks/>
            </p:cNvSpPr>
            <p:nvPr/>
          </p:nvSpPr>
          <p:spPr>
            <a:xfrm>
              <a:off x="3067220" y="1952784"/>
              <a:ext cx="1211283" cy="1258784"/>
            </a:xfrm>
            <a:prstGeom prst="ellipse">
              <a:avLst/>
            </a:pr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55043" rIns="55043" bIns="137160" numCol="1" anchor="b" anchorCtr="0" compatLnSpc="1">
              <a:prstTxWarp prst="textNoShape">
                <a:avLst/>
              </a:prstTxWarp>
              <a:noAutofit/>
            </a:bodyPr>
            <a:lstStyle/>
            <a:p>
              <a:pPr defTabSz="671457">
                <a:buClr>
                  <a:srgbClr val="004482"/>
                </a:buClr>
              </a:pPr>
              <a:endParaRPr lang="en-US" sz="800" b="1" dirty="0">
                <a:solidFill>
                  <a:srgbClr val="FFFFFF"/>
                </a:solidFill>
                <a:latin typeface="Arial"/>
              </a:endParaRPr>
            </a:p>
          </p:txBody>
        </p:sp>
        <p:sp>
          <p:nvSpPr>
            <p:cNvPr id="152" name="Freeform 5"/>
            <p:cNvSpPr>
              <a:spLocks noEditPoints="1"/>
            </p:cNvSpPr>
            <p:nvPr/>
          </p:nvSpPr>
          <p:spPr bwMode="auto">
            <a:xfrm>
              <a:off x="3272072" y="2158419"/>
              <a:ext cx="801579" cy="847515"/>
            </a:xfrm>
            <a:custGeom>
              <a:avLst/>
              <a:gdLst>
                <a:gd name="T0" fmla="*/ 665 w 1047"/>
                <a:gd name="T1" fmla="*/ 760 h 1107"/>
                <a:gd name="T2" fmla="*/ 412 w 1047"/>
                <a:gd name="T3" fmla="*/ 760 h 1107"/>
                <a:gd name="T4" fmla="*/ 441 w 1047"/>
                <a:gd name="T5" fmla="*/ 512 h 1107"/>
                <a:gd name="T6" fmla="*/ 594 w 1047"/>
                <a:gd name="T7" fmla="*/ 448 h 1107"/>
                <a:gd name="T8" fmla="*/ 453 w 1047"/>
                <a:gd name="T9" fmla="*/ 418 h 1107"/>
                <a:gd name="T10" fmla="*/ 559 w 1047"/>
                <a:gd name="T11" fmla="*/ 77 h 1107"/>
                <a:gd name="T12" fmla="*/ 559 w 1047"/>
                <a:gd name="T13" fmla="*/ 188 h 1107"/>
                <a:gd name="T14" fmla="*/ 476 w 1047"/>
                <a:gd name="T15" fmla="*/ 77 h 1107"/>
                <a:gd name="T16" fmla="*/ 559 w 1047"/>
                <a:gd name="T17" fmla="*/ 35 h 1107"/>
                <a:gd name="T18" fmla="*/ 500 w 1047"/>
                <a:gd name="T19" fmla="*/ 59 h 1107"/>
                <a:gd name="T20" fmla="*/ 524 w 1047"/>
                <a:gd name="T21" fmla="*/ 0 h 1107"/>
                <a:gd name="T22" fmla="*/ 788 w 1047"/>
                <a:gd name="T23" fmla="*/ 300 h 1107"/>
                <a:gd name="T24" fmla="*/ 741 w 1047"/>
                <a:gd name="T25" fmla="*/ 147 h 1107"/>
                <a:gd name="T26" fmla="*/ 823 w 1047"/>
                <a:gd name="T27" fmla="*/ 100 h 1107"/>
                <a:gd name="T28" fmla="*/ 806 w 1047"/>
                <a:gd name="T29" fmla="*/ 159 h 1107"/>
                <a:gd name="T30" fmla="*/ 859 w 1047"/>
                <a:gd name="T31" fmla="*/ 118 h 1107"/>
                <a:gd name="T32" fmla="*/ 976 w 1047"/>
                <a:gd name="T33" fmla="*/ 471 h 1107"/>
                <a:gd name="T34" fmla="*/ 929 w 1047"/>
                <a:gd name="T35" fmla="*/ 353 h 1107"/>
                <a:gd name="T36" fmla="*/ 1047 w 1047"/>
                <a:gd name="T37" fmla="*/ 383 h 1107"/>
                <a:gd name="T38" fmla="*/ 982 w 1047"/>
                <a:gd name="T39" fmla="*/ 389 h 1107"/>
                <a:gd name="T40" fmla="*/ 1035 w 1047"/>
                <a:gd name="T41" fmla="*/ 418 h 1107"/>
                <a:gd name="T42" fmla="*/ 959 w 1047"/>
                <a:gd name="T43" fmla="*/ 742 h 1107"/>
                <a:gd name="T44" fmla="*/ 882 w 1047"/>
                <a:gd name="T45" fmla="*/ 618 h 1107"/>
                <a:gd name="T46" fmla="*/ 988 w 1047"/>
                <a:gd name="T47" fmla="*/ 665 h 1107"/>
                <a:gd name="T48" fmla="*/ 1012 w 1047"/>
                <a:gd name="T49" fmla="*/ 677 h 1107"/>
                <a:gd name="T50" fmla="*/ 1006 w 1047"/>
                <a:gd name="T51" fmla="*/ 742 h 1107"/>
                <a:gd name="T52" fmla="*/ 776 w 1047"/>
                <a:gd name="T53" fmla="*/ 960 h 1107"/>
                <a:gd name="T54" fmla="*/ 712 w 1047"/>
                <a:gd name="T55" fmla="*/ 866 h 1107"/>
                <a:gd name="T56" fmla="*/ 841 w 1047"/>
                <a:gd name="T57" fmla="*/ 907 h 1107"/>
                <a:gd name="T58" fmla="*/ 859 w 1047"/>
                <a:gd name="T59" fmla="*/ 954 h 1107"/>
                <a:gd name="T60" fmla="*/ 794 w 1047"/>
                <a:gd name="T61" fmla="*/ 966 h 1107"/>
                <a:gd name="T62" fmla="*/ 847 w 1047"/>
                <a:gd name="T63" fmla="*/ 995 h 1107"/>
                <a:gd name="T64" fmla="*/ 459 w 1047"/>
                <a:gd name="T65" fmla="*/ 919 h 1107"/>
                <a:gd name="T66" fmla="*/ 588 w 1047"/>
                <a:gd name="T67" fmla="*/ 1013 h 1107"/>
                <a:gd name="T68" fmla="*/ 500 w 1047"/>
                <a:gd name="T69" fmla="*/ 1095 h 1107"/>
                <a:gd name="T70" fmla="*/ 524 w 1047"/>
                <a:gd name="T71" fmla="*/ 1036 h 1107"/>
                <a:gd name="T72" fmla="*/ 541 w 1047"/>
                <a:gd name="T73" fmla="*/ 1101 h 1107"/>
                <a:gd name="T74" fmla="*/ 206 w 1047"/>
                <a:gd name="T75" fmla="*/ 889 h 1107"/>
                <a:gd name="T76" fmla="*/ 318 w 1047"/>
                <a:gd name="T77" fmla="*/ 954 h 1107"/>
                <a:gd name="T78" fmla="*/ 206 w 1047"/>
                <a:gd name="T79" fmla="*/ 1001 h 1107"/>
                <a:gd name="T80" fmla="*/ 253 w 1047"/>
                <a:gd name="T81" fmla="*/ 954 h 1107"/>
                <a:gd name="T82" fmla="*/ 188 w 1047"/>
                <a:gd name="T83" fmla="*/ 966 h 1107"/>
                <a:gd name="T84" fmla="*/ 59 w 1047"/>
                <a:gd name="T85" fmla="*/ 659 h 1107"/>
                <a:gd name="T86" fmla="*/ 194 w 1047"/>
                <a:gd name="T87" fmla="*/ 712 h 1107"/>
                <a:gd name="T88" fmla="*/ 82 w 1047"/>
                <a:gd name="T89" fmla="*/ 736 h 1107"/>
                <a:gd name="T90" fmla="*/ 53 w 1047"/>
                <a:gd name="T91" fmla="*/ 742 h 1107"/>
                <a:gd name="T92" fmla="*/ 24 w 1047"/>
                <a:gd name="T93" fmla="*/ 683 h 1107"/>
                <a:gd name="T94" fmla="*/ 171 w 1047"/>
                <a:gd name="T95" fmla="*/ 477 h 1107"/>
                <a:gd name="T96" fmla="*/ 59 w 1047"/>
                <a:gd name="T97" fmla="*/ 448 h 1107"/>
                <a:gd name="T98" fmla="*/ 200 w 1047"/>
                <a:gd name="T99" fmla="*/ 383 h 1107"/>
                <a:gd name="T100" fmla="*/ 24 w 1047"/>
                <a:gd name="T101" fmla="*/ 430 h 1107"/>
                <a:gd name="T102" fmla="*/ 59 w 1047"/>
                <a:gd name="T103" fmla="*/ 383 h 1107"/>
                <a:gd name="T104" fmla="*/ 0 w 1047"/>
                <a:gd name="T105" fmla="*/ 389 h 1107"/>
                <a:gd name="T106" fmla="*/ 359 w 1047"/>
                <a:gd name="T107" fmla="*/ 224 h 1107"/>
                <a:gd name="T108" fmla="*/ 200 w 1047"/>
                <a:gd name="T109" fmla="*/ 224 h 1107"/>
                <a:gd name="T110" fmla="*/ 182 w 1047"/>
                <a:gd name="T111" fmla="*/ 130 h 1107"/>
                <a:gd name="T112" fmla="*/ 235 w 1047"/>
                <a:gd name="T113" fmla="*/ 165 h 1107"/>
                <a:gd name="T114" fmla="*/ 212 w 1047"/>
                <a:gd name="T115" fmla="*/ 106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7" h="1107">
                  <a:moveTo>
                    <a:pt x="441" y="512"/>
                  </a:moveTo>
                  <a:lnTo>
                    <a:pt x="606" y="512"/>
                  </a:lnTo>
                  <a:lnTo>
                    <a:pt x="606" y="512"/>
                  </a:lnTo>
                  <a:lnTo>
                    <a:pt x="629" y="512"/>
                  </a:lnTo>
                  <a:lnTo>
                    <a:pt x="647" y="530"/>
                  </a:lnTo>
                  <a:lnTo>
                    <a:pt x="659" y="548"/>
                  </a:lnTo>
                  <a:lnTo>
                    <a:pt x="665" y="571"/>
                  </a:lnTo>
                  <a:lnTo>
                    <a:pt x="665" y="760"/>
                  </a:lnTo>
                  <a:lnTo>
                    <a:pt x="635" y="760"/>
                  </a:lnTo>
                  <a:lnTo>
                    <a:pt x="635" y="601"/>
                  </a:lnTo>
                  <a:lnTo>
                    <a:pt x="600" y="601"/>
                  </a:lnTo>
                  <a:lnTo>
                    <a:pt x="600" y="760"/>
                  </a:lnTo>
                  <a:lnTo>
                    <a:pt x="447" y="760"/>
                  </a:lnTo>
                  <a:lnTo>
                    <a:pt x="447" y="601"/>
                  </a:lnTo>
                  <a:lnTo>
                    <a:pt x="412" y="601"/>
                  </a:lnTo>
                  <a:lnTo>
                    <a:pt x="412" y="760"/>
                  </a:lnTo>
                  <a:lnTo>
                    <a:pt x="382" y="760"/>
                  </a:lnTo>
                  <a:lnTo>
                    <a:pt x="382" y="571"/>
                  </a:lnTo>
                  <a:lnTo>
                    <a:pt x="382" y="571"/>
                  </a:lnTo>
                  <a:lnTo>
                    <a:pt x="388" y="548"/>
                  </a:lnTo>
                  <a:lnTo>
                    <a:pt x="400" y="530"/>
                  </a:lnTo>
                  <a:lnTo>
                    <a:pt x="418" y="512"/>
                  </a:lnTo>
                  <a:lnTo>
                    <a:pt x="441" y="512"/>
                  </a:lnTo>
                  <a:lnTo>
                    <a:pt x="441" y="512"/>
                  </a:lnTo>
                  <a:close/>
                  <a:moveTo>
                    <a:pt x="524" y="342"/>
                  </a:moveTo>
                  <a:lnTo>
                    <a:pt x="524" y="342"/>
                  </a:lnTo>
                  <a:lnTo>
                    <a:pt x="553" y="347"/>
                  </a:lnTo>
                  <a:lnTo>
                    <a:pt x="576" y="365"/>
                  </a:lnTo>
                  <a:lnTo>
                    <a:pt x="594" y="389"/>
                  </a:lnTo>
                  <a:lnTo>
                    <a:pt x="600" y="418"/>
                  </a:lnTo>
                  <a:lnTo>
                    <a:pt x="600" y="418"/>
                  </a:lnTo>
                  <a:lnTo>
                    <a:pt x="594" y="448"/>
                  </a:lnTo>
                  <a:lnTo>
                    <a:pt x="576" y="471"/>
                  </a:lnTo>
                  <a:lnTo>
                    <a:pt x="553" y="489"/>
                  </a:lnTo>
                  <a:lnTo>
                    <a:pt x="524" y="495"/>
                  </a:lnTo>
                  <a:lnTo>
                    <a:pt x="524" y="495"/>
                  </a:lnTo>
                  <a:lnTo>
                    <a:pt x="494" y="489"/>
                  </a:lnTo>
                  <a:lnTo>
                    <a:pt x="471" y="471"/>
                  </a:lnTo>
                  <a:lnTo>
                    <a:pt x="459" y="448"/>
                  </a:lnTo>
                  <a:lnTo>
                    <a:pt x="453" y="418"/>
                  </a:lnTo>
                  <a:lnTo>
                    <a:pt x="453" y="418"/>
                  </a:lnTo>
                  <a:lnTo>
                    <a:pt x="459" y="389"/>
                  </a:lnTo>
                  <a:lnTo>
                    <a:pt x="471" y="365"/>
                  </a:lnTo>
                  <a:lnTo>
                    <a:pt x="494" y="347"/>
                  </a:lnTo>
                  <a:lnTo>
                    <a:pt x="524" y="342"/>
                  </a:lnTo>
                  <a:lnTo>
                    <a:pt x="524" y="342"/>
                  </a:lnTo>
                  <a:close/>
                  <a:moveTo>
                    <a:pt x="488" y="77"/>
                  </a:moveTo>
                  <a:lnTo>
                    <a:pt x="559" y="77"/>
                  </a:lnTo>
                  <a:lnTo>
                    <a:pt x="559" y="77"/>
                  </a:lnTo>
                  <a:lnTo>
                    <a:pt x="571" y="77"/>
                  </a:lnTo>
                  <a:lnTo>
                    <a:pt x="582" y="88"/>
                  </a:lnTo>
                  <a:lnTo>
                    <a:pt x="588" y="94"/>
                  </a:lnTo>
                  <a:lnTo>
                    <a:pt x="588" y="106"/>
                  </a:lnTo>
                  <a:lnTo>
                    <a:pt x="588" y="188"/>
                  </a:lnTo>
                  <a:lnTo>
                    <a:pt x="576" y="188"/>
                  </a:lnTo>
                  <a:lnTo>
                    <a:pt x="559" y="188"/>
                  </a:lnTo>
                  <a:lnTo>
                    <a:pt x="488" y="188"/>
                  </a:lnTo>
                  <a:lnTo>
                    <a:pt x="476" y="188"/>
                  </a:lnTo>
                  <a:lnTo>
                    <a:pt x="459" y="188"/>
                  </a:lnTo>
                  <a:lnTo>
                    <a:pt x="459" y="106"/>
                  </a:lnTo>
                  <a:lnTo>
                    <a:pt x="459" y="106"/>
                  </a:lnTo>
                  <a:lnTo>
                    <a:pt x="465" y="94"/>
                  </a:lnTo>
                  <a:lnTo>
                    <a:pt x="471" y="88"/>
                  </a:lnTo>
                  <a:lnTo>
                    <a:pt x="476" y="77"/>
                  </a:lnTo>
                  <a:lnTo>
                    <a:pt x="488" y="77"/>
                  </a:lnTo>
                  <a:lnTo>
                    <a:pt x="488" y="77"/>
                  </a:lnTo>
                  <a:close/>
                  <a:moveTo>
                    <a:pt x="524" y="0"/>
                  </a:moveTo>
                  <a:lnTo>
                    <a:pt x="524" y="0"/>
                  </a:lnTo>
                  <a:lnTo>
                    <a:pt x="535" y="6"/>
                  </a:lnTo>
                  <a:lnTo>
                    <a:pt x="547" y="12"/>
                  </a:lnTo>
                  <a:lnTo>
                    <a:pt x="553" y="24"/>
                  </a:lnTo>
                  <a:lnTo>
                    <a:pt x="559" y="35"/>
                  </a:lnTo>
                  <a:lnTo>
                    <a:pt x="559" y="35"/>
                  </a:lnTo>
                  <a:lnTo>
                    <a:pt x="553" y="47"/>
                  </a:lnTo>
                  <a:lnTo>
                    <a:pt x="547" y="59"/>
                  </a:lnTo>
                  <a:lnTo>
                    <a:pt x="535" y="65"/>
                  </a:lnTo>
                  <a:lnTo>
                    <a:pt x="524" y="71"/>
                  </a:lnTo>
                  <a:lnTo>
                    <a:pt x="524" y="71"/>
                  </a:lnTo>
                  <a:lnTo>
                    <a:pt x="512" y="65"/>
                  </a:lnTo>
                  <a:lnTo>
                    <a:pt x="500" y="59"/>
                  </a:lnTo>
                  <a:lnTo>
                    <a:pt x="494" y="47"/>
                  </a:lnTo>
                  <a:lnTo>
                    <a:pt x="488" y="35"/>
                  </a:lnTo>
                  <a:lnTo>
                    <a:pt x="488" y="35"/>
                  </a:lnTo>
                  <a:lnTo>
                    <a:pt x="494" y="24"/>
                  </a:lnTo>
                  <a:lnTo>
                    <a:pt x="500" y="12"/>
                  </a:lnTo>
                  <a:lnTo>
                    <a:pt x="512" y="6"/>
                  </a:lnTo>
                  <a:lnTo>
                    <a:pt x="524" y="0"/>
                  </a:lnTo>
                  <a:lnTo>
                    <a:pt x="524" y="0"/>
                  </a:lnTo>
                  <a:close/>
                  <a:moveTo>
                    <a:pt x="771" y="147"/>
                  </a:moveTo>
                  <a:lnTo>
                    <a:pt x="835" y="188"/>
                  </a:lnTo>
                  <a:lnTo>
                    <a:pt x="835" y="188"/>
                  </a:lnTo>
                  <a:lnTo>
                    <a:pt x="841" y="200"/>
                  </a:lnTo>
                  <a:lnTo>
                    <a:pt x="841" y="206"/>
                  </a:lnTo>
                  <a:lnTo>
                    <a:pt x="841" y="218"/>
                  </a:lnTo>
                  <a:lnTo>
                    <a:pt x="841" y="230"/>
                  </a:lnTo>
                  <a:lnTo>
                    <a:pt x="788" y="300"/>
                  </a:lnTo>
                  <a:lnTo>
                    <a:pt x="776" y="289"/>
                  </a:lnTo>
                  <a:lnTo>
                    <a:pt x="765" y="283"/>
                  </a:lnTo>
                  <a:lnTo>
                    <a:pt x="706" y="241"/>
                  </a:lnTo>
                  <a:lnTo>
                    <a:pt x="700" y="230"/>
                  </a:lnTo>
                  <a:lnTo>
                    <a:pt x="682" y="224"/>
                  </a:lnTo>
                  <a:lnTo>
                    <a:pt x="735" y="153"/>
                  </a:lnTo>
                  <a:lnTo>
                    <a:pt x="735" y="153"/>
                  </a:lnTo>
                  <a:lnTo>
                    <a:pt x="741" y="147"/>
                  </a:lnTo>
                  <a:lnTo>
                    <a:pt x="753" y="141"/>
                  </a:lnTo>
                  <a:lnTo>
                    <a:pt x="765" y="141"/>
                  </a:lnTo>
                  <a:lnTo>
                    <a:pt x="771" y="147"/>
                  </a:lnTo>
                  <a:lnTo>
                    <a:pt x="771" y="147"/>
                  </a:lnTo>
                  <a:close/>
                  <a:moveTo>
                    <a:pt x="847" y="106"/>
                  </a:moveTo>
                  <a:lnTo>
                    <a:pt x="847" y="106"/>
                  </a:lnTo>
                  <a:lnTo>
                    <a:pt x="835" y="100"/>
                  </a:lnTo>
                  <a:lnTo>
                    <a:pt x="823" y="100"/>
                  </a:lnTo>
                  <a:lnTo>
                    <a:pt x="812" y="106"/>
                  </a:lnTo>
                  <a:lnTo>
                    <a:pt x="800" y="112"/>
                  </a:lnTo>
                  <a:lnTo>
                    <a:pt x="800" y="112"/>
                  </a:lnTo>
                  <a:lnTo>
                    <a:pt x="794" y="130"/>
                  </a:lnTo>
                  <a:lnTo>
                    <a:pt x="794" y="141"/>
                  </a:lnTo>
                  <a:lnTo>
                    <a:pt x="800" y="153"/>
                  </a:lnTo>
                  <a:lnTo>
                    <a:pt x="806" y="159"/>
                  </a:lnTo>
                  <a:lnTo>
                    <a:pt x="806" y="159"/>
                  </a:lnTo>
                  <a:lnTo>
                    <a:pt x="818" y="165"/>
                  </a:lnTo>
                  <a:lnTo>
                    <a:pt x="835" y="165"/>
                  </a:lnTo>
                  <a:lnTo>
                    <a:pt x="847" y="165"/>
                  </a:lnTo>
                  <a:lnTo>
                    <a:pt x="853" y="153"/>
                  </a:lnTo>
                  <a:lnTo>
                    <a:pt x="853" y="153"/>
                  </a:lnTo>
                  <a:lnTo>
                    <a:pt x="859" y="141"/>
                  </a:lnTo>
                  <a:lnTo>
                    <a:pt x="859" y="130"/>
                  </a:lnTo>
                  <a:lnTo>
                    <a:pt x="859" y="118"/>
                  </a:lnTo>
                  <a:lnTo>
                    <a:pt x="847" y="106"/>
                  </a:lnTo>
                  <a:lnTo>
                    <a:pt x="847" y="106"/>
                  </a:lnTo>
                  <a:close/>
                  <a:moveTo>
                    <a:pt x="965" y="371"/>
                  </a:moveTo>
                  <a:lnTo>
                    <a:pt x="988" y="442"/>
                  </a:lnTo>
                  <a:lnTo>
                    <a:pt x="988" y="442"/>
                  </a:lnTo>
                  <a:lnTo>
                    <a:pt x="988" y="453"/>
                  </a:lnTo>
                  <a:lnTo>
                    <a:pt x="988" y="459"/>
                  </a:lnTo>
                  <a:lnTo>
                    <a:pt x="976" y="471"/>
                  </a:lnTo>
                  <a:lnTo>
                    <a:pt x="971" y="477"/>
                  </a:lnTo>
                  <a:lnTo>
                    <a:pt x="888" y="501"/>
                  </a:lnTo>
                  <a:lnTo>
                    <a:pt x="882" y="489"/>
                  </a:lnTo>
                  <a:lnTo>
                    <a:pt x="882" y="477"/>
                  </a:lnTo>
                  <a:lnTo>
                    <a:pt x="859" y="406"/>
                  </a:lnTo>
                  <a:lnTo>
                    <a:pt x="853" y="395"/>
                  </a:lnTo>
                  <a:lnTo>
                    <a:pt x="847" y="377"/>
                  </a:lnTo>
                  <a:lnTo>
                    <a:pt x="929" y="353"/>
                  </a:lnTo>
                  <a:lnTo>
                    <a:pt x="929" y="353"/>
                  </a:lnTo>
                  <a:lnTo>
                    <a:pt x="941" y="353"/>
                  </a:lnTo>
                  <a:lnTo>
                    <a:pt x="953" y="353"/>
                  </a:lnTo>
                  <a:lnTo>
                    <a:pt x="959" y="359"/>
                  </a:lnTo>
                  <a:lnTo>
                    <a:pt x="965" y="371"/>
                  </a:lnTo>
                  <a:lnTo>
                    <a:pt x="965" y="371"/>
                  </a:lnTo>
                  <a:close/>
                  <a:moveTo>
                    <a:pt x="1047" y="383"/>
                  </a:moveTo>
                  <a:lnTo>
                    <a:pt x="1047" y="383"/>
                  </a:lnTo>
                  <a:lnTo>
                    <a:pt x="1041" y="371"/>
                  </a:lnTo>
                  <a:lnTo>
                    <a:pt x="1029" y="365"/>
                  </a:lnTo>
                  <a:lnTo>
                    <a:pt x="1018" y="359"/>
                  </a:lnTo>
                  <a:lnTo>
                    <a:pt x="1006" y="359"/>
                  </a:lnTo>
                  <a:lnTo>
                    <a:pt x="1006" y="359"/>
                  </a:lnTo>
                  <a:lnTo>
                    <a:pt x="994" y="371"/>
                  </a:lnTo>
                  <a:lnTo>
                    <a:pt x="988" y="377"/>
                  </a:lnTo>
                  <a:lnTo>
                    <a:pt x="982" y="389"/>
                  </a:lnTo>
                  <a:lnTo>
                    <a:pt x="982" y="406"/>
                  </a:lnTo>
                  <a:lnTo>
                    <a:pt x="982" y="406"/>
                  </a:lnTo>
                  <a:lnTo>
                    <a:pt x="988" y="418"/>
                  </a:lnTo>
                  <a:lnTo>
                    <a:pt x="1000" y="424"/>
                  </a:lnTo>
                  <a:lnTo>
                    <a:pt x="1012" y="424"/>
                  </a:lnTo>
                  <a:lnTo>
                    <a:pt x="1023" y="424"/>
                  </a:lnTo>
                  <a:lnTo>
                    <a:pt x="1023" y="424"/>
                  </a:lnTo>
                  <a:lnTo>
                    <a:pt x="1035" y="418"/>
                  </a:lnTo>
                  <a:lnTo>
                    <a:pt x="1047" y="406"/>
                  </a:lnTo>
                  <a:lnTo>
                    <a:pt x="1047" y="395"/>
                  </a:lnTo>
                  <a:lnTo>
                    <a:pt x="1047" y="383"/>
                  </a:lnTo>
                  <a:lnTo>
                    <a:pt x="1047" y="383"/>
                  </a:lnTo>
                  <a:close/>
                  <a:moveTo>
                    <a:pt x="988" y="665"/>
                  </a:moveTo>
                  <a:lnTo>
                    <a:pt x="965" y="736"/>
                  </a:lnTo>
                  <a:lnTo>
                    <a:pt x="965" y="736"/>
                  </a:lnTo>
                  <a:lnTo>
                    <a:pt x="959" y="742"/>
                  </a:lnTo>
                  <a:lnTo>
                    <a:pt x="953" y="754"/>
                  </a:lnTo>
                  <a:lnTo>
                    <a:pt x="941" y="754"/>
                  </a:lnTo>
                  <a:lnTo>
                    <a:pt x="929" y="754"/>
                  </a:lnTo>
                  <a:lnTo>
                    <a:pt x="847" y="724"/>
                  </a:lnTo>
                  <a:lnTo>
                    <a:pt x="853" y="712"/>
                  </a:lnTo>
                  <a:lnTo>
                    <a:pt x="859" y="701"/>
                  </a:lnTo>
                  <a:lnTo>
                    <a:pt x="882" y="630"/>
                  </a:lnTo>
                  <a:lnTo>
                    <a:pt x="882" y="618"/>
                  </a:lnTo>
                  <a:lnTo>
                    <a:pt x="888" y="601"/>
                  </a:lnTo>
                  <a:lnTo>
                    <a:pt x="971" y="630"/>
                  </a:lnTo>
                  <a:lnTo>
                    <a:pt x="971" y="630"/>
                  </a:lnTo>
                  <a:lnTo>
                    <a:pt x="976" y="636"/>
                  </a:lnTo>
                  <a:lnTo>
                    <a:pt x="988" y="642"/>
                  </a:lnTo>
                  <a:lnTo>
                    <a:pt x="988" y="654"/>
                  </a:lnTo>
                  <a:lnTo>
                    <a:pt x="988" y="665"/>
                  </a:lnTo>
                  <a:lnTo>
                    <a:pt x="988" y="665"/>
                  </a:lnTo>
                  <a:close/>
                  <a:moveTo>
                    <a:pt x="1047" y="724"/>
                  </a:moveTo>
                  <a:lnTo>
                    <a:pt x="1047" y="724"/>
                  </a:lnTo>
                  <a:lnTo>
                    <a:pt x="1047" y="712"/>
                  </a:lnTo>
                  <a:lnTo>
                    <a:pt x="1047" y="695"/>
                  </a:lnTo>
                  <a:lnTo>
                    <a:pt x="1041" y="689"/>
                  </a:lnTo>
                  <a:lnTo>
                    <a:pt x="1029" y="683"/>
                  </a:lnTo>
                  <a:lnTo>
                    <a:pt x="1029" y="683"/>
                  </a:lnTo>
                  <a:lnTo>
                    <a:pt x="1012" y="677"/>
                  </a:lnTo>
                  <a:lnTo>
                    <a:pt x="1000" y="683"/>
                  </a:lnTo>
                  <a:lnTo>
                    <a:pt x="994" y="689"/>
                  </a:lnTo>
                  <a:lnTo>
                    <a:pt x="982" y="701"/>
                  </a:lnTo>
                  <a:lnTo>
                    <a:pt x="982" y="701"/>
                  </a:lnTo>
                  <a:lnTo>
                    <a:pt x="982" y="712"/>
                  </a:lnTo>
                  <a:lnTo>
                    <a:pt x="988" y="730"/>
                  </a:lnTo>
                  <a:lnTo>
                    <a:pt x="994" y="736"/>
                  </a:lnTo>
                  <a:lnTo>
                    <a:pt x="1006" y="742"/>
                  </a:lnTo>
                  <a:lnTo>
                    <a:pt x="1006" y="742"/>
                  </a:lnTo>
                  <a:lnTo>
                    <a:pt x="1018" y="748"/>
                  </a:lnTo>
                  <a:lnTo>
                    <a:pt x="1029" y="742"/>
                  </a:lnTo>
                  <a:lnTo>
                    <a:pt x="1041" y="736"/>
                  </a:lnTo>
                  <a:lnTo>
                    <a:pt x="1047" y="724"/>
                  </a:lnTo>
                  <a:lnTo>
                    <a:pt x="1047" y="724"/>
                  </a:lnTo>
                  <a:close/>
                  <a:moveTo>
                    <a:pt x="835" y="919"/>
                  </a:moveTo>
                  <a:lnTo>
                    <a:pt x="776" y="960"/>
                  </a:lnTo>
                  <a:lnTo>
                    <a:pt x="776" y="960"/>
                  </a:lnTo>
                  <a:lnTo>
                    <a:pt x="765" y="966"/>
                  </a:lnTo>
                  <a:lnTo>
                    <a:pt x="753" y="966"/>
                  </a:lnTo>
                  <a:lnTo>
                    <a:pt x="747" y="960"/>
                  </a:lnTo>
                  <a:lnTo>
                    <a:pt x="735" y="954"/>
                  </a:lnTo>
                  <a:lnTo>
                    <a:pt x="688" y="883"/>
                  </a:lnTo>
                  <a:lnTo>
                    <a:pt x="700" y="877"/>
                  </a:lnTo>
                  <a:lnTo>
                    <a:pt x="712" y="866"/>
                  </a:lnTo>
                  <a:lnTo>
                    <a:pt x="765" y="824"/>
                  </a:lnTo>
                  <a:lnTo>
                    <a:pt x="776" y="818"/>
                  </a:lnTo>
                  <a:lnTo>
                    <a:pt x="788" y="807"/>
                  </a:lnTo>
                  <a:lnTo>
                    <a:pt x="841" y="877"/>
                  </a:lnTo>
                  <a:lnTo>
                    <a:pt x="841" y="877"/>
                  </a:lnTo>
                  <a:lnTo>
                    <a:pt x="847" y="889"/>
                  </a:lnTo>
                  <a:lnTo>
                    <a:pt x="847" y="901"/>
                  </a:lnTo>
                  <a:lnTo>
                    <a:pt x="841" y="907"/>
                  </a:lnTo>
                  <a:lnTo>
                    <a:pt x="835" y="919"/>
                  </a:lnTo>
                  <a:lnTo>
                    <a:pt x="835" y="919"/>
                  </a:lnTo>
                  <a:close/>
                  <a:moveTo>
                    <a:pt x="847" y="995"/>
                  </a:moveTo>
                  <a:lnTo>
                    <a:pt x="847" y="995"/>
                  </a:lnTo>
                  <a:lnTo>
                    <a:pt x="859" y="989"/>
                  </a:lnTo>
                  <a:lnTo>
                    <a:pt x="865" y="977"/>
                  </a:lnTo>
                  <a:lnTo>
                    <a:pt x="865" y="966"/>
                  </a:lnTo>
                  <a:lnTo>
                    <a:pt x="859" y="954"/>
                  </a:lnTo>
                  <a:lnTo>
                    <a:pt x="859" y="954"/>
                  </a:lnTo>
                  <a:lnTo>
                    <a:pt x="847" y="942"/>
                  </a:lnTo>
                  <a:lnTo>
                    <a:pt x="835" y="936"/>
                  </a:lnTo>
                  <a:lnTo>
                    <a:pt x="823" y="936"/>
                  </a:lnTo>
                  <a:lnTo>
                    <a:pt x="812" y="942"/>
                  </a:lnTo>
                  <a:lnTo>
                    <a:pt x="812" y="942"/>
                  </a:lnTo>
                  <a:lnTo>
                    <a:pt x="800" y="954"/>
                  </a:lnTo>
                  <a:lnTo>
                    <a:pt x="794" y="966"/>
                  </a:lnTo>
                  <a:lnTo>
                    <a:pt x="794" y="977"/>
                  </a:lnTo>
                  <a:lnTo>
                    <a:pt x="800" y="989"/>
                  </a:lnTo>
                  <a:lnTo>
                    <a:pt x="800" y="989"/>
                  </a:lnTo>
                  <a:lnTo>
                    <a:pt x="812" y="1001"/>
                  </a:lnTo>
                  <a:lnTo>
                    <a:pt x="823" y="1007"/>
                  </a:lnTo>
                  <a:lnTo>
                    <a:pt x="835" y="1007"/>
                  </a:lnTo>
                  <a:lnTo>
                    <a:pt x="847" y="995"/>
                  </a:lnTo>
                  <a:lnTo>
                    <a:pt x="847" y="995"/>
                  </a:lnTo>
                  <a:close/>
                  <a:moveTo>
                    <a:pt x="565" y="1030"/>
                  </a:moveTo>
                  <a:lnTo>
                    <a:pt x="488" y="1030"/>
                  </a:lnTo>
                  <a:lnTo>
                    <a:pt x="488" y="1030"/>
                  </a:lnTo>
                  <a:lnTo>
                    <a:pt x="476" y="1030"/>
                  </a:lnTo>
                  <a:lnTo>
                    <a:pt x="471" y="1025"/>
                  </a:lnTo>
                  <a:lnTo>
                    <a:pt x="465" y="1013"/>
                  </a:lnTo>
                  <a:lnTo>
                    <a:pt x="459" y="1001"/>
                  </a:lnTo>
                  <a:lnTo>
                    <a:pt x="459" y="919"/>
                  </a:lnTo>
                  <a:lnTo>
                    <a:pt x="476" y="919"/>
                  </a:lnTo>
                  <a:lnTo>
                    <a:pt x="488" y="919"/>
                  </a:lnTo>
                  <a:lnTo>
                    <a:pt x="559" y="919"/>
                  </a:lnTo>
                  <a:lnTo>
                    <a:pt x="576" y="919"/>
                  </a:lnTo>
                  <a:lnTo>
                    <a:pt x="588" y="919"/>
                  </a:lnTo>
                  <a:lnTo>
                    <a:pt x="588" y="1001"/>
                  </a:lnTo>
                  <a:lnTo>
                    <a:pt x="588" y="1001"/>
                  </a:lnTo>
                  <a:lnTo>
                    <a:pt x="588" y="1013"/>
                  </a:lnTo>
                  <a:lnTo>
                    <a:pt x="582" y="1019"/>
                  </a:lnTo>
                  <a:lnTo>
                    <a:pt x="571" y="1025"/>
                  </a:lnTo>
                  <a:lnTo>
                    <a:pt x="565" y="1030"/>
                  </a:lnTo>
                  <a:lnTo>
                    <a:pt x="565" y="1030"/>
                  </a:lnTo>
                  <a:close/>
                  <a:moveTo>
                    <a:pt x="524" y="1107"/>
                  </a:moveTo>
                  <a:lnTo>
                    <a:pt x="524" y="1107"/>
                  </a:lnTo>
                  <a:lnTo>
                    <a:pt x="512" y="1101"/>
                  </a:lnTo>
                  <a:lnTo>
                    <a:pt x="500" y="1095"/>
                  </a:lnTo>
                  <a:lnTo>
                    <a:pt x="494" y="1083"/>
                  </a:lnTo>
                  <a:lnTo>
                    <a:pt x="494" y="1072"/>
                  </a:lnTo>
                  <a:lnTo>
                    <a:pt x="494" y="1072"/>
                  </a:lnTo>
                  <a:lnTo>
                    <a:pt x="494" y="1060"/>
                  </a:lnTo>
                  <a:lnTo>
                    <a:pt x="500" y="1048"/>
                  </a:lnTo>
                  <a:lnTo>
                    <a:pt x="512" y="1042"/>
                  </a:lnTo>
                  <a:lnTo>
                    <a:pt x="524" y="1036"/>
                  </a:lnTo>
                  <a:lnTo>
                    <a:pt x="524" y="1036"/>
                  </a:lnTo>
                  <a:lnTo>
                    <a:pt x="541" y="1042"/>
                  </a:lnTo>
                  <a:lnTo>
                    <a:pt x="547" y="1048"/>
                  </a:lnTo>
                  <a:lnTo>
                    <a:pt x="559" y="1060"/>
                  </a:lnTo>
                  <a:lnTo>
                    <a:pt x="559" y="1072"/>
                  </a:lnTo>
                  <a:lnTo>
                    <a:pt x="559" y="1072"/>
                  </a:lnTo>
                  <a:lnTo>
                    <a:pt x="559" y="1083"/>
                  </a:lnTo>
                  <a:lnTo>
                    <a:pt x="547" y="1095"/>
                  </a:lnTo>
                  <a:lnTo>
                    <a:pt x="541" y="1101"/>
                  </a:lnTo>
                  <a:lnTo>
                    <a:pt x="524" y="1107"/>
                  </a:lnTo>
                  <a:lnTo>
                    <a:pt x="524" y="1107"/>
                  </a:lnTo>
                  <a:close/>
                  <a:moveTo>
                    <a:pt x="276" y="960"/>
                  </a:moveTo>
                  <a:lnTo>
                    <a:pt x="218" y="919"/>
                  </a:lnTo>
                  <a:lnTo>
                    <a:pt x="218" y="919"/>
                  </a:lnTo>
                  <a:lnTo>
                    <a:pt x="212" y="913"/>
                  </a:lnTo>
                  <a:lnTo>
                    <a:pt x="206" y="901"/>
                  </a:lnTo>
                  <a:lnTo>
                    <a:pt x="206" y="889"/>
                  </a:lnTo>
                  <a:lnTo>
                    <a:pt x="212" y="877"/>
                  </a:lnTo>
                  <a:lnTo>
                    <a:pt x="259" y="813"/>
                  </a:lnTo>
                  <a:lnTo>
                    <a:pt x="271" y="818"/>
                  </a:lnTo>
                  <a:lnTo>
                    <a:pt x="282" y="830"/>
                  </a:lnTo>
                  <a:lnTo>
                    <a:pt x="341" y="871"/>
                  </a:lnTo>
                  <a:lnTo>
                    <a:pt x="353" y="877"/>
                  </a:lnTo>
                  <a:lnTo>
                    <a:pt x="365" y="889"/>
                  </a:lnTo>
                  <a:lnTo>
                    <a:pt x="318" y="954"/>
                  </a:lnTo>
                  <a:lnTo>
                    <a:pt x="318" y="954"/>
                  </a:lnTo>
                  <a:lnTo>
                    <a:pt x="306" y="960"/>
                  </a:lnTo>
                  <a:lnTo>
                    <a:pt x="300" y="966"/>
                  </a:lnTo>
                  <a:lnTo>
                    <a:pt x="288" y="966"/>
                  </a:lnTo>
                  <a:lnTo>
                    <a:pt x="276" y="960"/>
                  </a:lnTo>
                  <a:lnTo>
                    <a:pt x="276" y="960"/>
                  </a:lnTo>
                  <a:close/>
                  <a:moveTo>
                    <a:pt x="206" y="1001"/>
                  </a:moveTo>
                  <a:lnTo>
                    <a:pt x="206" y="1001"/>
                  </a:lnTo>
                  <a:lnTo>
                    <a:pt x="218" y="1007"/>
                  </a:lnTo>
                  <a:lnTo>
                    <a:pt x="229" y="1007"/>
                  </a:lnTo>
                  <a:lnTo>
                    <a:pt x="241" y="1001"/>
                  </a:lnTo>
                  <a:lnTo>
                    <a:pt x="247" y="995"/>
                  </a:lnTo>
                  <a:lnTo>
                    <a:pt x="247" y="995"/>
                  </a:lnTo>
                  <a:lnTo>
                    <a:pt x="253" y="983"/>
                  </a:lnTo>
                  <a:lnTo>
                    <a:pt x="253" y="966"/>
                  </a:lnTo>
                  <a:lnTo>
                    <a:pt x="253" y="954"/>
                  </a:lnTo>
                  <a:lnTo>
                    <a:pt x="241" y="948"/>
                  </a:lnTo>
                  <a:lnTo>
                    <a:pt x="241" y="948"/>
                  </a:lnTo>
                  <a:lnTo>
                    <a:pt x="229" y="942"/>
                  </a:lnTo>
                  <a:lnTo>
                    <a:pt x="218" y="942"/>
                  </a:lnTo>
                  <a:lnTo>
                    <a:pt x="206" y="948"/>
                  </a:lnTo>
                  <a:lnTo>
                    <a:pt x="194" y="954"/>
                  </a:lnTo>
                  <a:lnTo>
                    <a:pt x="194" y="954"/>
                  </a:lnTo>
                  <a:lnTo>
                    <a:pt x="188" y="966"/>
                  </a:lnTo>
                  <a:lnTo>
                    <a:pt x="188" y="977"/>
                  </a:lnTo>
                  <a:lnTo>
                    <a:pt x="194" y="989"/>
                  </a:lnTo>
                  <a:lnTo>
                    <a:pt x="206" y="1001"/>
                  </a:lnTo>
                  <a:lnTo>
                    <a:pt x="206" y="1001"/>
                  </a:lnTo>
                  <a:close/>
                  <a:moveTo>
                    <a:pt x="82" y="736"/>
                  </a:moveTo>
                  <a:lnTo>
                    <a:pt x="59" y="671"/>
                  </a:lnTo>
                  <a:lnTo>
                    <a:pt x="59" y="671"/>
                  </a:lnTo>
                  <a:lnTo>
                    <a:pt x="59" y="659"/>
                  </a:lnTo>
                  <a:lnTo>
                    <a:pt x="65" y="648"/>
                  </a:lnTo>
                  <a:lnTo>
                    <a:pt x="71" y="636"/>
                  </a:lnTo>
                  <a:lnTo>
                    <a:pt x="76" y="630"/>
                  </a:lnTo>
                  <a:lnTo>
                    <a:pt x="159" y="606"/>
                  </a:lnTo>
                  <a:lnTo>
                    <a:pt x="165" y="618"/>
                  </a:lnTo>
                  <a:lnTo>
                    <a:pt x="171" y="636"/>
                  </a:lnTo>
                  <a:lnTo>
                    <a:pt x="188" y="701"/>
                  </a:lnTo>
                  <a:lnTo>
                    <a:pt x="194" y="712"/>
                  </a:lnTo>
                  <a:lnTo>
                    <a:pt x="200" y="730"/>
                  </a:lnTo>
                  <a:lnTo>
                    <a:pt x="118" y="754"/>
                  </a:lnTo>
                  <a:lnTo>
                    <a:pt x="118" y="754"/>
                  </a:lnTo>
                  <a:lnTo>
                    <a:pt x="106" y="760"/>
                  </a:lnTo>
                  <a:lnTo>
                    <a:pt x="100" y="754"/>
                  </a:lnTo>
                  <a:lnTo>
                    <a:pt x="88" y="748"/>
                  </a:lnTo>
                  <a:lnTo>
                    <a:pt x="82" y="736"/>
                  </a:lnTo>
                  <a:lnTo>
                    <a:pt x="82" y="736"/>
                  </a:lnTo>
                  <a:close/>
                  <a:moveTo>
                    <a:pt x="0" y="724"/>
                  </a:moveTo>
                  <a:lnTo>
                    <a:pt x="0" y="724"/>
                  </a:lnTo>
                  <a:lnTo>
                    <a:pt x="6" y="736"/>
                  </a:lnTo>
                  <a:lnTo>
                    <a:pt x="18" y="748"/>
                  </a:lnTo>
                  <a:lnTo>
                    <a:pt x="29" y="748"/>
                  </a:lnTo>
                  <a:lnTo>
                    <a:pt x="41" y="748"/>
                  </a:lnTo>
                  <a:lnTo>
                    <a:pt x="41" y="748"/>
                  </a:lnTo>
                  <a:lnTo>
                    <a:pt x="53" y="742"/>
                  </a:lnTo>
                  <a:lnTo>
                    <a:pt x="65" y="730"/>
                  </a:lnTo>
                  <a:lnTo>
                    <a:pt x="65" y="718"/>
                  </a:lnTo>
                  <a:lnTo>
                    <a:pt x="65" y="707"/>
                  </a:lnTo>
                  <a:lnTo>
                    <a:pt x="65" y="707"/>
                  </a:lnTo>
                  <a:lnTo>
                    <a:pt x="59" y="695"/>
                  </a:lnTo>
                  <a:lnTo>
                    <a:pt x="47" y="689"/>
                  </a:lnTo>
                  <a:lnTo>
                    <a:pt x="35" y="683"/>
                  </a:lnTo>
                  <a:lnTo>
                    <a:pt x="24" y="683"/>
                  </a:lnTo>
                  <a:lnTo>
                    <a:pt x="24" y="683"/>
                  </a:lnTo>
                  <a:lnTo>
                    <a:pt x="12" y="689"/>
                  </a:lnTo>
                  <a:lnTo>
                    <a:pt x="6" y="701"/>
                  </a:lnTo>
                  <a:lnTo>
                    <a:pt x="0" y="712"/>
                  </a:lnTo>
                  <a:lnTo>
                    <a:pt x="0" y="724"/>
                  </a:lnTo>
                  <a:lnTo>
                    <a:pt x="0" y="724"/>
                  </a:lnTo>
                  <a:close/>
                  <a:moveTo>
                    <a:pt x="188" y="412"/>
                  </a:moveTo>
                  <a:lnTo>
                    <a:pt x="171" y="477"/>
                  </a:lnTo>
                  <a:lnTo>
                    <a:pt x="165" y="489"/>
                  </a:lnTo>
                  <a:lnTo>
                    <a:pt x="159" y="506"/>
                  </a:lnTo>
                  <a:lnTo>
                    <a:pt x="76" y="483"/>
                  </a:lnTo>
                  <a:lnTo>
                    <a:pt x="76" y="483"/>
                  </a:lnTo>
                  <a:lnTo>
                    <a:pt x="71" y="477"/>
                  </a:lnTo>
                  <a:lnTo>
                    <a:pt x="59" y="465"/>
                  </a:lnTo>
                  <a:lnTo>
                    <a:pt x="59" y="453"/>
                  </a:lnTo>
                  <a:lnTo>
                    <a:pt x="59" y="448"/>
                  </a:lnTo>
                  <a:lnTo>
                    <a:pt x="59" y="448"/>
                  </a:lnTo>
                  <a:lnTo>
                    <a:pt x="82" y="377"/>
                  </a:lnTo>
                  <a:lnTo>
                    <a:pt x="82" y="377"/>
                  </a:lnTo>
                  <a:lnTo>
                    <a:pt x="88" y="365"/>
                  </a:lnTo>
                  <a:lnTo>
                    <a:pt x="94" y="359"/>
                  </a:lnTo>
                  <a:lnTo>
                    <a:pt x="106" y="353"/>
                  </a:lnTo>
                  <a:lnTo>
                    <a:pt x="118" y="359"/>
                  </a:lnTo>
                  <a:lnTo>
                    <a:pt x="200" y="383"/>
                  </a:lnTo>
                  <a:lnTo>
                    <a:pt x="194" y="395"/>
                  </a:lnTo>
                  <a:lnTo>
                    <a:pt x="188" y="412"/>
                  </a:lnTo>
                  <a:close/>
                  <a:moveTo>
                    <a:pt x="0" y="389"/>
                  </a:moveTo>
                  <a:lnTo>
                    <a:pt x="0" y="389"/>
                  </a:lnTo>
                  <a:lnTo>
                    <a:pt x="0" y="400"/>
                  </a:lnTo>
                  <a:lnTo>
                    <a:pt x="0" y="412"/>
                  </a:lnTo>
                  <a:lnTo>
                    <a:pt x="12" y="424"/>
                  </a:lnTo>
                  <a:lnTo>
                    <a:pt x="24" y="430"/>
                  </a:lnTo>
                  <a:lnTo>
                    <a:pt x="24" y="430"/>
                  </a:lnTo>
                  <a:lnTo>
                    <a:pt x="35" y="430"/>
                  </a:lnTo>
                  <a:lnTo>
                    <a:pt x="47" y="424"/>
                  </a:lnTo>
                  <a:lnTo>
                    <a:pt x="59" y="418"/>
                  </a:lnTo>
                  <a:lnTo>
                    <a:pt x="65" y="406"/>
                  </a:lnTo>
                  <a:lnTo>
                    <a:pt x="65" y="406"/>
                  </a:lnTo>
                  <a:lnTo>
                    <a:pt x="65" y="395"/>
                  </a:lnTo>
                  <a:lnTo>
                    <a:pt x="59" y="383"/>
                  </a:lnTo>
                  <a:lnTo>
                    <a:pt x="53" y="371"/>
                  </a:lnTo>
                  <a:lnTo>
                    <a:pt x="41" y="365"/>
                  </a:lnTo>
                  <a:lnTo>
                    <a:pt x="41" y="365"/>
                  </a:lnTo>
                  <a:lnTo>
                    <a:pt x="29" y="365"/>
                  </a:lnTo>
                  <a:lnTo>
                    <a:pt x="18" y="365"/>
                  </a:lnTo>
                  <a:lnTo>
                    <a:pt x="6" y="377"/>
                  </a:lnTo>
                  <a:lnTo>
                    <a:pt x="0" y="389"/>
                  </a:lnTo>
                  <a:lnTo>
                    <a:pt x="0" y="389"/>
                  </a:lnTo>
                  <a:close/>
                  <a:moveTo>
                    <a:pt x="212" y="194"/>
                  </a:moveTo>
                  <a:lnTo>
                    <a:pt x="271" y="147"/>
                  </a:lnTo>
                  <a:lnTo>
                    <a:pt x="271" y="147"/>
                  </a:lnTo>
                  <a:lnTo>
                    <a:pt x="282" y="141"/>
                  </a:lnTo>
                  <a:lnTo>
                    <a:pt x="294" y="141"/>
                  </a:lnTo>
                  <a:lnTo>
                    <a:pt x="300" y="147"/>
                  </a:lnTo>
                  <a:lnTo>
                    <a:pt x="312" y="153"/>
                  </a:lnTo>
                  <a:lnTo>
                    <a:pt x="359" y="224"/>
                  </a:lnTo>
                  <a:lnTo>
                    <a:pt x="347" y="230"/>
                  </a:lnTo>
                  <a:lnTo>
                    <a:pt x="335" y="241"/>
                  </a:lnTo>
                  <a:lnTo>
                    <a:pt x="282" y="283"/>
                  </a:lnTo>
                  <a:lnTo>
                    <a:pt x="271" y="289"/>
                  </a:lnTo>
                  <a:lnTo>
                    <a:pt x="259" y="300"/>
                  </a:lnTo>
                  <a:lnTo>
                    <a:pt x="206" y="230"/>
                  </a:lnTo>
                  <a:lnTo>
                    <a:pt x="206" y="230"/>
                  </a:lnTo>
                  <a:lnTo>
                    <a:pt x="200" y="224"/>
                  </a:lnTo>
                  <a:lnTo>
                    <a:pt x="200" y="212"/>
                  </a:lnTo>
                  <a:lnTo>
                    <a:pt x="206" y="200"/>
                  </a:lnTo>
                  <a:lnTo>
                    <a:pt x="212" y="194"/>
                  </a:lnTo>
                  <a:lnTo>
                    <a:pt x="212" y="194"/>
                  </a:lnTo>
                  <a:close/>
                  <a:moveTo>
                    <a:pt x="200" y="112"/>
                  </a:moveTo>
                  <a:lnTo>
                    <a:pt x="200" y="112"/>
                  </a:lnTo>
                  <a:lnTo>
                    <a:pt x="188" y="118"/>
                  </a:lnTo>
                  <a:lnTo>
                    <a:pt x="182" y="130"/>
                  </a:lnTo>
                  <a:lnTo>
                    <a:pt x="182" y="147"/>
                  </a:lnTo>
                  <a:lnTo>
                    <a:pt x="188" y="159"/>
                  </a:lnTo>
                  <a:lnTo>
                    <a:pt x="188" y="159"/>
                  </a:lnTo>
                  <a:lnTo>
                    <a:pt x="200" y="165"/>
                  </a:lnTo>
                  <a:lnTo>
                    <a:pt x="212" y="171"/>
                  </a:lnTo>
                  <a:lnTo>
                    <a:pt x="224" y="171"/>
                  </a:lnTo>
                  <a:lnTo>
                    <a:pt x="235" y="165"/>
                  </a:lnTo>
                  <a:lnTo>
                    <a:pt x="235" y="165"/>
                  </a:lnTo>
                  <a:lnTo>
                    <a:pt x="247" y="153"/>
                  </a:lnTo>
                  <a:lnTo>
                    <a:pt x="247" y="141"/>
                  </a:lnTo>
                  <a:lnTo>
                    <a:pt x="247" y="130"/>
                  </a:lnTo>
                  <a:lnTo>
                    <a:pt x="247" y="118"/>
                  </a:lnTo>
                  <a:lnTo>
                    <a:pt x="247" y="118"/>
                  </a:lnTo>
                  <a:lnTo>
                    <a:pt x="235" y="106"/>
                  </a:lnTo>
                  <a:lnTo>
                    <a:pt x="224" y="106"/>
                  </a:lnTo>
                  <a:lnTo>
                    <a:pt x="212" y="106"/>
                  </a:lnTo>
                  <a:lnTo>
                    <a:pt x="200" y="112"/>
                  </a:lnTo>
                  <a:lnTo>
                    <a:pt x="200" y="112"/>
                  </a:lnTo>
                  <a:close/>
                </a:path>
              </a:pathLst>
            </a:custGeom>
            <a:grpFill/>
            <a:ln>
              <a:solidFill>
                <a:srgbClr val="FFFFFF"/>
              </a:solidFill>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grpSp>
      <p:grpSp>
        <p:nvGrpSpPr>
          <p:cNvPr id="153" name="Group 152"/>
          <p:cNvGrpSpPr/>
          <p:nvPr/>
        </p:nvGrpSpPr>
        <p:grpSpPr>
          <a:xfrm>
            <a:off x="4188065" y="1452804"/>
            <a:ext cx="750795" cy="780238"/>
            <a:chOff x="5417517" y="1952784"/>
            <a:chExt cx="1211283" cy="1258784"/>
          </a:xfrm>
        </p:grpSpPr>
        <p:sp>
          <p:nvSpPr>
            <p:cNvPr id="154" name="Oval 153"/>
            <p:cNvSpPr>
              <a:spLocks/>
            </p:cNvSpPr>
            <p:nvPr/>
          </p:nvSpPr>
          <p:spPr>
            <a:xfrm>
              <a:off x="5417517" y="1952784"/>
              <a:ext cx="1211283" cy="1258784"/>
            </a:xfrm>
            <a:prstGeom prst="ellipse">
              <a:avLst/>
            </a:prstGeom>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55043" rIns="55043" bIns="137160" numCol="1" anchor="b" anchorCtr="0" compatLnSpc="1">
              <a:prstTxWarp prst="textNoShape">
                <a:avLst/>
              </a:prstTxWarp>
              <a:noAutofit/>
            </a:bodyPr>
            <a:lstStyle/>
            <a:p>
              <a:pPr defTabSz="671457">
                <a:buClr>
                  <a:srgbClr val="004482"/>
                </a:buClr>
              </a:pPr>
              <a:endParaRPr lang="en-US" sz="800" b="1" dirty="0">
                <a:solidFill>
                  <a:srgbClr val="FFFFFF"/>
                </a:solidFill>
                <a:latin typeface="Arial"/>
              </a:endParaRPr>
            </a:p>
          </p:txBody>
        </p:sp>
        <p:sp>
          <p:nvSpPr>
            <p:cNvPr id="155" name="Freeform 27"/>
            <p:cNvSpPr>
              <a:spLocks noEditPoints="1"/>
            </p:cNvSpPr>
            <p:nvPr/>
          </p:nvSpPr>
          <p:spPr bwMode="auto">
            <a:xfrm>
              <a:off x="5769310" y="2245653"/>
              <a:ext cx="595744" cy="595744"/>
            </a:xfrm>
            <a:custGeom>
              <a:avLst/>
              <a:gdLst>
                <a:gd name="T0" fmla="*/ 847 w 1139"/>
                <a:gd name="T1" fmla="*/ 542 h 1139"/>
                <a:gd name="T2" fmla="*/ 847 w 1139"/>
                <a:gd name="T3" fmla="*/ 998 h 1139"/>
                <a:gd name="T4" fmla="*/ 141 w 1139"/>
                <a:gd name="T5" fmla="*/ 998 h 1139"/>
                <a:gd name="T6" fmla="*/ 141 w 1139"/>
                <a:gd name="T7" fmla="*/ 293 h 1139"/>
                <a:gd name="T8" fmla="*/ 597 w 1139"/>
                <a:gd name="T9" fmla="*/ 293 h 1139"/>
                <a:gd name="T10" fmla="*/ 738 w 1139"/>
                <a:gd name="T11" fmla="*/ 151 h 1139"/>
                <a:gd name="T12" fmla="*/ 0 w 1139"/>
                <a:gd name="T13" fmla="*/ 151 h 1139"/>
                <a:gd name="T14" fmla="*/ 0 w 1139"/>
                <a:gd name="T15" fmla="*/ 1139 h 1139"/>
                <a:gd name="T16" fmla="*/ 988 w 1139"/>
                <a:gd name="T17" fmla="*/ 1139 h 1139"/>
                <a:gd name="T18" fmla="*/ 988 w 1139"/>
                <a:gd name="T19" fmla="*/ 401 h 1139"/>
                <a:gd name="T20" fmla="*/ 847 w 1139"/>
                <a:gd name="T21" fmla="*/ 542 h 1139"/>
                <a:gd name="T22" fmla="*/ 350 w 1139"/>
                <a:gd name="T23" fmla="*/ 640 h 1139"/>
                <a:gd name="T24" fmla="*/ 300 w 1139"/>
                <a:gd name="T25" fmla="*/ 840 h 1139"/>
                <a:gd name="T26" fmla="*/ 499 w 1139"/>
                <a:gd name="T27" fmla="*/ 790 h 1139"/>
                <a:gd name="T28" fmla="*/ 998 w 1139"/>
                <a:gd name="T29" fmla="*/ 291 h 1139"/>
                <a:gd name="T30" fmla="*/ 848 w 1139"/>
                <a:gd name="T31" fmla="*/ 141 h 1139"/>
                <a:gd name="T32" fmla="*/ 350 w 1139"/>
                <a:gd name="T33" fmla="*/ 640 h 1139"/>
                <a:gd name="T34" fmla="*/ 1098 w 1139"/>
                <a:gd name="T35" fmla="*/ 41 h 1139"/>
                <a:gd name="T36" fmla="*/ 1098 w 1139"/>
                <a:gd name="T37" fmla="*/ 191 h 1139"/>
                <a:gd name="T38" fmla="*/ 1048 w 1139"/>
                <a:gd name="T39" fmla="*/ 241 h 1139"/>
                <a:gd name="T40" fmla="*/ 898 w 1139"/>
                <a:gd name="T41" fmla="*/ 91 h 1139"/>
                <a:gd name="T42" fmla="*/ 948 w 1139"/>
                <a:gd name="T43" fmla="*/ 41 h 1139"/>
                <a:gd name="T44" fmla="*/ 1098 w 1139"/>
                <a:gd name="T45" fmla="*/ 41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9" h="1139">
                  <a:moveTo>
                    <a:pt x="847" y="542"/>
                  </a:moveTo>
                  <a:lnTo>
                    <a:pt x="847" y="998"/>
                  </a:lnTo>
                  <a:lnTo>
                    <a:pt x="141" y="998"/>
                  </a:lnTo>
                  <a:lnTo>
                    <a:pt x="141" y="293"/>
                  </a:lnTo>
                  <a:lnTo>
                    <a:pt x="597" y="293"/>
                  </a:lnTo>
                  <a:lnTo>
                    <a:pt x="738" y="151"/>
                  </a:lnTo>
                  <a:lnTo>
                    <a:pt x="0" y="151"/>
                  </a:lnTo>
                  <a:lnTo>
                    <a:pt x="0" y="1139"/>
                  </a:lnTo>
                  <a:lnTo>
                    <a:pt x="988" y="1139"/>
                  </a:lnTo>
                  <a:lnTo>
                    <a:pt x="988" y="401"/>
                  </a:lnTo>
                  <a:lnTo>
                    <a:pt x="847" y="542"/>
                  </a:lnTo>
                  <a:close/>
                  <a:moveTo>
                    <a:pt x="350" y="640"/>
                  </a:moveTo>
                  <a:lnTo>
                    <a:pt x="300" y="840"/>
                  </a:lnTo>
                  <a:lnTo>
                    <a:pt x="499" y="790"/>
                  </a:lnTo>
                  <a:lnTo>
                    <a:pt x="998" y="291"/>
                  </a:lnTo>
                  <a:lnTo>
                    <a:pt x="848" y="141"/>
                  </a:lnTo>
                  <a:lnTo>
                    <a:pt x="350" y="640"/>
                  </a:lnTo>
                  <a:close/>
                  <a:moveTo>
                    <a:pt x="1098" y="41"/>
                  </a:moveTo>
                  <a:cubicBezTo>
                    <a:pt x="1139" y="83"/>
                    <a:pt x="1139" y="150"/>
                    <a:pt x="1098" y="191"/>
                  </a:cubicBezTo>
                  <a:lnTo>
                    <a:pt x="1048" y="241"/>
                  </a:lnTo>
                  <a:lnTo>
                    <a:pt x="898" y="91"/>
                  </a:lnTo>
                  <a:lnTo>
                    <a:pt x="948" y="41"/>
                  </a:lnTo>
                  <a:cubicBezTo>
                    <a:pt x="990" y="0"/>
                    <a:pt x="1057" y="0"/>
                    <a:pt x="1098" y="41"/>
                  </a:cubicBezTo>
                </a:path>
              </a:pathLst>
            </a:custGeom>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grpSp>
      <p:grpSp>
        <p:nvGrpSpPr>
          <p:cNvPr id="156" name="Group 155"/>
          <p:cNvGrpSpPr/>
          <p:nvPr/>
        </p:nvGrpSpPr>
        <p:grpSpPr>
          <a:xfrm>
            <a:off x="5861702" y="1452804"/>
            <a:ext cx="750795" cy="780238"/>
            <a:chOff x="7767814" y="1952784"/>
            <a:chExt cx="1211283" cy="1258784"/>
          </a:xfrm>
          <a:solidFill>
            <a:schemeClr val="accent1">
              <a:lumMod val="60000"/>
              <a:lumOff val="40000"/>
            </a:schemeClr>
          </a:solidFill>
        </p:grpSpPr>
        <p:sp>
          <p:nvSpPr>
            <p:cNvPr id="157" name="Oval 156"/>
            <p:cNvSpPr>
              <a:spLocks/>
            </p:cNvSpPr>
            <p:nvPr/>
          </p:nvSpPr>
          <p:spPr>
            <a:xfrm>
              <a:off x="7767814" y="1952784"/>
              <a:ext cx="1211283" cy="1258784"/>
            </a:xfrm>
            <a:prstGeom prst="ellipse">
              <a:avLst/>
            </a:pr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55043" rIns="55043" bIns="137160" numCol="1" anchor="b" anchorCtr="0" compatLnSpc="1">
              <a:prstTxWarp prst="textNoShape">
                <a:avLst/>
              </a:prstTxWarp>
              <a:noAutofit/>
            </a:bodyPr>
            <a:lstStyle/>
            <a:p>
              <a:pPr defTabSz="671457">
                <a:buClr>
                  <a:srgbClr val="004482"/>
                </a:buClr>
              </a:pPr>
              <a:endParaRPr lang="en-US" sz="800" b="1" dirty="0">
                <a:solidFill>
                  <a:srgbClr val="FFFFFF"/>
                </a:solidFill>
                <a:latin typeface="Arial"/>
              </a:endParaRPr>
            </a:p>
          </p:txBody>
        </p:sp>
        <p:grpSp>
          <p:nvGrpSpPr>
            <p:cNvPr id="158" name="Group 157"/>
            <p:cNvGrpSpPr/>
            <p:nvPr/>
          </p:nvGrpSpPr>
          <p:grpSpPr>
            <a:xfrm>
              <a:off x="7937775" y="2385182"/>
              <a:ext cx="871361" cy="393989"/>
              <a:chOff x="225425" y="4060825"/>
              <a:chExt cx="1327150" cy="600075"/>
            </a:xfrm>
            <a:grpFill/>
          </p:grpSpPr>
          <p:sp>
            <p:nvSpPr>
              <p:cNvPr id="159" name="Freeform 158"/>
              <p:cNvSpPr>
                <a:spLocks/>
              </p:cNvSpPr>
              <p:nvPr/>
            </p:nvSpPr>
            <p:spPr bwMode="auto">
              <a:xfrm>
                <a:off x="901700" y="4270375"/>
                <a:ext cx="7938" cy="3175"/>
              </a:xfrm>
              <a:custGeom>
                <a:avLst/>
                <a:gdLst>
                  <a:gd name="T0" fmla="*/ 5 w 5"/>
                  <a:gd name="T1" fmla="*/ 0 h 2"/>
                  <a:gd name="T2" fmla="*/ 5 w 5"/>
                  <a:gd name="T3" fmla="*/ 0 h 2"/>
                  <a:gd name="T4" fmla="*/ 0 w 5"/>
                  <a:gd name="T5" fmla="*/ 2 h 2"/>
                  <a:gd name="T6" fmla="*/ 5 w 5"/>
                  <a:gd name="T7" fmla="*/ 0 h 2"/>
                  <a:gd name="T8" fmla="*/ 5 w 5"/>
                  <a:gd name="T9" fmla="*/ 0 h 2"/>
                  <a:gd name="T10" fmla="*/ 5 w 5"/>
                  <a:gd name="T11" fmla="*/ 0 h 2"/>
                  <a:gd name="T12" fmla="*/ 5 w 5"/>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5" y="0"/>
                    </a:moveTo>
                    <a:lnTo>
                      <a:pt x="5" y="0"/>
                    </a:lnTo>
                    <a:lnTo>
                      <a:pt x="0" y="2"/>
                    </a:lnTo>
                    <a:lnTo>
                      <a:pt x="5" y="0"/>
                    </a:lnTo>
                    <a:lnTo>
                      <a:pt x="5" y="0"/>
                    </a:lnTo>
                    <a:lnTo>
                      <a:pt x="5" y="0"/>
                    </a:lnTo>
                    <a:lnTo>
                      <a:pt x="5" y="0"/>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0" name="Freeform 159"/>
              <p:cNvSpPr>
                <a:spLocks/>
              </p:cNvSpPr>
              <p:nvPr/>
            </p:nvSpPr>
            <p:spPr bwMode="auto">
              <a:xfrm>
                <a:off x="868363" y="4575175"/>
                <a:ext cx="69850" cy="85725"/>
              </a:xfrm>
              <a:custGeom>
                <a:avLst/>
                <a:gdLst>
                  <a:gd name="T0" fmla="*/ 40 w 44"/>
                  <a:gd name="T1" fmla="*/ 46 h 54"/>
                  <a:gd name="T2" fmla="*/ 40 w 44"/>
                  <a:gd name="T3" fmla="*/ 46 h 54"/>
                  <a:gd name="T4" fmla="*/ 38 w 44"/>
                  <a:gd name="T5" fmla="*/ 46 h 54"/>
                  <a:gd name="T6" fmla="*/ 38 w 44"/>
                  <a:gd name="T7" fmla="*/ 46 h 54"/>
                  <a:gd name="T8" fmla="*/ 32 w 44"/>
                  <a:gd name="T9" fmla="*/ 52 h 54"/>
                  <a:gd name="T10" fmla="*/ 26 w 44"/>
                  <a:gd name="T11" fmla="*/ 54 h 54"/>
                  <a:gd name="T12" fmla="*/ 17 w 44"/>
                  <a:gd name="T13" fmla="*/ 52 h 54"/>
                  <a:gd name="T14" fmla="*/ 9 w 44"/>
                  <a:gd name="T15" fmla="*/ 50 h 54"/>
                  <a:gd name="T16" fmla="*/ 5 w 44"/>
                  <a:gd name="T17" fmla="*/ 46 h 54"/>
                  <a:gd name="T18" fmla="*/ 0 w 44"/>
                  <a:gd name="T19" fmla="*/ 41 h 54"/>
                  <a:gd name="T20" fmla="*/ 0 w 44"/>
                  <a:gd name="T21" fmla="*/ 41 h 54"/>
                  <a:gd name="T22" fmla="*/ 3 w 44"/>
                  <a:gd name="T23" fmla="*/ 39 h 54"/>
                  <a:gd name="T24" fmla="*/ 15 w 44"/>
                  <a:gd name="T25" fmla="*/ 0 h 54"/>
                  <a:gd name="T26" fmla="*/ 15 w 44"/>
                  <a:gd name="T27" fmla="*/ 0 h 54"/>
                  <a:gd name="T28" fmla="*/ 17 w 44"/>
                  <a:gd name="T29" fmla="*/ 0 h 54"/>
                  <a:gd name="T30" fmla="*/ 17 w 44"/>
                  <a:gd name="T31" fmla="*/ 0 h 54"/>
                  <a:gd name="T32" fmla="*/ 21 w 44"/>
                  <a:gd name="T33" fmla="*/ 4 h 54"/>
                  <a:gd name="T34" fmla="*/ 21 w 44"/>
                  <a:gd name="T35" fmla="*/ 4 h 54"/>
                  <a:gd name="T36" fmla="*/ 23 w 44"/>
                  <a:gd name="T37" fmla="*/ 6 h 54"/>
                  <a:gd name="T38" fmla="*/ 23 w 44"/>
                  <a:gd name="T39" fmla="*/ 6 h 54"/>
                  <a:gd name="T40" fmla="*/ 28 w 44"/>
                  <a:gd name="T41" fmla="*/ 8 h 54"/>
                  <a:gd name="T42" fmla="*/ 28 w 44"/>
                  <a:gd name="T43" fmla="*/ 8 h 54"/>
                  <a:gd name="T44" fmla="*/ 28 w 44"/>
                  <a:gd name="T45" fmla="*/ 10 h 54"/>
                  <a:gd name="T46" fmla="*/ 28 w 44"/>
                  <a:gd name="T47" fmla="*/ 10 h 54"/>
                  <a:gd name="T48" fmla="*/ 32 w 44"/>
                  <a:gd name="T49" fmla="*/ 12 h 54"/>
                  <a:gd name="T50" fmla="*/ 32 w 44"/>
                  <a:gd name="T51" fmla="*/ 12 h 54"/>
                  <a:gd name="T52" fmla="*/ 36 w 44"/>
                  <a:gd name="T53" fmla="*/ 16 h 54"/>
                  <a:gd name="T54" fmla="*/ 36 w 44"/>
                  <a:gd name="T55" fmla="*/ 16 h 54"/>
                  <a:gd name="T56" fmla="*/ 42 w 44"/>
                  <a:gd name="T57" fmla="*/ 23 h 54"/>
                  <a:gd name="T58" fmla="*/ 44 w 44"/>
                  <a:gd name="T59" fmla="*/ 29 h 54"/>
                  <a:gd name="T60" fmla="*/ 42 w 44"/>
                  <a:gd name="T61" fmla="*/ 37 h 54"/>
                  <a:gd name="T62" fmla="*/ 40 w 44"/>
                  <a:gd name="T63" fmla="*/ 46 h 54"/>
                  <a:gd name="T64" fmla="*/ 40 w 44"/>
                  <a:gd name="T65"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54">
                    <a:moveTo>
                      <a:pt x="40" y="46"/>
                    </a:moveTo>
                    <a:lnTo>
                      <a:pt x="40" y="46"/>
                    </a:lnTo>
                    <a:lnTo>
                      <a:pt x="38" y="46"/>
                    </a:lnTo>
                    <a:lnTo>
                      <a:pt x="38" y="46"/>
                    </a:lnTo>
                    <a:lnTo>
                      <a:pt x="32" y="52"/>
                    </a:lnTo>
                    <a:lnTo>
                      <a:pt x="26" y="54"/>
                    </a:lnTo>
                    <a:lnTo>
                      <a:pt x="17" y="52"/>
                    </a:lnTo>
                    <a:lnTo>
                      <a:pt x="9" y="50"/>
                    </a:lnTo>
                    <a:lnTo>
                      <a:pt x="5" y="46"/>
                    </a:lnTo>
                    <a:lnTo>
                      <a:pt x="0" y="41"/>
                    </a:lnTo>
                    <a:lnTo>
                      <a:pt x="0" y="41"/>
                    </a:lnTo>
                    <a:lnTo>
                      <a:pt x="3" y="39"/>
                    </a:lnTo>
                    <a:lnTo>
                      <a:pt x="15" y="0"/>
                    </a:lnTo>
                    <a:lnTo>
                      <a:pt x="15" y="0"/>
                    </a:lnTo>
                    <a:lnTo>
                      <a:pt x="17" y="0"/>
                    </a:lnTo>
                    <a:lnTo>
                      <a:pt x="17" y="0"/>
                    </a:lnTo>
                    <a:lnTo>
                      <a:pt x="21" y="4"/>
                    </a:lnTo>
                    <a:lnTo>
                      <a:pt x="21" y="4"/>
                    </a:lnTo>
                    <a:lnTo>
                      <a:pt x="23" y="6"/>
                    </a:lnTo>
                    <a:lnTo>
                      <a:pt x="23" y="6"/>
                    </a:lnTo>
                    <a:lnTo>
                      <a:pt x="28" y="8"/>
                    </a:lnTo>
                    <a:lnTo>
                      <a:pt x="28" y="8"/>
                    </a:lnTo>
                    <a:lnTo>
                      <a:pt x="28" y="10"/>
                    </a:lnTo>
                    <a:lnTo>
                      <a:pt x="28" y="10"/>
                    </a:lnTo>
                    <a:lnTo>
                      <a:pt x="32" y="12"/>
                    </a:lnTo>
                    <a:lnTo>
                      <a:pt x="32" y="12"/>
                    </a:lnTo>
                    <a:lnTo>
                      <a:pt x="36" y="16"/>
                    </a:lnTo>
                    <a:lnTo>
                      <a:pt x="36" y="16"/>
                    </a:lnTo>
                    <a:lnTo>
                      <a:pt x="42" y="23"/>
                    </a:lnTo>
                    <a:lnTo>
                      <a:pt x="44" y="29"/>
                    </a:lnTo>
                    <a:lnTo>
                      <a:pt x="42" y="37"/>
                    </a:lnTo>
                    <a:lnTo>
                      <a:pt x="40" y="46"/>
                    </a:lnTo>
                    <a:lnTo>
                      <a:pt x="40" y="46"/>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1" name="Freeform 160"/>
              <p:cNvSpPr>
                <a:spLocks/>
              </p:cNvSpPr>
              <p:nvPr/>
            </p:nvSpPr>
            <p:spPr bwMode="auto">
              <a:xfrm>
                <a:off x="447675" y="4160838"/>
                <a:ext cx="760413" cy="463550"/>
              </a:xfrm>
              <a:custGeom>
                <a:avLst/>
                <a:gdLst>
                  <a:gd name="T0" fmla="*/ 460 w 479"/>
                  <a:gd name="T1" fmla="*/ 242 h 292"/>
                  <a:gd name="T2" fmla="*/ 441 w 479"/>
                  <a:gd name="T3" fmla="*/ 236 h 292"/>
                  <a:gd name="T4" fmla="*/ 383 w 479"/>
                  <a:gd name="T5" fmla="*/ 190 h 292"/>
                  <a:gd name="T6" fmla="*/ 370 w 479"/>
                  <a:gd name="T7" fmla="*/ 179 h 292"/>
                  <a:gd name="T8" fmla="*/ 291 w 479"/>
                  <a:gd name="T9" fmla="*/ 129 h 292"/>
                  <a:gd name="T10" fmla="*/ 366 w 479"/>
                  <a:gd name="T11" fmla="*/ 190 h 292"/>
                  <a:gd name="T12" fmla="*/ 378 w 479"/>
                  <a:gd name="T13" fmla="*/ 200 h 292"/>
                  <a:gd name="T14" fmla="*/ 405 w 479"/>
                  <a:gd name="T15" fmla="*/ 221 h 292"/>
                  <a:gd name="T16" fmla="*/ 412 w 479"/>
                  <a:gd name="T17" fmla="*/ 225 h 292"/>
                  <a:gd name="T18" fmla="*/ 416 w 479"/>
                  <a:gd name="T19" fmla="*/ 229 h 292"/>
                  <a:gd name="T20" fmla="*/ 420 w 479"/>
                  <a:gd name="T21" fmla="*/ 259 h 292"/>
                  <a:gd name="T22" fmla="*/ 412 w 479"/>
                  <a:gd name="T23" fmla="*/ 265 h 292"/>
                  <a:gd name="T24" fmla="*/ 387 w 479"/>
                  <a:gd name="T25" fmla="*/ 261 h 292"/>
                  <a:gd name="T26" fmla="*/ 385 w 479"/>
                  <a:gd name="T27" fmla="*/ 259 h 292"/>
                  <a:gd name="T28" fmla="*/ 380 w 479"/>
                  <a:gd name="T29" fmla="*/ 257 h 292"/>
                  <a:gd name="T30" fmla="*/ 378 w 479"/>
                  <a:gd name="T31" fmla="*/ 254 h 292"/>
                  <a:gd name="T32" fmla="*/ 366 w 479"/>
                  <a:gd name="T33" fmla="*/ 244 h 292"/>
                  <a:gd name="T34" fmla="*/ 357 w 479"/>
                  <a:gd name="T35" fmla="*/ 238 h 292"/>
                  <a:gd name="T36" fmla="*/ 263 w 479"/>
                  <a:gd name="T37" fmla="*/ 165 h 292"/>
                  <a:gd name="T38" fmla="*/ 322 w 479"/>
                  <a:gd name="T39" fmla="*/ 225 h 292"/>
                  <a:gd name="T40" fmla="*/ 334 w 479"/>
                  <a:gd name="T41" fmla="*/ 234 h 292"/>
                  <a:gd name="T42" fmla="*/ 349 w 479"/>
                  <a:gd name="T43" fmla="*/ 246 h 292"/>
                  <a:gd name="T44" fmla="*/ 353 w 479"/>
                  <a:gd name="T45" fmla="*/ 248 h 292"/>
                  <a:gd name="T46" fmla="*/ 366 w 479"/>
                  <a:gd name="T47" fmla="*/ 261 h 292"/>
                  <a:gd name="T48" fmla="*/ 364 w 479"/>
                  <a:gd name="T49" fmla="*/ 284 h 292"/>
                  <a:gd name="T50" fmla="*/ 341 w 479"/>
                  <a:gd name="T51" fmla="*/ 292 h 292"/>
                  <a:gd name="T52" fmla="*/ 330 w 479"/>
                  <a:gd name="T53" fmla="*/ 284 h 292"/>
                  <a:gd name="T54" fmla="*/ 326 w 479"/>
                  <a:gd name="T55" fmla="*/ 282 h 292"/>
                  <a:gd name="T56" fmla="*/ 291 w 479"/>
                  <a:gd name="T57" fmla="*/ 254 h 292"/>
                  <a:gd name="T58" fmla="*/ 280 w 479"/>
                  <a:gd name="T59" fmla="*/ 234 h 292"/>
                  <a:gd name="T60" fmla="*/ 255 w 479"/>
                  <a:gd name="T61" fmla="*/ 217 h 292"/>
                  <a:gd name="T62" fmla="*/ 234 w 479"/>
                  <a:gd name="T63" fmla="*/ 211 h 292"/>
                  <a:gd name="T64" fmla="*/ 217 w 479"/>
                  <a:gd name="T65" fmla="*/ 192 h 292"/>
                  <a:gd name="T66" fmla="*/ 188 w 479"/>
                  <a:gd name="T67" fmla="*/ 198 h 292"/>
                  <a:gd name="T68" fmla="*/ 171 w 479"/>
                  <a:gd name="T69" fmla="*/ 186 h 292"/>
                  <a:gd name="T70" fmla="*/ 148 w 479"/>
                  <a:gd name="T71" fmla="*/ 181 h 292"/>
                  <a:gd name="T72" fmla="*/ 128 w 479"/>
                  <a:gd name="T73" fmla="*/ 188 h 292"/>
                  <a:gd name="T74" fmla="*/ 102 w 479"/>
                  <a:gd name="T75" fmla="*/ 171 h 292"/>
                  <a:gd name="T76" fmla="*/ 75 w 479"/>
                  <a:gd name="T77" fmla="*/ 192 h 292"/>
                  <a:gd name="T78" fmla="*/ 2 w 479"/>
                  <a:gd name="T79" fmla="*/ 152 h 292"/>
                  <a:gd name="T80" fmla="*/ 75 w 479"/>
                  <a:gd name="T81" fmla="*/ 12 h 292"/>
                  <a:gd name="T82" fmla="*/ 123 w 479"/>
                  <a:gd name="T83" fmla="*/ 25 h 292"/>
                  <a:gd name="T84" fmla="*/ 222 w 479"/>
                  <a:gd name="T85" fmla="*/ 0 h 292"/>
                  <a:gd name="T86" fmla="*/ 213 w 479"/>
                  <a:gd name="T87" fmla="*/ 12 h 292"/>
                  <a:gd name="T88" fmla="*/ 144 w 479"/>
                  <a:gd name="T89" fmla="*/ 64 h 292"/>
                  <a:gd name="T90" fmla="*/ 159 w 479"/>
                  <a:gd name="T91" fmla="*/ 102 h 292"/>
                  <a:gd name="T92" fmla="*/ 201 w 479"/>
                  <a:gd name="T93" fmla="*/ 106 h 292"/>
                  <a:gd name="T94" fmla="*/ 274 w 479"/>
                  <a:gd name="T95" fmla="*/ 75 h 292"/>
                  <a:gd name="T96" fmla="*/ 291 w 479"/>
                  <a:gd name="T97" fmla="*/ 69 h 292"/>
                  <a:gd name="T98" fmla="*/ 299 w 479"/>
                  <a:gd name="T99" fmla="*/ 71 h 292"/>
                  <a:gd name="T100" fmla="*/ 466 w 479"/>
                  <a:gd name="T101" fmla="*/ 200 h 292"/>
                  <a:gd name="T102" fmla="*/ 479 w 479"/>
                  <a:gd name="T103" fmla="*/ 22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9" h="292">
                    <a:moveTo>
                      <a:pt x="474" y="234"/>
                    </a:moveTo>
                    <a:lnTo>
                      <a:pt x="474" y="234"/>
                    </a:lnTo>
                    <a:lnTo>
                      <a:pt x="474" y="234"/>
                    </a:lnTo>
                    <a:lnTo>
                      <a:pt x="468" y="240"/>
                    </a:lnTo>
                    <a:lnTo>
                      <a:pt x="460" y="242"/>
                    </a:lnTo>
                    <a:lnTo>
                      <a:pt x="451" y="242"/>
                    </a:lnTo>
                    <a:lnTo>
                      <a:pt x="443" y="238"/>
                    </a:lnTo>
                    <a:lnTo>
                      <a:pt x="443" y="238"/>
                    </a:lnTo>
                    <a:lnTo>
                      <a:pt x="441" y="236"/>
                    </a:lnTo>
                    <a:lnTo>
                      <a:pt x="441" y="236"/>
                    </a:lnTo>
                    <a:lnTo>
                      <a:pt x="408" y="208"/>
                    </a:lnTo>
                    <a:lnTo>
                      <a:pt x="408" y="208"/>
                    </a:lnTo>
                    <a:lnTo>
                      <a:pt x="401" y="204"/>
                    </a:lnTo>
                    <a:lnTo>
                      <a:pt x="401" y="204"/>
                    </a:lnTo>
                    <a:lnTo>
                      <a:pt x="383" y="190"/>
                    </a:lnTo>
                    <a:lnTo>
                      <a:pt x="383" y="190"/>
                    </a:lnTo>
                    <a:lnTo>
                      <a:pt x="380" y="188"/>
                    </a:lnTo>
                    <a:lnTo>
                      <a:pt x="380" y="188"/>
                    </a:lnTo>
                    <a:lnTo>
                      <a:pt x="370" y="179"/>
                    </a:lnTo>
                    <a:lnTo>
                      <a:pt x="370" y="179"/>
                    </a:lnTo>
                    <a:lnTo>
                      <a:pt x="301" y="125"/>
                    </a:lnTo>
                    <a:lnTo>
                      <a:pt x="301" y="125"/>
                    </a:lnTo>
                    <a:lnTo>
                      <a:pt x="297" y="123"/>
                    </a:lnTo>
                    <a:lnTo>
                      <a:pt x="293" y="125"/>
                    </a:lnTo>
                    <a:lnTo>
                      <a:pt x="291" y="129"/>
                    </a:lnTo>
                    <a:lnTo>
                      <a:pt x="295" y="133"/>
                    </a:lnTo>
                    <a:lnTo>
                      <a:pt x="295" y="133"/>
                    </a:lnTo>
                    <a:lnTo>
                      <a:pt x="362" y="188"/>
                    </a:lnTo>
                    <a:lnTo>
                      <a:pt x="362" y="188"/>
                    </a:lnTo>
                    <a:lnTo>
                      <a:pt x="366" y="190"/>
                    </a:lnTo>
                    <a:lnTo>
                      <a:pt x="366" y="190"/>
                    </a:lnTo>
                    <a:lnTo>
                      <a:pt x="370" y="194"/>
                    </a:lnTo>
                    <a:lnTo>
                      <a:pt x="370" y="194"/>
                    </a:lnTo>
                    <a:lnTo>
                      <a:pt x="378" y="200"/>
                    </a:lnTo>
                    <a:lnTo>
                      <a:pt x="378" y="200"/>
                    </a:lnTo>
                    <a:lnTo>
                      <a:pt x="380" y="202"/>
                    </a:lnTo>
                    <a:lnTo>
                      <a:pt x="380" y="202"/>
                    </a:lnTo>
                    <a:lnTo>
                      <a:pt x="401" y="219"/>
                    </a:lnTo>
                    <a:lnTo>
                      <a:pt x="401" y="219"/>
                    </a:lnTo>
                    <a:lnTo>
                      <a:pt x="405" y="221"/>
                    </a:lnTo>
                    <a:lnTo>
                      <a:pt x="405" y="221"/>
                    </a:lnTo>
                    <a:lnTo>
                      <a:pt x="410" y="225"/>
                    </a:lnTo>
                    <a:lnTo>
                      <a:pt x="410" y="225"/>
                    </a:lnTo>
                    <a:lnTo>
                      <a:pt x="412" y="225"/>
                    </a:lnTo>
                    <a:lnTo>
                      <a:pt x="412" y="225"/>
                    </a:lnTo>
                    <a:lnTo>
                      <a:pt x="412" y="225"/>
                    </a:lnTo>
                    <a:lnTo>
                      <a:pt x="412" y="225"/>
                    </a:lnTo>
                    <a:lnTo>
                      <a:pt x="412" y="225"/>
                    </a:lnTo>
                    <a:lnTo>
                      <a:pt x="412" y="225"/>
                    </a:lnTo>
                    <a:lnTo>
                      <a:pt x="416" y="229"/>
                    </a:lnTo>
                    <a:lnTo>
                      <a:pt x="416" y="229"/>
                    </a:lnTo>
                    <a:lnTo>
                      <a:pt x="420" y="236"/>
                    </a:lnTo>
                    <a:lnTo>
                      <a:pt x="424" y="244"/>
                    </a:lnTo>
                    <a:lnTo>
                      <a:pt x="422" y="252"/>
                    </a:lnTo>
                    <a:lnTo>
                      <a:pt x="420" y="259"/>
                    </a:lnTo>
                    <a:lnTo>
                      <a:pt x="418" y="259"/>
                    </a:lnTo>
                    <a:lnTo>
                      <a:pt x="418" y="259"/>
                    </a:lnTo>
                    <a:lnTo>
                      <a:pt x="418" y="259"/>
                    </a:lnTo>
                    <a:lnTo>
                      <a:pt x="418" y="259"/>
                    </a:lnTo>
                    <a:lnTo>
                      <a:pt x="412" y="265"/>
                    </a:lnTo>
                    <a:lnTo>
                      <a:pt x="405" y="267"/>
                    </a:lnTo>
                    <a:lnTo>
                      <a:pt x="397" y="267"/>
                    </a:lnTo>
                    <a:lnTo>
                      <a:pt x="389" y="263"/>
                    </a:lnTo>
                    <a:lnTo>
                      <a:pt x="389" y="263"/>
                    </a:lnTo>
                    <a:lnTo>
                      <a:pt x="387" y="261"/>
                    </a:lnTo>
                    <a:lnTo>
                      <a:pt x="387" y="261"/>
                    </a:lnTo>
                    <a:lnTo>
                      <a:pt x="385" y="259"/>
                    </a:lnTo>
                    <a:lnTo>
                      <a:pt x="385" y="259"/>
                    </a:lnTo>
                    <a:lnTo>
                      <a:pt x="385" y="259"/>
                    </a:lnTo>
                    <a:lnTo>
                      <a:pt x="385" y="259"/>
                    </a:lnTo>
                    <a:lnTo>
                      <a:pt x="383" y="259"/>
                    </a:lnTo>
                    <a:lnTo>
                      <a:pt x="383" y="259"/>
                    </a:lnTo>
                    <a:lnTo>
                      <a:pt x="383" y="257"/>
                    </a:lnTo>
                    <a:lnTo>
                      <a:pt x="383" y="257"/>
                    </a:lnTo>
                    <a:lnTo>
                      <a:pt x="380" y="257"/>
                    </a:lnTo>
                    <a:lnTo>
                      <a:pt x="380" y="257"/>
                    </a:lnTo>
                    <a:lnTo>
                      <a:pt x="378" y="254"/>
                    </a:lnTo>
                    <a:lnTo>
                      <a:pt x="378" y="254"/>
                    </a:lnTo>
                    <a:lnTo>
                      <a:pt x="378" y="254"/>
                    </a:lnTo>
                    <a:lnTo>
                      <a:pt x="378" y="254"/>
                    </a:lnTo>
                    <a:lnTo>
                      <a:pt x="372" y="248"/>
                    </a:lnTo>
                    <a:lnTo>
                      <a:pt x="372" y="248"/>
                    </a:lnTo>
                    <a:lnTo>
                      <a:pt x="370" y="248"/>
                    </a:lnTo>
                    <a:lnTo>
                      <a:pt x="370" y="248"/>
                    </a:lnTo>
                    <a:lnTo>
                      <a:pt x="366" y="244"/>
                    </a:lnTo>
                    <a:lnTo>
                      <a:pt x="366" y="244"/>
                    </a:lnTo>
                    <a:lnTo>
                      <a:pt x="362" y="242"/>
                    </a:lnTo>
                    <a:lnTo>
                      <a:pt x="362" y="242"/>
                    </a:lnTo>
                    <a:lnTo>
                      <a:pt x="357" y="238"/>
                    </a:lnTo>
                    <a:lnTo>
                      <a:pt x="357" y="238"/>
                    </a:lnTo>
                    <a:lnTo>
                      <a:pt x="330" y="217"/>
                    </a:lnTo>
                    <a:lnTo>
                      <a:pt x="330" y="217"/>
                    </a:lnTo>
                    <a:lnTo>
                      <a:pt x="268" y="167"/>
                    </a:lnTo>
                    <a:lnTo>
                      <a:pt x="268" y="167"/>
                    </a:lnTo>
                    <a:lnTo>
                      <a:pt x="263" y="165"/>
                    </a:lnTo>
                    <a:lnTo>
                      <a:pt x="259" y="167"/>
                    </a:lnTo>
                    <a:lnTo>
                      <a:pt x="259" y="171"/>
                    </a:lnTo>
                    <a:lnTo>
                      <a:pt x="261" y="175"/>
                    </a:lnTo>
                    <a:lnTo>
                      <a:pt x="261" y="175"/>
                    </a:lnTo>
                    <a:lnTo>
                      <a:pt x="322" y="225"/>
                    </a:lnTo>
                    <a:lnTo>
                      <a:pt x="322" y="225"/>
                    </a:lnTo>
                    <a:lnTo>
                      <a:pt x="330" y="229"/>
                    </a:lnTo>
                    <a:lnTo>
                      <a:pt x="330" y="229"/>
                    </a:lnTo>
                    <a:lnTo>
                      <a:pt x="334" y="234"/>
                    </a:lnTo>
                    <a:lnTo>
                      <a:pt x="334" y="234"/>
                    </a:lnTo>
                    <a:lnTo>
                      <a:pt x="341" y="238"/>
                    </a:lnTo>
                    <a:lnTo>
                      <a:pt x="341" y="238"/>
                    </a:lnTo>
                    <a:lnTo>
                      <a:pt x="347" y="244"/>
                    </a:lnTo>
                    <a:lnTo>
                      <a:pt x="347" y="244"/>
                    </a:lnTo>
                    <a:lnTo>
                      <a:pt x="349" y="246"/>
                    </a:lnTo>
                    <a:lnTo>
                      <a:pt x="349" y="246"/>
                    </a:lnTo>
                    <a:lnTo>
                      <a:pt x="351" y="248"/>
                    </a:lnTo>
                    <a:lnTo>
                      <a:pt x="351" y="248"/>
                    </a:lnTo>
                    <a:lnTo>
                      <a:pt x="353" y="248"/>
                    </a:lnTo>
                    <a:lnTo>
                      <a:pt x="353" y="248"/>
                    </a:lnTo>
                    <a:lnTo>
                      <a:pt x="357" y="252"/>
                    </a:lnTo>
                    <a:lnTo>
                      <a:pt x="357" y="252"/>
                    </a:lnTo>
                    <a:lnTo>
                      <a:pt x="360" y="254"/>
                    </a:lnTo>
                    <a:lnTo>
                      <a:pt x="360" y="254"/>
                    </a:lnTo>
                    <a:lnTo>
                      <a:pt x="366" y="261"/>
                    </a:lnTo>
                    <a:lnTo>
                      <a:pt x="368" y="269"/>
                    </a:lnTo>
                    <a:lnTo>
                      <a:pt x="368" y="277"/>
                    </a:lnTo>
                    <a:lnTo>
                      <a:pt x="364" y="284"/>
                    </a:lnTo>
                    <a:lnTo>
                      <a:pt x="364" y="284"/>
                    </a:lnTo>
                    <a:lnTo>
                      <a:pt x="364" y="284"/>
                    </a:lnTo>
                    <a:lnTo>
                      <a:pt x="364" y="284"/>
                    </a:lnTo>
                    <a:lnTo>
                      <a:pt x="364" y="284"/>
                    </a:lnTo>
                    <a:lnTo>
                      <a:pt x="357" y="290"/>
                    </a:lnTo>
                    <a:lnTo>
                      <a:pt x="349" y="292"/>
                    </a:lnTo>
                    <a:lnTo>
                      <a:pt x="341" y="292"/>
                    </a:lnTo>
                    <a:lnTo>
                      <a:pt x="334" y="288"/>
                    </a:lnTo>
                    <a:lnTo>
                      <a:pt x="334" y="288"/>
                    </a:lnTo>
                    <a:lnTo>
                      <a:pt x="330" y="286"/>
                    </a:lnTo>
                    <a:lnTo>
                      <a:pt x="330" y="286"/>
                    </a:lnTo>
                    <a:lnTo>
                      <a:pt x="330" y="284"/>
                    </a:lnTo>
                    <a:lnTo>
                      <a:pt x="330" y="284"/>
                    </a:lnTo>
                    <a:lnTo>
                      <a:pt x="328" y="284"/>
                    </a:lnTo>
                    <a:lnTo>
                      <a:pt x="328" y="284"/>
                    </a:lnTo>
                    <a:lnTo>
                      <a:pt x="326" y="282"/>
                    </a:lnTo>
                    <a:lnTo>
                      <a:pt x="326" y="282"/>
                    </a:lnTo>
                    <a:lnTo>
                      <a:pt x="307" y="267"/>
                    </a:lnTo>
                    <a:lnTo>
                      <a:pt x="307" y="267"/>
                    </a:lnTo>
                    <a:lnTo>
                      <a:pt x="301" y="263"/>
                    </a:lnTo>
                    <a:lnTo>
                      <a:pt x="301" y="263"/>
                    </a:lnTo>
                    <a:lnTo>
                      <a:pt x="291" y="254"/>
                    </a:lnTo>
                    <a:lnTo>
                      <a:pt x="291" y="254"/>
                    </a:lnTo>
                    <a:lnTo>
                      <a:pt x="284" y="248"/>
                    </a:lnTo>
                    <a:lnTo>
                      <a:pt x="284" y="248"/>
                    </a:lnTo>
                    <a:lnTo>
                      <a:pt x="284" y="242"/>
                    </a:lnTo>
                    <a:lnTo>
                      <a:pt x="280" y="234"/>
                    </a:lnTo>
                    <a:lnTo>
                      <a:pt x="280" y="234"/>
                    </a:lnTo>
                    <a:lnTo>
                      <a:pt x="274" y="225"/>
                    </a:lnTo>
                    <a:lnTo>
                      <a:pt x="263" y="219"/>
                    </a:lnTo>
                    <a:lnTo>
                      <a:pt x="263" y="219"/>
                    </a:lnTo>
                    <a:lnTo>
                      <a:pt x="255" y="217"/>
                    </a:lnTo>
                    <a:lnTo>
                      <a:pt x="255" y="217"/>
                    </a:lnTo>
                    <a:lnTo>
                      <a:pt x="245" y="219"/>
                    </a:lnTo>
                    <a:lnTo>
                      <a:pt x="245" y="219"/>
                    </a:lnTo>
                    <a:lnTo>
                      <a:pt x="234" y="211"/>
                    </a:lnTo>
                    <a:lnTo>
                      <a:pt x="234" y="211"/>
                    </a:lnTo>
                    <a:lnTo>
                      <a:pt x="234" y="208"/>
                    </a:lnTo>
                    <a:lnTo>
                      <a:pt x="234" y="208"/>
                    </a:lnTo>
                    <a:lnTo>
                      <a:pt x="228" y="198"/>
                    </a:lnTo>
                    <a:lnTo>
                      <a:pt x="217" y="192"/>
                    </a:lnTo>
                    <a:lnTo>
                      <a:pt x="217" y="192"/>
                    </a:lnTo>
                    <a:lnTo>
                      <a:pt x="207" y="192"/>
                    </a:lnTo>
                    <a:lnTo>
                      <a:pt x="207" y="192"/>
                    </a:lnTo>
                    <a:lnTo>
                      <a:pt x="201" y="192"/>
                    </a:lnTo>
                    <a:lnTo>
                      <a:pt x="194" y="194"/>
                    </a:lnTo>
                    <a:lnTo>
                      <a:pt x="188" y="198"/>
                    </a:lnTo>
                    <a:lnTo>
                      <a:pt x="184" y="202"/>
                    </a:lnTo>
                    <a:lnTo>
                      <a:pt x="184" y="202"/>
                    </a:lnTo>
                    <a:lnTo>
                      <a:pt x="182" y="196"/>
                    </a:lnTo>
                    <a:lnTo>
                      <a:pt x="178" y="190"/>
                    </a:lnTo>
                    <a:lnTo>
                      <a:pt x="171" y="186"/>
                    </a:lnTo>
                    <a:lnTo>
                      <a:pt x="165" y="181"/>
                    </a:lnTo>
                    <a:lnTo>
                      <a:pt x="165" y="181"/>
                    </a:lnTo>
                    <a:lnTo>
                      <a:pt x="155" y="181"/>
                    </a:lnTo>
                    <a:lnTo>
                      <a:pt x="155" y="181"/>
                    </a:lnTo>
                    <a:lnTo>
                      <a:pt x="148" y="181"/>
                    </a:lnTo>
                    <a:lnTo>
                      <a:pt x="142" y="183"/>
                    </a:lnTo>
                    <a:lnTo>
                      <a:pt x="136" y="188"/>
                    </a:lnTo>
                    <a:lnTo>
                      <a:pt x="132" y="194"/>
                    </a:lnTo>
                    <a:lnTo>
                      <a:pt x="132" y="194"/>
                    </a:lnTo>
                    <a:lnTo>
                      <a:pt x="128" y="188"/>
                    </a:lnTo>
                    <a:lnTo>
                      <a:pt x="123" y="181"/>
                    </a:lnTo>
                    <a:lnTo>
                      <a:pt x="119" y="175"/>
                    </a:lnTo>
                    <a:lnTo>
                      <a:pt x="113" y="173"/>
                    </a:lnTo>
                    <a:lnTo>
                      <a:pt x="113" y="173"/>
                    </a:lnTo>
                    <a:lnTo>
                      <a:pt x="102" y="171"/>
                    </a:lnTo>
                    <a:lnTo>
                      <a:pt x="102" y="171"/>
                    </a:lnTo>
                    <a:lnTo>
                      <a:pt x="94" y="173"/>
                    </a:lnTo>
                    <a:lnTo>
                      <a:pt x="86" y="177"/>
                    </a:lnTo>
                    <a:lnTo>
                      <a:pt x="79" y="183"/>
                    </a:lnTo>
                    <a:lnTo>
                      <a:pt x="75" y="192"/>
                    </a:lnTo>
                    <a:lnTo>
                      <a:pt x="73" y="192"/>
                    </a:lnTo>
                    <a:lnTo>
                      <a:pt x="73" y="192"/>
                    </a:lnTo>
                    <a:lnTo>
                      <a:pt x="69" y="190"/>
                    </a:lnTo>
                    <a:lnTo>
                      <a:pt x="2" y="152"/>
                    </a:lnTo>
                    <a:lnTo>
                      <a:pt x="2" y="152"/>
                    </a:lnTo>
                    <a:lnTo>
                      <a:pt x="0" y="148"/>
                    </a:lnTo>
                    <a:lnTo>
                      <a:pt x="0" y="144"/>
                    </a:lnTo>
                    <a:lnTo>
                      <a:pt x="71" y="14"/>
                    </a:lnTo>
                    <a:lnTo>
                      <a:pt x="71" y="14"/>
                    </a:lnTo>
                    <a:lnTo>
                      <a:pt x="75" y="12"/>
                    </a:lnTo>
                    <a:lnTo>
                      <a:pt x="79" y="12"/>
                    </a:lnTo>
                    <a:lnTo>
                      <a:pt x="113" y="25"/>
                    </a:lnTo>
                    <a:lnTo>
                      <a:pt x="113" y="25"/>
                    </a:lnTo>
                    <a:lnTo>
                      <a:pt x="119" y="27"/>
                    </a:lnTo>
                    <a:lnTo>
                      <a:pt x="123" y="25"/>
                    </a:lnTo>
                    <a:lnTo>
                      <a:pt x="205" y="0"/>
                    </a:lnTo>
                    <a:lnTo>
                      <a:pt x="205" y="0"/>
                    </a:lnTo>
                    <a:lnTo>
                      <a:pt x="215" y="0"/>
                    </a:lnTo>
                    <a:lnTo>
                      <a:pt x="222" y="0"/>
                    </a:lnTo>
                    <a:lnTo>
                      <a:pt x="222" y="0"/>
                    </a:lnTo>
                    <a:lnTo>
                      <a:pt x="224" y="2"/>
                    </a:lnTo>
                    <a:lnTo>
                      <a:pt x="222" y="4"/>
                    </a:lnTo>
                    <a:lnTo>
                      <a:pt x="213" y="10"/>
                    </a:lnTo>
                    <a:lnTo>
                      <a:pt x="213" y="10"/>
                    </a:lnTo>
                    <a:lnTo>
                      <a:pt x="213" y="12"/>
                    </a:lnTo>
                    <a:lnTo>
                      <a:pt x="213" y="12"/>
                    </a:lnTo>
                    <a:lnTo>
                      <a:pt x="157" y="52"/>
                    </a:lnTo>
                    <a:lnTo>
                      <a:pt x="157" y="52"/>
                    </a:lnTo>
                    <a:lnTo>
                      <a:pt x="151" y="58"/>
                    </a:lnTo>
                    <a:lnTo>
                      <a:pt x="144" y="64"/>
                    </a:lnTo>
                    <a:lnTo>
                      <a:pt x="144" y="75"/>
                    </a:lnTo>
                    <a:lnTo>
                      <a:pt x="144" y="83"/>
                    </a:lnTo>
                    <a:lnTo>
                      <a:pt x="144" y="83"/>
                    </a:lnTo>
                    <a:lnTo>
                      <a:pt x="151" y="94"/>
                    </a:lnTo>
                    <a:lnTo>
                      <a:pt x="159" y="102"/>
                    </a:lnTo>
                    <a:lnTo>
                      <a:pt x="171" y="108"/>
                    </a:lnTo>
                    <a:lnTo>
                      <a:pt x="184" y="110"/>
                    </a:lnTo>
                    <a:lnTo>
                      <a:pt x="184" y="110"/>
                    </a:lnTo>
                    <a:lnTo>
                      <a:pt x="192" y="108"/>
                    </a:lnTo>
                    <a:lnTo>
                      <a:pt x="201" y="106"/>
                    </a:lnTo>
                    <a:lnTo>
                      <a:pt x="201" y="106"/>
                    </a:lnTo>
                    <a:lnTo>
                      <a:pt x="265" y="79"/>
                    </a:lnTo>
                    <a:lnTo>
                      <a:pt x="265" y="79"/>
                    </a:lnTo>
                    <a:lnTo>
                      <a:pt x="265" y="79"/>
                    </a:lnTo>
                    <a:lnTo>
                      <a:pt x="274" y="75"/>
                    </a:lnTo>
                    <a:lnTo>
                      <a:pt x="274" y="75"/>
                    </a:lnTo>
                    <a:lnTo>
                      <a:pt x="286" y="71"/>
                    </a:lnTo>
                    <a:lnTo>
                      <a:pt x="291" y="69"/>
                    </a:lnTo>
                    <a:lnTo>
                      <a:pt x="291" y="69"/>
                    </a:lnTo>
                    <a:lnTo>
                      <a:pt x="291" y="69"/>
                    </a:lnTo>
                    <a:lnTo>
                      <a:pt x="291" y="69"/>
                    </a:lnTo>
                    <a:lnTo>
                      <a:pt x="291" y="69"/>
                    </a:lnTo>
                    <a:lnTo>
                      <a:pt x="291" y="69"/>
                    </a:lnTo>
                    <a:lnTo>
                      <a:pt x="297" y="69"/>
                    </a:lnTo>
                    <a:lnTo>
                      <a:pt x="299" y="71"/>
                    </a:lnTo>
                    <a:lnTo>
                      <a:pt x="324" y="87"/>
                    </a:lnTo>
                    <a:lnTo>
                      <a:pt x="324" y="87"/>
                    </a:lnTo>
                    <a:lnTo>
                      <a:pt x="332" y="96"/>
                    </a:lnTo>
                    <a:lnTo>
                      <a:pt x="403" y="150"/>
                    </a:lnTo>
                    <a:lnTo>
                      <a:pt x="466" y="200"/>
                    </a:lnTo>
                    <a:lnTo>
                      <a:pt x="470" y="204"/>
                    </a:lnTo>
                    <a:lnTo>
                      <a:pt x="470" y="204"/>
                    </a:lnTo>
                    <a:lnTo>
                      <a:pt x="477" y="211"/>
                    </a:lnTo>
                    <a:lnTo>
                      <a:pt x="479" y="219"/>
                    </a:lnTo>
                    <a:lnTo>
                      <a:pt x="479" y="227"/>
                    </a:lnTo>
                    <a:lnTo>
                      <a:pt x="474" y="234"/>
                    </a:lnTo>
                    <a:lnTo>
                      <a:pt x="474" y="234"/>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2" name="Freeform 161"/>
              <p:cNvSpPr>
                <a:spLocks/>
              </p:cNvSpPr>
              <p:nvPr/>
            </p:nvSpPr>
            <p:spPr bwMode="auto">
              <a:xfrm>
                <a:off x="909638" y="4564063"/>
                <a:ext cx="15875" cy="14288"/>
              </a:xfrm>
              <a:custGeom>
                <a:avLst/>
                <a:gdLst>
                  <a:gd name="T0" fmla="*/ 10 w 10"/>
                  <a:gd name="T1" fmla="*/ 9 h 9"/>
                  <a:gd name="T2" fmla="*/ 10 w 10"/>
                  <a:gd name="T3" fmla="*/ 9 h 9"/>
                  <a:gd name="T4" fmla="*/ 0 w 10"/>
                  <a:gd name="T5" fmla="*/ 0 h 9"/>
                  <a:gd name="T6" fmla="*/ 0 w 10"/>
                  <a:gd name="T7" fmla="*/ 0 h 9"/>
                  <a:gd name="T8" fmla="*/ 0 w 10"/>
                  <a:gd name="T9" fmla="*/ 0 h 9"/>
                  <a:gd name="T10" fmla="*/ 10 w 10"/>
                  <a:gd name="T11" fmla="*/ 9 h 9"/>
                  <a:gd name="T12" fmla="*/ 10 w 10"/>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10" y="9"/>
                    </a:moveTo>
                    <a:lnTo>
                      <a:pt x="10" y="9"/>
                    </a:lnTo>
                    <a:lnTo>
                      <a:pt x="0" y="0"/>
                    </a:lnTo>
                    <a:lnTo>
                      <a:pt x="0" y="0"/>
                    </a:lnTo>
                    <a:lnTo>
                      <a:pt x="0" y="0"/>
                    </a:lnTo>
                    <a:lnTo>
                      <a:pt x="10" y="9"/>
                    </a:lnTo>
                    <a:lnTo>
                      <a:pt x="10" y="9"/>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3" name="Freeform 162"/>
              <p:cNvSpPr>
                <a:spLocks/>
              </p:cNvSpPr>
              <p:nvPr/>
            </p:nvSpPr>
            <p:spPr bwMode="auto">
              <a:xfrm>
                <a:off x="1022350" y="4459288"/>
                <a:ext cx="6350" cy="3175"/>
              </a:xfrm>
              <a:custGeom>
                <a:avLst/>
                <a:gdLst>
                  <a:gd name="T0" fmla="*/ 4 w 4"/>
                  <a:gd name="T1" fmla="*/ 2 h 2"/>
                  <a:gd name="T2" fmla="*/ 4 w 4"/>
                  <a:gd name="T3" fmla="*/ 2 h 2"/>
                  <a:gd name="T4" fmla="*/ 0 w 4"/>
                  <a:gd name="T5" fmla="*/ 0 h 2"/>
                  <a:gd name="T6" fmla="*/ 0 w 4"/>
                  <a:gd name="T7" fmla="*/ 0 h 2"/>
                  <a:gd name="T8" fmla="*/ 0 w 4"/>
                  <a:gd name="T9" fmla="*/ 0 h 2"/>
                  <a:gd name="T10" fmla="*/ 4 w 4"/>
                  <a:gd name="T11" fmla="*/ 2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0" y="0"/>
                    </a:lnTo>
                    <a:lnTo>
                      <a:pt x="0" y="0"/>
                    </a:lnTo>
                    <a:lnTo>
                      <a:pt x="0" y="0"/>
                    </a:lnTo>
                    <a:lnTo>
                      <a:pt x="4" y="2"/>
                    </a:lnTo>
                    <a:lnTo>
                      <a:pt x="4" y="2"/>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4" name="Freeform 163"/>
              <p:cNvSpPr>
                <a:spLocks/>
              </p:cNvSpPr>
              <p:nvPr/>
            </p:nvSpPr>
            <p:spPr bwMode="auto">
              <a:xfrm>
                <a:off x="690563" y="4121150"/>
                <a:ext cx="642938" cy="357188"/>
              </a:xfrm>
              <a:custGeom>
                <a:avLst/>
                <a:gdLst>
                  <a:gd name="T0" fmla="*/ 83 w 405"/>
                  <a:gd name="T1" fmla="*/ 31 h 225"/>
                  <a:gd name="T2" fmla="*/ 83 w 405"/>
                  <a:gd name="T3" fmla="*/ 31 h 225"/>
                  <a:gd name="T4" fmla="*/ 94 w 405"/>
                  <a:gd name="T5" fmla="*/ 27 h 225"/>
                  <a:gd name="T6" fmla="*/ 171 w 405"/>
                  <a:gd name="T7" fmla="*/ 0 h 225"/>
                  <a:gd name="T8" fmla="*/ 171 w 405"/>
                  <a:gd name="T9" fmla="*/ 0 h 225"/>
                  <a:gd name="T10" fmla="*/ 177 w 405"/>
                  <a:gd name="T11" fmla="*/ 0 h 225"/>
                  <a:gd name="T12" fmla="*/ 181 w 405"/>
                  <a:gd name="T13" fmla="*/ 2 h 225"/>
                  <a:gd name="T14" fmla="*/ 282 w 405"/>
                  <a:gd name="T15" fmla="*/ 50 h 225"/>
                  <a:gd name="T16" fmla="*/ 282 w 405"/>
                  <a:gd name="T17" fmla="*/ 50 h 225"/>
                  <a:gd name="T18" fmla="*/ 286 w 405"/>
                  <a:gd name="T19" fmla="*/ 52 h 225"/>
                  <a:gd name="T20" fmla="*/ 292 w 405"/>
                  <a:gd name="T21" fmla="*/ 50 h 225"/>
                  <a:gd name="T22" fmla="*/ 326 w 405"/>
                  <a:gd name="T23" fmla="*/ 37 h 225"/>
                  <a:gd name="T24" fmla="*/ 326 w 405"/>
                  <a:gd name="T25" fmla="*/ 37 h 225"/>
                  <a:gd name="T26" fmla="*/ 330 w 405"/>
                  <a:gd name="T27" fmla="*/ 37 h 225"/>
                  <a:gd name="T28" fmla="*/ 334 w 405"/>
                  <a:gd name="T29" fmla="*/ 39 h 225"/>
                  <a:gd name="T30" fmla="*/ 405 w 405"/>
                  <a:gd name="T31" fmla="*/ 169 h 225"/>
                  <a:gd name="T32" fmla="*/ 405 w 405"/>
                  <a:gd name="T33" fmla="*/ 169 h 225"/>
                  <a:gd name="T34" fmla="*/ 405 w 405"/>
                  <a:gd name="T35" fmla="*/ 173 h 225"/>
                  <a:gd name="T36" fmla="*/ 403 w 405"/>
                  <a:gd name="T37" fmla="*/ 177 h 225"/>
                  <a:gd name="T38" fmla="*/ 336 w 405"/>
                  <a:gd name="T39" fmla="*/ 225 h 225"/>
                  <a:gd name="T40" fmla="*/ 336 w 405"/>
                  <a:gd name="T41" fmla="*/ 225 h 225"/>
                  <a:gd name="T42" fmla="*/ 332 w 405"/>
                  <a:gd name="T43" fmla="*/ 225 h 225"/>
                  <a:gd name="T44" fmla="*/ 328 w 405"/>
                  <a:gd name="T45" fmla="*/ 225 h 225"/>
                  <a:gd name="T46" fmla="*/ 150 w 405"/>
                  <a:gd name="T47" fmla="*/ 83 h 225"/>
                  <a:gd name="T48" fmla="*/ 150 w 405"/>
                  <a:gd name="T49" fmla="*/ 83 h 225"/>
                  <a:gd name="T50" fmla="*/ 146 w 405"/>
                  <a:gd name="T51" fmla="*/ 81 h 225"/>
                  <a:gd name="T52" fmla="*/ 142 w 405"/>
                  <a:gd name="T53" fmla="*/ 81 h 225"/>
                  <a:gd name="T54" fmla="*/ 142 w 405"/>
                  <a:gd name="T55" fmla="*/ 81 h 225"/>
                  <a:gd name="T56" fmla="*/ 46 w 405"/>
                  <a:gd name="T57" fmla="*/ 123 h 225"/>
                  <a:gd name="T58" fmla="*/ 46 w 405"/>
                  <a:gd name="T59" fmla="*/ 123 h 225"/>
                  <a:gd name="T60" fmla="*/ 33 w 405"/>
                  <a:gd name="T61" fmla="*/ 125 h 225"/>
                  <a:gd name="T62" fmla="*/ 23 w 405"/>
                  <a:gd name="T63" fmla="*/ 125 h 225"/>
                  <a:gd name="T64" fmla="*/ 14 w 405"/>
                  <a:gd name="T65" fmla="*/ 121 h 225"/>
                  <a:gd name="T66" fmla="*/ 6 w 405"/>
                  <a:gd name="T67" fmla="*/ 114 h 225"/>
                  <a:gd name="T68" fmla="*/ 2 w 405"/>
                  <a:gd name="T69" fmla="*/ 106 h 225"/>
                  <a:gd name="T70" fmla="*/ 0 w 405"/>
                  <a:gd name="T71" fmla="*/ 100 h 225"/>
                  <a:gd name="T72" fmla="*/ 2 w 405"/>
                  <a:gd name="T73" fmla="*/ 91 h 225"/>
                  <a:gd name="T74" fmla="*/ 10 w 405"/>
                  <a:gd name="T75" fmla="*/ 85 h 225"/>
                  <a:gd name="T76" fmla="*/ 10 w 405"/>
                  <a:gd name="T77" fmla="*/ 85 h 225"/>
                  <a:gd name="T78" fmla="*/ 54 w 405"/>
                  <a:gd name="T79" fmla="*/ 52 h 225"/>
                  <a:gd name="T80" fmla="*/ 83 w 405"/>
                  <a:gd name="T81" fmla="*/ 31 h 225"/>
                  <a:gd name="T82" fmla="*/ 83 w 405"/>
                  <a:gd name="T83" fmla="*/ 3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5" h="225">
                    <a:moveTo>
                      <a:pt x="83" y="31"/>
                    </a:moveTo>
                    <a:lnTo>
                      <a:pt x="83" y="31"/>
                    </a:lnTo>
                    <a:lnTo>
                      <a:pt x="94" y="27"/>
                    </a:lnTo>
                    <a:lnTo>
                      <a:pt x="171" y="0"/>
                    </a:lnTo>
                    <a:lnTo>
                      <a:pt x="171" y="0"/>
                    </a:lnTo>
                    <a:lnTo>
                      <a:pt x="177" y="0"/>
                    </a:lnTo>
                    <a:lnTo>
                      <a:pt x="181" y="2"/>
                    </a:lnTo>
                    <a:lnTo>
                      <a:pt x="282" y="50"/>
                    </a:lnTo>
                    <a:lnTo>
                      <a:pt x="282" y="50"/>
                    </a:lnTo>
                    <a:lnTo>
                      <a:pt x="286" y="52"/>
                    </a:lnTo>
                    <a:lnTo>
                      <a:pt x="292" y="50"/>
                    </a:lnTo>
                    <a:lnTo>
                      <a:pt x="326" y="37"/>
                    </a:lnTo>
                    <a:lnTo>
                      <a:pt x="326" y="37"/>
                    </a:lnTo>
                    <a:lnTo>
                      <a:pt x="330" y="37"/>
                    </a:lnTo>
                    <a:lnTo>
                      <a:pt x="334" y="39"/>
                    </a:lnTo>
                    <a:lnTo>
                      <a:pt x="405" y="169"/>
                    </a:lnTo>
                    <a:lnTo>
                      <a:pt x="405" y="169"/>
                    </a:lnTo>
                    <a:lnTo>
                      <a:pt x="405" y="173"/>
                    </a:lnTo>
                    <a:lnTo>
                      <a:pt x="403" y="177"/>
                    </a:lnTo>
                    <a:lnTo>
                      <a:pt x="336" y="225"/>
                    </a:lnTo>
                    <a:lnTo>
                      <a:pt x="336" y="225"/>
                    </a:lnTo>
                    <a:lnTo>
                      <a:pt x="332" y="225"/>
                    </a:lnTo>
                    <a:lnTo>
                      <a:pt x="328" y="225"/>
                    </a:lnTo>
                    <a:lnTo>
                      <a:pt x="150" y="83"/>
                    </a:lnTo>
                    <a:lnTo>
                      <a:pt x="150" y="83"/>
                    </a:lnTo>
                    <a:lnTo>
                      <a:pt x="146" y="81"/>
                    </a:lnTo>
                    <a:lnTo>
                      <a:pt x="142" y="81"/>
                    </a:lnTo>
                    <a:lnTo>
                      <a:pt x="142" y="81"/>
                    </a:lnTo>
                    <a:lnTo>
                      <a:pt x="46" y="123"/>
                    </a:lnTo>
                    <a:lnTo>
                      <a:pt x="46" y="123"/>
                    </a:lnTo>
                    <a:lnTo>
                      <a:pt x="33" y="125"/>
                    </a:lnTo>
                    <a:lnTo>
                      <a:pt x="23" y="125"/>
                    </a:lnTo>
                    <a:lnTo>
                      <a:pt x="14" y="121"/>
                    </a:lnTo>
                    <a:lnTo>
                      <a:pt x="6" y="114"/>
                    </a:lnTo>
                    <a:lnTo>
                      <a:pt x="2" y="106"/>
                    </a:lnTo>
                    <a:lnTo>
                      <a:pt x="0" y="100"/>
                    </a:lnTo>
                    <a:lnTo>
                      <a:pt x="2" y="91"/>
                    </a:lnTo>
                    <a:lnTo>
                      <a:pt x="10" y="85"/>
                    </a:lnTo>
                    <a:lnTo>
                      <a:pt x="10" y="85"/>
                    </a:lnTo>
                    <a:lnTo>
                      <a:pt x="54" y="52"/>
                    </a:lnTo>
                    <a:lnTo>
                      <a:pt x="83" y="31"/>
                    </a:lnTo>
                    <a:lnTo>
                      <a:pt x="83" y="31"/>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5" name="Freeform 164"/>
              <p:cNvSpPr>
                <a:spLocks/>
              </p:cNvSpPr>
              <p:nvPr/>
            </p:nvSpPr>
            <p:spPr bwMode="auto">
              <a:xfrm>
                <a:off x="792163" y="4518025"/>
                <a:ext cx="93663" cy="139700"/>
              </a:xfrm>
              <a:custGeom>
                <a:avLst/>
                <a:gdLst>
                  <a:gd name="T0" fmla="*/ 44 w 59"/>
                  <a:gd name="T1" fmla="*/ 0 h 88"/>
                  <a:gd name="T2" fmla="*/ 44 w 59"/>
                  <a:gd name="T3" fmla="*/ 0 h 88"/>
                  <a:gd name="T4" fmla="*/ 53 w 59"/>
                  <a:gd name="T5" fmla="*/ 4 h 88"/>
                  <a:gd name="T6" fmla="*/ 57 w 59"/>
                  <a:gd name="T7" fmla="*/ 13 h 88"/>
                  <a:gd name="T8" fmla="*/ 59 w 59"/>
                  <a:gd name="T9" fmla="*/ 19 h 88"/>
                  <a:gd name="T10" fmla="*/ 57 w 59"/>
                  <a:gd name="T11" fmla="*/ 29 h 88"/>
                  <a:gd name="T12" fmla="*/ 42 w 59"/>
                  <a:gd name="T13" fmla="*/ 73 h 88"/>
                  <a:gd name="T14" fmla="*/ 42 w 59"/>
                  <a:gd name="T15" fmla="*/ 73 h 88"/>
                  <a:gd name="T16" fmla="*/ 38 w 59"/>
                  <a:gd name="T17" fmla="*/ 80 h 88"/>
                  <a:gd name="T18" fmla="*/ 32 w 59"/>
                  <a:gd name="T19" fmla="*/ 86 h 88"/>
                  <a:gd name="T20" fmla="*/ 23 w 59"/>
                  <a:gd name="T21" fmla="*/ 88 h 88"/>
                  <a:gd name="T22" fmla="*/ 15 w 59"/>
                  <a:gd name="T23" fmla="*/ 86 h 88"/>
                  <a:gd name="T24" fmla="*/ 15 w 59"/>
                  <a:gd name="T25" fmla="*/ 86 h 88"/>
                  <a:gd name="T26" fmla="*/ 15 w 59"/>
                  <a:gd name="T27" fmla="*/ 86 h 88"/>
                  <a:gd name="T28" fmla="*/ 7 w 59"/>
                  <a:gd name="T29" fmla="*/ 82 h 88"/>
                  <a:gd name="T30" fmla="*/ 2 w 59"/>
                  <a:gd name="T31" fmla="*/ 75 h 88"/>
                  <a:gd name="T32" fmla="*/ 0 w 59"/>
                  <a:gd name="T33" fmla="*/ 67 h 88"/>
                  <a:gd name="T34" fmla="*/ 2 w 59"/>
                  <a:gd name="T35" fmla="*/ 59 h 88"/>
                  <a:gd name="T36" fmla="*/ 17 w 59"/>
                  <a:gd name="T37" fmla="*/ 15 h 88"/>
                  <a:gd name="T38" fmla="*/ 17 w 59"/>
                  <a:gd name="T39" fmla="*/ 15 h 88"/>
                  <a:gd name="T40" fmla="*/ 21 w 59"/>
                  <a:gd name="T41" fmla="*/ 6 h 88"/>
                  <a:gd name="T42" fmla="*/ 28 w 59"/>
                  <a:gd name="T43" fmla="*/ 2 h 88"/>
                  <a:gd name="T44" fmla="*/ 36 w 59"/>
                  <a:gd name="T45" fmla="*/ 0 h 88"/>
                  <a:gd name="T46" fmla="*/ 44 w 59"/>
                  <a:gd name="T47" fmla="*/ 0 h 88"/>
                  <a:gd name="T48" fmla="*/ 44 w 5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88">
                    <a:moveTo>
                      <a:pt x="44" y="0"/>
                    </a:moveTo>
                    <a:lnTo>
                      <a:pt x="44" y="0"/>
                    </a:lnTo>
                    <a:lnTo>
                      <a:pt x="53" y="4"/>
                    </a:lnTo>
                    <a:lnTo>
                      <a:pt x="57" y="13"/>
                    </a:lnTo>
                    <a:lnTo>
                      <a:pt x="59" y="19"/>
                    </a:lnTo>
                    <a:lnTo>
                      <a:pt x="57" y="29"/>
                    </a:lnTo>
                    <a:lnTo>
                      <a:pt x="42" y="73"/>
                    </a:lnTo>
                    <a:lnTo>
                      <a:pt x="42" y="73"/>
                    </a:lnTo>
                    <a:lnTo>
                      <a:pt x="38" y="80"/>
                    </a:lnTo>
                    <a:lnTo>
                      <a:pt x="32" y="86"/>
                    </a:lnTo>
                    <a:lnTo>
                      <a:pt x="23" y="88"/>
                    </a:lnTo>
                    <a:lnTo>
                      <a:pt x="15" y="86"/>
                    </a:lnTo>
                    <a:lnTo>
                      <a:pt x="15" y="86"/>
                    </a:lnTo>
                    <a:lnTo>
                      <a:pt x="15" y="86"/>
                    </a:lnTo>
                    <a:lnTo>
                      <a:pt x="7" y="82"/>
                    </a:lnTo>
                    <a:lnTo>
                      <a:pt x="2" y="75"/>
                    </a:lnTo>
                    <a:lnTo>
                      <a:pt x="0" y="67"/>
                    </a:lnTo>
                    <a:lnTo>
                      <a:pt x="2" y="59"/>
                    </a:lnTo>
                    <a:lnTo>
                      <a:pt x="17" y="15"/>
                    </a:lnTo>
                    <a:lnTo>
                      <a:pt x="17" y="15"/>
                    </a:lnTo>
                    <a:lnTo>
                      <a:pt x="21" y="6"/>
                    </a:lnTo>
                    <a:lnTo>
                      <a:pt x="28" y="2"/>
                    </a:lnTo>
                    <a:lnTo>
                      <a:pt x="36" y="0"/>
                    </a:lnTo>
                    <a:lnTo>
                      <a:pt x="44" y="0"/>
                    </a:lnTo>
                    <a:lnTo>
                      <a:pt x="44" y="0"/>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6" name="Freeform 165"/>
              <p:cNvSpPr>
                <a:spLocks/>
              </p:cNvSpPr>
              <p:nvPr/>
            </p:nvSpPr>
            <p:spPr bwMode="auto">
              <a:xfrm>
                <a:off x="719138" y="4475163"/>
                <a:ext cx="93663" cy="139700"/>
              </a:xfrm>
              <a:custGeom>
                <a:avLst/>
                <a:gdLst>
                  <a:gd name="T0" fmla="*/ 44 w 59"/>
                  <a:gd name="T1" fmla="*/ 2 h 88"/>
                  <a:gd name="T2" fmla="*/ 44 w 59"/>
                  <a:gd name="T3" fmla="*/ 2 h 88"/>
                  <a:gd name="T4" fmla="*/ 51 w 59"/>
                  <a:gd name="T5" fmla="*/ 6 h 88"/>
                  <a:gd name="T6" fmla="*/ 57 w 59"/>
                  <a:gd name="T7" fmla="*/ 13 h 88"/>
                  <a:gd name="T8" fmla="*/ 59 w 59"/>
                  <a:gd name="T9" fmla="*/ 21 h 88"/>
                  <a:gd name="T10" fmla="*/ 57 w 59"/>
                  <a:gd name="T11" fmla="*/ 29 h 88"/>
                  <a:gd name="T12" fmla="*/ 42 w 59"/>
                  <a:gd name="T13" fmla="*/ 73 h 88"/>
                  <a:gd name="T14" fmla="*/ 42 w 59"/>
                  <a:gd name="T15" fmla="*/ 73 h 88"/>
                  <a:gd name="T16" fmla="*/ 38 w 59"/>
                  <a:gd name="T17" fmla="*/ 81 h 88"/>
                  <a:gd name="T18" fmla="*/ 30 w 59"/>
                  <a:gd name="T19" fmla="*/ 86 h 88"/>
                  <a:gd name="T20" fmla="*/ 23 w 59"/>
                  <a:gd name="T21" fmla="*/ 88 h 88"/>
                  <a:gd name="T22" fmla="*/ 15 w 59"/>
                  <a:gd name="T23" fmla="*/ 88 h 88"/>
                  <a:gd name="T24" fmla="*/ 15 w 59"/>
                  <a:gd name="T25" fmla="*/ 88 h 88"/>
                  <a:gd name="T26" fmla="*/ 15 w 59"/>
                  <a:gd name="T27" fmla="*/ 88 h 88"/>
                  <a:gd name="T28" fmla="*/ 7 w 59"/>
                  <a:gd name="T29" fmla="*/ 84 h 88"/>
                  <a:gd name="T30" fmla="*/ 3 w 59"/>
                  <a:gd name="T31" fmla="*/ 77 h 88"/>
                  <a:gd name="T32" fmla="*/ 0 w 59"/>
                  <a:gd name="T33" fmla="*/ 69 h 88"/>
                  <a:gd name="T34" fmla="*/ 0 w 59"/>
                  <a:gd name="T35" fmla="*/ 61 h 88"/>
                  <a:gd name="T36" fmla="*/ 15 w 59"/>
                  <a:gd name="T37" fmla="*/ 15 h 88"/>
                  <a:gd name="T38" fmla="*/ 15 w 59"/>
                  <a:gd name="T39" fmla="*/ 15 h 88"/>
                  <a:gd name="T40" fmla="*/ 21 w 59"/>
                  <a:gd name="T41" fmla="*/ 8 h 88"/>
                  <a:gd name="T42" fmla="*/ 28 w 59"/>
                  <a:gd name="T43" fmla="*/ 2 h 88"/>
                  <a:gd name="T44" fmla="*/ 36 w 59"/>
                  <a:gd name="T45" fmla="*/ 0 h 88"/>
                  <a:gd name="T46" fmla="*/ 44 w 59"/>
                  <a:gd name="T47" fmla="*/ 2 h 88"/>
                  <a:gd name="T48" fmla="*/ 44 w 59"/>
                  <a:gd name="T49"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88">
                    <a:moveTo>
                      <a:pt x="44" y="2"/>
                    </a:moveTo>
                    <a:lnTo>
                      <a:pt x="44" y="2"/>
                    </a:lnTo>
                    <a:lnTo>
                      <a:pt x="51" y="6"/>
                    </a:lnTo>
                    <a:lnTo>
                      <a:pt x="57" y="13"/>
                    </a:lnTo>
                    <a:lnTo>
                      <a:pt x="59" y="21"/>
                    </a:lnTo>
                    <a:lnTo>
                      <a:pt x="57" y="29"/>
                    </a:lnTo>
                    <a:lnTo>
                      <a:pt x="42" y="73"/>
                    </a:lnTo>
                    <a:lnTo>
                      <a:pt x="42" y="73"/>
                    </a:lnTo>
                    <a:lnTo>
                      <a:pt x="38" y="81"/>
                    </a:lnTo>
                    <a:lnTo>
                      <a:pt x="30" y="86"/>
                    </a:lnTo>
                    <a:lnTo>
                      <a:pt x="23" y="88"/>
                    </a:lnTo>
                    <a:lnTo>
                      <a:pt x="15" y="88"/>
                    </a:lnTo>
                    <a:lnTo>
                      <a:pt x="15" y="88"/>
                    </a:lnTo>
                    <a:lnTo>
                      <a:pt x="15" y="88"/>
                    </a:lnTo>
                    <a:lnTo>
                      <a:pt x="7" y="84"/>
                    </a:lnTo>
                    <a:lnTo>
                      <a:pt x="3" y="77"/>
                    </a:lnTo>
                    <a:lnTo>
                      <a:pt x="0" y="69"/>
                    </a:lnTo>
                    <a:lnTo>
                      <a:pt x="0" y="61"/>
                    </a:lnTo>
                    <a:lnTo>
                      <a:pt x="15" y="15"/>
                    </a:lnTo>
                    <a:lnTo>
                      <a:pt x="15" y="15"/>
                    </a:lnTo>
                    <a:lnTo>
                      <a:pt x="21" y="8"/>
                    </a:lnTo>
                    <a:lnTo>
                      <a:pt x="28" y="2"/>
                    </a:lnTo>
                    <a:lnTo>
                      <a:pt x="36" y="0"/>
                    </a:lnTo>
                    <a:lnTo>
                      <a:pt x="44" y="2"/>
                    </a:lnTo>
                    <a:lnTo>
                      <a:pt x="44" y="2"/>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7" name="Freeform 166"/>
              <p:cNvSpPr>
                <a:spLocks/>
              </p:cNvSpPr>
              <p:nvPr/>
            </p:nvSpPr>
            <p:spPr bwMode="auto">
              <a:xfrm>
                <a:off x="642938" y="4459288"/>
                <a:ext cx="87313" cy="112713"/>
              </a:xfrm>
              <a:custGeom>
                <a:avLst/>
                <a:gdLst>
                  <a:gd name="T0" fmla="*/ 40 w 55"/>
                  <a:gd name="T1" fmla="*/ 2 h 71"/>
                  <a:gd name="T2" fmla="*/ 40 w 55"/>
                  <a:gd name="T3" fmla="*/ 2 h 71"/>
                  <a:gd name="T4" fmla="*/ 46 w 55"/>
                  <a:gd name="T5" fmla="*/ 6 h 71"/>
                  <a:gd name="T6" fmla="*/ 53 w 55"/>
                  <a:gd name="T7" fmla="*/ 12 h 71"/>
                  <a:gd name="T8" fmla="*/ 55 w 55"/>
                  <a:gd name="T9" fmla="*/ 20 h 71"/>
                  <a:gd name="T10" fmla="*/ 53 w 55"/>
                  <a:gd name="T11" fmla="*/ 29 h 71"/>
                  <a:gd name="T12" fmla="*/ 44 w 55"/>
                  <a:gd name="T13" fmla="*/ 56 h 71"/>
                  <a:gd name="T14" fmla="*/ 44 w 55"/>
                  <a:gd name="T15" fmla="*/ 56 h 71"/>
                  <a:gd name="T16" fmla="*/ 40 w 55"/>
                  <a:gd name="T17" fmla="*/ 62 h 71"/>
                  <a:gd name="T18" fmla="*/ 32 w 55"/>
                  <a:gd name="T19" fmla="*/ 69 h 71"/>
                  <a:gd name="T20" fmla="*/ 25 w 55"/>
                  <a:gd name="T21" fmla="*/ 71 h 71"/>
                  <a:gd name="T22" fmla="*/ 15 w 55"/>
                  <a:gd name="T23" fmla="*/ 69 h 71"/>
                  <a:gd name="T24" fmla="*/ 15 w 55"/>
                  <a:gd name="T25" fmla="*/ 69 h 71"/>
                  <a:gd name="T26" fmla="*/ 15 w 55"/>
                  <a:gd name="T27" fmla="*/ 69 h 71"/>
                  <a:gd name="T28" fmla="*/ 9 w 55"/>
                  <a:gd name="T29" fmla="*/ 64 h 71"/>
                  <a:gd name="T30" fmla="*/ 2 w 55"/>
                  <a:gd name="T31" fmla="*/ 58 h 71"/>
                  <a:gd name="T32" fmla="*/ 0 w 55"/>
                  <a:gd name="T33" fmla="*/ 50 h 71"/>
                  <a:gd name="T34" fmla="*/ 2 w 55"/>
                  <a:gd name="T35" fmla="*/ 41 h 71"/>
                  <a:gd name="T36" fmla="*/ 11 w 55"/>
                  <a:gd name="T37" fmla="*/ 14 h 71"/>
                  <a:gd name="T38" fmla="*/ 11 w 55"/>
                  <a:gd name="T39" fmla="*/ 14 h 71"/>
                  <a:gd name="T40" fmla="*/ 15 w 55"/>
                  <a:gd name="T41" fmla="*/ 8 h 71"/>
                  <a:gd name="T42" fmla="*/ 23 w 55"/>
                  <a:gd name="T43" fmla="*/ 2 h 71"/>
                  <a:gd name="T44" fmla="*/ 30 w 55"/>
                  <a:gd name="T45" fmla="*/ 0 h 71"/>
                  <a:gd name="T46" fmla="*/ 40 w 55"/>
                  <a:gd name="T47" fmla="*/ 2 h 71"/>
                  <a:gd name="T48" fmla="*/ 40 w 55"/>
                  <a:gd name="T4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71">
                    <a:moveTo>
                      <a:pt x="40" y="2"/>
                    </a:moveTo>
                    <a:lnTo>
                      <a:pt x="40" y="2"/>
                    </a:lnTo>
                    <a:lnTo>
                      <a:pt x="46" y="6"/>
                    </a:lnTo>
                    <a:lnTo>
                      <a:pt x="53" y="12"/>
                    </a:lnTo>
                    <a:lnTo>
                      <a:pt x="55" y="20"/>
                    </a:lnTo>
                    <a:lnTo>
                      <a:pt x="53" y="29"/>
                    </a:lnTo>
                    <a:lnTo>
                      <a:pt x="44" y="56"/>
                    </a:lnTo>
                    <a:lnTo>
                      <a:pt x="44" y="56"/>
                    </a:lnTo>
                    <a:lnTo>
                      <a:pt x="40" y="62"/>
                    </a:lnTo>
                    <a:lnTo>
                      <a:pt x="32" y="69"/>
                    </a:lnTo>
                    <a:lnTo>
                      <a:pt x="25" y="71"/>
                    </a:lnTo>
                    <a:lnTo>
                      <a:pt x="15" y="69"/>
                    </a:lnTo>
                    <a:lnTo>
                      <a:pt x="15" y="69"/>
                    </a:lnTo>
                    <a:lnTo>
                      <a:pt x="15" y="69"/>
                    </a:lnTo>
                    <a:lnTo>
                      <a:pt x="9" y="64"/>
                    </a:lnTo>
                    <a:lnTo>
                      <a:pt x="2" y="58"/>
                    </a:lnTo>
                    <a:lnTo>
                      <a:pt x="0" y="50"/>
                    </a:lnTo>
                    <a:lnTo>
                      <a:pt x="2" y="41"/>
                    </a:lnTo>
                    <a:lnTo>
                      <a:pt x="11" y="14"/>
                    </a:lnTo>
                    <a:lnTo>
                      <a:pt x="11" y="14"/>
                    </a:lnTo>
                    <a:lnTo>
                      <a:pt x="15" y="8"/>
                    </a:lnTo>
                    <a:lnTo>
                      <a:pt x="23" y="2"/>
                    </a:lnTo>
                    <a:lnTo>
                      <a:pt x="30" y="0"/>
                    </a:lnTo>
                    <a:lnTo>
                      <a:pt x="40" y="2"/>
                    </a:lnTo>
                    <a:lnTo>
                      <a:pt x="40" y="2"/>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8" name="Freeform 167"/>
              <p:cNvSpPr>
                <a:spLocks/>
              </p:cNvSpPr>
              <p:nvPr/>
            </p:nvSpPr>
            <p:spPr bwMode="auto">
              <a:xfrm>
                <a:off x="569913" y="4445000"/>
                <a:ext cx="73025" cy="82550"/>
              </a:xfrm>
              <a:custGeom>
                <a:avLst/>
                <a:gdLst>
                  <a:gd name="T0" fmla="*/ 32 w 46"/>
                  <a:gd name="T1" fmla="*/ 0 h 52"/>
                  <a:gd name="T2" fmla="*/ 32 w 46"/>
                  <a:gd name="T3" fmla="*/ 0 h 52"/>
                  <a:gd name="T4" fmla="*/ 40 w 46"/>
                  <a:gd name="T5" fmla="*/ 4 h 52"/>
                  <a:gd name="T6" fmla="*/ 44 w 46"/>
                  <a:gd name="T7" fmla="*/ 13 h 52"/>
                  <a:gd name="T8" fmla="*/ 46 w 46"/>
                  <a:gd name="T9" fmla="*/ 19 h 52"/>
                  <a:gd name="T10" fmla="*/ 46 w 46"/>
                  <a:gd name="T11" fmla="*/ 29 h 52"/>
                  <a:gd name="T12" fmla="*/ 42 w 46"/>
                  <a:gd name="T13" fmla="*/ 38 h 52"/>
                  <a:gd name="T14" fmla="*/ 42 w 46"/>
                  <a:gd name="T15" fmla="*/ 38 h 52"/>
                  <a:gd name="T16" fmla="*/ 38 w 46"/>
                  <a:gd name="T17" fmla="*/ 46 h 52"/>
                  <a:gd name="T18" fmla="*/ 32 w 46"/>
                  <a:gd name="T19" fmla="*/ 50 h 52"/>
                  <a:gd name="T20" fmla="*/ 23 w 46"/>
                  <a:gd name="T21" fmla="*/ 52 h 52"/>
                  <a:gd name="T22" fmla="*/ 15 w 46"/>
                  <a:gd name="T23" fmla="*/ 52 h 52"/>
                  <a:gd name="T24" fmla="*/ 15 w 46"/>
                  <a:gd name="T25" fmla="*/ 52 h 52"/>
                  <a:gd name="T26" fmla="*/ 15 w 46"/>
                  <a:gd name="T27" fmla="*/ 52 h 52"/>
                  <a:gd name="T28" fmla="*/ 7 w 46"/>
                  <a:gd name="T29" fmla="*/ 48 h 52"/>
                  <a:gd name="T30" fmla="*/ 2 w 46"/>
                  <a:gd name="T31" fmla="*/ 40 h 52"/>
                  <a:gd name="T32" fmla="*/ 0 w 46"/>
                  <a:gd name="T33" fmla="*/ 34 h 52"/>
                  <a:gd name="T34" fmla="*/ 2 w 46"/>
                  <a:gd name="T35" fmla="*/ 23 h 52"/>
                  <a:gd name="T36" fmla="*/ 5 w 46"/>
                  <a:gd name="T37" fmla="*/ 15 h 52"/>
                  <a:gd name="T38" fmla="*/ 5 w 46"/>
                  <a:gd name="T39" fmla="*/ 15 h 52"/>
                  <a:gd name="T40" fmla="*/ 9 w 46"/>
                  <a:gd name="T41" fmla="*/ 7 h 52"/>
                  <a:gd name="T42" fmla="*/ 15 w 46"/>
                  <a:gd name="T43" fmla="*/ 2 h 52"/>
                  <a:gd name="T44" fmla="*/ 23 w 46"/>
                  <a:gd name="T45" fmla="*/ 0 h 52"/>
                  <a:gd name="T46" fmla="*/ 32 w 46"/>
                  <a:gd name="T47" fmla="*/ 0 h 52"/>
                  <a:gd name="T48" fmla="*/ 32 w 46"/>
                  <a:gd name="T4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52">
                    <a:moveTo>
                      <a:pt x="32" y="0"/>
                    </a:moveTo>
                    <a:lnTo>
                      <a:pt x="32" y="0"/>
                    </a:lnTo>
                    <a:lnTo>
                      <a:pt x="40" y="4"/>
                    </a:lnTo>
                    <a:lnTo>
                      <a:pt x="44" y="13"/>
                    </a:lnTo>
                    <a:lnTo>
                      <a:pt x="46" y="19"/>
                    </a:lnTo>
                    <a:lnTo>
                      <a:pt x="46" y="29"/>
                    </a:lnTo>
                    <a:lnTo>
                      <a:pt x="42" y="38"/>
                    </a:lnTo>
                    <a:lnTo>
                      <a:pt x="42" y="38"/>
                    </a:lnTo>
                    <a:lnTo>
                      <a:pt x="38" y="46"/>
                    </a:lnTo>
                    <a:lnTo>
                      <a:pt x="32" y="50"/>
                    </a:lnTo>
                    <a:lnTo>
                      <a:pt x="23" y="52"/>
                    </a:lnTo>
                    <a:lnTo>
                      <a:pt x="15" y="52"/>
                    </a:lnTo>
                    <a:lnTo>
                      <a:pt x="15" y="52"/>
                    </a:lnTo>
                    <a:lnTo>
                      <a:pt x="15" y="52"/>
                    </a:lnTo>
                    <a:lnTo>
                      <a:pt x="7" y="48"/>
                    </a:lnTo>
                    <a:lnTo>
                      <a:pt x="2" y="40"/>
                    </a:lnTo>
                    <a:lnTo>
                      <a:pt x="0" y="34"/>
                    </a:lnTo>
                    <a:lnTo>
                      <a:pt x="2" y="23"/>
                    </a:lnTo>
                    <a:lnTo>
                      <a:pt x="5" y="15"/>
                    </a:lnTo>
                    <a:lnTo>
                      <a:pt x="5" y="15"/>
                    </a:lnTo>
                    <a:lnTo>
                      <a:pt x="9" y="7"/>
                    </a:lnTo>
                    <a:lnTo>
                      <a:pt x="15" y="2"/>
                    </a:lnTo>
                    <a:lnTo>
                      <a:pt x="23" y="0"/>
                    </a:lnTo>
                    <a:lnTo>
                      <a:pt x="32" y="0"/>
                    </a:lnTo>
                    <a:lnTo>
                      <a:pt x="32" y="0"/>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69" name="Freeform 168"/>
              <p:cNvSpPr>
                <a:spLocks/>
              </p:cNvSpPr>
              <p:nvPr/>
            </p:nvSpPr>
            <p:spPr bwMode="auto">
              <a:xfrm>
                <a:off x="1244600" y="4060825"/>
                <a:ext cx="307975" cy="338138"/>
              </a:xfrm>
              <a:custGeom>
                <a:avLst/>
                <a:gdLst>
                  <a:gd name="T0" fmla="*/ 194 w 194"/>
                  <a:gd name="T1" fmla="*/ 144 h 213"/>
                  <a:gd name="T2" fmla="*/ 194 w 194"/>
                  <a:gd name="T3" fmla="*/ 144 h 213"/>
                  <a:gd name="T4" fmla="*/ 194 w 194"/>
                  <a:gd name="T5" fmla="*/ 148 h 213"/>
                  <a:gd name="T6" fmla="*/ 194 w 194"/>
                  <a:gd name="T7" fmla="*/ 150 h 213"/>
                  <a:gd name="T8" fmla="*/ 194 w 194"/>
                  <a:gd name="T9" fmla="*/ 155 h 213"/>
                  <a:gd name="T10" fmla="*/ 190 w 194"/>
                  <a:gd name="T11" fmla="*/ 157 h 213"/>
                  <a:gd name="T12" fmla="*/ 90 w 194"/>
                  <a:gd name="T13" fmla="*/ 211 h 213"/>
                  <a:gd name="T14" fmla="*/ 90 w 194"/>
                  <a:gd name="T15" fmla="*/ 211 h 213"/>
                  <a:gd name="T16" fmla="*/ 85 w 194"/>
                  <a:gd name="T17" fmla="*/ 213 h 213"/>
                  <a:gd name="T18" fmla="*/ 83 w 194"/>
                  <a:gd name="T19" fmla="*/ 213 h 213"/>
                  <a:gd name="T20" fmla="*/ 79 w 194"/>
                  <a:gd name="T21" fmla="*/ 211 h 213"/>
                  <a:gd name="T22" fmla="*/ 77 w 194"/>
                  <a:gd name="T23" fmla="*/ 209 h 213"/>
                  <a:gd name="T24" fmla="*/ 2 w 194"/>
                  <a:gd name="T25" fmla="*/ 69 h 213"/>
                  <a:gd name="T26" fmla="*/ 2 w 194"/>
                  <a:gd name="T27" fmla="*/ 69 h 213"/>
                  <a:gd name="T28" fmla="*/ 0 w 194"/>
                  <a:gd name="T29" fmla="*/ 65 h 213"/>
                  <a:gd name="T30" fmla="*/ 2 w 194"/>
                  <a:gd name="T31" fmla="*/ 61 h 213"/>
                  <a:gd name="T32" fmla="*/ 2 w 194"/>
                  <a:gd name="T33" fmla="*/ 58 h 213"/>
                  <a:gd name="T34" fmla="*/ 6 w 194"/>
                  <a:gd name="T35" fmla="*/ 56 h 213"/>
                  <a:gd name="T36" fmla="*/ 106 w 194"/>
                  <a:gd name="T37" fmla="*/ 2 h 213"/>
                  <a:gd name="T38" fmla="*/ 106 w 194"/>
                  <a:gd name="T39" fmla="*/ 2 h 213"/>
                  <a:gd name="T40" fmla="*/ 110 w 194"/>
                  <a:gd name="T41" fmla="*/ 0 h 213"/>
                  <a:gd name="T42" fmla="*/ 112 w 194"/>
                  <a:gd name="T43" fmla="*/ 0 h 213"/>
                  <a:gd name="T44" fmla="*/ 115 w 194"/>
                  <a:gd name="T45" fmla="*/ 2 h 213"/>
                  <a:gd name="T46" fmla="*/ 117 w 194"/>
                  <a:gd name="T47" fmla="*/ 4 h 213"/>
                  <a:gd name="T48" fmla="*/ 194 w 194"/>
                  <a:gd name="T49" fmla="*/ 14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4" h="213">
                    <a:moveTo>
                      <a:pt x="194" y="144"/>
                    </a:moveTo>
                    <a:lnTo>
                      <a:pt x="194" y="144"/>
                    </a:lnTo>
                    <a:lnTo>
                      <a:pt x="194" y="148"/>
                    </a:lnTo>
                    <a:lnTo>
                      <a:pt x="194" y="150"/>
                    </a:lnTo>
                    <a:lnTo>
                      <a:pt x="194" y="155"/>
                    </a:lnTo>
                    <a:lnTo>
                      <a:pt x="190" y="157"/>
                    </a:lnTo>
                    <a:lnTo>
                      <a:pt x="90" y="211"/>
                    </a:lnTo>
                    <a:lnTo>
                      <a:pt x="90" y="211"/>
                    </a:lnTo>
                    <a:lnTo>
                      <a:pt x="85" y="213"/>
                    </a:lnTo>
                    <a:lnTo>
                      <a:pt x="83" y="213"/>
                    </a:lnTo>
                    <a:lnTo>
                      <a:pt x="79" y="211"/>
                    </a:lnTo>
                    <a:lnTo>
                      <a:pt x="77" y="209"/>
                    </a:lnTo>
                    <a:lnTo>
                      <a:pt x="2" y="69"/>
                    </a:lnTo>
                    <a:lnTo>
                      <a:pt x="2" y="69"/>
                    </a:lnTo>
                    <a:lnTo>
                      <a:pt x="0" y="65"/>
                    </a:lnTo>
                    <a:lnTo>
                      <a:pt x="2" y="61"/>
                    </a:lnTo>
                    <a:lnTo>
                      <a:pt x="2" y="58"/>
                    </a:lnTo>
                    <a:lnTo>
                      <a:pt x="6" y="56"/>
                    </a:lnTo>
                    <a:lnTo>
                      <a:pt x="106" y="2"/>
                    </a:lnTo>
                    <a:lnTo>
                      <a:pt x="106" y="2"/>
                    </a:lnTo>
                    <a:lnTo>
                      <a:pt x="110" y="0"/>
                    </a:lnTo>
                    <a:lnTo>
                      <a:pt x="112" y="0"/>
                    </a:lnTo>
                    <a:lnTo>
                      <a:pt x="115" y="2"/>
                    </a:lnTo>
                    <a:lnTo>
                      <a:pt x="117" y="4"/>
                    </a:lnTo>
                    <a:lnTo>
                      <a:pt x="194" y="144"/>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sp>
            <p:nvSpPr>
              <p:cNvPr id="170" name="Freeform 169"/>
              <p:cNvSpPr>
                <a:spLocks/>
              </p:cNvSpPr>
              <p:nvPr/>
            </p:nvSpPr>
            <p:spPr bwMode="auto">
              <a:xfrm>
                <a:off x="225425" y="4060825"/>
                <a:ext cx="307975" cy="338138"/>
              </a:xfrm>
              <a:custGeom>
                <a:avLst/>
                <a:gdLst>
                  <a:gd name="T0" fmla="*/ 2 w 194"/>
                  <a:gd name="T1" fmla="*/ 144 h 213"/>
                  <a:gd name="T2" fmla="*/ 2 w 194"/>
                  <a:gd name="T3" fmla="*/ 144 h 213"/>
                  <a:gd name="T4" fmla="*/ 0 w 194"/>
                  <a:gd name="T5" fmla="*/ 148 h 213"/>
                  <a:gd name="T6" fmla="*/ 2 w 194"/>
                  <a:gd name="T7" fmla="*/ 150 h 213"/>
                  <a:gd name="T8" fmla="*/ 2 w 194"/>
                  <a:gd name="T9" fmla="*/ 155 h 213"/>
                  <a:gd name="T10" fmla="*/ 6 w 194"/>
                  <a:gd name="T11" fmla="*/ 157 h 213"/>
                  <a:gd name="T12" fmla="*/ 107 w 194"/>
                  <a:gd name="T13" fmla="*/ 211 h 213"/>
                  <a:gd name="T14" fmla="*/ 107 w 194"/>
                  <a:gd name="T15" fmla="*/ 211 h 213"/>
                  <a:gd name="T16" fmla="*/ 111 w 194"/>
                  <a:gd name="T17" fmla="*/ 213 h 213"/>
                  <a:gd name="T18" fmla="*/ 113 w 194"/>
                  <a:gd name="T19" fmla="*/ 213 h 213"/>
                  <a:gd name="T20" fmla="*/ 115 w 194"/>
                  <a:gd name="T21" fmla="*/ 211 h 213"/>
                  <a:gd name="T22" fmla="*/ 117 w 194"/>
                  <a:gd name="T23" fmla="*/ 209 h 213"/>
                  <a:gd name="T24" fmla="*/ 194 w 194"/>
                  <a:gd name="T25" fmla="*/ 69 h 213"/>
                  <a:gd name="T26" fmla="*/ 194 w 194"/>
                  <a:gd name="T27" fmla="*/ 69 h 213"/>
                  <a:gd name="T28" fmla="*/ 194 w 194"/>
                  <a:gd name="T29" fmla="*/ 65 h 213"/>
                  <a:gd name="T30" fmla="*/ 194 w 194"/>
                  <a:gd name="T31" fmla="*/ 61 h 213"/>
                  <a:gd name="T32" fmla="*/ 194 w 194"/>
                  <a:gd name="T33" fmla="*/ 58 h 213"/>
                  <a:gd name="T34" fmla="*/ 190 w 194"/>
                  <a:gd name="T35" fmla="*/ 56 h 213"/>
                  <a:gd name="T36" fmla="*/ 90 w 194"/>
                  <a:gd name="T37" fmla="*/ 2 h 213"/>
                  <a:gd name="T38" fmla="*/ 90 w 194"/>
                  <a:gd name="T39" fmla="*/ 2 h 213"/>
                  <a:gd name="T40" fmla="*/ 86 w 194"/>
                  <a:gd name="T41" fmla="*/ 0 h 213"/>
                  <a:gd name="T42" fmla="*/ 84 w 194"/>
                  <a:gd name="T43" fmla="*/ 0 h 213"/>
                  <a:gd name="T44" fmla="*/ 79 w 194"/>
                  <a:gd name="T45" fmla="*/ 2 h 213"/>
                  <a:gd name="T46" fmla="*/ 77 w 194"/>
                  <a:gd name="T47" fmla="*/ 4 h 213"/>
                  <a:gd name="T48" fmla="*/ 2 w 194"/>
                  <a:gd name="T49" fmla="*/ 14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4" h="213">
                    <a:moveTo>
                      <a:pt x="2" y="144"/>
                    </a:moveTo>
                    <a:lnTo>
                      <a:pt x="2" y="144"/>
                    </a:lnTo>
                    <a:lnTo>
                      <a:pt x="0" y="148"/>
                    </a:lnTo>
                    <a:lnTo>
                      <a:pt x="2" y="150"/>
                    </a:lnTo>
                    <a:lnTo>
                      <a:pt x="2" y="155"/>
                    </a:lnTo>
                    <a:lnTo>
                      <a:pt x="6" y="157"/>
                    </a:lnTo>
                    <a:lnTo>
                      <a:pt x="107" y="211"/>
                    </a:lnTo>
                    <a:lnTo>
                      <a:pt x="107" y="211"/>
                    </a:lnTo>
                    <a:lnTo>
                      <a:pt x="111" y="213"/>
                    </a:lnTo>
                    <a:lnTo>
                      <a:pt x="113" y="213"/>
                    </a:lnTo>
                    <a:lnTo>
                      <a:pt x="115" y="211"/>
                    </a:lnTo>
                    <a:lnTo>
                      <a:pt x="117" y="209"/>
                    </a:lnTo>
                    <a:lnTo>
                      <a:pt x="194" y="69"/>
                    </a:lnTo>
                    <a:lnTo>
                      <a:pt x="194" y="69"/>
                    </a:lnTo>
                    <a:lnTo>
                      <a:pt x="194" y="65"/>
                    </a:lnTo>
                    <a:lnTo>
                      <a:pt x="194" y="61"/>
                    </a:lnTo>
                    <a:lnTo>
                      <a:pt x="194" y="58"/>
                    </a:lnTo>
                    <a:lnTo>
                      <a:pt x="190" y="56"/>
                    </a:lnTo>
                    <a:lnTo>
                      <a:pt x="90" y="2"/>
                    </a:lnTo>
                    <a:lnTo>
                      <a:pt x="90" y="2"/>
                    </a:lnTo>
                    <a:lnTo>
                      <a:pt x="86" y="0"/>
                    </a:lnTo>
                    <a:lnTo>
                      <a:pt x="84" y="0"/>
                    </a:lnTo>
                    <a:lnTo>
                      <a:pt x="79" y="2"/>
                    </a:lnTo>
                    <a:lnTo>
                      <a:pt x="77" y="4"/>
                    </a:lnTo>
                    <a:lnTo>
                      <a:pt x="2" y="144"/>
                    </a:lnTo>
                    <a:close/>
                  </a:path>
                </a:pathLst>
              </a:cu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grpSp>
      </p:grpSp>
      <p:grpSp>
        <p:nvGrpSpPr>
          <p:cNvPr id="171" name="Group 170"/>
          <p:cNvGrpSpPr/>
          <p:nvPr/>
        </p:nvGrpSpPr>
        <p:grpSpPr>
          <a:xfrm>
            <a:off x="7535338" y="1452804"/>
            <a:ext cx="750795" cy="780238"/>
            <a:chOff x="10118112" y="1952784"/>
            <a:chExt cx="1211283" cy="1258784"/>
          </a:xfrm>
          <a:solidFill>
            <a:schemeClr val="accent1">
              <a:lumMod val="40000"/>
              <a:lumOff val="60000"/>
            </a:schemeClr>
          </a:solidFill>
        </p:grpSpPr>
        <p:sp>
          <p:nvSpPr>
            <p:cNvPr id="172" name="Oval 171"/>
            <p:cNvSpPr>
              <a:spLocks/>
            </p:cNvSpPr>
            <p:nvPr/>
          </p:nvSpPr>
          <p:spPr>
            <a:xfrm>
              <a:off x="10118112" y="1952784"/>
              <a:ext cx="1211283" cy="1258784"/>
            </a:xfrm>
            <a:prstGeom prst="ellipse">
              <a:avLst/>
            </a:prstGeom>
            <a:grpFill/>
            <a:ln>
              <a:solidFill>
                <a:srgbClr val="FFFFFF"/>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55043" rIns="55043" bIns="137160" numCol="1" anchor="b" anchorCtr="0" compatLnSpc="1">
              <a:prstTxWarp prst="textNoShape">
                <a:avLst/>
              </a:prstTxWarp>
              <a:noAutofit/>
            </a:bodyPr>
            <a:lstStyle/>
            <a:p>
              <a:pPr defTabSz="671457">
                <a:buClr>
                  <a:srgbClr val="004482"/>
                </a:buClr>
              </a:pPr>
              <a:endParaRPr lang="en-US" sz="800" b="1" dirty="0">
                <a:solidFill>
                  <a:srgbClr val="FFFFFF"/>
                </a:solidFill>
                <a:latin typeface="Arial"/>
              </a:endParaRPr>
            </a:p>
          </p:txBody>
        </p:sp>
        <p:sp>
          <p:nvSpPr>
            <p:cNvPr id="173" name="Freeform 65"/>
            <p:cNvSpPr>
              <a:spLocks noEditPoints="1"/>
            </p:cNvSpPr>
            <p:nvPr/>
          </p:nvSpPr>
          <p:spPr bwMode="auto">
            <a:xfrm>
              <a:off x="10360798" y="2204006"/>
              <a:ext cx="802111" cy="680141"/>
            </a:xfrm>
            <a:custGeom>
              <a:avLst/>
              <a:gdLst>
                <a:gd name="T0" fmla="*/ 414 w 776"/>
                <a:gd name="T1" fmla="*/ 460 h 658"/>
                <a:gd name="T2" fmla="*/ 408 w 776"/>
                <a:gd name="T3" fmla="*/ 474 h 658"/>
                <a:gd name="T4" fmla="*/ 474 w 776"/>
                <a:gd name="T5" fmla="*/ 536 h 658"/>
                <a:gd name="T6" fmla="*/ 590 w 776"/>
                <a:gd name="T7" fmla="*/ 572 h 658"/>
                <a:gd name="T8" fmla="*/ 698 w 776"/>
                <a:gd name="T9" fmla="*/ 512 h 658"/>
                <a:gd name="T10" fmla="*/ 728 w 776"/>
                <a:gd name="T11" fmla="*/ 384 h 658"/>
                <a:gd name="T12" fmla="*/ 662 w 776"/>
                <a:gd name="T13" fmla="*/ 276 h 658"/>
                <a:gd name="T14" fmla="*/ 542 w 776"/>
                <a:gd name="T15" fmla="*/ 248 h 658"/>
                <a:gd name="T16" fmla="*/ 436 w 776"/>
                <a:gd name="T17" fmla="*/ 304 h 658"/>
                <a:gd name="T18" fmla="*/ 404 w 776"/>
                <a:gd name="T19" fmla="*/ 424 h 658"/>
                <a:gd name="T20" fmla="*/ 606 w 776"/>
                <a:gd name="T21" fmla="*/ 328 h 658"/>
                <a:gd name="T22" fmla="*/ 656 w 776"/>
                <a:gd name="T23" fmla="*/ 376 h 658"/>
                <a:gd name="T24" fmla="*/ 662 w 776"/>
                <a:gd name="T25" fmla="*/ 428 h 658"/>
                <a:gd name="T26" fmla="*/ 622 w 776"/>
                <a:gd name="T27" fmla="*/ 484 h 658"/>
                <a:gd name="T28" fmla="*/ 570 w 776"/>
                <a:gd name="T29" fmla="*/ 500 h 658"/>
                <a:gd name="T30" fmla="*/ 502 w 776"/>
                <a:gd name="T31" fmla="*/ 474 h 658"/>
                <a:gd name="T32" fmla="*/ 476 w 776"/>
                <a:gd name="T33" fmla="*/ 410 h 658"/>
                <a:gd name="T34" fmla="*/ 492 w 776"/>
                <a:gd name="T35" fmla="*/ 360 h 658"/>
                <a:gd name="T36" fmla="*/ 550 w 776"/>
                <a:gd name="T37" fmla="*/ 322 h 658"/>
                <a:gd name="T38" fmla="*/ 346 w 776"/>
                <a:gd name="T39" fmla="*/ 566 h 658"/>
                <a:gd name="T40" fmla="*/ 370 w 776"/>
                <a:gd name="T41" fmla="*/ 428 h 658"/>
                <a:gd name="T42" fmla="*/ 288 w 776"/>
                <a:gd name="T43" fmla="*/ 312 h 658"/>
                <a:gd name="T44" fmla="*/ 148 w 776"/>
                <a:gd name="T45" fmla="*/ 286 h 658"/>
                <a:gd name="T46" fmla="*/ 28 w 776"/>
                <a:gd name="T47" fmla="*/ 370 h 658"/>
                <a:gd name="T48" fmla="*/ 6 w 776"/>
                <a:gd name="T49" fmla="*/ 510 h 658"/>
                <a:gd name="T50" fmla="*/ 88 w 776"/>
                <a:gd name="T51" fmla="*/ 628 h 658"/>
                <a:gd name="T52" fmla="*/ 230 w 776"/>
                <a:gd name="T53" fmla="*/ 650 h 658"/>
                <a:gd name="T54" fmla="*/ 238 w 776"/>
                <a:gd name="T55" fmla="*/ 608 h 658"/>
                <a:gd name="T56" fmla="*/ 254 w 776"/>
                <a:gd name="T57" fmla="*/ 598 h 658"/>
                <a:gd name="T58" fmla="*/ 242 w 776"/>
                <a:gd name="T59" fmla="*/ 532 h 658"/>
                <a:gd name="T60" fmla="*/ 182 w 776"/>
                <a:gd name="T61" fmla="*/ 552 h 658"/>
                <a:gd name="T62" fmla="*/ 124 w 776"/>
                <a:gd name="T63" fmla="*/ 520 h 658"/>
                <a:gd name="T64" fmla="*/ 104 w 776"/>
                <a:gd name="T65" fmla="*/ 476 h 658"/>
                <a:gd name="T66" fmla="*/ 120 w 776"/>
                <a:gd name="T67" fmla="*/ 416 h 658"/>
                <a:gd name="T68" fmla="*/ 160 w 776"/>
                <a:gd name="T69" fmla="*/ 388 h 658"/>
                <a:gd name="T70" fmla="*/ 222 w 776"/>
                <a:gd name="T71" fmla="*/ 394 h 658"/>
                <a:gd name="T72" fmla="*/ 258 w 776"/>
                <a:gd name="T73" fmla="*/ 430 h 658"/>
                <a:gd name="T74" fmla="*/ 268 w 776"/>
                <a:gd name="T75" fmla="*/ 492 h 658"/>
                <a:gd name="T76" fmla="*/ 242 w 776"/>
                <a:gd name="T77" fmla="*/ 532 h 658"/>
                <a:gd name="T78" fmla="*/ 398 w 776"/>
                <a:gd name="T79" fmla="*/ 52 h 658"/>
                <a:gd name="T80" fmla="*/ 304 w 776"/>
                <a:gd name="T81" fmla="*/ 28 h 658"/>
                <a:gd name="T82" fmla="*/ 218 w 776"/>
                <a:gd name="T83" fmla="*/ 72 h 658"/>
                <a:gd name="T84" fmla="*/ 190 w 776"/>
                <a:gd name="T85" fmla="*/ 164 h 658"/>
                <a:gd name="T86" fmla="*/ 236 w 776"/>
                <a:gd name="T87" fmla="*/ 254 h 658"/>
                <a:gd name="T88" fmla="*/ 328 w 776"/>
                <a:gd name="T89" fmla="*/ 280 h 658"/>
                <a:gd name="T90" fmla="*/ 408 w 776"/>
                <a:gd name="T91" fmla="*/ 230 h 658"/>
                <a:gd name="T92" fmla="*/ 456 w 776"/>
                <a:gd name="T93" fmla="*/ 180 h 658"/>
                <a:gd name="T94" fmla="*/ 438 w 776"/>
                <a:gd name="T95" fmla="*/ 168 h 658"/>
                <a:gd name="T96" fmla="*/ 468 w 776"/>
                <a:gd name="T97" fmla="*/ 116 h 658"/>
                <a:gd name="T98" fmla="*/ 384 w 776"/>
                <a:gd name="T99" fmla="*/ 164 h 658"/>
                <a:gd name="T100" fmla="*/ 356 w 776"/>
                <a:gd name="T101" fmla="*/ 210 h 658"/>
                <a:gd name="T102" fmla="*/ 316 w 776"/>
                <a:gd name="T103" fmla="*/ 224 h 658"/>
                <a:gd name="T104" fmla="*/ 264 w 776"/>
                <a:gd name="T105" fmla="*/ 206 h 658"/>
                <a:gd name="T106" fmla="*/ 242 w 776"/>
                <a:gd name="T107" fmla="*/ 172 h 658"/>
                <a:gd name="T108" fmla="*/ 252 w 776"/>
                <a:gd name="T109" fmla="*/ 120 h 658"/>
                <a:gd name="T110" fmla="*/ 296 w 776"/>
                <a:gd name="T111" fmla="*/ 88 h 658"/>
                <a:gd name="T112" fmla="*/ 338 w 776"/>
                <a:gd name="T113" fmla="*/ 90 h 658"/>
                <a:gd name="T114" fmla="*/ 378 w 776"/>
                <a:gd name="T115" fmla="*/ 12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6" h="658">
                  <a:moveTo>
                    <a:pt x="404" y="424"/>
                  </a:moveTo>
                  <a:lnTo>
                    <a:pt x="404" y="424"/>
                  </a:lnTo>
                  <a:lnTo>
                    <a:pt x="410" y="446"/>
                  </a:lnTo>
                  <a:lnTo>
                    <a:pt x="414" y="460"/>
                  </a:lnTo>
                  <a:lnTo>
                    <a:pt x="416" y="466"/>
                  </a:lnTo>
                  <a:lnTo>
                    <a:pt x="414" y="468"/>
                  </a:lnTo>
                  <a:lnTo>
                    <a:pt x="414" y="468"/>
                  </a:lnTo>
                  <a:lnTo>
                    <a:pt x="408" y="474"/>
                  </a:lnTo>
                  <a:lnTo>
                    <a:pt x="398" y="486"/>
                  </a:lnTo>
                  <a:lnTo>
                    <a:pt x="386" y="504"/>
                  </a:lnTo>
                  <a:lnTo>
                    <a:pt x="420" y="558"/>
                  </a:lnTo>
                  <a:lnTo>
                    <a:pt x="474" y="536"/>
                  </a:lnTo>
                  <a:lnTo>
                    <a:pt x="502" y="558"/>
                  </a:lnTo>
                  <a:lnTo>
                    <a:pt x="506" y="606"/>
                  </a:lnTo>
                  <a:lnTo>
                    <a:pt x="570" y="616"/>
                  </a:lnTo>
                  <a:lnTo>
                    <a:pt x="590" y="572"/>
                  </a:lnTo>
                  <a:lnTo>
                    <a:pt x="620" y="566"/>
                  </a:lnTo>
                  <a:lnTo>
                    <a:pt x="664" y="590"/>
                  </a:lnTo>
                  <a:lnTo>
                    <a:pt x="712" y="558"/>
                  </a:lnTo>
                  <a:lnTo>
                    <a:pt x="698" y="512"/>
                  </a:lnTo>
                  <a:lnTo>
                    <a:pt x="712" y="484"/>
                  </a:lnTo>
                  <a:lnTo>
                    <a:pt x="766" y="472"/>
                  </a:lnTo>
                  <a:lnTo>
                    <a:pt x="776" y="406"/>
                  </a:lnTo>
                  <a:lnTo>
                    <a:pt x="728" y="384"/>
                  </a:lnTo>
                  <a:lnTo>
                    <a:pt x="724" y="352"/>
                  </a:lnTo>
                  <a:lnTo>
                    <a:pt x="750" y="314"/>
                  </a:lnTo>
                  <a:lnTo>
                    <a:pt x="712" y="258"/>
                  </a:lnTo>
                  <a:lnTo>
                    <a:pt x="662" y="276"/>
                  </a:lnTo>
                  <a:lnTo>
                    <a:pt x="634" y="258"/>
                  </a:lnTo>
                  <a:lnTo>
                    <a:pt x="628" y="214"/>
                  </a:lnTo>
                  <a:lnTo>
                    <a:pt x="564" y="206"/>
                  </a:lnTo>
                  <a:lnTo>
                    <a:pt x="542" y="248"/>
                  </a:lnTo>
                  <a:lnTo>
                    <a:pt x="512" y="258"/>
                  </a:lnTo>
                  <a:lnTo>
                    <a:pt x="472" y="230"/>
                  </a:lnTo>
                  <a:lnTo>
                    <a:pt x="420" y="258"/>
                  </a:lnTo>
                  <a:lnTo>
                    <a:pt x="436" y="304"/>
                  </a:lnTo>
                  <a:lnTo>
                    <a:pt x="416" y="336"/>
                  </a:lnTo>
                  <a:lnTo>
                    <a:pt x="370" y="344"/>
                  </a:lnTo>
                  <a:lnTo>
                    <a:pt x="362" y="410"/>
                  </a:lnTo>
                  <a:lnTo>
                    <a:pt x="404" y="424"/>
                  </a:lnTo>
                  <a:close/>
                  <a:moveTo>
                    <a:pt x="570" y="322"/>
                  </a:moveTo>
                  <a:lnTo>
                    <a:pt x="570" y="322"/>
                  </a:lnTo>
                  <a:lnTo>
                    <a:pt x="588" y="322"/>
                  </a:lnTo>
                  <a:lnTo>
                    <a:pt x="606" y="328"/>
                  </a:lnTo>
                  <a:lnTo>
                    <a:pt x="622" y="336"/>
                  </a:lnTo>
                  <a:lnTo>
                    <a:pt x="636" y="348"/>
                  </a:lnTo>
                  <a:lnTo>
                    <a:pt x="648" y="360"/>
                  </a:lnTo>
                  <a:lnTo>
                    <a:pt x="656" y="376"/>
                  </a:lnTo>
                  <a:lnTo>
                    <a:pt x="662" y="392"/>
                  </a:lnTo>
                  <a:lnTo>
                    <a:pt x="664" y="410"/>
                  </a:lnTo>
                  <a:lnTo>
                    <a:pt x="664" y="410"/>
                  </a:lnTo>
                  <a:lnTo>
                    <a:pt x="662" y="428"/>
                  </a:lnTo>
                  <a:lnTo>
                    <a:pt x="656" y="446"/>
                  </a:lnTo>
                  <a:lnTo>
                    <a:pt x="648" y="460"/>
                  </a:lnTo>
                  <a:lnTo>
                    <a:pt x="636" y="474"/>
                  </a:lnTo>
                  <a:lnTo>
                    <a:pt x="622" y="484"/>
                  </a:lnTo>
                  <a:lnTo>
                    <a:pt x="606" y="492"/>
                  </a:lnTo>
                  <a:lnTo>
                    <a:pt x="588" y="498"/>
                  </a:lnTo>
                  <a:lnTo>
                    <a:pt x="570" y="500"/>
                  </a:lnTo>
                  <a:lnTo>
                    <a:pt x="570" y="500"/>
                  </a:lnTo>
                  <a:lnTo>
                    <a:pt x="550" y="498"/>
                  </a:lnTo>
                  <a:lnTo>
                    <a:pt x="532" y="492"/>
                  </a:lnTo>
                  <a:lnTo>
                    <a:pt x="516" y="484"/>
                  </a:lnTo>
                  <a:lnTo>
                    <a:pt x="502" y="474"/>
                  </a:lnTo>
                  <a:lnTo>
                    <a:pt x="492" y="460"/>
                  </a:lnTo>
                  <a:lnTo>
                    <a:pt x="482" y="446"/>
                  </a:lnTo>
                  <a:lnTo>
                    <a:pt x="478" y="428"/>
                  </a:lnTo>
                  <a:lnTo>
                    <a:pt x="476" y="410"/>
                  </a:lnTo>
                  <a:lnTo>
                    <a:pt x="476" y="410"/>
                  </a:lnTo>
                  <a:lnTo>
                    <a:pt x="478" y="392"/>
                  </a:lnTo>
                  <a:lnTo>
                    <a:pt x="482" y="376"/>
                  </a:lnTo>
                  <a:lnTo>
                    <a:pt x="492" y="360"/>
                  </a:lnTo>
                  <a:lnTo>
                    <a:pt x="502" y="348"/>
                  </a:lnTo>
                  <a:lnTo>
                    <a:pt x="516" y="336"/>
                  </a:lnTo>
                  <a:lnTo>
                    <a:pt x="532" y="328"/>
                  </a:lnTo>
                  <a:lnTo>
                    <a:pt x="550" y="322"/>
                  </a:lnTo>
                  <a:lnTo>
                    <a:pt x="570" y="322"/>
                  </a:lnTo>
                  <a:lnTo>
                    <a:pt x="570" y="322"/>
                  </a:lnTo>
                  <a:close/>
                  <a:moveTo>
                    <a:pt x="310" y="610"/>
                  </a:moveTo>
                  <a:lnTo>
                    <a:pt x="346" y="566"/>
                  </a:lnTo>
                  <a:lnTo>
                    <a:pt x="324" y="528"/>
                  </a:lnTo>
                  <a:lnTo>
                    <a:pt x="342" y="504"/>
                  </a:lnTo>
                  <a:lnTo>
                    <a:pt x="382" y="480"/>
                  </a:lnTo>
                  <a:lnTo>
                    <a:pt x="370" y="428"/>
                  </a:lnTo>
                  <a:lnTo>
                    <a:pt x="328" y="418"/>
                  </a:lnTo>
                  <a:lnTo>
                    <a:pt x="316" y="392"/>
                  </a:lnTo>
                  <a:lnTo>
                    <a:pt x="332" y="350"/>
                  </a:lnTo>
                  <a:lnTo>
                    <a:pt x="288" y="312"/>
                  </a:lnTo>
                  <a:lnTo>
                    <a:pt x="254" y="332"/>
                  </a:lnTo>
                  <a:lnTo>
                    <a:pt x="224" y="324"/>
                  </a:lnTo>
                  <a:lnTo>
                    <a:pt x="210" y="280"/>
                  </a:lnTo>
                  <a:lnTo>
                    <a:pt x="148" y="286"/>
                  </a:lnTo>
                  <a:lnTo>
                    <a:pt x="136" y="328"/>
                  </a:lnTo>
                  <a:lnTo>
                    <a:pt x="112" y="344"/>
                  </a:lnTo>
                  <a:lnTo>
                    <a:pt x="68" y="322"/>
                  </a:lnTo>
                  <a:lnTo>
                    <a:pt x="28" y="370"/>
                  </a:lnTo>
                  <a:lnTo>
                    <a:pt x="52" y="412"/>
                  </a:lnTo>
                  <a:lnTo>
                    <a:pt x="40" y="438"/>
                  </a:lnTo>
                  <a:lnTo>
                    <a:pt x="0" y="456"/>
                  </a:lnTo>
                  <a:lnTo>
                    <a:pt x="6" y="510"/>
                  </a:lnTo>
                  <a:lnTo>
                    <a:pt x="50" y="526"/>
                  </a:lnTo>
                  <a:lnTo>
                    <a:pt x="62" y="550"/>
                  </a:lnTo>
                  <a:lnTo>
                    <a:pt x="44" y="588"/>
                  </a:lnTo>
                  <a:lnTo>
                    <a:pt x="88" y="628"/>
                  </a:lnTo>
                  <a:lnTo>
                    <a:pt x="126" y="602"/>
                  </a:lnTo>
                  <a:lnTo>
                    <a:pt x="156" y="606"/>
                  </a:lnTo>
                  <a:lnTo>
                    <a:pt x="174" y="658"/>
                  </a:lnTo>
                  <a:lnTo>
                    <a:pt x="230" y="650"/>
                  </a:lnTo>
                  <a:lnTo>
                    <a:pt x="230" y="650"/>
                  </a:lnTo>
                  <a:lnTo>
                    <a:pt x="236" y="630"/>
                  </a:lnTo>
                  <a:lnTo>
                    <a:pt x="238" y="616"/>
                  </a:lnTo>
                  <a:lnTo>
                    <a:pt x="238" y="608"/>
                  </a:lnTo>
                  <a:lnTo>
                    <a:pt x="238" y="608"/>
                  </a:lnTo>
                  <a:lnTo>
                    <a:pt x="240" y="606"/>
                  </a:lnTo>
                  <a:lnTo>
                    <a:pt x="242" y="604"/>
                  </a:lnTo>
                  <a:lnTo>
                    <a:pt x="254" y="598"/>
                  </a:lnTo>
                  <a:lnTo>
                    <a:pt x="270" y="592"/>
                  </a:lnTo>
                  <a:lnTo>
                    <a:pt x="310" y="610"/>
                  </a:lnTo>
                  <a:close/>
                  <a:moveTo>
                    <a:pt x="242" y="532"/>
                  </a:moveTo>
                  <a:lnTo>
                    <a:pt x="242" y="532"/>
                  </a:lnTo>
                  <a:lnTo>
                    <a:pt x="228" y="542"/>
                  </a:lnTo>
                  <a:lnTo>
                    <a:pt x="214" y="548"/>
                  </a:lnTo>
                  <a:lnTo>
                    <a:pt x="198" y="552"/>
                  </a:lnTo>
                  <a:lnTo>
                    <a:pt x="182" y="552"/>
                  </a:lnTo>
                  <a:lnTo>
                    <a:pt x="166" y="548"/>
                  </a:lnTo>
                  <a:lnTo>
                    <a:pt x="150" y="542"/>
                  </a:lnTo>
                  <a:lnTo>
                    <a:pt x="136" y="532"/>
                  </a:lnTo>
                  <a:lnTo>
                    <a:pt x="124" y="520"/>
                  </a:lnTo>
                  <a:lnTo>
                    <a:pt x="124" y="520"/>
                  </a:lnTo>
                  <a:lnTo>
                    <a:pt x="114" y="506"/>
                  </a:lnTo>
                  <a:lnTo>
                    <a:pt x="108" y="492"/>
                  </a:lnTo>
                  <a:lnTo>
                    <a:pt x="104" y="476"/>
                  </a:lnTo>
                  <a:lnTo>
                    <a:pt x="104" y="460"/>
                  </a:lnTo>
                  <a:lnTo>
                    <a:pt x="106" y="444"/>
                  </a:lnTo>
                  <a:lnTo>
                    <a:pt x="112" y="430"/>
                  </a:lnTo>
                  <a:lnTo>
                    <a:pt x="120" y="416"/>
                  </a:lnTo>
                  <a:lnTo>
                    <a:pt x="132" y="404"/>
                  </a:lnTo>
                  <a:lnTo>
                    <a:pt x="132" y="404"/>
                  </a:lnTo>
                  <a:lnTo>
                    <a:pt x="144" y="394"/>
                  </a:lnTo>
                  <a:lnTo>
                    <a:pt x="160" y="388"/>
                  </a:lnTo>
                  <a:lnTo>
                    <a:pt x="176" y="384"/>
                  </a:lnTo>
                  <a:lnTo>
                    <a:pt x="192" y="384"/>
                  </a:lnTo>
                  <a:lnTo>
                    <a:pt x="208" y="388"/>
                  </a:lnTo>
                  <a:lnTo>
                    <a:pt x="222" y="394"/>
                  </a:lnTo>
                  <a:lnTo>
                    <a:pt x="236" y="404"/>
                  </a:lnTo>
                  <a:lnTo>
                    <a:pt x="250" y="416"/>
                  </a:lnTo>
                  <a:lnTo>
                    <a:pt x="250" y="416"/>
                  </a:lnTo>
                  <a:lnTo>
                    <a:pt x="258" y="430"/>
                  </a:lnTo>
                  <a:lnTo>
                    <a:pt x="266" y="444"/>
                  </a:lnTo>
                  <a:lnTo>
                    <a:pt x="270" y="460"/>
                  </a:lnTo>
                  <a:lnTo>
                    <a:pt x="270" y="476"/>
                  </a:lnTo>
                  <a:lnTo>
                    <a:pt x="268" y="492"/>
                  </a:lnTo>
                  <a:lnTo>
                    <a:pt x="262" y="506"/>
                  </a:lnTo>
                  <a:lnTo>
                    <a:pt x="254" y="520"/>
                  </a:lnTo>
                  <a:lnTo>
                    <a:pt x="242" y="532"/>
                  </a:lnTo>
                  <a:lnTo>
                    <a:pt x="242" y="532"/>
                  </a:lnTo>
                  <a:close/>
                  <a:moveTo>
                    <a:pt x="468" y="116"/>
                  </a:moveTo>
                  <a:lnTo>
                    <a:pt x="450" y="72"/>
                  </a:lnTo>
                  <a:lnTo>
                    <a:pt x="412" y="74"/>
                  </a:lnTo>
                  <a:lnTo>
                    <a:pt x="398" y="52"/>
                  </a:lnTo>
                  <a:lnTo>
                    <a:pt x="396" y="12"/>
                  </a:lnTo>
                  <a:lnTo>
                    <a:pt x="352" y="2"/>
                  </a:lnTo>
                  <a:lnTo>
                    <a:pt x="328" y="30"/>
                  </a:lnTo>
                  <a:lnTo>
                    <a:pt x="304" y="28"/>
                  </a:lnTo>
                  <a:lnTo>
                    <a:pt x="278" y="0"/>
                  </a:lnTo>
                  <a:lnTo>
                    <a:pt x="232" y="18"/>
                  </a:lnTo>
                  <a:lnTo>
                    <a:pt x="236" y="52"/>
                  </a:lnTo>
                  <a:lnTo>
                    <a:pt x="218" y="72"/>
                  </a:lnTo>
                  <a:lnTo>
                    <a:pt x="178" y="66"/>
                  </a:lnTo>
                  <a:lnTo>
                    <a:pt x="160" y="116"/>
                  </a:lnTo>
                  <a:lnTo>
                    <a:pt x="186" y="140"/>
                  </a:lnTo>
                  <a:lnTo>
                    <a:pt x="190" y="164"/>
                  </a:lnTo>
                  <a:lnTo>
                    <a:pt x="156" y="190"/>
                  </a:lnTo>
                  <a:lnTo>
                    <a:pt x="178" y="238"/>
                  </a:lnTo>
                  <a:lnTo>
                    <a:pt x="220" y="236"/>
                  </a:lnTo>
                  <a:lnTo>
                    <a:pt x="236" y="254"/>
                  </a:lnTo>
                  <a:lnTo>
                    <a:pt x="234" y="290"/>
                  </a:lnTo>
                  <a:lnTo>
                    <a:pt x="276" y="306"/>
                  </a:lnTo>
                  <a:lnTo>
                    <a:pt x="304" y="280"/>
                  </a:lnTo>
                  <a:lnTo>
                    <a:pt x="328" y="280"/>
                  </a:lnTo>
                  <a:lnTo>
                    <a:pt x="350" y="308"/>
                  </a:lnTo>
                  <a:lnTo>
                    <a:pt x="398" y="288"/>
                  </a:lnTo>
                  <a:lnTo>
                    <a:pt x="392" y="252"/>
                  </a:lnTo>
                  <a:lnTo>
                    <a:pt x="408" y="230"/>
                  </a:lnTo>
                  <a:lnTo>
                    <a:pt x="454" y="236"/>
                  </a:lnTo>
                  <a:lnTo>
                    <a:pt x="468" y="190"/>
                  </a:lnTo>
                  <a:lnTo>
                    <a:pt x="468" y="190"/>
                  </a:lnTo>
                  <a:lnTo>
                    <a:pt x="456" y="180"/>
                  </a:lnTo>
                  <a:lnTo>
                    <a:pt x="446" y="172"/>
                  </a:lnTo>
                  <a:lnTo>
                    <a:pt x="440" y="168"/>
                  </a:lnTo>
                  <a:lnTo>
                    <a:pt x="440" y="168"/>
                  </a:lnTo>
                  <a:lnTo>
                    <a:pt x="438" y="168"/>
                  </a:lnTo>
                  <a:lnTo>
                    <a:pt x="438" y="164"/>
                  </a:lnTo>
                  <a:lnTo>
                    <a:pt x="438" y="154"/>
                  </a:lnTo>
                  <a:lnTo>
                    <a:pt x="440" y="138"/>
                  </a:lnTo>
                  <a:lnTo>
                    <a:pt x="468" y="116"/>
                  </a:lnTo>
                  <a:close/>
                  <a:moveTo>
                    <a:pt x="384" y="138"/>
                  </a:moveTo>
                  <a:lnTo>
                    <a:pt x="384" y="138"/>
                  </a:lnTo>
                  <a:lnTo>
                    <a:pt x="386" y="150"/>
                  </a:lnTo>
                  <a:lnTo>
                    <a:pt x="384" y="164"/>
                  </a:lnTo>
                  <a:lnTo>
                    <a:pt x="380" y="178"/>
                  </a:lnTo>
                  <a:lnTo>
                    <a:pt x="374" y="190"/>
                  </a:lnTo>
                  <a:lnTo>
                    <a:pt x="366" y="200"/>
                  </a:lnTo>
                  <a:lnTo>
                    <a:pt x="356" y="210"/>
                  </a:lnTo>
                  <a:lnTo>
                    <a:pt x="344" y="216"/>
                  </a:lnTo>
                  <a:lnTo>
                    <a:pt x="330" y="222"/>
                  </a:lnTo>
                  <a:lnTo>
                    <a:pt x="330" y="222"/>
                  </a:lnTo>
                  <a:lnTo>
                    <a:pt x="316" y="224"/>
                  </a:lnTo>
                  <a:lnTo>
                    <a:pt x="302" y="224"/>
                  </a:lnTo>
                  <a:lnTo>
                    <a:pt x="288" y="220"/>
                  </a:lnTo>
                  <a:lnTo>
                    <a:pt x="276" y="214"/>
                  </a:lnTo>
                  <a:lnTo>
                    <a:pt x="264" y="206"/>
                  </a:lnTo>
                  <a:lnTo>
                    <a:pt x="254" y="196"/>
                  </a:lnTo>
                  <a:lnTo>
                    <a:pt x="248" y="186"/>
                  </a:lnTo>
                  <a:lnTo>
                    <a:pt x="242" y="172"/>
                  </a:lnTo>
                  <a:lnTo>
                    <a:pt x="242" y="172"/>
                  </a:lnTo>
                  <a:lnTo>
                    <a:pt x="240" y="158"/>
                  </a:lnTo>
                  <a:lnTo>
                    <a:pt x="242" y="144"/>
                  </a:lnTo>
                  <a:lnTo>
                    <a:pt x="246" y="132"/>
                  </a:lnTo>
                  <a:lnTo>
                    <a:pt x="252" y="120"/>
                  </a:lnTo>
                  <a:lnTo>
                    <a:pt x="260" y="108"/>
                  </a:lnTo>
                  <a:lnTo>
                    <a:pt x="270" y="100"/>
                  </a:lnTo>
                  <a:lnTo>
                    <a:pt x="282" y="92"/>
                  </a:lnTo>
                  <a:lnTo>
                    <a:pt x="296" y="88"/>
                  </a:lnTo>
                  <a:lnTo>
                    <a:pt x="296" y="88"/>
                  </a:lnTo>
                  <a:lnTo>
                    <a:pt x="310" y="86"/>
                  </a:lnTo>
                  <a:lnTo>
                    <a:pt x="324" y="86"/>
                  </a:lnTo>
                  <a:lnTo>
                    <a:pt x="338" y="90"/>
                  </a:lnTo>
                  <a:lnTo>
                    <a:pt x="350" y="94"/>
                  </a:lnTo>
                  <a:lnTo>
                    <a:pt x="362" y="102"/>
                  </a:lnTo>
                  <a:lnTo>
                    <a:pt x="372" y="112"/>
                  </a:lnTo>
                  <a:lnTo>
                    <a:pt x="378" y="124"/>
                  </a:lnTo>
                  <a:lnTo>
                    <a:pt x="384" y="138"/>
                  </a:lnTo>
                  <a:lnTo>
                    <a:pt x="384" y="138"/>
                  </a:lnTo>
                  <a:close/>
                </a:path>
              </a:pathLst>
            </a:cu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457143"/>
              <a:endParaRPr lang="en-US">
                <a:solidFill>
                  <a:srgbClr val="676767"/>
                </a:solidFill>
              </a:endParaRPr>
            </a:p>
          </p:txBody>
        </p:sp>
      </p:grpSp>
      <p:sp>
        <p:nvSpPr>
          <p:cNvPr id="51" name="Rectangle 50"/>
          <p:cNvSpPr/>
          <p:nvPr/>
        </p:nvSpPr>
        <p:spPr bwMode="gray">
          <a:xfrm>
            <a:off x="399855" y="4167972"/>
            <a:ext cx="8323593" cy="199407"/>
          </a:xfrm>
          <a:prstGeom prst="rect">
            <a:avLst/>
          </a:prstGeom>
          <a:solidFill>
            <a:schemeClr val="tx2"/>
          </a:solidFill>
          <a:ln w="9525">
            <a:noFill/>
            <a:round/>
            <a:headEnd/>
            <a:tailEnd/>
          </a:ln>
          <a:effectLst/>
        </p:spPr>
        <p:txBody>
          <a:bodyPr vert="horz" wrap="square" lIns="68580" tIns="34291" rIns="68580" bIns="34291" numCol="1" anchor="ctr" anchorCtr="0" compatLnSpc="1">
            <a:prstTxWarp prst="textNoShape">
              <a:avLst/>
            </a:prstTxWarp>
          </a:bodyPr>
          <a:lstStyle/>
          <a:p>
            <a:pPr algn="ctr" defTabSz="609224"/>
            <a:r>
              <a:rPr lang="en-US" sz="1400" b="1" cap="all" dirty="0">
                <a:solidFill>
                  <a:prstClr val="white"/>
                </a:solidFill>
                <a:latin typeface="Arial" charset="0"/>
                <a:ea typeface="ＭＳ Ｐゴシック" charset="0"/>
                <a:cs typeface="ＭＳ Ｐゴシック" charset="0"/>
              </a:rPr>
              <a:t>Communication</a:t>
            </a:r>
          </a:p>
        </p:txBody>
      </p:sp>
      <p:sp>
        <p:nvSpPr>
          <p:cNvPr id="52" name="Rectangle 51"/>
          <p:cNvSpPr/>
          <p:nvPr/>
        </p:nvSpPr>
        <p:spPr bwMode="gray">
          <a:xfrm>
            <a:off x="399855" y="4436500"/>
            <a:ext cx="8323593" cy="199407"/>
          </a:xfrm>
          <a:prstGeom prst="rect">
            <a:avLst/>
          </a:prstGeom>
          <a:solidFill>
            <a:schemeClr val="tx2"/>
          </a:solidFill>
          <a:ln w="9525">
            <a:noFill/>
            <a:round/>
            <a:headEnd/>
            <a:tailEnd/>
          </a:ln>
          <a:effectLst/>
        </p:spPr>
        <p:txBody>
          <a:bodyPr vert="horz" wrap="square" lIns="68580" tIns="34291" rIns="68580" bIns="34291" numCol="1" anchor="ctr" anchorCtr="0" compatLnSpc="1">
            <a:prstTxWarp prst="textNoShape">
              <a:avLst/>
            </a:prstTxWarp>
          </a:bodyPr>
          <a:lstStyle/>
          <a:p>
            <a:pPr algn="ctr" defTabSz="609224"/>
            <a:r>
              <a:rPr lang="en-US" sz="1400" b="1" cap="all" dirty="0">
                <a:solidFill>
                  <a:prstClr val="white"/>
                </a:solidFill>
                <a:latin typeface="Arial" charset="0"/>
                <a:ea typeface="ＭＳ Ｐゴシック" charset="0"/>
                <a:cs typeface="ＭＳ Ｐゴシック" charset="0"/>
              </a:rPr>
              <a:t>Secure Connectivity</a:t>
            </a:r>
          </a:p>
        </p:txBody>
      </p:sp>
      <p:sp>
        <p:nvSpPr>
          <p:cNvPr id="50" name="Rectangle 49"/>
          <p:cNvSpPr/>
          <p:nvPr/>
        </p:nvSpPr>
        <p:spPr bwMode="gray">
          <a:xfrm>
            <a:off x="399855" y="3890651"/>
            <a:ext cx="8323593" cy="199407"/>
          </a:xfrm>
          <a:prstGeom prst="rect">
            <a:avLst/>
          </a:prstGeom>
          <a:solidFill>
            <a:schemeClr val="tx2"/>
          </a:solidFill>
          <a:ln w="9525">
            <a:noFill/>
            <a:round/>
            <a:headEnd/>
            <a:tailEnd/>
          </a:ln>
          <a:effectLst/>
        </p:spPr>
        <p:txBody>
          <a:bodyPr vert="horz" wrap="square" lIns="68580" tIns="34291" rIns="68580" bIns="34291" numCol="1" anchor="ctr" anchorCtr="0" compatLnSpc="1">
            <a:prstTxWarp prst="textNoShape">
              <a:avLst/>
            </a:prstTxWarp>
          </a:bodyPr>
          <a:lstStyle/>
          <a:p>
            <a:pPr algn="ctr" defTabSz="609224"/>
            <a:r>
              <a:rPr lang="en-US" sz="1400" b="1" cap="all" dirty="0">
                <a:solidFill>
                  <a:prstClr val="white"/>
                </a:solidFill>
                <a:latin typeface="Arial" charset="0"/>
                <a:ea typeface="ＭＳ Ｐゴシック" charset="0"/>
                <a:cs typeface="ＭＳ Ｐゴシック" charset="0"/>
              </a:rPr>
              <a:t>Collaboration</a:t>
            </a:r>
          </a:p>
        </p:txBody>
      </p:sp>
    </p:spTree>
    <p:extLst>
      <p:ext uri="{BB962C8B-B14F-4D97-AF65-F5344CB8AC3E}">
        <p14:creationId xmlns:p14="http://schemas.microsoft.com/office/powerpoint/2010/main" val="110527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heme/theme1.xml><?xml version="1.0" encoding="utf-8"?>
<a:theme xmlns:a="http://schemas.openxmlformats.org/drawingml/2006/main" name="CL15 Breakout-Template_FINAL">
  <a:themeElements>
    <a:clrScheme name="Cisco Cool Template Colors">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91440" tIns="45720" rIns="91440" bIns="4572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9525"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dirty="0" err="1" smtClean="0"/>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CiscoLive-Breakout-Template_022315_rev.potx" id="{6667D785-666B-45DA-9F23-DF41FDC0D91E}" vid="{13F82362-A2DA-4DBA-B258-D252B3EA3E5D}"/>
    </a:ext>
  </a:extLst>
</a:theme>
</file>

<file path=ppt/theme/theme2.xml><?xml version="1.0" encoding="utf-8"?>
<a:theme xmlns:a="http://schemas.openxmlformats.org/drawingml/2006/main" name="Default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Default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Office Theme">
  <a:themeElements>
    <a:clrScheme name="Custom 1">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mpd="sng">
          <a:solidFill>
            <a:srgbClr val="24428A"/>
          </a:solidFill>
          <a:prstDash val="dot"/>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2293BE"/>
            </a:gs>
            <a:gs pos="100000">
              <a:schemeClr val="accent5"/>
            </a:gs>
          </a:gsLst>
          <a:lin ang="5400000" scaled="0"/>
        </a:gradFill>
        <a:ln>
          <a:noFill/>
        </a:ln>
        <a:effectLst/>
      </a:spPr>
      <a:bodyPr lIns="91436" tIns="45718" rIns="91436" bIns="45718" rtlCol="0" anchor="ctr"/>
      <a:lstStyle>
        <a:defPPr algn="ctr">
          <a:defRPr dirty="0"/>
        </a:defPPr>
      </a:lstStyle>
      <a:style>
        <a:lnRef idx="1">
          <a:schemeClr val="accent5"/>
        </a:lnRef>
        <a:fillRef idx="3">
          <a:schemeClr val="accent5"/>
        </a:fillRef>
        <a:effectRef idx="2">
          <a:schemeClr val="accent5"/>
        </a:effectRef>
        <a:fontRef idx="minor">
          <a:schemeClr val="lt1"/>
        </a:fontRef>
      </a:style>
    </a:spDef>
  </a:objectDefaults>
  <a:extraClrSchemeLst/>
</a:theme>
</file>

<file path=ppt/theme/theme6.xml><?xml version="1.0" encoding="utf-8"?>
<a:theme xmlns:a="http://schemas.openxmlformats.org/drawingml/2006/main" name="CiscoLive-Breakout-Template_022315_rev">
  <a:themeElements>
    <a:clrScheme name="Cisco Live 2015">
      <a:dk1>
        <a:srgbClr val="676767"/>
      </a:dk1>
      <a:lt1>
        <a:srgbClr val="FFFFFF"/>
      </a:lt1>
      <a:dk2>
        <a:srgbClr val="A6A6A6"/>
      </a:dk2>
      <a:lt2>
        <a:srgbClr val="595959"/>
      </a:lt2>
      <a:accent1>
        <a:srgbClr val="00A3DE"/>
      </a:accent1>
      <a:accent2>
        <a:srgbClr val="F99D33"/>
      </a:accent2>
      <a:accent3>
        <a:srgbClr val="3DA649"/>
      </a:accent3>
      <a:accent4>
        <a:srgbClr val="F26122"/>
      </a:accent4>
      <a:accent5>
        <a:srgbClr val="0D868E"/>
      </a:accent5>
      <a:accent6>
        <a:srgbClr val="214794"/>
      </a:accent6>
      <a:hlink>
        <a:srgbClr val="2BA2D7"/>
      </a:hlink>
      <a:folHlink>
        <a:srgbClr val="2968AF"/>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91440" tIns="45720" rIns="91440" bIns="4572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9525"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dirty="0" err="1" smtClean="0"/>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CiscoLive-Breakout-Template_022315_rev.potx" id="{6667D785-666B-45DA-9F23-DF41FDC0D91E}" vid="{13F82362-A2DA-4DBA-B258-D252B3EA3E5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CL15 Breakout-Template_FINAL</Template>
  <TotalTime>10869</TotalTime>
  <Words>2896</Words>
  <Application>Microsoft Macintosh PowerPoint</Application>
  <PresentationFormat>On-screen Show (16:9)</PresentationFormat>
  <Paragraphs>655</Paragraphs>
  <Slides>39</Slides>
  <Notes>30</Notes>
  <HiddenSlides>2</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39</vt:i4>
      </vt:variant>
    </vt:vector>
  </HeadingPairs>
  <TitlesOfParts>
    <vt:vector size="46" baseType="lpstr">
      <vt:lpstr>CL15 Breakout-Template_FINAL</vt:lpstr>
      <vt:lpstr>Default Theme</vt:lpstr>
      <vt:lpstr>1_Default Theme</vt:lpstr>
      <vt:lpstr>1_Office Theme</vt:lpstr>
      <vt:lpstr>Blue theme 2014 16x9</vt:lpstr>
      <vt:lpstr>CiscoLive-Breakout-Template_022315_rev</vt:lpstr>
      <vt:lpstr>Visio</vt:lpstr>
      <vt:lpstr>PowerPoint Presentation</vt:lpstr>
      <vt:lpstr>PowerPoint Presentation</vt:lpstr>
      <vt:lpstr>The Employee Today</vt:lpstr>
      <vt:lpstr>The Changing Workforce Experience…</vt:lpstr>
      <vt:lpstr>…It’s Not Just for Start-ups</vt:lpstr>
      <vt:lpstr>The Workplace is being Reimagined, as well as How and Where People Work</vt:lpstr>
      <vt:lpstr>What Line of Business Leaders Care About…</vt:lpstr>
      <vt:lpstr>They Seek SOLUTIONS Related to These NEEDS</vt:lpstr>
      <vt:lpstr>Workforce and the Individual</vt:lpstr>
      <vt:lpstr>Workforce Experience Capabilities</vt:lpstr>
      <vt:lpstr>IP Convergence of Workplace Services</vt:lpstr>
      <vt:lpstr>Every User Is A Buyer, Is an Influencer</vt:lpstr>
      <vt:lpstr>Change to Business Outcomes</vt:lpstr>
      <vt:lpstr>Workforce Experience – Alignment across functions</vt:lpstr>
      <vt:lpstr>Which workforce trends are influencing your company?</vt:lpstr>
      <vt:lpstr>Enabling Capabilities and Outcomes through Validated Business Offers</vt:lpstr>
      <vt:lpstr>Create Flexible  and Branded Work Environments</vt:lpstr>
      <vt:lpstr>A New Design Paradigm -  Activity-based Working (ABW)</vt:lpstr>
      <vt:lpstr>PowerPoint Presentation</vt:lpstr>
      <vt:lpstr>PowerPoint Presentation</vt:lpstr>
      <vt:lpstr>PowerPoint Presentation</vt:lpstr>
      <vt:lpstr>Create Flexible  and Branded Work Environments</vt:lpstr>
      <vt:lpstr>Enable Digital  Workspaces</vt:lpstr>
      <vt:lpstr>PowerPoint Presentation</vt:lpstr>
      <vt:lpstr>Enable Digital  Workspaces</vt:lpstr>
      <vt:lpstr>Deliver Flawless,  Effective  Events, Meetings  and Training</vt:lpstr>
      <vt:lpstr>PowerPoint Presentation</vt:lpstr>
      <vt:lpstr>PowerPoint Presentation</vt:lpstr>
      <vt:lpstr>Deliver Flawless,  Effective  Events, Meetings  and Training</vt:lpstr>
      <vt:lpstr>Enabling Capabilities and Outcomes through Validated Business Offers</vt:lpstr>
      <vt:lpstr>Partnering to Ensure Customer Success</vt:lpstr>
      <vt:lpstr>Smart + Connected Workplace</vt:lpstr>
      <vt:lpstr>Architectural Elements</vt:lpstr>
      <vt:lpstr>Smart Spaces Solution Technology Architecture</vt:lpstr>
      <vt:lpstr>PowerPoint Presentation</vt:lpstr>
      <vt:lpstr>Connected Claims – FCR Support Use Case </vt:lpstr>
      <vt:lpstr>PowerPoint Presentation</vt:lpstr>
      <vt:lpstr>PowerPoint Presentation</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Sarena Nichols</dc:creator>
  <cp:lastModifiedBy>Pallavi Srinivasa</cp:lastModifiedBy>
  <cp:revision>199</cp:revision>
  <dcterms:created xsi:type="dcterms:W3CDTF">2015-03-03T21:31:39Z</dcterms:created>
  <dcterms:modified xsi:type="dcterms:W3CDTF">2015-05-28T18:31:55Z</dcterms:modified>
</cp:coreProperties>
</file>