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923" r:id="rId2"/>
  </p:sldMasterIdLst>
  <p:notesMasterIdLst>
    <p:notesMasterId r:id="rId30"/>
  </p:notesMasterIdLst>
  <p:handoutMasterIdLst>
    <p:handoutMasterId r:id="rId31"/>
  </p:handoutMasterIdLst>
  <p:sldIdLst>
    <p:sldId id="399" r:id="rId3"/>
    <p:sldId id="451" r:id="rId4"/>
    <p:sldId id="497" r:id="rId5"/>
    <p:sldId id="459" r:id="rId6"/>
    <p:sldId id="463" r:id="rId7"/>
    <p:sldId id="464" r:id="rId8"/>
    <p:sldId id="474" r:id="rId9"/>
    <p:sldId id="475" r:id="rId10"/>
    <p:sldId id="476" r:id="rId11"/>
    <p:sldId id="479" r:id="rId12"/>
    <p:sldId id="478" r:id="rId13"/>
    <p:sldId id="465" r:id="rId14"/>
    <p:sldId id="488" r:id="rId15"/>
    <p:sldId id="495" r:id="rId16"/>
    <p:sldId id="461" r:id="rId17"/>
    <p:sldId id="483" r:id="rId18"/>
    <p:sldId id="485" r:id="rId19"/>
    <p:sldId id="487" r:id="rId20"/>
    <p:sldId id="486" r:id="rId21"/>
    <p:sldId id="491" r:id="rId22"/>
    <p:sldId id="496" r:id="rId23"/>
    <p:sldId id="458" r:id="rId24"/>
    <p:sldId id="477" r:id="rId25"/>
    <p:sldId id="484" r:id="rId26"/>
    <p:sldId id="466" r:id="rId27"/>
    <p:sldId id="467" r:id="rId28"/>
    <p:sldId id="494"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E24"/>
    <a:srgbClr val="FA661C"/>
    <a:srgbClr val="000000"/>
    <a:srgbClr val="FF00FF"/>
    <a:srgbClr val="AB0810"/>
    <a:srgbClr val="90BDDB"/>
    <a:srgbClr val="335FFA"/>
    <a:srgbClr val="349A97"/>
    <a:srgbClr val="2C92B6"/>
    <a:srgbClr val="4895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5" autoAdjust="0"/>
    <p:restoredTop sz="67661" autoAdjust="0"/>
  </p:normalViewPr>
  <p:slideViewPr>
    <p:cSldViewPr snapToGrid="0" snapToObjects="1" showGuides="1">
      <p:cViewPr varScale="1">
        <p:scale>
          <a:sx n="67" d="100"/>
          <a:sy n="67" d="100"/>
        </p:scale>
        <p:origin x="-1288" y="-68"/>
      </p:cViewPr>
      <p:guideLst>
        <p:guide orient="horz" pos="307"/>
        <p:guide orient="horz" pos="3053"/>
        <p:guide pos="2741"/>
        <p:guide pos="2453"/>
        <p:guide pos="5558"/>
        <p:guide pos="3998"/>
      </p:guideLst>
    </p:cSldViewPr>
  </p:slideViewPr>
  <p:outlineViewPr>
    <p:cViewPr>
      <p:scale>
        <a:sx n="33" d="100"/>
        <a:sy n="33" d="100"/>
      </p:scale>
      <p:origin x="0" y="2266"/>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4532395497133"/>
          <c:y val="0.16343789751347829"/>
          <c:w val="0.80544591029929635"/>
          <c:h val="0.59503971665410471"/>
        </c:manualLayout>
      </c:layout>
      <c:lineChart>
        <c:grouping val="standard"/>
        <c:varyColors val="0"/>
        <c:ser>
          <c:idx val="0"/>
          <c:order val="0"/>
          <c:tx>
            <c:strRef>
              <c:f>Sheet1!$A$2</c:f>
              <c:strCache>
                <c:ptCount val="1"/>
                <c:pt idx="0">
                  <c:v>Opex/revenue</c:v>
                </c:pt>
              </c:strCache>
            </c:strRef>
          </c:tx>
          <c:spPr>
            <a:ln>
              <a:solidFill>
                <a:schemeClr val="accent6"/>
              </a:solidFill>
            </a:ln>
          </c:spPr>
          <c:marker>
            <c:symbol val="none"/>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Sheet1!$B$2:$I$2</c:f>
              <c:numCache>
                <c:formatCode>0%</c:formatCode>
                <c:ptCount val="8"/>
                <c:pt idx="0">
                  <c:v>0.59660000000000002</c:v>
                </c:pt>
                <c:pt idx="1">
                  <c:v>0.66839999999999999</c:v>
                </c:pt>
                <c:pt idx="2">
                  <c:v>0.70130000000000003</c:v>
                </c:pt>
                <c:pt idx="3">
                  <c:v>0.85440000000000005</c:v>
                </c:pt>
                <c:pt idx="4">
                  <c:v>0.79820000000000002</c:v>
                </c:pt>
                <c:pt idx="5">
                  <c:v>0.73119999999999996</c:v>
                </c:pt>
                <c:pt idx="6">
                  <c:v>0.67820000000000003</c:v>
                </c:pt>
                <c:pt idx="7">
                  <c:v>0.68630000000000002</c:v>
                </c:pt>
              </c:numCache>
            </c:numRef>
          </c:val>
          <c:smooth val="1"/>
        </c:ser>
        <c:ser>
          <c:idx val="1"/>
          <c:order val="1"/>
          <c:tx>
            <c:strRef>
              <c:f>Sheet1!$A$3</c:f>
              <c:strCache>
                <c:ptCount val="1"/>
                <c:pt idx="0">
                  <c:v>Capex/revenue</c:v>
                </c:pt>
              </c:strCache>
            </c:strRef>
          </c:tx>
          <c:spPr>
            <a:ln>
              <a:solidFill>
                <a:schemeClr val="tx1">
                  <a:lumMod val="50000"/>
                </a:schemeClr>
              </a:solidFill>
            </a:ln>
          </c:spPr>
          <c:marker>
            <c:symbol val="none"/>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Sheet1!$B$3:$I$3</c:f>
              <c:numCache>
                <c:formatCode>0%</c:formatCode>
                <c:ptCount val="8"/>
                <c:pt idx="0">
                  <c:v>0.62350000000000005</c:v>
                </c:pt>
                <c:pt idx="1">
                  <c:v>0.44450000000000001</c:v>
                </c:pt>
                <c:pt idx="2">
                  <c:v>0.42799999999999999</c:v>
                </c:pt>
                <c:pt idx="3">
                  <c:v>0.3</c:v>
                </c:pt>
                <c:pt idx="4">
                  <c:v>0.16020000000000001</c:v>
                </c:pt>
                <c:pt idx="5">
                  <c:v>0.115</c:v>
                </c:pt>
                <c:pt idx="6">
                  <c:v>0.1361</c:v>
                </c:pt>
                <c:pt idx="7">
                  <c:v>0.14660000000000001</c:v>
                </c:pt>
              </c:numCache>
            </c:numRef>
          </c:val>
          <c:smooth val="1"/>
        </c:ser>
        <c:ser>
          <c:idx val="2"/>
          <c:order val="2"/>
          <c:tx>
            <c:strRef>
              <c:f>Sheet1!$A$4</c:f>
              <c:strCache>
                <c:ptCount val="1"/>
                <c:pt idx="0">
                  <c:v>EBITDA margin</c:v>
                </c:pt>
              </c:strCache>
            </c:strRef>
          </c:tx>
          <c:spPr>
            <a:ln>
              <a:solidFill>
                <a:srgbClr val="FF0000"/>
              </a:solidFill>
            </a:ln>
          </c:spPr>
          <c:marker>
            <c:symbol val="none"/>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Sheet1!$B$4:$I$4</c:f>
              <c:numCache>
                <c:formatCode>0%</c:formatCode>
                <c:ptCount val="8"/>
                <c:pt idx="0">
                  <c:v>0.39</c:v>
                </c:pt>
                <c:pt idx="1">
                  <c:v>0.32319999999999999</c:v>
                </c:pt>
                <c:pt idx="2">
                  <c:v>0.2661</c:v>
                </c:pt>
                <c:pt idx="3">
                  <c:v>0.19339999999999999</c:v>
                </c:pt>
                <c:pt idx="4">
                  <c:v>0.22320000000000001</c:v>
                </c:pt>
                <c:pt idx="5">
                  <c:v>0.28110000000000002</c:v>
                </c:pt>
                <c:pt idx="6">
                  <c:v>0.35630000000000001</c:v>
                </c:pt>
                <c:pt idx="7">
                  <c:v>0.30990000000000001</c:v>
                </c:pt>
              </c:numCache>
            </c:numRef>
          </c:val>
          <c:smooth val="1"/>
        </c:ser>
        <c:dLbls>
          <c:showLegendKey val="0"/>
          <c:showVal val="0"/>
          <c:showCatName val="0"/>
          <c:showSerName val="0"/>
          <c:showPercent val="0"/>
          <c:showBubbleSize val="0"/>
        </c:dLbls>
        <c:marker val="1"/>
        <c:smooth val="0"/>
        <c:axId val="6608384"/>
        <c:axId val="35653120"/>
      </c:lineChart>
      <c:catAx>
        <c:axId val="6608384"/>
        <c:scaling>
          <c:orientation val="minMax"/>
        </c:scaling>
        <c:delete val="0"/>
        <c:axPos val="b"/>
        <c:numFmt formatCode="m/d/yyyy" sourceLinked="1"/>
        <c:majorTickMark val="out"/>
        <c:minorTickMark val="none"/>
        <c:tickLblPos val="nextTo"/>
        <c:txPr>
          <a:bodyPr/>
          <a:lstStyle/>
          <a:p>
            <a:pPr>
              <a:defRPr sz="900"/>
            </a:pPr>
            <a:endParaRPr lang="en-US"/>
          </a:p>
        </c:txPr>
        <c:crossAx val="35653120"/>
        <c:crosses val="autoZero"/>
        <c:auto val="1"/>
        <c:lblAlgn val="ctr"/>
        <c:lblOffset val="100"/>
        <c:noMultiLvlLbl val="0"/>
      </c:catAx>
      <c:valAx>
        <c:axId val="35653120"/>
        <c:scaling>
          <c:orientation val="minMax"/>
          <c:max val="1"/>
        </c:scaling>
        <c:delete val="0"/>
        <c:axPos val="l"/>
        <c:majorGridlines/>
        <c:numFmt formatCode="0%" sourceLinked="1"/>
        <c:majorTickMark val="out"/>
        <c:minorTickMark val="none"/>
        <c:tickLblPos val="nextTo"/>
        <c:crossAx val="6608384"/>
        <c:crosses val="autoZero"/>
        <c:crossBetween val="between"/>
        <c:majorUnit val="0.2"/>
      </c:valAx>
    </c:plotArea>
    <c:plotVisOnly val="1"/>
    <c:dispBlanksAs val="zero"/>
    <c:showDLblsOverMax val="0"/>
  </c:chart>
  <c:txPr>
    <a:bodyPr/>
    <a:lstStyle/>
    <a:p>
      <a:pPr>
        <a:defRPr sz="1200">
          <a:solidFill>
            <a:schemeClr val="tx1">
              <a:lumMod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8487729191746"/>
          <c:y val="8.3203281105301632E-2"/>
          <c:w val="0.64744399477108583"/>
          <c:h val="0.61975195684606887"/>
        </c:manualLayout>
      </c:layout>
      <c:barChart>
        <c:barDir val="col"/>
        <c:grouping val="stacked"/>
        <c:varyColors val="0"/>
        <c:ser>
          <c:idx val="5"/>
          <c:order val="0"/>
          <c:tx>
            <c:strRef>
              <c:f>Sheet1!$A$6</c:f>
              <c:strCache>
                <c:ptCount val="1"/>
                <c:pt idx="0">
                  <c:v>Featurephones (83%,40%)</c:v>
                </c:pt>
              </c:strCache>
            </c:strRef>
          </c:tx>
          <c:spPr>
            <a:solidFill>
              <a:schemeClr val="accent1">
                <a:lumMod val="75000"/>
              </a:schemeClr>
            </a:solidFill>
          </c:spPr>
          <c:invertIfNegative val="0"/>
          <c:cat>
            <c:strRef>
              <c:f>Sheet1!$B$1:$G$1</c:f>
              <c:strCache>
                <c:ptCount val="6"/>
                <c:pt idx="0">
                  <c:v>2014</c:v>
                </c:pt>
                <c:pt idx="1">
                  <c:v>2015</c:v>
                </c:pt>
                <c:pt idx="2">
                  <c:v>2016</c:v>
                </c:pt>
                <c:pt idx="3">
                  <c:v>2017</c:v>
                </c:pt>
                <c:pt idx="4">
                  <c:v>2018</c:v>
                </c:pt>
                <c:pt idx="5">
                  <c:v>2019</c:v>
                </c:pt>
              </c:strCache>
            </c:strRef>
          </c:cat>
          <c:val>
            <c:numRef>
              <c:f>Sheet1!$B$6:$G$6</c:f>
              <c:numCache>
                <c:formatCode>_(* #,##0_);_(* \(#,##0\);_(* "-"??_);_(@_)</c:formatCode>
                <c:ptCount val="6"/>
                <c:pt idx="0">
                  <c:v>762192500</c:v>
                </c:pt>
                <c:pt idx="1">
                  <c:v>749212900</c:v>
                </c:pt>
                <c:pt idx="2">
                  <c:v>707724700</c:v>
                </c:pt>
                <c:pt idx="3">
                  <c:v>642877200</c:v>
                </c:pt>
                <c:pt idx="4">
                  <c:v>564597100</c:v>
                </c:pt>
                <c:pt idx="5">
                  <c:v>478639100</c:v>
                </c:pt>
              </c:numCache>
            </c:numRef>
          </c:val>
        </c:ser>
        <c:ser>
          <c:idx val="4"/>
          <c:order val="1"/>
          <c:tx>
            <c:strRef>
              <c:f>Sheet1!$A$5</c:f>
              <c:strCache>
                <c:ptCount val="1"/>
                <c:pt idx="0">
                  <c:v>Smartphones (15%,54%)</c:v>
                </c:pt>
              </c:strCache>
            </c:strRef>
          </c:tx>
          <c:invertIfNegative val="0"/>
          <c:cat>
            <c:strRef>
              <c:f>Sheet1!$B$1:$G$1</c:f>
              <c:strCache>
                <c:ptCount val="6"/>
                <c:pt idx="0">
                  <c:v>2014</c:v>
                </c:pt>
                <c:pt idx="1">
                  <c:v>2015</c:v>
                </c:pt>
                <c:pt idx="2">
                  <c:v>2016</c:v>
                </c:pt>
                <c:pt idx="3">
                  <c:v>2017</c:v>
                </c:pt>
                <c:pt idx="4">
                  <c:v>2018</c:v>
                </c:pt>
                <c:pt idx="5">
                  <c:v>2019</c:v>
                </c:pt>
              </c:strCache>
            </c:strRef>
          </c:cat>
          <c:val>
            <c:numRef>
              <c:f>Sheet1!$B$5:$G$5</c:f>
              <c:numCache>
                <c:formatCode>_(* #,##0_);_(* \(#,##0\);_(* "-"??_);_(@_)</c:formatCode>
                <c:ptCount val="6"/>
                <c:pt idx="0">
                  <c:v>139839200</c:v>
                </c:pt>
                <c:pt idx="1">
                  <c:v>206757800</c:v>
                </c:pt>
                <c:pt idx="2">
                  <c:v>300022400</c:v>
                </c:pt>
                <c:pt idx="3">
                  <c:v>412226900</c:v>
                </c:pt>
                <c:pt idx="4">
                  <c:v>531851700</c:v>
                </c:pt>
                <c:pt idx="5">
                  <c:v>651428200</c:v>
                </c:pt>
              </c:numCache>
            </c:numRef>
          </c:val>
        </c:ser>
        <c:ser>
          <c:idx val="1"/>
          <c:order val="2"/>
          <c:tx>
            <c:strRef>
              <c:f>Sheet1!$A$3</c:f>
              <c:strCache>
                <c:ptCount val="1"/>
                <c:pt idx="0">
                  <c:v>Tablets (0%,2%)</c:v>
                </c:pt>
              </c:strCache>
            </c:strRef>
          </c:tx>
          <c:spPr>
            <a:solidFill>
              <a:schemeClr val="accent4"/>
            </a:solidFill>
          </c:spPr>
          <c:invertIfNegative val="0"/>
          <c:cat>
            <c:strRef>
              <c:f>Sheet1!$B$1:$G$1</c:f>
              <c:strCache>
                <c:ptCount val="6"/>
                <c:pt idx="0">
                  <c:v>2014</c:v>
                </c:pt>
                <c:pt idx="1">
                  <c:v>2015</c:v>
                </c:pt>
                <c:pt idx="2">
                  <c:v>2016</c:v>
                </c:pt>
                <c:pt idx="3">
                  <c:v>2017</c:v>
                </c:pt>
                <c:pt idx="4">
                  <c:v>2018</c:v>
                </c:pt>
                <c:pt idx="5">
                  <c:v>2019</c:v>
                </c:pt>
              </c:strCache>
            </c:strRef>
          </c:cat>
          <c:val>
            <c:numRef>
              <c:f>Sheet1!$B$3:$G$3</c:f>
              <c:numCache>
                <c:formatCode>#,##0</c:formatCode>
                <c:ptCount val="6"/>
                <c:pt idx="0">
                  <c:v>2026114.5713299201</c:v>
                </c:pt>
                <c:pt idx="1">
                  <c:v>3914534.7832926717</c:v>
                </c:pt>
                <c:pt idx="2">
                  <c:v>6309425.0597999524</c:v>
                </c:pt>
                <c:pt idx="3">
                  <c:v>9774177.4584767558</c:v>
                </c:pt>
                <c:pt idx="4">
                  <c:v>13958273.100104608</c:v>
                </c:pt>
                <c:pt idx="5">
                  <c:v>18729492.069021121</c:v>
                </c:pt>
              </c:numCache>
            </c:numRef>
          </c:val>
        </c:ser>
        <c:ser>
          <c:idx val="0"/>
          <c:order val="3"/>
          <c:tx>
            <c:strRef>
              <c:f>Sheet1!$A$2</c:f>
              <c:strCache>
                <c:ptCount val="1"/>
                <c:pt idx="0">
                  <c:v>Laptops (0%,1%)</c:v>
                </c:pt>
              </c:strCache>
            </c:strRef>
          </c:tx>
          <c:spPr>
            <a:solidFill>
              <a:srgbClr val="7030A0">
                <a:alpha val="70000"/>
              </a:srgbClr>
            </a:solidFill>
            <a:ln w="30152">
              <a:noFill/>
            </a:ln>
          </c:spPr>
          <c:invertIfNegative val="0"/>
          <c:cat>
            <c:strRef>
              <c:f>Sheet1!$B$1:$G$1</c:f>
              <c:strCache>
                <c:ptCount val="6"/>
                <c:pt idx="0">
                  <c:v>2014</c:v>
                </c:pt>
                <c:pt idx="1">
                  <c:v>2015</c:v>
                </c:pt>
                <c:pt idx="2">
                  <c:v>2016</c:v>
                </c:pt>
                <c:pt idx="3">
                  <c:v>2017</c:v>
                </c:pt>
                <c:pt idx="4">
                  <c:v>2018</c:v>
                </c:pt>
                <c:pt idx="5">
                  <c:v>2019</c:v>
                </c:pt>
              </c:strCache>
            </c:strRef>
          </c:cat>
          <c:val>
            <c:numRef>
              <c:f>Sheet1!$B$2:$G$2</c:f>
              <c:numCache>
                <c:formatCode>_(* #,##0_);_(* \(#,##0\);_(* "-"??_);_(@_)</c:formatCode>
                <c:ptCount val="6"/>
                <c:pt idx="0">
                  <c:v>4203973.5564533928</c:v>
                </c:pt>
                <c:pt idx="1">
                  <c:v>5069643.3068045145</c:v>
                </c:pt>
                <c:pt idx="2">
                  <c:v>6125292.2993778288</c:v>
                </c:pt>
                <c:pt idx="3">
                  <c:v>7201095.1878530961</c:v>
                </c:pt>
                <c:pt idx="4">
                  <c:v>8193790.4128782135</c:v>
                </c:pt>
                <c:pt idx="5">
                  <c:v>9034375.9191791415</c:v>
                </c:pt>
              </c:numCache>
            </c:numRef>
          </c:val>
        </c:ser>
        <c:ser>
          <c:idx val="6"/>
          <c:order val="4"/>
          <c:tx>
            <c:strRef>
              <c:f>Sheet1!$A$7</c:f>
              <c:strCache>
                <c:ptCount val="1"/>
                <c:pt idx="0">
                  <c:v>Wearables (0%,0%)</c:v>
                </c:pt>
              </c:strCache>
            </c:strRef>
          </c:tx>
          <c:invertIfNegative val="0"/>
          <c:cat>
            <c:strRef>
              <c:f>Sheet1!$B$1:$G$1</c:f>
              <c:strCache>
                <c:ptCount val="6"/>
                <c:pt idx="0">
                  <c:v>2014</c:v>
                </c:pt>
                <c:pt idx="1">
                  <c:v>2015</c:v>
                </c:pt>
                <c:pt idx="2">
                  <c:v>2016</c:v>
                </c:pt>
                <c:pt idx="3">
                  <c:v>2017</c:v>
                </c:pt>
                <c:pt idx="4">
                  <c:v>2018</c:v>
                </c:pt>
                <c:pt idx="5">
                  <c:v>2019</c:v>
                </c:pt>
              </c:strCache>
            </c:strRef>
          </c:cat>
          <c:val>
            <c:numRef>
              <c:f>Sheet1!$B$7:$G$7</c:f>
              <c:numCache>
                <c:formatCode>_(* #,##0_);_(* \(#,##0\);_(* "-"??_);_(@_)</c:formatCode>
                <c:ptCount val="6"/>
                <c:pt idx="0">
                  <c:v>28964.907852956192</c:v>
                </c:pt>
                <c:pt idx="1">
                  <c:v>52923.449076931327</c:v>
                </c:pt>
                <c:pt idx="2">
                  <c:v>98335.683579795732</c:v>
                </c:pt>
                <c:pt idx="3">
                  <c:v>183820.99220733464</c:v>
                </c:pt>
                <c:pt idx="4">
                  <c:v>306896.70505080331</c:v>
                </c:pt>
                <c:pt idx="5">
                  <c:v>473082.42671957187</c:v>
                </c:pt>
              </c:numCache>
            </c:numRef>
          </c:val>
        </c:ser>
        <c:ser>
          <c:idx val="2"/>
          <c:order val="5"/>
          <c:tx>
            <c:strRef>
              <c:f>Sheet1!$A$4</c:f>
              <c:strCache>
                <c:ptCount val="1"/>
                <c:pt idx="0">
                  <c:v>Other Portables (0%,0%)</c:v>
                </c:pt>
              </c:strCache>
            </c:strRef>
          </c:tx>
          <c:spPr>
            <a:solidFill>
              <a:schemeClr val="accent3">
                <a:lumMod val="75000"/>
                <a:alpha val="81000"/>
              </a:schemeClr>
            </a:solidFill>
          </c:spPr>
          <c:invertIfNegative val="0"/>
          <c:cat>
            <c:strRef>
              <c:f>Sheet1!$B$1:$G$1</c:f>
              <c:strCache>
                <c:ptCount val="6"/>
                <c:pt idx="0">
                  <c:v>2014</c:v>
                </c:pt>
                <c:pt idx="1">
                  <c:v>2015</c:v>
                </c:pt>
                <c:pt idx="2">
                  <c:v>2016</c:v>
                </c:pt>
                <c:pt idx="3">
                  <c:v>2017</c:v>
                </c:pt>
                <c:pt idx="4">
                  <c:v>2018</c:v>
                </c:pt>
                <c:pt idx="5">
                  <c:v>2019</c:v>
                </c:pt>
              </c:strCache>
            </c:strRef>
          </c:cat>
          <c:val>
            <c:numRef>
              <c:f>Sheet1!$B$4:$G$4</c:f>
              <c:numCache>
                <c:formatCode>_(* #,##0_);_(* \(#,##0\);_(* "-"??_);_(@_)</c:formatCode>
                <c:ptCount val="6"/>
                <c:pt idx="0">
                  <c:v>247166.22926812721</c:v>
                </c:pt>
                <c:pt idx="1">
                  <c:v>245134.61662526042</c:v>
                </c:pt>
                <c:pt idx="2">
                  <c:v>239966.47113535556</c:v>
                </c:pt>
                <c:pt idx="3">
                  <c:v>267426.61363553861</c:v>
                </c:pt>
                <c:pt idx="4">
                  <c:v>322995.75223501603</c:v>
                </c:pt>
                <c:pt idx="5">
                  <c:v>372553.92180396063</c:v>
                </c:pt>
              </c:numCache>
            </c:numRef>
          </c:val>
        </c:ser>
        <c:dLbls>
          <c:showLegendKey val="0"/>
          <c:showVal val="0"/>
          <c:showCatName val="0"/>
          <c:showSerName val="0"/>
          <c:showPercent val="0"/>
          <c:showBubbleSize val="0"/>
        </c:dLbls>
        <c:gapWidth val="30"/>
        <c:overlap val="100"/>
        <c:axId val="35797248"/>
        <c:axId val="35799040"/>
      </c:barChart>
      <c:catAx>
        <c:axId val="35797248"/>
        <c:scaling>
          <c:orientation val="minMax"/>
        </c:scaling>
        <c:delete val="0"/>
        <c:axPos val="b"/>
        <c:numFmt formatCode="General" sourceLinked="1"/>
        <c:majorTickMark val="none"/>
        <c:minorTickMark val="none"/>
        <c:tickLblPos val="nextTo"/>
        <c:spPr>
          <a:ln w="45228">
            <a:solidFill>
              <a:srgbClr val="C0C0C0"/>
            </a:solidFill>
            <a:prstDash val="solid"/>
          </a:ln>
        </c:spPr>
        <c:txPr>
          <a:bodyPr rot="0" vert="horz"/>
          <a:lstStyle/>
          <a:p>
            <a:pPr>
              <a:defRPr sz="1400" b="1">
                <a:solidFill>
                  <a:srgbClr val="000000"/>
                </a:solidFill>
                <a:latin typeface="+mn-lt"/>
              </a:defRPr>
            </a:pPr>
            <a:endParaRPr lang="en-US"/>
          </a:p>
        </c:txPr>
        <c:crossAx val="35799040"/>
        <c:crosses val="autoZero"/>
        <c:auto val="1"/>
        <c:lblAlgn val="ctr"/>
        <c:lblOffset val="0"/>
        <c:tickLblSkip val="1"/>
        <c:tickMarkSkip val="1"/>
        <c:noMultiLvlLbl val="0"/>
      </c:catAx>
      <c:valAx>
        <c:axId val="35799040"/>
        <c:scaling>
          <c:orientation val="minMax"/>
        </c:scaling>
        <c:delete val="0"/>
        <c:axPos val="l"/>
        <c:numFmt formatCode="#,##0" sourceLinked="0"/>
        <c:majorTickMark val="out"/>
        <c:minorTickMark val="none"/>
        <c:tickLblPos val="nextTo"/>
        <c:spPr>
          <a:ln w="11307">
            <a:noFill/>
          </a:ln>
        </c:spPr>
        <c:txPr>
          <a:bodyPr rot="0" vert="horz"/>
          <a:lstStyle/>
          <a:p>
            <a:pPr>
              <a:defRPr sz="1400" b="0">
                <a:solidFill>
                  <a:schemeClr val="tx1"/>
                </a:solidFill>
                <a:latin typeface="+mn-lt"/>
              </a:defRPr>
            </a:pPr>
            <a:endParaRPr lang="en-US"/>
          </a:p>
        </c:txPr>
        <c:crossAx val="35797248"/>
        <c:crosses val="autoZero"/>
        <c:crossBetween val="between"/>
        <c:dispUnits>
          <c:builtInUnit val="millions"/>
        </c:dispUnits>
      </c:valAx>
      <c:spPr>
        <a:noFill/>
        <a:ln w="25400">
          <a:noFill/>
        </a:ln>
      </c:spPr>
    </c:plotArea>
    <c:legend>
      <c:legendPos val="l"/>
      <c:layout>
        <c:manualLayout>
          <c:xMode val="edge"/>
          <c:yMode val="edge"/>
          <c:x val="0.24007842966976067"/>
          <c:y val="0"/>
          <c:w val="0.59837432847384886"/>
          <c:h val="0.16182673658247498"/>
        </c:manualLayout>
      </c:layout>
      <c:overlay val="1"/>
      <c:spPr>
        <a:noFill/>
      </c:spPr>
      <c:txPr>
        <a:bodyPr/>
        <a:lstStyle/>
        <a:p>
          <a:pPr>
            <a:defRPr sz="1100" b="0">
              <a:solidFill>
                <a:schemeClr val="tx1"/>
              </a:solidFill>
              <a:effectLst/>
            </a:defRPr>
          </a:pPr>
          <a:endParaRPr lang="en-US"/>
        </a:p>
      </c:txPr>
    </c:legend>
    <c:plotVisOnly val="1"/>
    <c:dispBlanksAs val="gap"/>
    <c:showDLblsOverMax val="0"/>
  </c:chart>
  <c:spPr>
    <a:noFill/>
    <a:ln>
      <a:noFill/>
    </a:ln>
  </c:spPr>
  <c:txPr>
    <a:bodyPr/>
    <a:lstStyle/>
    <a:p>
      <a:pPr>
        <a:defRPr sz="1600" b="1" i="0" u="none" strike="noStrike" baseline="0">
          <a:solidFill>
            <a:schemeClr val="bg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74869435279845"/>
          <c:y val="0.10986216212473515"/>
          <c:w val="0.61211369447179165"/>
          <c:h val="0.68081209659855557"/>
        </c:manualLayout>
      </c:layout>
      <c:areaChart>
        <c:grouping val="stacked"/>
        <c:varyColors val="0"/>
        <c:ser>
          <c:idx val="2"/>
          <c:order val="0"/>
          <c:tx>
            <c:strRef>
              <c:f>Sheet1!$A$5</c:f>
              <c:strCache>
                <c:ptCount val="1"/>
                <c:pt idx="0">
                  <c:v>Web (51%,23%)</c:v>
                </c:pt>
              </c:strCache>
            </c:strRef>
          </c:tx>
          <c:spPr>
            <a:solidFill>
              <a:schemeClr val="accent4">
                <a:lumMod val="75000"/>
              </a:schemeClr>
            </a:solidFill>
          </c:spPr>
          <c:cat>
            <c:strRef>
              <c:f>Sheet1!$B$1:$G$1</c:f>
              <c:strCache>
                <c:ptCount val="6"/>
                <c:pt idx="0">
                  <c:v>2014</c:v>
                </c:pt>
                <c:pt idx="1">
                  <c:v>2015</c:v>
                </c:pt>
                <c:pt idx="2">
                  <c:v>2016</c:v>
                </c:pt>
                <c:pt idx="3">
                  <c:v>2017</c:v>
                </c:pt>
                <c:pt idx="4">
                  <c:v>2018</c:v>
                </c:pt>
                <c:pt idx="5">
                  <c:v>2019</c:v>
                </c:pt>
              </c:strCache>
            </c:strRef>
          </c:cat>
          <c:val>
            <c:numRef>
              <c:f>Sheet1!$B$5:$G$5</c:f>
              <c:numCache>
                <c:formatCode>_(* #,##0_);_(* \(#,##0\);_(* "-"??_);_(@_)</c:formatCode>
                <c:ptCount val="6"/>
                <c:pt idx="0">
                  <c:v>45118688.540706716</c:v>
                </c:pt>
                <c:pt idx="1">
                  <c:v>70185523.889365122</c:v>
                </c:pt>
                <c:pt idx="2">
                  <c:v>108343639.61737011</c:v>
                </c:pt>
                <c:pt idx="3">
                  <c:v>158116204.1782102</c:v>
                </c:pt>
                <c:pt idx="4">
                  <c:v>213605197.21513769</c:v>
                </c:pt>
                <c:pt idx="5">
                  <c:v>265867209.13086778</c:v>
                </c:pt>
              </c:numCache>
            </c:numRef>
          </c:val>
        </c:ser>
        <c:ser>
          <c:idx val="0"/>
          <c:order val="1"/>
          <c:tx>
            <c:strRef>
              <c:f>Sheet1!$A$2</c:f>
              <c:strCache>
                <c:ptCount val="1"/>
                <c:pt idx="0">
                  <c:v>Video (36%,66%)</c:v>
                </c:pt>
              </c:strCache>
            </c:strRef>
          </c:tx>
          <c:spPr>
            <a:solidFill>
              <a:srgbClr val="0183B7">
                <a:alpha val="70000"/>
              </a:srgbClr>
            </a:solidFill>
            <a:ln w="30152">
              <a:noFill/>
            </a:ln>
          </c:spPr>
          <c:cat>
            <c:strRef>
              <c:f>Sheet1!$B$1:$G$1</c:f>
              <c:strCache>
                <c:ptCount val="6"/>
                <c:pt idx="0">
                  <c:v>2014</c:v>
                </c:pt>
                <c:pt idx="1">
                  <c:v>2015</c:v>
                </c:pt>
                <c:pt idx="2">
                  <c:v>2016</c:v>
                </c:pt>
                <c:pt idx="3">
                  <c:v>2017</c:v>
                </c:pt>
                <c:pt idx="4">
                  <c:v>2018</c:v>
                </c:pt>
                <c:pt idx="5">
                  <c:v>2019</c:v>
                </c:pt>
              </c:strCache>
            </c:strRef>
          </c:cat>
          <c:val>
            <c:numRef>
              <c:f>Sheet1!$B$2:$G$2</c:f>
              <c:numCache>
                <c:formatCode>_(* #,##0_);_(* \(#,##0\);_(* "-"??_);_(@_)</c:formatCode>
                <c:ptCount val="6"/>
                <c:pt idx="0">
                  <c:v>31543819.418873724</c:v>
                </c:pt>
                <c:pt idx="1">
                  <c:v>64586727.363672949</c:v>
                </c:pt>
                <c:pt idx="2">
                  <c:v>133406141.70018074</c:v>
                </c:pt>
                <c:pt idx="3">
                  <c:v>259532756.38437337</c:v>
                </c:pt>
                <c:pt idx="4">
                  <c:v>457541000.79782981</c:v>
                </c:pt>
                <c:pt idx="5">
                  <c:v>749855046.15401566</c:v>
                </c:pt>
              </c:numCache>
            </c:numRef>
          </c:val>
        </c:ser>
        <c:ser>
          <c:idx val="1"/>
          <c:order val="2"/>
          <c:tx>
            <c:strRef>
              <c:f>Sheet1!$A$3</c:f>
              <c:strCache>
                <c:ptCount val="1"/>
                <c:pt idx="0">
                  <c:v>Audio (11%,8%)</c:v>
                </c:pt>
              </c:strCache>
            </c:strRef>
          </c:tx>
          <c:cat>
            <c:strRef>
              <c:f>Sheet1!$B$1:$G$1</c:f>
              <c:strCache>
                <c:ptCount val="6"/>
                <c:pt idx="0">
                  <c:v>2014</c:v>
                </c:pt>
                <c:pt idx="1">
                  <c:v>2015</c:v>
                </c:pt>
                <c:pt idx="2">
                  <c:v>2016</c:v>
                </c:pt>
                <c:pt idx="3">
                  <c:v>2017</c:v>
                </c:pt>
                <c:pt idx="4">
                  <c:v>2018</c:v>
                </c:pt>
                <c:pt idx="5">
                  <c:v>2019</c:v>
                </c:pt>
              </c:strCache>
            </c:strRef>
          </c:cat>
          <c:val>
            <c:numRef>
              <c:f>Sheet1!$B$3:$G$3</c:f>
              <c:numCache>
                <c:formatCode>_(* #,##0_);_(* \(#,##0\);_(* "-"??_);_(@_)</c:formatCode>
                <c:ptCount val="6"/>
                <c:pt idx="0">
                  <c:v>9520758.1374646239</c:v>
                </c:pt>
                <c:pt idx="1">
                  <c:v>16476122.78138089</c:v>
                </c:pt>
                <c:pt idx="2">
                  <c:v>28171551.030596882</c:v>
                </c:pt>
                <c:pt idx="3">
                  <c:v>45375803.897480525</c:v>
                </c:pt>
                <c:pt idx="4">
                  <c:v>67456014.863942116</c:v>
                </c:pt>
                <c:pt idx="5">
                  <c:v>92170986.004807696</c:v>
                </c:pt>
              </c:numCache>
            </c:numRef>
          </c:val>
        </c:ser>
        <c:ser>
          <c:idx val="3"/>
          <c:order val="3"/>
          <c:tx>
            <c:strRef>
              <c:f>Sheet1!$A$4</c:f>
              <c:strCache>
                <c:ptCount val="1"/>
                <c:pt idx="0">
                  <c:v>P2P (2%,3%)</c:v>
                </c:pt>
              </c:strCache>
            </c:strRef>
          </c:tx>
          <c:spPr>
            <a:solidFill>
              <a:srgbClr val="AB0810"/>
            </a:solidFill>
          </c:spPr>
          <c:cat>
            <c:strRef>
              <c:f>Sheet1!$B$1:$G$1</c:f>
              <c:strCache>
                <c:ptCount val="6"/>
                <c:pt idx="0">
                  <c:v>2014</c:v>
                </c:pt>
                <c:pt idx="1">
                  <c:v>2015</c:v>
                </c:pt>
                <c:pt idx="2">
                  <c:v>2016</c:v>
                </c:pt>
                <c:pt idx="3">
                  <c:v>2017</c:v>
                </c:pt>
                <c:pt idx="4">
                  <c:v>2018</c:v>
                </c:pt>
                <c:pt idx="5">
                  <c:v>2019</c:v>
                </c:pt>
              </c:strCache>
            </c:strRef>
          </c:cat>
          <c:val>
            <c:numRef>
              <c:f>Sheet1!$B$4:$G$4</c:f>
              <c:numCache>
                <c:formatCode>_(* #,##0_);_(* \(#,##0\);_(* "-"??_);_(@_)</c:formatCode>
                <c:ptCount val="6"/>
                <c:pt idx="0">
                  <c:v>1748011.1940385045</c:v>
                </c:pt>
                <c:pt idx="1">
                  <c:v>3799362.3801370915</c:v>
                </c:pt>
                <c:pt idx="2">
                  <c:v>7640237.7025789348</c:v>
                </c:pt>
                <c:pt idx="3">
                  <c:v>13913983.45816689</c:v>
                </c:pt>
                <c:pt idx="4">
                  <c:v>22788746.925330792</c:v>
                </c:pt>
                <c:pt idx="5">
                  <c:v>33688495.384757206</c:v>
                </c:pt>
              </c:numCache>
            </c:numRef>
          </c:val>
        </c:ser>
        <c:ser>
          <c:idx val="4"/>
          <c:order val="4"/>
          <c:tx>
            <c:strRef>
              <c:f>Sheet1!$A$6</c:f>
              <c:strCache>
                <c:ptCount val="1"/>
                <c:pt idx="0">
                  <c:v>M2M (%,1%)</c:v>
                </c:pt>
              </c:strCache>
            </c:strRef>
          </c:tx>
          <c:spPr>
            <a:solidFill>
              <a:schemeClr val="accent3">
                <a:lumMod val="60000"/>
                <a:lumOff val="40000"/>
              </a:schemeClr>
            </a:solidFill>
          </c:spPr>
          <c:cat>
            <c:strRef>
              <c:f>Sheet1!$B$1:$G$1</c:f>
              <c:strCache>
                <c:ptCount val="6"/>
                <c:pt idx="0">
                  <c:v>2014</c:v>
                </c:pt>
                <c:pt idx="1">
                  <c:v>2015</c:v>
                </c:pt>
                <c:pt idx="2">
                  <c:v>2016</c:v>
                </c:pt>
                <c:pt idx="3">
                  <c:v>2017</c:v>
                </c:pt>
                <c:pt idx="4">
                  <c:v>2018</c:v>
                </c:pt>
                <c:pt idx="5">
                  <c:v>2019</c:v>
                </c:pt>
              </c:strCache>
            </c:strRef>
          </c:cat>
          <c:val>
            <c:numRef>
              <c:f>Sheet1!$B$6:$G$6</c:f>
              <c:numCache>
                <c:formatCode>General</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axId val="35836672"/>
        <c:axId val="35838208"/>
      </c:areaChart>
      <c:catAx>
        <c:axId val="35836672"/>
        <c:scaling>
          <c:orientation val="minMax"/>
        </c:scaling>
        <c:delete val="0"/>
        <c:axPos val="b"/>
        <c:numFmt formatCode="General" sourceLinked="1"/>
        <c:majorTickMark val="none"/>
        <c:minorTickMark val="none"/>
        <c:tickLblPos val="nextTo"/>
        <c:spPr>
          <a:ln w="45228">
            <a:solidFill>
              <a:srgbClr val="C0C0C0"/>
            </a:solidFill>
            <a:prstDash val="solid"/>
          </a:ln>
        </c:spPr>
        <c:txPr>
          <a:bodyPr rot="0" vert="horz"/>
          <a:lstStyle/>
          <a:p>
            <a:pPr>
              <a:defRPr sz="1400">
                <a:solidFill>
                  <a:schemeClr val="tx1"/>
                </a:solidFill>
                <a:latin typeface="+mn-lt"/>
              </a:defRPr>
            </a:pPr>
            <a:endParaRPr lang="en-US"/>
          </a:p>
        </c:txPr>
        <c:crossAx val="35838208"/>
        <c:crosses val="autoZero"/>
        <c:auto val="1"/>
        <c:lblAlgn val="ctr"/>
        <c:lblOffset val="0"/>
        <c:noMultiLvlLbl val="0"/>
      </c:catAx>
      <c:valAx>
        <c:axId val="35838208"/>
        <c:scaling>
          <c:orientation val="minMax"/>
        </c:scaling>
        <c:delete val="0"/>
        <c:axPos val="l"/>
        <c:numFmt formatCode="#,##0" sourceLinked="0"/>
        <c:majorTickMark val="out"/>
        <c:minorTickMark val="none"/>
        <c:tickLblPos val="nextTo"/>
        <c:spPr>
          <a:ln w="11307">
            <a:noFill/>
          </a:ln>
        </c:spPr>
        <c:txPr>
          <a:bodyPr rot="0" vert="horz"/>
          <a:lstStyle/>
          <a:p>
            <a:pPr>
              <a:defRPr sz="1400" b="0">
                <a:solidFill>
                  <a:schemeClr val="tx1"/>
                </a:solidFill>
                <a:latin typeface="+mn-lt"/>
              </a:defRPr>
            </a:pPr>
            <a:endParaRPr lang="en-US"/>
          </a:p>
        </c:txPr>
        <c:crossAx val="35836672"/>
        <c:crosses val="autoZero"/>
        <c:crossBetween val="midCat"/>
        <c:dispUnits>
          <c:builtInUnit val="millions"/>
        </c:dispUnits>
      </c:valAx>
      <c:spPr>
        <a:noFill/>
        <a:ln w="30152">
          <a:noFill/>
        </a:ln>
      </c:spPr>
    </c:plotArea>
    <c:legend>
      <c:legendPos val="l"/>
      <c:layout>
        <c:manualLayout>
          <c:xMode val="edge"/>
          <c:yMode val="edge"/>
          <c:x val="0.2530210114229125"/>
          <c:y val="3.5236417664450334E-2"/>
          <c:w val="0.15434611116864672"/>
          <c:h val="0.29045659346953884"/>
        </c:manualLayout>
      </c:layout>
      <c:overlay val="1"/>
      <c:txPr>
        <a:bodyPr/>
        <a:lstStyle/>
        <a:p>
          <a:pPr>
            <a:defRPr sz="1100" b="0">
              <a:solidFill>
                <a:schemeClr val="tx1"/>
              </a:solidFill>
              <a:latin typeface="+mn-lt"/>
            </a:defRPr>
          </a:pPr>
          <a:endParaRPr lang="en-US"/>
        </a:p>
      </c:txPr>
    </c:legend>
    <c:plotVisOnly val="1"/>
    <c:dispBlanksAs val="gap"/>
    <c:showDLblsOverMax val="0"/>
  </c:chart>
  <c:spPr>
    <a:noFill/>
    <a:ln>
      <a:noFill/>
    </a:ln>
  </c:spPr>
  <c:txPr>
    <a:bodyPr/>
    <a:lstStyle/>
    <a:p>
      <a:pPr>
        <a:defRPr sz="1600" b="1" i="0" u="none" strike="noStrike" baseline="0">
          <a:solidFill>
            <a:schemeClr val="bg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455242966752"/>
          <c:y val="5.8700209643605929E-2"/>
          <c:w val="0.61636828644501274"/>
          <c:h val="0.71278825995808082"/>
        </c:manualLayout>
      </c:layout>
      <c:areaChart>
        <c:grouping val="stacked"/>
        <c:varyColors val="0"/>
        <c:ser>
          <c:idx val="1"/>
          <c:order val="0"/>
          <c:tx>
            <c:strRef>
              <c:f>Sheet1!$A$2</c:f>
              <c:strCache>
                <c:ptCount val="1"/>
                <c:pt idx="0">
                  <c:v>2G (45% in 2014,6% in 2019)</c:v>
                </c:pt>
              </c:strCache>
            </c:strRef>
          </c:tx>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w="3175">
              <a:solidFill>
                <a:schemeClr val="bg2"/>
              </a:solidFill>
            </a:ln>
          </c:spPr>
          <c:cat>
            <c:strRef>
              <c:f>Sheet1!$B$1:$G$1</c:f>
              <c:strCache>
                <c:ptCount val="6"/>
                <c:pt idx="0">
                  <c:v>2014</c:v>
                </c:pt>
                <c:pt idx="1">
                  <c:v>2015</c:v>
                </c:pt>
                <c:pt idx="2">
                  <c:v>2016</c:v>
                </c:pt>
                <c:pt idx="3">
                  <c:v>2017</c:v>
                </c:pt>
                <c:pt idx="4">
                  <c:v>2018</c:v>
                </c:pt>
                <c:pt idx="5">
                  <c:v>2019</c:v>
                </c:pt>
              </c:strCache>
            </c:strRef>
          </c:cat>
          <c:val>
            <c:numRef>
              <c:f>Sheet1!$B$2:$G$2</c:f>
              <c:numCache>
                <c:formatCode>_(* #,##0_);_(* \(#,##0\);_(* "-"??_);_(@_)</c:formatCode>
                <c:ptCount val="6"/>
                <c:pt idx="0">
                  <c:v>39979376.723703235</c:v>
                </c:pt>
                <c:pt idx="1">
                  <c:v>57008234.725661457</c:v>
                </c:pt>
                <c:pt idx="2">
                  <c:v>74584820.488913387</c:v>
                </c:pt>
                <c:pt idx="3">
                  <c:v>84498028.196164459</c:v>
                </c:pt>
                <c:pt idx="4">
                  <c:v>83357899.060737982</c:v>
                </c:pt>
                <c:pt idx="5">
                  <c:v>65169710.061020337</c:v>
                </c:pt>
              </c:numCache>
            </c:numRef>
          </c:val>
        </c:ser>
        <c:ser>
          <c:idx val="2"/>
          <c:order val="1"/>
          <c:tx>
            <c:strRef>
              <c:f>Sheet1!$A$3</c:f>
              <c:strCache>
                <c:ptCount val="1"/>
                <c:pt idx="0">
                  <c:v>3G (51% in 2014,56% in 2019)</c:v>
                </c:pt>
              </c:strCache>
            </c:strRef>
          </c:tx>
          <c:spPr>
            <a:solidFill>
              <a:srgbClr val="00B050"/>
            </a:solidFill>
            <a:ln w="3175">
              <a:solidFill>
                <a:schemeClr val="bg2"/>
              </a:solidFill>
            </a:ln>
          </c:spPr>
          <c:cat>
            <c:strRef>
              <c:f>Sheet1!$B$1:$G$1</c:f>
              <c:strCache>
                <c:ptCount val="6"/>
                <c:pt idx="0">
                  <c:v>2014</c:v>
                </c:pt>
                <c:pt idx="1">
                  <c:v>2015</c:v>
                </c:pt>
                <c:pt idx="2">
                  <c:v>2016</c:v>
                </c:pt>
                <c:pt idx="3">
                  <c:v>2017</c:v>
                </c:pt>
                <c:pt idx="4">
                  <c:v>2018</c:v>
                </c:pt>
                <c:pt idx="5">
                  <c:v>2019</c:v>
                </c:pt>
              </c:strCache>
            </c:strRef>
          </c:cat>
          <c:val>
            <c:numRef>
              <c:f>Sheet1!$B$3:$G$3</c:f>
              <c:numCache>
                <c:formatCode>_(* #,##0_);_(* \(#,##0\);_(* "-"??_);_(@_)</c:formatCode>
                <c:ptCount val="6"/>
                <c:pt idx="0">
                  <c:v>45231188.960164502</c:v>
                </c:pt>
                <c:pt idx="1">
                  <c:v>89050033.320229203</c:v>
                </c:pt>
                <c:pt idx="2">
                  <c:v>174940532.08416909</c:v>
                </c:pt>
                <c:pt idx="3">
                  <c:v>309834001.30261439</c:v>
                </c:pt>
                <c:pt idx="4">
                  <c:v>475725152.23160851</c:v>
                </c:pt>
                <c:pt idx="5">
                  <c:v>640713552.8254298</c:v>
                </c:pt>
              </c:numCache>
            </c:numRef>
          </c:val>
        </c:ser>
        <c:ser>
          <c:idx val="3"/>
          <c:order val="2"/>
          <c:tx>
            <c:strRef>
              <c:f>Sheet1!$A$4</c:f>
              <c:strCache>
                <c:ptCount val="1"/>
                <c:pt idx="0">
                  <c:v>4G (3% in 2014,38% in 2019)</c:v>
                </c:pt>
              </c:strCache>
            </c:strRef>
          </c:tx>
          <c:spPr>
            <a:solidFill>
              <a:srgbClr val="006C7E"/>
            </a:solidFill>
            <a:ln w="3175">
              <a:solidFill>
                <a:schemeClr val="bg2"/>
              </a:solidFill>
            </a:ln>
          </c:spPr>
          <c:cat>
            <c:strRef>
              <c:f>Sheet1!$B$1:$G$1</c:f>
              <c:strCache>
                <c:ptCount val="6"/>
                <c:pt idx="0">
                  <c:v>2014</c:v>
                </c:pt>
                <c:pt idx="1">
                  <c:v>2015</c:v>
                </c:pt>
                <c:pt idx="2">
                  <c:v>2016</c:v>
                </c:pt>
                <c:pt idx="3">
                  <c:v>2017</c:v>
                </c:pt>
                <c:pt idx="4">
                  <c:v>2018</c:v>
                </c:pt>
                <c:pt idx="5">
                  <c:v>2019</c:v>
                </c:pt>
              </c:strCache>
            </c:strRef>
          </c:cat>
          <c:val>
            <c:numRef>
              <c:f>Sheet1!$B$4:$G$4</c:f>
              <c:numCache>
                <c:formatCode>_(* #,##0_);_(* \(#,##0\);_(* "-"??_);_(@_)</c:formatCode>
                <c:ptCount val="6"/>
                <c:pt idx="0">
                  <c:v>2720711.6072158227</c:v>
                </c:pt>
                <c:pt idx="1">
                  <c:v>8989468.3686654158</c:v>
                </c:pt>
                <c:pt idx="2">
                  <c:v>28036217.477644201</c:v>
                </c:pt>
                <c:pt idx="3">
                  <c:v>82606718.419452131</c:v>
                </c:pt>
                <c:pt idx="4">
                  <c:v>202307908.50989398</c:v>
                </c:pt>
                <c:pt idx="5">
                  <c:v>435698473.78799826</c:v>
                </c:pt>
              </c:numCache>
            </c:numRef>
          </c:val>
        </c:ser>
        <c:dLbls>
          <c:showLegendKey val="0"/>
          <c:showVal val="0"/>
          <c:showCatName val="0"/>
          <c:showSerName val="0"/>
          <c:showPercent val="0"/>
          <c:showBubbleSize val="0"/>
        </c:dLbls>
        <c:axId val="36790272"/>
        <c:axId val="36791808"/>
      </c:areaChart>
      <c:catAx>
        <c:axId val="36790272"/>
        <c:scaling>
          <c:orientation val="minMax"/>
        </c:scaling>
        <c:delete val="0"/>
        <c:axPos val="b"/>
        <c:numFmt formatCode="General" sourceLinked="1"/>
        <c:majorTickMark val="none"/>
        <c:minorTickMark val="none"/>
        <c:tickLblPos val="nextTo"/>
        <c:spPr>
          <a:ln w="45228">
            <a:solidFill>
              <a:srgbClr val="C0C0C0"/>
            </a:solidFill>
            <a:prstDash val="solid"/>
          </a:ln>
        </c:spPr>
        <c:txPr>
          <a:bodyPr rot="0" vert="horz"/>
          <a:lstStyle/>
          <a:p>
            <a:pPr>
              <a:defRPr b="1">
                <a:solidFill>
                  <a:schemeClr val="tx1"/>
                </a:solidFill>
              </a:defRPr>
            </a:pPr>
            <a:endParaRPr lang="en-US"/>
          </a:p>
        </c:txPr>
        <c:crossAx val="36791808"/>
        <c:crosses val="autoZero"/>
        <c:auto val="1"/>
        <c:lblAlgn val="ctr"/>
        <c:lblOffset val="0"/>
        <c:noMultiLvlLbl val="0"/>
      </c:catAx>
      <c:valAx>
        <c:axId val="36791808"/>
        <c:scaling>
          <c:orientation val="minMax"/>
          <c:min val="0"/>
        </c:scaling>
        <c:delete val="0"/>
        <c:axPos val="l"/>
        <c:numFmt formatCode="General" sourceLinked="0"/>
        <c:majorTickMark val="out"/>
        <c:minorTickMark val="none"/>
        <c:tickLblPos val="nextTo"/>
        <c:spPr>
          <a:ln w="11307">
            <a:noFill/>
          </a:ln>
        </c:spPr>
        <c:txPr>
          <a:bodyPr rot="0" vert="horz"/>
          <a:lstStyle/>
          <a:p>
            <a:pPr>
              <a:defRPr sz="1400">
                <a:solidFill>
                  <a:schemeClr val="tx1"/>
                </a:solidFill>
              </a:defRPr>
            </a:pPr>
            <a:endParaRPr lang="en-US"/>
          </a:p>
        </c:txPr>
        <c:crossAx val="36790272"/>
        <c:crosses val="autoZero"/>
        <c:crossBetween val="midCat"/>
        <c:dispUnits>
          <c:builtInUnit val="millions"/>
        </c:dispUnits>
      </c:valAx>
      <c:spPr>
        <a:noFill/>
        <a:ln w="25400">
          <a:noFill/>
        </a:ln>
      </c:spPr>
    </c:plotArea>
    <c:legend>
      <c:legendPos val="l"/>
      <c:layout>
        <c:manualLayout>
          <c:xMode val="edge"/>
          <c:yMode val="edge"/>
          <c:x val="0.25811024972618918"/>
          <c:y val="9.6813095731454649E-2"/>
          <c:w val="0.46566864136086761"/>
          <c:h val="0.20549991891745795"/>
        </c:manualLayout>
      </c:layout>
      <c:overlay val="1"/>
      <c:txPr>
        <a:bodyPr/>
        <a:lstStyle/>
        <a:p>
          <a:pPr>
            <a:defRPr sz="1400">
              <a:solidFill>
                <a:schemeClr val="tx1"/>
              </a:solidFill>
            </a:defRPr>
          </a:pPr>
          <a:endParaRPr lang="en-US"/>
        </a:p>
      </c:txPr>
    </c:legend>
    <c:plotVisOnly val="1"/>
    <c:dispBlanksAs val="gap"/>
    <c:showDLblsOverMax val="0"/>
  </c:chart>
  <c:spPr>
    <a:noFill/>
    <a:ln>
      <a:noFill/>
    </a:ln>
  </c:spPr>
  <c:txPr>
    <a:bodyPr/>
    <a:lstStyle/>
    <a:p>
      <a:pPr>
        <a:defRPr sz="1600" b="0" i="0" u="none" strike="noStrike" baseline="0">
          <a:solidFill>
            <a:schemeClr val="bg2"/>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455242966752"/>
          <c:y val="5.8700209643605929E-2"/>
          <c:w val="0.61211369447179165"/>
          <c:h val="0.7127882599580857"/>
        </c:manualLayout>
      </c:layout>
      <c:areaChart>
        <c:grouping val="stacked"/>
        <c:varyColors val="0"/>
        <c:ser>
          <c:idx val="1"/>
          <c:order val="0"/>
          <c:tx>
            <c:strRef>
              <c:f>Sheet1!$A$3</c:f>
              <c:strCache>
                <c:ptCount val="1"/>
                <c:pt idx="0">
                  <c:v>Fixed/Wired (18% CAGR)</c:v>
                </c:pt>
              </c:strCache>
            </c:strRef>
          </c:tx>
          <c:cat>
            <c:numRef>
              <c:f>Sheet1!$B$1:$G$1</c:f>
              <c:numCache>
                <c:formatCode>General</c:formatCode>
                <c:ptCount val="6"/>
                <c:pt idx="0">
                  <c:v>2014</c:v>
                </c:pt>
                <c:pt idx="1">
                  <c:v>2015</c:v>
                </c:pt>
                <c:pt idx="2">
                  <c:v>2016</c:v>
                </c:pt>
                <c:pt idx="3">
                  <c:v>2017</c:v>
                </c:pt>
                <c:pt idx="4">
                  <c:v>2018</c:v>
                </c:pt>
                <c:pt idx="5">
                  <c:v>2019</c:v>
                </c:pt>
              </c:numCache>
            </c:numRef>
          </c:cat>
          <c:val>
            <c:numRef>
              <c:f>Sheet1!$B$3:$G$3</c:f>
              <c:numCache>
                <c:formatCode>_(* #,##0_);_(* \(#,##0\);_(* "-"??_);_(@_)</c:formatCode>
                <c:ptCount val="6"/>
                <c:pt idx="0">
                  <c:v>431764147.68653816</c:v>
                </c:pt>
                <c:pt idx="1">
                  <c:v>541254197.19581318</c:v>
                </c:pt>
                <c:pt idx="2">
                  <c:v>647404426.46656489</c:v>
                </c:pt>
                <c:pt idx="3">
                  <c:v>742021346.82783198</c:v>
                </c:pt>
                <c:pt idx="4">
                  <c:v>855403680.82149982</c:v>
                </c:pt>
                <c:pt idx="5">
                  <c:v>977775489.90852189</c:v>
                </c:pt>
              </c:numCache>
            </c:numRef>
          </c:val>
        </c:ser>
        <c:ser>
          <c:idx val="0"/>
          <c:order val="1"/>
          <c:tx>
            <c:strRef>
              <c:f>Sheet1!$A$2</c:f>
              <c:strCache>
                <c:ptCount val="1"/>
                <c:pt idx="0">
                  <c:v>Fixed/Wi-Fi (35% CAGR)</c:v>
                </c:pt>
              </c:strCache>
            </c:strRef>
          </c:tx>
          <c:spPr>
            <a:solidFill>
              <a:srgbClr val="0183B7">
                <a:alpha val="70000"/>
              </a:srgbClr>
            </a:solidFill>
            <a:ln w="30152">
              <a:noFill/>
            </a:ln>
          </c:spPr>
          <c:cat>
            <c:numRef>
              <c:f>Sheet1!$B$1:$G$1</c:f>
              <c:numCache>
                <c:formatCode>General</c:formatCode>
                <c:ptCount val="6"/>
                <c:pt idx="0">
                  <c:v>2014</c:v>
                </c:pt>
                <c:pt idx="1">
                  <c:v>2015</c:v>
                </c:pt>
                <c:pt idx="2">
                  <c:v>2016</c:v>
                </c:pt>
                <c:pt idx="3">
                  <c:v>2017</c:v>
                </c:pt>
                <c:pt idx="4">
                  <c:v>2018</c:v>
                </c:pt>
                <c:pt idx="5">
                  <c:v>2019</c:v>
                </c:pt>
              </c:numCache>
            </c:numRef>
          </c:cat>
          <c:val>
            <c:numRef>
              <c:f>Sheet1!$B$2:$G$2</c:f>
              <c:numCache>
                <c:formatCode>_(* #,##0_);_(* \(#,##0\);_(* "-"??_);_(@_)</c:formatCode>
                <c:ptCount val="6"/>
                <c:pt idx="0">
                  <c:v>430223719.84992832</c:v>
                </c:pt>
                <c:pt idx="1">
                  <c:v>591414797.60841846</c:v>
                </c:pt>
                <c:pt idx="2">
                  <c:v>824625183.19076657</c:v>
                </c:pt>
                <c:pt idx="3">
                  <c:v>1110805391.6973879</c:v>
                </c:pt>
                <c:pt idx="4">
                  <c:v>1476680003.5656109</c:v>
                </c:pt>
                <c:pt idx="5">
                  <c:v>1957470538.6240766</c:v>
                </c:pt>
              </c:numCache>
            </c:numRef>
          </c:val>
        </c:ser>
        <c:ser>
          <c:idx val="2"/>
          <c:order val="2"/>
          <c:tx>
            <c:strRef>
              <c:f>Sheet1!$A$4</c:f>
              <c:strCache>
                <c:ptCount val="1"/>
                <c:pt idx="0">
                  <c:v>Mobile Data (67% CAGR)</c:v>
                </c:pt>
              </c:strCache>
            </c:strRef>
          </c:tx>
          <c:spPr>
            <a:solidFill>
              <a:srgbClr val="AB0810"/>
            </a:solidFill>
          </c:spPr>
          <c:cat>
            <c:numRef>
              <c:f>Sheet1!$B$1:$G$1</c:f>
              <c:numCache>
                <c:formatCode>General</c:formatCode>
                <c:ptCount val="6"/>
                <c:pt idx="0">
                  <c:v>2014</c:v>
                </c:pt>
                <c:pt idx="1">
                  <c:v>2015</c:v>
                </c:pt>
                <c:pt idx="2">
                  <c:v>2016</c:v>
                </c:pt>
                <c:pt idx="3">
                  <c:v>2017</c:v>
                </c:pt>
                <c:pt idx="4">
                  <c:v>2018</c:v>
                </c:pt>
                <c:pt idx="5">
                  <c:v>2019</c:v>
                </c:pt>
              </c:numCache>
            </c:numRef>
          </c:cat>
          <c:val>
            <c:numRef>
              <c:f>Sheet1!$B$4:$G$4</c:f>
              <c:numCache>
                <c:formatCode>_(* #,##0_);_(* \(#,##0\);_(* "-"??_);_(@_)</c:formatCode>
                <c:ptCount val="6"/>
                <c:pt idx="0">
                  <c:v>87931277.291083574</c:v>
                </c:pt>
                <c:pt idx="1">
                  <c:v>155047736.41455609</c:v>
                </c:pt>
                <c:pt idx="2">
                  <c:v>277561570.05072677</c:v>
                </c:pt>
                <c:pt idx="3">
                  <c:v>476938747.91823089</c:v>
                </c:pt>
                <c:pt idx="4">
                  <c:v>761390959.80224061</c:v>
                </c:pt>
                <c:pt idx="5">
                  <c:v>1141581736.6744483</c:v>
                </c:pt>
              </c:numCache>
            </c:numRef>
          </c:val>
        </c:ser>
        <c:dLbls>
          <c:showLegendKey val="0"/>
          <c:showVal val="0"/>
          <c:showCatName val="0"/>
          <c:showSerName val="0"/>
          <c:showPercent val="0"/>
          <c:showBubbleSize val="0"/>
        </c:dLbls>
        <c:axId val="36517376"/>
        <c:axId val="36518912"/>
      </c:areaChart>
      <c:catAx>
        <c:axId val="36517376"/>
        <c:scaling>
          <c:orientation val="minMax"/>
        </c:scaling>
        <c:delete val="0"/>
        <c:axPos val="b"/>
        <c:numFmt formatCode="General" sourceLinked="1"/>
        <c:majorTickMark val="none"/>
        <c:minorTickMark val="none"/>
        <c:tickLblPos val="nextTo"/>
        <c:spPr>
          <a:ln w="45228">
            <a:solidFill>
              <a:srgbClr val="C0C0C0"/>
            </a:solidFill>
            <a:prstDash val="solid"/>
          </a:ln>
        </c:spPr>
        <c:txPr>
          <a:bodyPr rot="0" vert="horz"/>
          <a:lstStyle/>
          <a:p>
            <a:pPr>
              <a:defRPr sz="1400" b="1">
                <a:solidFill>
                  <a:schemeClr val="tx1"/>
                </a:solidFill>
                <a:latin typeface="+mn-lt"/>
              </a:defRPr>
            </a:pPr>
            <a:endParaRPr lang="en-US"/>
          </a:p>
        </c:txPr>
        <c:crossAx val="36518912"/>
        <c:crosses val="autoZero"/>
        <c:auto val="1"/>
        <c:lblAlgn val="ctr"/>
        <c:lblOffset val="0"/>
        <c:noMultiLvlLbl val="0"/>
      </c:catAx>
      <c:valAx>
        <c:axId val="36518912"/>
        <c:scaling>
          <c:orientation val="minMax"/>
        </c:scaling>
        <c:delete val="0"/>
        <c:axPos val="l"/>
        <c:numFmt formatCode="#,##0" sourceLinked="0"/>
        <c:majorTickMark val="out"/>
        <c:minorTickMark val="none"/>
        <c:tickLblPos val="nextTo"/>
        <c:spPr>
          <a:ln w="11307">
            <a:noFill/>
          </a:ln>
        </c:spPr>
        <c:txPr>
          <a:bodyPr rot="0" vert="horz"/>
          <a:lstStyle/>
          <a:p>
            <a:pPr>
              <a:defRPr sz="1400" b="0">
                <a:solidFill>
                  <a:schemeClr val="tx1"/>
                </a:solidFill>
                <a:latin typeface="+mn-lt"/>
              </a:defRPr>
            </a:pPr>
            <a:endParaRPr lang="en-US"/>
          </a:p>
        </c:txPr>
        <c:crossAx val="36517376"/>
        <c:crosses val="autoZero"/>
        <c:crossBetween val="midCat"/>
        <c:dispUnits>
          <c:builtInUnit val="millions"/>
        </c:dispUnits>
      </c:valAx>
      <c:spPr>
        <a:noFill/>
        <a:ln w="25400">
          <a:noFill/>
        </a:ln>
      </c:spPr>
    </c:plotArea>
    <c:legend>
      <c:legendPos val="l"/>
      <c:layout>
        <c:manualLayout>
          <c:xMode val="edge"/>
          <c:yMode val="edge"/>
          <c:x val="0.25385568517026297"/>
          <c:y val="8.3083118614749832E-2"/>
          <c:w val="0.21080209780031808"/>
          <c:h val="0.17404262637874926"/>
        </c:manualLayout>
      </c:layout>
      <c:overlay val="1"/>
      <c:txPr>
        <a:bodyPr/>
        <a:lstStyle/>
        <a:p>
          <a:pPr>
            <a:defRPr sz="1100" b="0">
              <a:solidFill>
                <a:schemeClr val="tx1"/>
              </a:solidFill>
              <a:latin typeface="+mn-lt"/>
            </a:defRPr>
          </a:pPr>
          <a:endParaRPr lang="en-US"/>
        </a:p>
      </c:txPr>
    </c:legend>
    <c:plotVisOnly val="1"/>
    <c:dispBlanksAs val="gap"/>
    <c:showDLblsOverMax val="0"/>
  </c:chart>
  <c:spPr>
    <a:noFill/>
    <a:ln>
      <a:noFill/>
    </a:ln>
  </c:spPr>
  <c:txPr>
    <a:bodyPr/>
    <a:lstStyle/>
    <a:p>
      <a:pPr>
        <a:defRPr sz="1600" b="1" i="0" u="none" strike="noStrike" baseline="0">
          <a:solidFill>
            <a:schemeClr val="bg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455242966752"/>
          <c:y val="7.7000045291856001E-2"/>
          <c:w val="0.61636828644501274"/>
          <c:h val="0.699997304717772"/>
        </c:manualLayout>
      </c:layout>
      <c:barChart>
        <c:barDir val="col"/>
        <c:grouping val="stacked"/>
        <c:varyColors val="0"/>
        <c:ser>
          <c:idx val="0"/>
          <c:order val="0"/>
          <c:tx>
            <c:strRef>
              <c:f>Sheet1!$A$2</c:f>
              <c:strCache>
                <c:ptCount val="1"/>
                <c:pt idx="0">
                  <c:v>Cellular Traffic from Mobile Devices (79% in 2014,69% in 2019)</c:v>
                </c:pt>
              </c:strCache>
            </c:strRef>
          </c:tx>
          <c:spPr>
            <a:solidFill>
              <a:schemeClr val="accent5"/>
            </a:solidFill>
            <a:ln w="30152">
              <a:noFill/>
            </a:ln>
          </c:spPr>
          <c:invertIfNegative val="0"/>
          <c:cat>
            <c:strRef>
              <c:f>Sheet1!$B$1:$G$1</c:f>
              <c:strCache>
                <c:ptCount val="6"/>
                <c:pt idx="0">
                  <c:v>2014</c:v>
                </c:pt>
                <c:pt idx="1">
                  <c:v>2015</c:v>
                </c:pt>
                <c:pt idx="2">
                  <c:v>2016</c:v>
                </c:pt>
                <c:pt idx="3">
                  <c:v>2017</c:v>
                </c:pt>
                <c:pt idx="4">
                  <c:v>2018</c:v>
                </c:pt>
                <c:pt idx="5">
                  <c:v>2019</c:v>
                </c:pt>
              </c:strCache>
            </c:strRef>
          </c:cat>
          <c:val>
            <c:numRef>
              <c:f>Sheet1!$B$2:$G$2</c:f>
              <c:numCache>
                <c:formatCode>_(* #,##0_);_(* \(#,##0\);_(* "-"??_);_(@_)</c:formatCode>
                <c:ptCount val="6"/>
                <c:pt idx="0">
                  <c:v>87931277.291083574</c:v>
                </c:pt>
                <c:pt idx="1">
                  <c:v>155047736.41455609</c:v>
                </c:pt>
                <c:pt idx="2">
                  <c:v>277561570.05072677</c:v>
                </c:pt>
                <c:pt idx="3">
                  <c:v>476938747.91823089</c:v>
                </c:pt>
                <c:pt idx="4">
                  <c:v>761390959.80224061</c:v>
                </c:pt>
                <c:pt idx="5">
                  <c:v>1141581736.6744483</c:v>
                </c:pt>
              </c:numCache>
            </c:numRef>
          </c:val>
        </c:ser>
        <c:ser>
          <c:idx val="1"/>
          <c:order val="1"/>
          <c:tx>
            <c:strRef>
              <c:f>Sheet1!$A$3</c:f>
              <c:strCache>
                <c:ptCount val="1"/>
                <c:pt idx="0">
                  <c:v>Offload Traffic from Mobile Devices (21% in 2014,31% in 2019)</c:v>
                </c:pt>
              </c:strCache>
            </c:strRef>
          </c:tx>
          <c:spPr>
            <a:solidFill>
              <a:schemeClr val="accent6"/>
            </a:solidFill>
          </c:spPr>
          <c:invertIfNegative val="0"/>
          <c:cat>
            <c:strRef>
              <c:f>Sheet1!$B$1:$G$1</c:f>
              <c:strCache>
                <c:ptCount val="6"/>
                <c:pt idx="0">
                  <c:v>2014</c:v>
                </c:pt>
                <c:pt idx="1">
                  <c:v>2015</c:v>
                </c:pt>
                <c:pt idx="2">
                  <c:v>2016</c:v>
                </c:pt>
                <c:pt idx="3">
                  <c:v>2017</c:v>
                </c:pt>
                <c:pt idx="4">
                  <c:v>2018</c:v>
                </c:pt>
                <c:pt idx="5">
                  <c:v>2019</c:v>
                </c:pt>
              </c:strCache>
            </c:strRef>
          </c:cat>
          <c:val>
            <c:numRef>
              <c:f>Sheet1!$B$3:$G$3</c:f>
              <c:numCache>
                <c:formatCode>_(* #,##0_);_(* \(#,##0\);_(* "-"??_);_(@_)</c:formatCode>
                <c:ptCount val="6"/>
                <c:pt idx="0">
                  <c:v>23201844.673763987</c:v>
                </c:pt>
                <c:pt idx="1">
                  <c:v>52653259.326879434</c:v>
                </c:pt>
                <c:pt idx="2">
                  <c:v>111264427.97469836</c:v>
                </c:pt>
                <c:pt idx="3">
                  <c:v>206155745.29238445</c:v>
                </c:pt>
                <c:pt idx="4">
                  <c:v>336574109.05100226</c:v>
                </c:pt>
                <c:pt idx="5">
                  <c:v>501463918.1098358</c:v>
                </c:pt>
              </c:numCache>
            </c:numRef>
          </c:val>
        </c:ser>
        <c:dLbls>
          <c:showLegendKey val="0"/>
          <c:showVal val="0"/>
          <c:showCatName val="0"/>
          <c:showSerName val="0"/>
          <c:showPercent val="0"/>
          <c:showBubbleSize val="0"/>
        </c:dLbls>
        <c:gapWidth val="30"/>
        <c:overlap val="100"/>
        <c:axId val="148232448"/>
        <c:axId val="148234240"/>
      </c:barChart>
      <c:catAx>
        <c:axId val="148232448"/>
        <c:scaling>
          <c:orientation val="minMax"/>
        </c:scaling>
        <c:delete val="0"/>
        <c:axPos val="b"/>
        <c:numFmt formatCode="General" sourceLinked="1"/>
        <c:majorTickMark val="none"/>
        <c:minorTickMark val="none"/>
        <c:tickLblPos val="nextTo"/>
        <c:spPr>
          <a:ln w="45228">
            <a:solidFill>
              <a:srgbClr val="C0C0C0"/>
            </a:solidFill>
            <a:prstDash val="solid"/>
          </a:ln>
        </c:spPr>
        <c:txPr>
          <a:bodyPr rot="0" vert="horz"/>
          <a:lstStyle/>
          <a:p>
            <a:pPr>
              <a:defRPr sz="1400" b="1" i="0" u="none" strike="noStrike" baseline="0">
                <a:solidFill>
                  <a:schemeClr val="tx1"/>
                </a:solidFill>
                <a:latin typeface="+mn-lt"/>
                <a:ea typeface="Arial"/>
                <a:cs typeface="Arial"/>
              </a:defRPr>
            </a:pPr>
            <a:endParaRPr lang="en-US"/>
          </a:p>
        </c:txPr>
        <c:crossAx val="148234240"/>
        <c:crosses val="autoZero"/>
        <c:auto val="1"/>
        <c:lblAlgn val="ctr"/>
        <c:lblOffset val="0"/>
        <c:tickLblSkip val="1"/>
        <c:tickMarkSkip val="1"/>
        <c:noMultiLvlLbl val="0"/>
      </c:catAx>
      <c:valAx>
        <c:axId val="148234240"/>
        <c:scaling>
          <c:orientation val="minMax"/>
          <c:min val="0"/>
        </c:scaling>
        <c:delete val="0"/>
        <c:axPos val="l"/>
        <c:numFmt formatCode="#,##0" sourceLinked="0"/>
        <c:majorTickMark val="out"/>
        <c:minorTickMark val="none"/>
        <c:tickLblPos val="nextTo"/>
        <c:spPr>
          <a:ln w="11307">
            <a:noFill/>
          </a:ln>
        </c:spPr>
        <c:txPr>
          <a:bodyPr rot="0" vert="horz"/>
          <a:lstStyle/>
          <a:p>
            <a:pPr>
              <a:defRPr sz="1400" b="0" i="0" u="none" strike="noStrike" baseline="0">
                <a:solidFill>
                  <a:schemeClr val="tx1"/>
                </a:solidFill>
                <a:latin typeface="+mn-lt"/>
                <a:ea typeface="Arial"/>
                <a:cs typeface="Arial"/>
              </a:defRPr>
            </a:pPr>
            <a:endParaRPr lang="en-US"/>
          </a:p>
        </c:txPr>
        <c:crossAx val="148232448"/>
        <c:crosses val="autoZero"/>
        <c:crossBetween val="between"/>
        <c:majorUnit val="500000000"/>
        <c:dispUnits>
          <c:builtInUnit val="millions"/>
        </c:dispUnits>
      </c:valAx>
      <c:spPr>
        <a:noFill/>
        <a:ln w="25400">
          <a:noFill/>
        </a:ln>
      </c:spPr>
    </c:plotArea>
    <c:legend>
      <c:legendPos val="l"/>
      <c:layout>
        <c:manualLayout>
          <c:xMode val="edge"/>
          <c:yMode val="edge"/>
          <c:x val="0.24752615877521733"/>
          <c:y val="5.3486625426069925E-2"/>
          <c:w val="0.51379869273200152"/>
          <c:h val="0.19963705385090533"/>
        </c:manualLayout>
      </c:layout>
      <c:overlay val="1"/>
      <c:txPr>
        <a:bodyPr/>
        <a:lstStyle/>
        <a:p>
          <a:pPr>
            <a:defRPr sz="1050" b="0">
              <a:solidFill>
                <a:schemeClr val="tx1"/>
              </a:solidFill>
              <a:latin typeface="+mn-lt"/>
            </a:defRPr>
          </a:pPr>
          <a:endParaRPr lang="en-US"/>
        </a:p>
      </c:txPr>
    </c:legend>
    <c:plotVisOnly val="1"/>
    <c:dispBlanksAs val="gap"/>
    <c:showDLblsOverMax val="0"/>
  </c:chart>
  <c:spPr>
    <a:noFill/>
    <a:ln>
      <a:noFill/>
    </a:ln>
  </c:spPr>
  <c:txPr>
    <a:bodyPr/>
    <a:lstStyle/>
    <a:p>
      <a:pPr>
        <a:defRPr sz="2137" b="1" i="0" u="none" strike="noStrike" baseline="0">
          <a:solidFill>
            <a:srgbClr val="000000"/>
          </a:solidFill>
          <a:latin typeface="Arial"/>
          <a:ea typeface="Arial"/>
          <a:cs typeface="Arial"/>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0.79532</cdr:x>
      <cdr:y>0.39787</cdr:y>
    </cdr:from>
    <cdr:to>
      <cdr:x>0.83823</cdr:x>
      <cdr:y>0.48917</cdr:y>
    </cdr:to>
    <cdr:pic>
      <cdr:nvPicPr>
        <cdr:cNvPr id="2" name="Picture 1" descr="http://img1.wikia.nocookie.net/__cb20140208180945/mukhtar/ru/images/5/53/Photo-Video-Film2-icon.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719518" y="1580229"/>
          <a:ext cx="362541" cy="36261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5/26/2015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5/26/2015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BB90F4D-6BE2-214A-85BA-A85D074D6614}" type="slidenum">
              <a:rPr lang="en-US" sz="1200">
                <a:latin typeface="Calibri" charset="0"/>
              </a:rPr>
              <a:pPr eaLnBrk="1" fontAlgn="base" hangingPunct="1">
                <a:spcBef>
                  <a:spcPct val="0"/>
                </a:spcBef>
                <a:spcAft>
                  <a:spcPct val="0"/>
                </a:spcAft>
              </a:pPr>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SG" dirty="0" smtClean="0"/>
              <a:t>We saw business</a:t>
            </a:r>
            <a:r>
              <a:rPr lang="en-SG" baseline="0" dirty="0" smtClean="0"/>
              <a:t> outlook for next 5 years – what does this mean for the network?</a:t>
            </a:r>
            <a:endParaRPr lang="en-SG"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SG" dirty="0" smtClean="0"/>
              <a:t>5G</a:t>
            </a:r>
            <a:r>
              <a:rPr lang="en-SG" baseline="0" dirty="0" smtClean="0"/>
              <a:t> vision…. </a:t>
            </a:r>
            <a:endParaRPr lang="en-SG"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SG"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SG"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SG" dirty="0" smtClean="0"/>
              <a:t>IoE </a:t>
            </a:r>
            <a:r>
              <a:rPr lang="en-SG" dirty="0" smtClean="0"/>
              <a:t>– what do we see as key</a:t>
            </a:r>
            <a:r>
              <a:rPr lang="en-SG" baseline="0" dirty="0" smtClean="0"/>
              <a:t> examples for India?</a:t>
            </a:r>
            <a:endParaRPr lang="en-NZ" dirty="0" smtClean="0"/>
          </a:p>
          <a:p>
            <a:endParaRPr lang="en-US" dirty="0" smtClean="0"/>
          </a:p>
          <a:p>
            <a:endParaRPr lang="en-US" dirty="0" smtClean="0"/>
          </a:p>
          <a:p>
            <a:endParaRPr lang="en-US" dirty="0" smtClean="0"/>
          </a:p>
          <a:p>
            <a:r>
              <a:rPr lang="en-US" dirty="0" smtClean="0"/>
              <a:t>LPWA = Low Power Wireless</a:t>
            </a:r>
            <a:r>
              <a:rPr lang="en-US" baseline="0" dirty="0" smtClean="0"/>
              <a:t> Access</a:t>
            </a:r>
            <a:endParaRPr lang="en-US" dirty="0" smtClean="0"/>
          </a:p>
          <a:p>
            <a:r>
              <a:rPr lang="en-US" dirty="0" smtClean="0"/>
              <a:t>MANO = </a:t>
            </a:r>
            <a:r>
              <a:rPr lang="en-SG" dirty="0"/>
              <a:t>ETSI NFV Management and </a:t>
            </a:r>
            <a:r>
              <a:rPr lang="en-SG" dirty="0" smtClean="0"/>
              <a:t>Orchestration</a:t>
            </a:r>
          </a:p>
          <a:p>
            <a:endParaRPr lang="en-SG" dirty="0" smtClean="0"/>
          </a:p>
        </p:txBody>
      </p:sp>
      <p:sp>
        <p:nvSpPr>
          <p:cNvPr id="4" name="Slide Number Placeholder 3"/>
          <p:cNvSpPr>
            <a:spLocks noGrp="1"/>
          </p:cNvSpPr>
          <p:nvPr>
            <p:ph type="sldNum" sz="quarter" idx="10"/>
          </p:nvPr>
        </p:nvSpPr>
        <p:spPr/>
        <p:txBody>
          <a:bodyPr/>
          <a:lstStyle/>
          <a:p>
            <a:fld id="{14251C21-69DB-4516-A1B0-5FE02F3ADA81}" type="slidenum">
              <a:rPr lang="en-NZ" smtClean="0"/>
              <a:t>12</a:t>
            </a:fld>
            <a:endParaRPr lang="en-NZ"/>
          </a:p>
        </p:txBody>
      </p:sp>
    </p:spTree>
    <p:extLst>
      <p:ext uri="{BB962C8B-B14F-4D97-AF65-F5344CB8AC3E}">
        <p14:creationId xmlns:p14="http://schemas.microsoft.com/office/powerpoint/2010/main" val="226201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There’s a clear need to use virtualization and orchestration to expand services faster, grow your business, and move into new markets. </a:t>
            </a:r>
            <a:r>
              <a:rPr lang="en-US" b="1" baseline="0" dirty="0" smtClean="0"/>
              <a:t>But historically, this has not been easy. </a:t>
            </a:r>
          </a:p>
          <a:p>
            <a:endParaRPr lang="en-US" baseline="0" dirty="0" smtClean="0"/>
          </a:p>
          <a:p>
            <a:r>
              <a:rPr lang="en-US" baseline="0" dirty="0" smtClean="0"/>
              <a:t>When mobile operators have tried to build out on-demand computing services in the past, they’ve either built out too early to monetize their investment right away or (more often) built out too late to handle demand. Look at when the iPhone first came out in the marketplace. It took years to build out capacity to meet that demand. </a:t>
            </a:r>
          </a:p>
          <a:p>
            <a:endParaRPr lang="en-US" dirty="0" smtClean="0"/>
          </a:p>
          <a:p>
            <a:r>
              <a:rPr lang="en-US" dirty="0" smtClean="0"/>
              <a:t>Based on the Cisco VNI data we’ve just seen, there will be approximately</a:t>
            </a:r>
            <a:r>
              <a:rPr lang="en-US" baseline="0" dirty="0" smtClean="0"/>
              <a:t> 2 billion new devices on the mobile network by 2018. Most of these</a:t>
            </a:r>
          </a:p>
          <a:p>
            <a:r>
              <a:rPr lang="en-US" baseline="0" dirty="0" smtClean="0"/>
              <a:t>devices will be machine-to-machine connections in the Internet of Things. So they’ll require a much more flexible network that can scale with millions of new connections. And again, these are different types of connections that require very little data but a huge amount of signaling. So you won’t just need to scale capacity. If you really want to meet demand for these services fast, you’ll need to be able to spin up new packet core elements extremely quickly. Ideally, with a network that’s intelligent enough to invoke new packet core services automatically. </a:t>
            </a:r>
          </a:p>
          <a:p>
            <a:endParaRPr lang="en-US" baseline="0" dirty="0" smtClean="0"/>
          </a:p>
          <a:p>
            <a:r>
              <a:rPr lang="en-US" dirty="0" smtClean="0"/>
              <a:t>But the upside of doing this is significant. </a:t>
            </a:r>
          </a:p>
          <a:p>
            <a:pPr>
              <a:buFont typeface="Arial" pitchFamily="34" charset="0"/>
              <a:buChar char="•"/>
            </a:pPr>
            <a:r>
              <a:rPr lang="en-US" dirty="0" smtClean="0"/>
              <a:t> Virtualizing</a:t>
            </a:r>
            <a:r>
              <a:rPr lang="en-US" baseline="0" dirty="0" smtClean="0"/>
              <a:t> the p</a:t>
            </a:r>
            <a:r>
              <a:rPr lang="en-US" dirty="0" smtClean="0"/>
              <a:t>acket core gives you the critical agility and flexibility you need.</a:t>
            </a:r>
            <a:r>
              <a:rPr lang="en-US" baseline="0" dirty="0" smtClean="0"/>
              <a:t> It lets you move into new business models and markets and roll out new services much faster. </a:t>
            </a:r>
          </a:p>
          <a:p>
            <a:pPr>
              <a:buFont typeface="Arial" pitchFamily="34" charset="0"/>
              <a:buChar char="•"/>
            </a:pPr>
            <a:r>
              <a:rPr lang="en-US" baseline="0" dirty="0" smtClean="0"/>
              <a:t> It lets you optimize your network resources by scaling them in real-time with demand and reallocating them as needed. If a customer needs more resources for an hour, the network automatically spins up those resources. And when demand falls below a certain threshold, the network decommissions those resources so they can be used somewhere else. </a:t>
            </a:r>
          </a:p>
          <a:p>
            <a:pPr>
              <a:buFont typeface="Arial" pitchFamily="34" charset="0"/>
              <a:buChar char="•"/>
            </a:pPr>
            <a:r>
              <a:rPr lang="en-US" baseline="0" dirty="0" smtClean="0"/>
              <a:t> It lets you use common platforms instead of dedicated hardware to run packet core services—whether that’s Cisco UCS blades or commodity x86 servers in the data center. </a:t>
            </a:r>
          </a:p>
          <a:p>
            <a:pPr>
              <a:buFont typeface="Arial" pitchFamily="34" charset="0"/>
              <a:buNone/>
            </a:pPr>
            <a:endParaRPr lang="en-US" baseline="0" dirty="0" smtClean="0"/>
          </a:p>
          <a:p>
            <a:pPr>
              <a:buFont typeface="Arial" pitchFamily="34" charset="0"/>
              <a:buNone/>
            </a:pPr>
            <a:r>
              <a:rPr lang="en-US" baseline="0" dirty="0" smtClean="0"/>
              <a:t>Embracing virtualization affects areas across your business.  </a:t>
            </a:r>
          </a:p>
          <a:p>
            <a:pPr>
              <a:buFont typeface="Arial" pitchFamily="34" charset="0"/>
              <a:buChar char="•"/>
            </a:pPr>
            <a:r>
              <a:rPr lang="en-US" baseline="0" dirty="0" smtClean="0"/>
              <a:t> It changes your purchasing behavior, because you can scale on demand, instead of needing months to expand services.</a:t>
            </a:r>
          </a:p>
          <a:p>
            <a:pPr>
              <a:buFont typeface="Arial" pitchFamily="34" charset="0"/>
              <a:buChar char="•"/>
            </a:pPr>
            <a:r>
              <a:rPr lang="en-US" baseline="0" dirty="0" smtClean="0"/>
              <a:t> It lets you use a common data center for all of your mobile services (depending on the regulatory framework in which you’re operating).</a:t>
            </a:r>
          </a:p>
          <a:p>
            <a:pPr>
              <a:buFont typeface="Arial" pitchFamily="34" charset="0"/>
              <a:buChar char="•"/>
            </a:pPr>
            <a:r>
              <a:rPr lang="en-US" baseline="0" dirty="0" smtClean="0"/>
              <a:t> It lets you take advantage of network function virtualization to make your network more flexible and easier to provision.</a:t>
            </a:r>
          </a:p>
          <a:p>
            <a:pPr>
              <a:buFont typeface="Arial" pitchFamily="34" charset="0"/>
              <a:buChar char="•"/>
            </a:pPr>
            <a:r>
              <a:rPr lang="en-US" baseline="0" dirty="0" smtClean="0"/>
              <a:t> It empowers you to operate in the cloud services value chain as efficiently, and with the same kind of speed, as pure-cloud competitors.</a:t>
            </a:r>
          </a:p>
          <a:p>
            <a:pPr>
              <a:buFont typeface="Arial" pitchFamily="34" charset="0"/>
              <a:buNone/>
            </a:pPr>
            <a:endParaRPr lang="en-US" baseline="0" dirty="0" smtClean="0"/>
          </a:p>
          <a:p>
            <a:pPr>
              <a:buFont typeface="Arial" pitchFamily="34" charset="0"/>
              <a:buNone/>
            </a:pPr>
            <a:r>
              <a:rPr lang="en-US" baseline="0" dirty="0" smtClean="0"/>
              <a:t>But once again, to do any of this, you need end-to-end orchestration and automation for cloud service delivery. </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13</a:t>
            </a:fld>
            <a:endParaRPr lang="en-US" dirty="0"/>
          </a:p>
        </p:txBody>
      </p:sp>
    </p:spTree>
    <p:extLst>
      <p:ext uri="{BB962C8B-B14F-4D97-AF65-F5344CB8AC3E}">
        <p14:creationId xmlns:p14="http://schemas.microsoft.com/office/powerpoint/2010/main" val="356624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eaLnBrk="1" fontAlgn="auto" hangingPunct="1">
              <a:spcBef>
                <a:spcPts val="0"/>
              </a:spcBef>
              <a:spcAft>
                <a:spcPts val="0"/>
              </a:spcAft>
            </a:pPr>
            <a:r>
              <a:rPr lang="en-US" dirty="0" smtClean="0"/>
              <a:t>The 3</a:t>
            </a:r>
            <a:r>
              <a:rPr lang="en-US" baseline="30000" dirty="0" smtClean="0"/>
              <a:t>rd</a:t>
            </a:r>
            <a:r>
              <a:rPr lang="en-US" dirty="0" smtClean="0"/>
              <a:t> dimension of consideration is architecture complexity. In the past the architectures that have many interfaces and often multi-party components </a:t>
            </a:r>
            <a:r>
              <a:rPr lang="en-US" baseline="0" dirty="0" smtClean="0"/>
              <a:t>have been very slow to implement and hence impeded rapid service delivery, for example IMS, Small Cell Cores, and Gi-LAN Services. Hence these are </a:t>
            </a:r>
            <a:r>
              <a:rPr lang="en-US" baseline="0" dirty="0" err="1" smtClean="0"/>
              <a:t>are</a:t>
            </a:r>
            <a:r>
              <a:rPr lang="en-US" baseline="0" dirty="0" smtClean="0"/>
              <a:t> focus for virtualisation in the form of pre-integrated SW in the SPs cloud.</a:t>
            </a:r>
            <a:endParaRPr lang="en-NZ" dirty="0" smtClean="0"/>
          </a:p>
          <a:p>
            <a:endParaRPr lang="en-NZ" dirty="0"/>
          </a:p>
        </p:txBody>
      </p:sp>
      <p:sp>
        <p:nvSpPr>
          <p:cNvPr id="4" name="Slide Number Placeholder 3"/>
          <p:cNvSpPr>
            <a:spLocks noGrp="1"/>
          </p:cNvSpPr>
          <p:nvPr>
            <p:ph type="sldNum" sz="quarter" idx="10"/>
          </p:nvPr>
        </p:nvSpPr>
        <p:spPr/>
        <p:txBody>
          <a:bodyPr/>
          <a:lstStyle/>
          <a:p>
            <a:fld id="{7B2FCB79-2C0C-F84D-A224-30C295992FCE}" type="slidenum">
              <a:rPr lang="en-US" smtClean="0"/>
              <a:t>14</a:t>
            </a:fld>
            <a:endParaRPr lang="en-US"/>
          </a:p>
        </p:txBody>
      </p:sp>
    </p:spTree>
    <p:extLst>
      <p:ext uri="{BB962C8B-B14F-4D97-AF65-F5344CB8AC3E}">
        <p14:creationId xmlns:p14="http://schemas.microsoft.com/office/powerpoint/2010/main" val="373557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15</a:t>
            </a:fld>
            <a:endParaRPr lang="en-US"/>
          </a:p>
        </p:txBody>
      </p:sp>
    </p:spTree>
    <p:extLst>
      <p:ext uri="{BB962C8B-B14F-4D97-AF65-F5344CB8AC3E}">
        <p14:creationId xmlns:p14="http://schemas.microsoft.com/office/powerpoint/2010/main" val="345200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Virtualization in</a:t>
            </a:r>
            <a:r>
              <a:rPr lang="en-US" baseline="0" dirty="0" smtClean="0"/>
              <a:t> the context of deploying new services rapidly. </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191576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VoWifi</a:t>
            </a:r>
            <a:r>
              <a:rPr lang="en-US" dirty="0" smtClean="0"/>
              <a:t> has become a global trend</a:t>
            </a:r>
          </a:p>
          <a:p>
            <a:endParaRPr lang="en-US" dirty="0" smtClean="0"/>
          </a:p>
          <a:p>
            <a:endParaRPr lang="en-US" dirty="0" smtClean="0"/>
          </a:p>
          <a:p>
            <a:r>
              <a:rPr lang="en-US" dirty="0" smtClean="0"/>
              <a:t>Everything </a:t>
            </a:r>
            <a:r>
              <a:rPr lang="en-US" dirty="0" smtClean="0"/>
              <a:t>Everywhere (</a:t>
            </a:r>
            <a:r>
              <a:rPr lang="en-SG" baseline="0" dirty="0" smtClean="0"/>
              <a:t>EE) is a mobile network operator and internet service provider company headquartered in Hatfield, United Kingdom. It is the largest mobile network operator in the UK, with around 28 million customers. It operates under the EE, Orange and T-Mobile brands and currently only offers its services within the UK. EE is a 50:50 joint venture between Deutsche Telekom and Orange S.A., formed in 2010 through the merger of their respective T-Mobile and Orange businesses in the UK.</a:t>
            </a:r>
            <a:endParaRPr lang="en-NZ" dirty="0"/>
          </a:p>
        </p:txBody>
      </p:sp>
      <p:sp>
        <p:nvSpPr>
          <p:cNvPr id="4" name="Slide Number Placeholder 3"/>
          <p:cNvSpPr>
            <a:spLocks noGrp="1"/>
          </p:cNvSpPr>
          <p:nvPr>
            <p:ph type="sldNum" sz="quarter" idx="10"/>
          </p:nvPr>
        </p:nvSpPr>
        <p:spPr/>
        <p:txBody>
          <a:bodyPr/>
          <a:lstStyle/>
          <a:p>
            <a:fld id="{DF80C616-031E-0941-B5C3-45B3ADD77F56}" type="slidenum">
              <a:rPr lang="en-US" smtClean="0"/>
              <a:pPr/>
              <a:t>17</a:t>
            </a:fld>
            <a:endParaRPr lang="en-US"/>
          </a:p>
        </p:txBody>
      </p:sp>
    </p:spTree>
    <p:extLst>
      <p:ext uri="{BB962C8B-B14F-4D97-AF65-F5344CB8AC3E}">
        <p14:creationId xmlns:p14="http://schemas.microsoft.com/office/powerpoint/2010/main" val="408418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new</a:t>
            </a:r>
            <a:r>
              <a:rPr lang="en-US" baseline="0" dirty="0" smtClean="0"/>
              <a:t> Mobile service enabled with </a:t>
            </a:r>
            <a:r>
              <a:rPr lang="en-US" dirty="0" smtClean="0"/>
              <a:t>virtualisation. Because of the increased time to market and lower up front investment</a:t>
            </a:r>
            <a:r>
              <a:rPr lang="en-US" baseline="0" dirty="0" smtClean="0"/>
              <a:t> required we are seeing many SPs deploying VoWiFi as a market tactic</a:t>
            </a:r>
            <a:r>
              <a:rPr lang="en-US" baseline="0" dirty="0" smtClean="0"/>
              <a:t>.</a:t>
            </a:r>
          </a:p>
          <a:p>
            <a:r>
              <a:rPr lang="en-US" baseline="0" dirty="0" smtClean="0"/>
              <a:t>All building blocks in the virtualized world are just SW – not appliances. </a:t>
            </a:r>
            <a:endParaRPr lang="en-NZ"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18</a:t>
            </a:fld>
            <a:endParaRPr lang="en-US"/>
          </a:p>
        </p:txBody>
      </p:sp>
    </p:spTree>
    <p:extLst>
      <p:ext uri="{BB962C8B-B14F-4D97-AF65-F5344CB8AC3E}">
        <p14:creationId xmlns:p14="http://schemas.microsoft.com/office/powerpoint/2010/main" val="102905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Access NW and Enter prise NW are just VPN’s into the Cloud </a:t>
            </a:r>
          </a:p>
          <a:p>
            <a:endParaRPr lang="en-GB" dirty="0" smtClean="0"/>
          </a:p>
          <a:p>
            <a:endParaRPr lang="en-GB" dirty="0" smtClean="0"/>
          </a:p>
          <a:p>
            <a:r>
              <a:rPr lang="en-GB" dirty="0" smtClean="0"/>
              <a:t>Here </a:t>
            </a:r>
            <a:r>
              <a:rPr lang="en-GB" dirty="0" smtClean="0"/>
              <a:t>is an example of how we can help Operators lower the cost of providing</a:t>
            </a:r>
            <a:r>
              <a:rPr lang="en-GB" baseline="0" dirty="0" smtClean="0"/>
              <a:t> </a:t>
            </a:r>
            <a:r>
              <a:rPr lang="en-GB" baseline="0" dirty="0" err="1" smtClean="0"/>
              <a:t>IoT</a:t>
            </a:r>
            <a:r>
              <a:rPr lang="en-GB" baseline="0" dirty="0" smtClean="0"/>
              <a:t> / M2M connections (contact Yasir </a:t>
            </a:r>
            <a:r>
              <a:rPr lang="en-GB" baseline="0" dirty="0" err="1" smtClean="0"/>
              <a:t>Quereshi</a:t>
            </a:r>
            <a:r>
              <a:rPr lang="en-GB" baseline="0" dirty="0" smtClean="0"/>
              <a:t> for more info on IOT Cloud Connect solutions)</a:t>
            </a:r>
          </a:p>
          <a:p>
            <a:endParaRPr lang="en-GB" baseline="0" dirty="0" smtClean="0"/>
          </a:p>
          <a:p>
            <a:r>
              <a:rPr lang="en-US" dirty="0">
                <a:solidFill>
                  <a:srgbClr val="009900"/>
                </a:solidFill>
              </a:rPr>
              <a:t>Service offered by Cisco – a company with a global reach and experience with SPs</a:t>
            </a:r>
          </a:p>
          <a:p>
            <a:r>
              <a:rPr lang="en-US" dirty="0"/>
              <a:t>Cisco global Enterprise reach</a:t>
            </a:r>
          </a:p>
          <a:p>
            <a:pPr lvl="1"/>
            <a:r>
              <a:rPr lang="en-US" dirty="0"/>
              <a:t>Cisco’s enterprise leadership enables brokering new business relationships between SPs and enterprises</a:t>
            </a:r>
          </a:p>
          <a:p>
            <a:pPr lvl="1"/>
            <a:r>
              <a:rPr lang="en-US" dirty="0"/>
              <a:t>Variety of business models possible</a:t>
            </a:r>
            <a:endParaRPr lang="en-US" b="1" dirty="0"/>
          </a:p>
          <a:p>
            <a:r>
              <a:rPr lang="en-US" dirty="0" err="1"/>
              <a:t>IoT</a:t>
            </a:r>
            <a:r>
              <a:rPr lang="en-US" dirty="0"/>
              <a:t> Thought Leadership</a:t>
            </a:r>
          </a:p>
          <a:p>
            <a:pPr lvl="1"/>
            <a:r>
              <a:rPr lang="en-US" dirty="0"/>
              <a:t>M2M Platform integrated into Cisco vertical </a:t>
            </a:r>
            <a:r>
              <a:rPr lang="en-US" dirty="0" err="1"/>
              <a:t>IoT</a:t>
            </a:r>
            <a:r>
              <a:rPr lang="en-US" dirty="0"/>
              <a:t> Solutions </a:t>
            </a:r>
          </a:p>
          <a:p>
            <a:pPr lvl="1"/>
            <a:r>
              <a:rPr lang="en-US" dirty="0"/>
              <a:t>Integrated with variety of Cisco devices</a:t>
            </a:r>
          </a:p>
          <a:p>
            <a:pPr lvl="1"/>
            <a:r>
              <a:rPr lang="en-US" dirty="0"/>
              <a:t>Echo-system of partners</a:t>
            </a:r>
          </a:p>
          <a:p>
            <a:r>
              <a:rPr lang="en-US" dirty="0"/>
              <a:t>Variety of business models </a:t>
            </a:r>
          </a:p>
          <a:p>
            <a:pPr lvl="1"/>
            <a:r>
              <a:rPr lang="en-US" dirty="0"/>
              <a:t>Flexibility of billing platform allows for M2M tailored rate plans and billing options</a:t>
            </a:r>
          </a:p>
          <a:p>
            <a:pPr lvl="1"/>
            <a:r>
              <a:rPr lang="en-US" dirty="0"/>
              <a:t>Single interface point hiding business arrangement complexities</a:t>
            </a:r>
          </a:p>
          <a:p>
            <a:r>
              <a:rPr lang="en-US" dirty="0"/>
              <a:t>Support for Multiple Access Technologies </a:t>
            </a:r>
          </a:p>
          <a:p>
            <a:pPr lvl="1"/>
            <a:r>
              <a:rPr lang="en-US" dirty="0"/>
              <a:t>GSM, LTE, CDMA</a:t>
            </a:r>
          </a:p>
          <a:p>
            <a:r>
              <a:rPr lang="en-US" dirty="0"/>
              <a:t>Global Connectivity</a:t>
            </a:r>
          </a:p>
          <a:p>
            <a:pPr lvl="1"/>
            <a:r>
              <a:rPr lang="en-US" dirty="0"/>
              <a:t>Worldwide roaming agreements</a:t>
            </a:r>
          </a:p>
          <a:p>
            <a:r>
              <a:rPr lang="en-US" dirty="0"/>
              <a:t>Purpose designed M2M Platform</a:t>
            </a:r>
          </a:p>
          <a:p>
            <a:pPr lvl="1"/>
            <a:r>
              <a:rPr lang="en-US" dirty="0"/>
              <a:t>Cost effective</a:t>
            </a:r>
          </a:p>
          <a:p>
            <a:pPr lvl="1"/>
            <a:r>
              <a:rPr lang="en-US" dirty="0"/>
              <a:t>Ease of device on-boarding and management</a:t>
            </a:r>
          </a:p>
          <a:p>
            <a:pPr lvl="1"/>
            <a:r>
              <a:rPr lang="en-US" dirty="0"/>
              <a:t>Ease of adding new customers with </a:t>
            </a:r>
          </a:p>
          <a:p>
            <a:pPr lvl="1"/>
            <a:r>
              <a:rPr lang="en-US" dirty="0"/>
              <a:t>Device analytics</a:t>
            </a:r>
          </a:p>
          <a:p>
            <a:r>
              <a:rPr lang="en-US" dirty="0"/>
              <a:t>Leveraging Cisco market leading  Packet Core </a:t>
            </a:r>
          </a:p>
          <a:p>
            <a:pPr lvl="1"/>
            <a:r>
              <a:rPr lang="en-US" dirty="0"/>
              <a:t>Rich feature set for M2M applications</a:t>
            </a:r>
          </a:p>
          <a:p>
            <a:pPr lvl="1"/>
            <a:r>
              <a:rPr lang="en-US" dirty="0"/>
              <a:t>Pre-integrated with Cisco packet core </a:t>
            </a:r>
          </a:p>
          <a:p>
            <a:pPr lvl="1"/>
            <a:r>
              <a:rPr lang="en-US" dirty="0"/>
              <a:t>Virtualized environment</a:t>
            </a:r>
          </a:p>
          <a:p>
            <a:r>
              <a:rPr lang="en-US" dirty="0"/>
              <a:t>Simple integration with existing SP infrastructure</a:t>
            </a:r>
          </a:p>
          <a:p>
            <a:pPr lvl="1"/>
            <a:r>
              <a:rPr lang="en-US" dirty="0"/>
              <a:t>2 integration points only</a:t>
            </a:r>
          </a:p>
          <a:p>
            <a:r>
              <a:rPr lang="en-US" dirty="0"/>
              <a:t>Integrated Application Enablement </a:t>
            </a:r>
          </a:p>
          <a:p>
            <a:pPr lvl="1"/>
            <a:r>
              <a:rPr lang="en-US" dirty="0"/>
              <a:t>Accelerates application development with uniform interface for Time to Market</a:t>
            </a:r>
          </a:p>
          <a:p>
            <a:r>
              <a:rPr lang="en-US" dirty="0"/>
              <a:t>Scaling and performance</a:t>
            </a:r>
          </a:p>
          <a:p>
            <a:pPr lvl="1"/>
            <a:r>
              <a:rPr lang="en-US" dirty="0"/>
              <a:t>Internet scale database infrastructure (billing) and data service architecture (</a:t>
            </a:r>
            <a:r>
              <a:rPr lang="en-US" dirty="0" err="1"/>
              <a:t>AerCloud</a:t>
            </a:r>
            <a:r>
              <a:rPr lang="en-US" dirty="0"/>
              <a:t>), virtually limitless capacity at fraction of traditional database costs</a:t>
            </a:r>
          </a:p>
          <a:p>
            <a:endParaRPr lang="en-GB" dirty="0"/>
          </a:p>
        </p:txBody>
      </p:sp>
      <p:sp>
        <p:nvSpPr>
          <p:cNvPr id="4" name="Slide Number Placeholder 3"/>
          <p:cNvSpPr>
            <a:spLocks noGrp="1"/>
          </p:cNvSpPr>
          <p:nvPr>
            <p:ph type="sldNum" sz="quarter" idx="10"/>
          </p:nvPr>
        </p:nvSpPr>
        <p:spPr/>
        <p:txBody>
          <a:bodyPr/>
          <a:lstStyle/>
          <a:p>
            <a:fld id="{7B2FCB79-2C0C-F84D-A224-30C295992FCE}" type="slidenum">
              <a:rPr lang="en-US" smtClean="0"/>
              <a:t>19</a:t>
            </a:fld>
            <a:endParaRPr lang="en-US"/>
          </a:p>
        </p:txBody>
      </p:sp>
    </p:spTree>
    <p:extLst>
      <p:ext uri="{BB962C8B-B14F-4D97-AF65-F5344CB8AC3E}">
        <p14:creationId xmlns:p14="http://schemas.microsoft.com/office/powerpoint/2010/main" val="111576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F50A98F-C5C2-453D-98B3-C8FE4BF3DF1A}" type="slidenum">
              <a:rPr lang="en-IN" smtClean="0"/>
              <a:t>21</a:t>
            </a:fld>
            <a:endParaRPr lang="en-IN"/>
          </a:p>
        </p:txBody>
      </p:sp>
    </p:spTree>
    <p:extLst>
      <p:ext uri="{BB962C8B-B14F-4D97-AF65-F5344CB8AC3E}">
        <p14:creationId xmlns:p14="http://schemas.microsoft.com/office/powerpoint/2010/main" val="11258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1750" y="239713"/>
            <a:ext cx="6978650" cy="3925887"/>
          </a:xfrm>
          <a:ln/>
        </p:spPr>
      </p:sp>
      <p:sp>
        <p:nvSpPr>
          <p:cNvPr id="26627" name="Rectangle 3"/>
          <p:cNvSpPr>
            <a:spLocks noGrp="1" noChangeArrowheads="1"/>
          </p:cNvSpPr>
          <p:nvPr>
            <p:ph type="body" idx="1"/>
          </p:nvPr>
        </p:nvSpPr>
        <p:spPr>
          <a:noFill/>
          <a:ln/>
        </p:spPr>
        <p:txBody>
          <a:bodyPr/>
          <a:lstStyle/>
          <a:p>
            <a:r>
              <a:rPr lang="en-US" dirty="0" smtClean="0"/>
              <a:t>Much mobile data activity takes place within the user’s home. For users with fixed broadband and </a:t>
            </a:r>
            <a:r>
              <a:rPr lang="en-US" dirty="0" err="1" smtClean="0"/>
              <a:t>WiFi</a:t>
            </a:r>
            <a:r>
              <a:rPr lang="en-US" dirty="0" smtClean="0"/>
              <a:t> access points at home, or for users served by operator-owned </a:t>
            </a:r>
            <a:r>
              <a:rPr lang="en-US" dirty="0" err="1" smtClean="0"/>
              <a:t>femtocells</a:t>
            </a:r>
            <a:r>
              <a:rPr lang="en-US" dirty="0" smtClean="0"/>
              <a:t> and </a:t>
            </a:r>
            <a:r>
              <a:rPr lang="en-US" dirty="0" err="1" smtClean="0"/>
              <a:t>picocells</a:t>
            </a:r>
            <a:r>
              <a:rPr lang="en-US" dirty="0" smtClean="0"/>
              <a:t>, a sizeable proportion of traffic generated by mobile and portable devices is offloaded from the mobile network onto the fixed network. </a:t>
            </a:r>
          </a:p>
          <a:p>
            <a:endParaRPr lang="en-US" dirty="0" smtClean="0"/>
          </a:p>
          <a:p>
            <a:r>
              <a:rPr lang="en-US" dirty="0" smtClean="0"/>
              <a:t>The volume of offload traffic</a:t>
            </a:r>
            <a:r>
              <a:rPr lang="en-US" baseline="0" dirty="0" smtClean="0"/>
              <a:t> is a function of many variables:</a:t>
            </a:r>
            <a:r>
              <a:rPr lang="en-US" dirty="0" smtClean="0"/>
              <a:t> </a:t>
            </a:r>
            <a:r>
              <a:rPr lang="en-US" dirty="0" err="1" smtClean="0"/>
              <a:t>smartphone</a:t>
            </a:r>
            <a:r>
              <a:rPr lang="en-US" dirty="0" smtClean="0"/>
              <a:t> penetration, dual-mode share of handsets, percentage of home-based mobile Internet use, and percentage of dual-mode </a:t>
            </a:r>
            <a:r>
              <a:rPr lang="en-US" dirty="0" err="1" smtClean="0"/>
              <a:t>smartphone</a:t>
            </a:r>
            <a:r>
              <a:rPr lang="en-US" dirty="0" smtClean="0"/>
              <a:t> owners with </a:t>
            </a:r>
            <a:r>
              <a:rPr lang="en-US" dirty="0" err="1" smtClean="0"/>
              <a:t>Wi</a:t>
            </a:r>
            <a:r>
              <a:rPr lang="en-US" dirty="0" smtClean="0"/>
              <a:t> </a:t>
            </a:r>
            <a:r>
              <a:rPr lang="en-US" dirty="0" err="1" smtClean="0"/>
              <a:t>Fi</a:t>
            </a:r>
            <a:r>
              <a:rPr lang="en-US" dirty="0" smtClean="0"/>
              <a:t> fixed Internet access at home.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percentage of total mobile data traffic (including</a:t>
            </a:r>
            <a:r>
              <a:rPr lang="en-US" baseline="0" dirty="0" smtClean="0"/>
              <a:t> laptops and M2M modules), mobile offload increases from 46 percent in 2014 to 54 percent in 2019. </a:t>
            </a:r>
            <a:r>
              <a:rPr lang="en-US" dirty="0" smtClean="0"/>
              <a:t>Without offload, Global mobile data traffic would grow at a CAGR of 62% instead of 57%.</a:t>
            </a:r>
          </a:p>
          <a:p>
            <a:endParaRPr lang="en-US" dirty="0" smtClean="0"/>
          </a:p>
          <a:p>
            <a:r>
              <a:rPr lang="en-US" dirty="0" smtClean="0"/>
              <a:t>As a percentage</a:t>
            </a:r>
            <a:r>
              <a:rPr lang="en-US" baseline="0" dirty="0" smtClean="0"/>
              <a:t> of mobile handset and tablet data, </a:t>
            </a:r>
            <a:r>
              <a:rPr lang="en-US" dirty="0" smtClean="0"/>
              <a:t>54% of traffic will be offloaded from smartphones by 2019, compared to 51% at the end of 2014,</a:t>
            </a:r>
            <a:r>
              <a:rPr lang="en-US" baseline="0" dirty="0" smtClean="0"/>
              <a:t> 70% of</a:t>
            </a:r>
            <a:r>
              <a:rPr lang="en-US" dirty="0" smtClean="0"/>
              <a:t> traffic will be offloaded from tablets by 2019, compared to 69% at the end of 2014, through dual-mode devices or </a:t>
            </a:r>
            <a:r>
              <a:rPr lang="en-US" dirty="0" err="1" smtClean="0"/>
              <a:t>femtocells</a:t>
            </a:r>
            <a:r>
              <a:rPr lang="en-US" dirty="0" smtClean="0"/>
              <a:t>. You can see that for handsets and tablets, the percentage of traffic offloaded remains relatively flat over the forecast period. While in developed regions the offload factor steadily rises throughout the forecast period, this growth is offset by a decline in offload percentage in many developing countries and regions. The declining offload factor in developing markets is due to a decreasing number of mobile data users with Wi-Fi access at home.</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a:t>
            </a:r>
            <a:r>
              <a:rPr lang="en-US" baseline="0" dirty="0" smtClean="0"/>
              <a:t> we see the Indian SP’s in respect to the 3 Options today and in the future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a:p>
        </p:txBody>
      </p:sp>
    </p:spTree>
    <p:extLst>
      <p:ext uri="{BB962C8B-B14F-4D97-AF65-F5344CB8AC3E}">
        <p14:creationId xmlns:p14="http://schemas.microsoft.com/office/powerpoint/2010/main" val="3715104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6" eaLnBrk="0" fontAlgn="base" hangingPunct="0">
              <a:spcBef>
                <a:spcPct val="30000"/>
              </a:spcBef>
              <a:spcAft>
                <a:spcPct val="0"/>
              </a:spcAft>
              <a:defRPr/>
            </a:pPr>
            <a:r>
              <a:rPr lang="en-US" dirty="0" smtClean="0"/>
              <a:t>As an extension to our Universal Wi-Fi and Connected Analytics portfolios, we are introducing</a:t>
            </a:r>
            <a:r>
              <a:rPr lang="en-US" baseline="0" dirty="0" smtClean="0"/>
              <a:t> Cisco Mobility IQ, a new solution that u</a:t>
            </a:r>
            <a:r>
              <a:rPr lang="en-US" dirty="0">
                <a:solidFill>
                  <a:schemeClr val="bg1"/>
                </a:solidFill>
              </a:rPr>
              <a:t>nlocks the power of Visual Network Knowledge to transform customer experiences.</a:t>
            </a:r>
          </a:p>
          <a:p>
            <a:pPr lvl="0"/>
            <a:r>
              <a:rPr lang="en-US" b="1" i="1" dirty="0">
                <a:ea typeface="ＭＳ Ｐゴシック" charset="0"/>
                <a:cs typeface="ＭＳ Ｐゴシック" charset="0"/>
              </a:rPr>
              <a:t>Mobility IQ is the </a:t>
            </a:r>
            <a:r>
              <a:rPr lang="en-US" dirty="0">
                <a:ea typeface="ＭＳ Ｐゴシック" charset="0"/>
                <a:cs typeface="ＭＳ Ｐゴシック" charset="0"/>
              </a:rPr>
              <a:t>first SP cloud service hosted in the yet to be announced Cisco Mobility </a:t>
            </a:r>
            <a:r>
              <a:rPr lang="en-US" dirty="0" err="1">
                <a:ea typeface="ＭＳ Ｐゴシック" charset="0"/>
                <a:cs typeface="ＭＳ Ｐゴシック" charset="0"/>
              </a:rPr>
              <a:t>Intercloud</a:t>
            </a:r>
            <a:r>
              <a:rPr lang="en-US" dirty="0">
                <a:ea typeface="ＭＳ Ｐゴシック" charset="0"/>
                <a:cs typeface="ＭＳ Ｐゴシック" charset="0"/>
              </a:rPr>
              <a:t> Marketplace. It provides Service Providers with:</a:t>
            </a:r>
            <a:endParaRPr lang="en-US" sz="1600" dirty="0">
              <a:ea typeface="ＭＳ Ｐゴシック" charset="0"/>
              <a:cs typeface="ＭＳ Ｐゴシック" charset="0"/>
            </a:endParaRPr>
          </a:p>
          <a:p>
            <a:pPr marL="628576" lvl="1" indent="-171430">
              <a:buFont typeface="Arial" panose="020B0604020202020204" pitchFamily="34" charset="0"/>
              <a:buChar char="•"/>
            </a:pPr>
            <a:r>
              <a:rPr lang="en-US" dirty="0">
                <a:ea typeface="ＭＳ Ｐゴシック" charset="0"/>
              </a:rPr>
              <a:t>Real-time window of visualization into network, user, and business intelligence across Wi-Fi, 3G, and LTE</a:t>
            </a:r>
          </a:p>
          <a:p>
            <a:pPr marL="628576" lvl="1" indent="-171430">
              <a:buFont typeface="Arial" panose="020B0604020202020204" pitchFamily="34" charset="0"/>
              <a:buChar char="•"/>
            </a:pPr>
            <a:r>
              <a:rPr lang="en-US" sz="1100" dirty="0">
                <a:ea typeface="ＭＳ Ｐゴシック" charset="0"/>
              </a:rPr>
              <a:t>The ability to </a:t>
            </a:r>
            <a:r>
              <a:rPr lang="en-US" dirty="0">
                <a:ea typeface="ＭＳ Ｐゴシック" charset="0"/>
              </a:rPr>
              <a:t>understand their networks better to improve operational excellence, expand value to their business customers through end user insight, and help insight for strategic growth</a:t>
            </a:r>
          </a:p>
          <a:p>
            <a:pPr marL="628576" lvl="1" indent="-171430">
              <a:buFont typeface="Arial" panose="020B0604020202020204" pitchFamily="34" charset="0"/>
              <a:buChar char="•"/>
            </a:pPr>
            <a:endParaRPr lang="en-US" dirty="0">
              <a:ea typeface="ＭＳ Ｐゴシック" charset="0"/>
            </a:endParaRPr>
          </a:p>
          <a:p>
            <a:pPr marL="457146" lvl="1"/>
            <a:r>
              <a:rPr lang="en-US" dirty="0">
                <a:ea typeface="ＭＳ Ｐゴシック" charset="0"/>
              </a:rPr>
              <a:t>Mobility IQ leverages and derives insights from SP Wi-Fi resources including </a:t>
            </a:r>
            <a:r>
              <a:rPr lang="en-US" dirty="0" err="1">
                <a:ea typeface="ＭＳ Ｐゴシック" charset="0"/>
              </a:rPr>
              <a:t>Aironet</a:t>
            </a:r>
            <a:r>
              <a:rPr lang="en-US" dirty="0">
                <a:ea typeface="ＭＳ Ｐゴシック" charset="0"/>
              </a:rPr>
              <a:t>, </a:t>
            </a:r>
            <a:r>
              <a:rPr lang="en-US" dirty="0" err="1">
                <a:ea typeface="ＭＳ Ｐゴシック" charset="0"/>
              </a:rPr>
              <a:t>Meraki</a:t>
            </a:r>
            <a:r>
              <a:rPr lang="en-US" dirty="0">
                <a:ea typeface="ＭＳ Ｐゴシック" charset="0"/>
              </a:rPr>
              <a:t>, Connected Analytics, Mobility Services Engine/Connected Mobile Experiences, wireless controller, and Prime Infrastructure solutions as well as 3G and LTE resources including virtualized </a:t>
            </a:r>
            <a:r>
              <a:rPr lang="en-US" dirty="0" err="1">
                <a:ea typeface="ＭＳ Ｐゴシック" charset="0"/>
              </a:rPr>
              <a:t>HetNet</a:t>
            </a:r>
            <a:r>
              <a:rPr lang="en-US" dirty="0">
                <a:ea typeface="ＭＳ Ｐゴシック" charset="0"/>
              </a:rPr>
              <a:t>, SON, and the ASR 5000 Series.</a:t>
            </a:r>
          </a:p>
          <a:p>
            <a:pPr marL="457146" lvl="1"/>
            <a:r>
              <a:rPr lang="en-US" dirty="0">
                <a:ea typeface="ＭＳ Ｐゴシック" charset="0"/>
              </a:rPr>
              <a:t>It also has northbound and southbound APIs to enable ISVs and 3</a:t>
            </a:r>
            <a:r>
              <a:rPr lang="en-US" baseline="30000" dirty="0">
                <a:ea typeface="ＭＳ Ｐゴシック" charset="0"/>
              </a:rPr>
              <a:t>rd</a:t>
            </a:r>
            <a:r>
              <a:rPr lang="en-US" dirty="0">
                <a:ea typeface="ＭＳ Ｐゴシック" charset="0"/>
              </a:rPr>
              <a:t> party applications as well as other data sources or EMSP connectors.</a:t>
            </a:r>
            <a:endParaRPr lang="en-US" dirty="0">
              <a:solidFill>
                <a:schemeClr val="bg1"/>
              </a:solidFill>
            </a:endParaRPr>
          </a:p>
          <a:p>
            <a:endParaRPr lang="en-US" dirty="0" smtClean="0"/>
          </a:p>
          <a:p>
            <a:endParaRPr lang="en-US" dirty="0" smtClean="0"/>
          </a:p>
          <a:p>
            <a:pPr defTabSz="457146" eaLnBrk="0" fontAlgn="base" hangingPunct="0">
              <a:spcBef>
                <a:spcPct val="30000"/>
              </a:spcBef>
              <a:spcAft>
                <a:spcPct val="0"/>
              </a:spcAft>
              <a:defRPr/>
            </a:pPr>
            <a:endParaRPr lang="en-US" dirty="0">
              <a:solidFill>
                <a:schemeClr val="bg1"/>
              </a:solidFill>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24</a:t>
            </a:fld>
            <a:endParaRPr lang="en-US"/>
          </a:p>
        </p:txBody>
      </p:sp>
    </p:spTree>
    <p:extLst>
      <p:ext uri="{BB962C8B-B14F-4D97-AF65-F5344CB8AC3E}">
        <p14:creationId xmlns:p14="http://schemas.microsoft.com/office/powerpoint/2010/main" val="4196220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DAD440C-F14A-A144-B799-7B4199830BF1}" type="slidenum">
              <a:rPr lang="en-US" smtClean="0"/>
              <a:t>25</a:t>
            </a:fld>
            <a:endParaRPr lang="en-US"/>
          </a:p>
        </p:txBody>
      </p:sp>
    </p:spTree>
    <p:extLst>
      <p:ext uri="{BB962C8B-B14F-4D97-AF65-F5344CB8AC3E}">
        <p14:creationId xmlns:p14="http://schemas.microsoft.com/office/powerpoint/2010/main" val="38305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528828">
              <a:defRPr/>
            </a:pPr>
            <a:r>
              <a:rPr lang="en-US" dirty="0" smtClean="0"/>
              <a:t>Virtualized </a:t>
            </a:r>
            <a:r>
              <a:rPr lang="en-US" dirty="0"/>
              <a:t>Mobile Internet use case with unified subscriber management incorporated. This one is based primarily on Cisco </a:t>
            </a:r>
            <a:r>
              <a:rPr lang="en-US" dirty="0" smtClean="0"/>
              <a:t>Virtualized </a:t>
            </a:r>
            <a:r>
              <a:rPr lang="en-US" dirty="0"/>
              <a:t>Packet Core </a:t>
            </a:r>
            <a:r>
              <a:rPr lang="en-US" dirty="0" smtClean="0"/>
              <a:t>(VPC</a:t>
            </a:r>
            <a:r>
              <a:rPr lang="en-US" dirty="0"/>
              <a:t>) and a host of technologies across the mobility and SP portfolio. </a:t>
            </a:r>
            <a:r>
              <a:rPr lang="en-US" dirty="0">
                <a:solidFill>
                  <a:srgbClr val="FFFFFF"/>
                </a:solidFill>
                <a:latin typeface="Arial"/>
              </a:rPr>
              <a:t>We’ll look at how deployment of virtualized mobile internet solutions accelerates entry into new markets such as Private/Premium Mobile Broadband for on-demand events such as political conventions or major sporting events.</a:t>
            </a:r>
          </a:p>
          <a:p>
            <a:pPr defTabSz="513674">
              <a:defRPr/>
            </a:pPr>
            <a:endParaRPr lang="en-US" dirty="0">
              <a:solidFill>
                <a:srgbClr val="FFFFFF"/>
              </a:solidFill>
              <a:latin typeface="Arial"/>
            </a:endParaRPr>
          </a:p>
          <a:p>
            <a:pPr defTabSz="513674">
              <a:defRPr/>
            </a:pPr>
            <a:r>
              <a:rPr lang="en-US" dirty="0">
                <a:solidFill>
                  <a:srgbClr val="FFFFFF"/>
                </a:solidFill>
                <a:latin typeface="Arial"/>
              </a:rPr>
              <a:t>Today Mobile Internet services require dedicated physical resources in the Operator NOC. Some of these resources can scale down for smaller deployments however to avoid operational complexity and jeopardizing reliability to their core business, operators prefer to use dedicated systems for new market opportunities such as PMB or M2M. For these new opportunities which might include a temporal network to support 100,000 users with voice and data for a week, a near turnkey network that can be rolled in on a truck is preferred.</a:t>
            </a:r>
          </a:p>
          <a:p>
            <a:pPr defTabSz="513674">
              <a:defRPr/>
            </a:pPr>
            <a:endParaRPr lang="en-US" dirty="0">
              <a:solidFill>
                <a:srgbClr val="FFFFFF"/>
              </a:solidFill>
              <a:latin typeface="Arial"/>
            </a:endParaRPr>
          </a:p>
          <a:p>
            <a:pPr defTabSz="513674">
              <a:defRPr/>
            </a:pPr>
            <a:r>
              <a:rPr lang="en-US" dirty="0">
                <a:solidFill>
                  <a:srgbClr val="FFFFFF"/>
                </a:solidFill>
                <a:latin typeface="Arial"/>
              </a:rPr>
              <a:t>With Virtual Mobile Internet, services are turned up rapidly using both EPN and ESP. Physical resources such as routing are set up for Compute and Network functions. Evolved Services Platform capabilities including Service Broker, Orchestration, and Virtual Functions are turned up in the SP Cloud/Data Center for virtualization, orchestration, and automation:</a:t>
            </a:r>
          </a:p>
          <a:p>
            <a:pPr marL="269792" indent="-269792" defTabSz="513745">
              <a:buFont typeface="Arial" panose="020B0604020202020204" pitchFamily="34" charset="0"/>
              <a:buChar char="•"/>
              <a:defRPr/>
            </a:pPr>
            <a:r>
              <a:rPr lang="en-US" dirty="0">
                <a:solidFill>
                  <a:srgbClr val="FFFFFF"/>
                </a:solidFill>
                <a:latin typeface="Arial"/>
              </a:rPr>
              <a:t>Quantum Virtualized Packet Core (</a:t>
            </a:r>
            <a:r>
              <a:rPr lang="en-US" dirty="0" err="1">
                <a:solidFill>
                  <a:srgbClr val="FFFFFF"/>
                </a:solidFill>
                <a:latin typeface="Arial"/>
              </a:rPr>
              <a:t>QvPC</a:t>
            </a:r>
            <a:r>
              <a:rPr lang="en-US" dirty="0">
                <a:solidFill>
                  <a:srgbClr val="FFFFFF"/>
                </a:solidFill>
                <a:latin typeface="Arial"/>
              </a:rPr>
              <a:t>) is the industry’s most complete, fully virtualized evolved packet core</a:t>
            </a:r>
          </a:p>
          <a:p>
            <a:pPr marL="269755" indent="-269755" defTabSz="513674">
              <a:buFont typeface="Arial" panose="020B0604020202020204" pitchFamily="34" charset="0"/>
              <a:buChar char="•"/>
              <a:defRPr/>
            </a:pPr>
            <a:r>
              <a:rPr lang="en-US" dirty="0">
                <a:solidFill>
                  <a:srgbClr val="FFFFFF"/>
                </a:solidFill>
                <a:latin typeface="Arial"/>
              </a:rPr>
              <a:t>Quantum Services Platform (</a:t>
            </a:r>
            <a:r>
              <a:rPr lang="en-US" dirty="0" err="1">
                <a:solidFill>
                  <a:srgbClr val="FFFFFF"/>
                </a:solidFill>
                <a:latin typeface="Arial"/>
              </a:rPr>
              <a:t>vGi</a:t>
            </a:r>
            <a:r>
              <a:rPr lang="en-US" dirty="0">
                <a:solidFill>
                  <a:srgbClr val="FFFFFF"/>
                </a:solidFill>
                <a:latin typeface="Arial"/>
              </a:rPr>
              <a:t>-LAN) for dynamic service chaining</a:t>
            </a:r>
          </a:p>
          <a:p>
            <a:pPr marL="269755" indent="-269755" defTabSz="513674">
              <a:buFont typeface="Arial" panose="020B0604020202020204" pitchFamily="34" charset="0"/>
              <a:buChar char="•"/>
              <a:defRPr/>
            </a:pPr>
            <a:r>
              <a:rPr lang="en-US" dirty="0">
                <a:solidFill>
                  <a:srgbClr val="FFFFFF"/>
                </a:solidFill>
                <a:latin typeface="Arial"/>
              </a:rPr>
              <a:t>Prime NSC, part of the Orchestration Software Suite provides the control, orchestration, and automation of services</a:t>
            </a:r>
          </a:p>
          <a:p>
            <a:pPr marL="269755" indent="-269755" defTabSz="513674">
              <a:buFont typeface="Arial" panose="020B0604020202020204" pitchFamily="34" charset="0"/>
              <a:buChar char="•"/>
              <a:defRPr/>
            </a:pPr>
            <a:r>
              <a:rPr lang="en-US" dirty="0">
                <a:solidFill>
                  <a:srgbClr val="FFFFFF"/>
                </a:solidFill>
                <a:latin typeface="Arial"/>
              </a:rPr>
              <a:t>Unified Subscriber Management to facilitate and enforce common policies across the wireless and wired network</a:t>
            </a:r>
          </a:p>
          <a:p>
            <a:pPr defTabSz="513674">
              <a:defRPr/>
            </a:pPr>
            <a:endParaRPr lang="en-US" dirty="0">
              <a:solidFill>
                <a:srgbClr val="FFFFFF"/>
              </a:solidFill>
              <a:latin typeface="Arial"/>
            </a:endParaRPr>
          </a:p>
          <a:p>
            <a:pPr defTabSz="513674">
              <a:defRPr/>
            </a:pPr>
            <a:r>
              <a:rPr lang="en-US" dirty="0">
                <a:solidFill>
                  <a:srgbClr val="FFFFFF"/>
                </a:solidFill>
                <a:latin typeface="Arial"/>
              </a:rPr>
              <a:t>Quantum SON ensures quality and coordination between the macro and small cell network.</a:t>
            </a:r>
          </a:p>
          <a:p>
            <a:pPr defTabSz="513674">
              <a:defRPr/>
            </a:pPr>
            <a:endParaRPr lang="en-US" dirty="0">
              <a:solidFill>
                <a:srgbClr val="FFFFFF"/>
              </a:solidFill>
              <a:latin typeface="Arial"/>
            </a:endParaRPr>
          </a:p>
          <a:p>
            <a:pPr defTabSz="513674">
              <a:defRPr/>
            </a:pPr>
            <a:r>
              <a:rPr lang="en-US" dirty="0">
                <a:solidFill>
                  <a:srgbClr val="FFFFFF"/>
                </a:solidFill>
                <a:latin typeface="Arial"/>
              </a:rPr>
              <a:t>The result of this deployment: 43% potential TCO savings for the Mobile Operator over five years compared to a competitor present mode of operation. The automation that comes from virtualization and orchestration plays a significant role in these savings.</a:t>
            </a:r>
          </a:p>
          <a:p>
            <a:pPr defTabSz="513674">
              <a:defRPr/>
            </a:pPr>
            <a:r>
              <a:rPr lang="en-US" dirty="0">
                <a:solidFill>
                  <a:srgbClr val="FFFFFF"/>
                </a:solidFill>
                <a:latin typeface="Arial"/>
              </a:rPr>
              <a:t>They can also realize an 84% savings in </a:t>
            </a:r>
            <a:r>
              <a:rPr lang="en-US" dirty="0" err="1">
                <a:solidFill>
                  <a:srgbClr val="FFFFFF"/>
                </a:solidFill>
                <a:latin typeface="Arial"/>
              </a:rPr>
              <a:t>OpEx</a:t>
            </a:r>
            <a:r>
              <a:rPr lang="en-US" dirty="0">
                <a:solidFill>
                  <a:srgbClr val="FFFFFF"/>
                </a:solidFill>
                <a:latin typeface="Arial"/>
              </a:rPr>
              <a:t>, particularly through reduced operational complexity and reduced manual processes.</a:t>
            </a:r>
            <a:endParaRPr lang="en-US" dirty="0"/>
          </a:p>
          <a:p>
            <a:endParaRPr lang="en-US" dirty="0" smtClean="0"/>
          </a:p>
          <a:p>
            <a:r>
              <a:rPr lang="en-US" dirty="0" smtClean="0"/>
              <a:t>References:</a:t>
            </a:r>
            <a:endParaRPr lang="en-US" dirty="0"/>
          </a:p>
          <a:p>
            <a:r>
              <a:rPr lang="en-US" dirty="0"/>
              <a:t>QvPC is currently shipping, with lab trials at C</a:t>
            </a:r>
            <a:r>
              <a:rPr lang="en-US" sz="1600" dirty="0"/>
              <a:t>hina Mobile and NTT DoCoMo. </a:t>
            </a:r>
          </a:p>
          <a:p>
            <a:r>
              <a:rPr lang="en-SG" sz="1600" dirty="0"/>
              <a:t>Thales is a live pilot for Public Safety LTE. Given it is a private network you can say it’s a live reference.</a:t>
            </a:r>
          </a:p>
          <a:p>
            <a:r>
              <a:rPr lang="en-SG" sz="1600" dirty="0" err="1"/>
              <a:t>Eircom</a:t>
            </a:r>
            <a:r>
              <a:rPr lang="en-SG" sz="1600" dirty="0"/>
              <a:t> Ireland and </a:t>
            </a:r>
            <a:r>
              <a:rPr lang="en-SG" sz="1600" dirty="0" err="1"/>
              <a:t>Osnova</a:t>
            </a:r>
            <a:r>
              <a:rPr lang="en-SG" sz="1600" dirty="0"/>
              <a:t> Russia nothing are deployed as trials.</a:t>
            </a:r>
          </a:p>
          <a:p>
            <a:endParaRPr lang="en-US" sz="1600" dirty="0"/>
          </a:p>
          <a:p>
            <a:r>
              <a:rPr lang="en-NZ" dirty="0">
                <a:ea typeface="+mn-ea"/>
                <a:cs typeface="+mn-cs"/>
              </a:rPr>
              <a:t>QvPC case: </a:t>
            </a:r>
          </a:p>
          <a:p>
            <a:r>
              <a:rPr lang="en-NZ" dirty="0">
                <a:ea typeface="+mn-ea"/>
                <a:cs typeface="+mn-cs"/>
              </a:rPr>
              <a:t>- Comparison was </a:t>
            </a:r>
            <a:r>
              <a:rPr lang="en-NZ" dirty="0" err="1">
                <a:ea typeface="+mn-ea"/>
                <a:cs typeface="+mn-cs"/>
              </a:rPr>
              <a:t>btn</a:t>
            </a:r>
            <a:r>
              <a:rPr lang="en-NZ" dirty="0">
                <a:ea typeface="+mn-ea"/>
                <a:cs typeface="+mn-cs"/>
              </a:rPr>
              <a:t> Cisco </a:t>
            </a:r>
            <a:r>
              <a:rPr lang="en-NZ" dirty="0" err="1">
                <a:ea typeface="+mn-ea"/>
                <a:cs typeface="+mn-cs"/>
              </a:rPr>
              <a:t>QvPC+Orchestration</a:t>
            </a:r>
            <a:r>
              <a:rPr lang="en-NZ" dirty="0">
                <a:ea typeface="+mn-ea"/>
                <a:cs typeface="+mn-cs"/>
              </a:rPr>
              <a:t> vs E/// SSR8020, without orchestration </a:t>
            </a:r>
          </a:p>
          <a:p>
            <a:r>
              <a:rPr lang="en-NZ" dirty="0">
                <a:ea typeface="+mn-ea"/>
                <a:cs typeface="+mn-cs"/>
              </a:rPr>
              <a:t>- OPEX gains mainly thanks to Orchestration which brings a lot automation</a:t>
            </a:r>
          </a:p>
          <a:p>
            <a:r>
              <a:rPr lang="en-NZ" dirty="0">
                <a:ea typeface="+mn-ea"/>
                <a:cs typeface="+mn-cs"/>
              </a:rPr>
              <a:t>- 5yr TCO model based on M2M, number of subs 5M (Y1) - Y5 (16.1M)</a:t>
            </a:r>
          </a:p>
          <a:p>
            <a:endParaRPr lang="en-US" dirty="0"/>
          </a:p>
          <a:p>
            <a:endParaRPr lang="en-US" dirty="0"/>
          </a:p>
        </p:txBody>
      </p:sp>
      <p:sp>
        <p:nvSpPr>
          <p:cNvPr id="4" name="Slide Number Placeholder 3"/>
          <p:cNvSpPr>
            <a:spLocks noGrp="1"/>
          </p:cNvSpPr>
          <p:nvPr>
            <p:ph type="sldNum" sz="quarter" idx="10"/>
          </p:nvPr>
        </p:nvSpPr>
        <p:spPr/>
        <p:txBody>
          <a:bodyPr/>
          <a:lstStyle/>
          <a:p>
            <a:fld id="{DDAD440C-F14A-A144-B799-7B4199830BF1}" type="slidenum">
              <a:rPr lang="en-US" smtClean="0"/>
              <a:t>26</a:t>
            </a:fld>
            <a:endParaRPr lang="en-US"/>
          </a:p>
        </p:txBody>
      </p:sp>
    </p:spTree>
    <p:extLst>
      <p:ext uri="{BB962C8B-B14F-4D97-AF65-F5344CB8AC3E}">
        <p14:creationId xmlns:p14="http://schemas.microsoft.com/office/powerpoint/2010/main" val="26001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smtClean="0">
                <a:solidFill>
                  <a:schemeClr val="tx1"/>
                </a:solidFill>
                <a:effectLst/>
                <a:latin typeface="+mn-lt"/>
                <a:ea typeface="ＭＳ Ｐゴシック" charset="0"/>
                <a:cs typeface="ＭＳ Ｐゴシック" charset="0"/>
              </a:rPr>
              <a:t>References</a:t>
            </a:r>
            <a:endParaRPr lang="en-NZ" sz="1200" b="0" i="0" u="none" strike="noStrike" kern="1200" dirty="0" smtClean="0">
              <a:solidFill>
                <a:schemeClr val="tx1"/>
              </a:solidFill>
              <a:effectLst/>
              <a:latin typeface="+mn-lt"/>
              <a:ea typeface="ＭＳ Ｐゴシック" charset="0"/>
              <a:cs typeface="ＭＳ Ｐゴシック" charset="0"/>
            </a:endParaRP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http://www.telecompetitor.com/freedompop-wi-fi-service-offers-unlimited-voice-text-data/</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https://republicwireless.com/wifi-calling/</a:t>
            </a:r>
          </a:p>
          <a:p>
            <a:pPr rtl="0" eaLnBrk="1" fontAlgn="auto" latinLnBrk="0" hangingPunct="1"/>
            <a:r>
              <a:rPr lang="en-NZ" sz="1200" b="0" i="0" u="none" strike="noStrike" kern="1200" dirty="0" smtClean="0">
                <a:solidFill>
                  <a:schemeClr val="tx1"/>
                </a:solidFill>
                <a:effectLst/>
                <a:latin typeface="+mn-lt"/>
                <a:ea typeface="ＭＳ Ｐゴシック" charset="0"/>
                <a:cs typeface="ＭＳ Ｐゴシック" charset="0"/>
              </a:rPr>
              <a:t>https://gigaom.com/2015/02/18/optimum-freewheel-review/</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http://www.t-mobile.com/offer/wifi-calling-wifi-extenders.html</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http://www.scratchwireless.com/pad/s/wi-fi-calling/</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http://support.sprint.com/support/article/FAQs_about_Sprint_WiFi_calling/173e331f-8423-453e-93cb-4688f6a91f67</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http://www.techlicious.com/blog/iphone-6-wifi-calling-carrier-plans-actiontec-underwritten-story/</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http://www.techlicious.com/blog/iphone-6-wifi-calling-carrier-plans-actiontec-underwritten-story/</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http://www.mobileworldlive.com/google-unveils-project-fi-mobile-service</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http://www.three.co.uk/Discover/Three_inTouch</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http://www.express.co.uk/life-style/science-technology/569311/iPhone-6-Models-EE-Mobile-Network-Wifi-Calling-iOS-8-3</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https://lteconference.wordpress.com/2015/05/14/exclusive-interview-volte-is-here-but-what-is-next-pierre-francois-dubois-vp-at-orange/</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https://www.magicload.ch/en/network-provider/switzerland/183-swisscom-voice-over-wifi</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http://www.smartone.com/en/services_and_apps/roaming/st_wifi_calling/service.jsp</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http://www.whistleout.com.au/MobilePhones/News/Telstra-hints-5G-VoLTE-and-calls-over-WiFi</a:t>
            </a:r>
          </a:p>
          <a:p>
            <a:pPr rtl="0" eaLnBrk="1" fontAlgn="t" latinLnBrk="0" hangingPunct="1"/>
            <a:r>
              <a:rPr lang="en-NZ" sz="1200" b="0" i="0" u="none" strike="noStrike" kern="1200" dirty="0" smtClean="0">
                <a:solidFill>
                  <a:schemeClr val="tx1"/>
                </a:solidFill>
                <a:effectLst/>
                <a:latin typeface="+mn-lt"/>
                <a:ea typeface="ＭＳ Ｐゴシック" charset="0"/>
                <a:cs typeface="ＭＳ Ｐゴシック" charset="0"/>
              </a:rPr>
              <a:t>http://info.singtel.com/about-us/news-releases/singtel-enhance-customer-experience-trial-ericsson-lte-broadcast-and-wi-fi-ca</a:t>
            </a:r>
          </a:p>
          <a:p>
            <a:endParaRPr lang="en-NZ"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27</a:t>
            </a:fld>
            <a:endParaRPr lang="en-US"/>
          </a:p>
        </p:txBody>
      </p:sp>
    </p:spTree>
    <p:extLst>
      <p:ext uri="{BB962C8B-B14F-4D97-AF65-F5344CB8AC3E}">
        <p14:creationId xmlns:p14="http://schemas.microsoft.com/office/powerpoint/2010/main" val="379753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a:t>
            </a:r>
            <a:r>
              <a:rPr lang="en-US" baseline="0" dirty="0" smtClean="0"/>
              <a:t> context on the new </a:t>
            </a:r>
            <a:r>
              <a:rPr lang="en-US" baseline="0" dirty="0" smtClean="0"/>
              <a:t>services</a:t>
            </a:r>
          </a:p>
          <a:p>
            <a:r>
              <a:rPr lang="en-US" baseline="0" dirty="0" smtClean="0"/>
              <a:t>New Services way more agile. </a:t>
            </a:r>
            <a:r>
              <a:rPr lang="en-US" baseline="0" dirty="0" err="1" smtClean="0"/>
              <a:t>VoWifi</a:t>
            </a:r>
            <a:r>
              <a:rPr lang="en-US" baseline="0" dirty="0" smtClean="0"/>
              <a:t> is a global trend – it adds value – service continuity across any network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25407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Asian Benchmark:</a:t>
            </a:r>
          </a:p>
          <a:p>
            <a:r>
              <a:rPr lang="en-SG" dirty="0" smtClean="0"/>
              <a:t>OPEX Margin = 75%</a:t>
            </a:r>
          </a:p>
          <a:p>
            <a:r>
              <a:rPr lang="en-SG" dirty="0" smtClean="0"/>
              <a:t>EBITDA</a:t>
            </a:r>
            <a:r>
              <a:rPr lang="en-SG" baseline="0" dirty="0" smtClean="0"/>
              <a:t> Margin = 40%</a:t>
            </a:r>
          </a:p>
          <a:p>
            <a:r>
              <a:rPr lang="en-SG" baseline="0" dirty="0" smtClean="0"/>
              <a:t>CAPEX Margin = 20%</a:t>
            </a:r>
            <a:endParaRPr lang="en-SG" dirty="0" smtClean="0"/>
          </a:p>
          <a:p>
            <a:endParaRPr lang="en-SG" dirty="0" smtClean="0"/>
          </a:p>
          <a:p>
            <a:r>
              <a:rPr lang="en-SG" dirty="0" smtClean="0"/>
              <a:t>Operating margin, also referred to as operating profit margin, = EBIT is one measure of the company's profit level. It is shown as a percentage of total sales revenue with all costs of doing business factored into the equation except for taxes, interest, profit or loss from investments, and any extraordinary gains or losses from events outside of the company's regular business dealings, such as selling real estate or buildings. Costs included in figuring the operating margin include wages and benefits for employees and independent contractors, administrative costs, the cost of parts or materials required to produce items the company sells, advertising costs, and depreciation and amortization. Examining the operating margin helps companies </a:t>
            </a:r>
            <a:r>
              <a:rPr lang="en-SG" dirty="0" err="1" smtClean="0"/>
              <a:t>analyze</a:t>
            </a:r>
            <a:r>
              <a:rPr lang="en-SG" dirty="0" smtClean="0"/>
              <a:t>, and hopefully reduce, variable costs involved in conducting their business.</a:t>
            </a:r>
          </a:p>
          <a:p>
            <a:endParaRPr lang="en-SG" dirty="0" smtClean="0"/>
          </a:p>
          <a:p>
            <a:r>
              <a:rPr lang="en-SG" dirty="0" smtClean="0"/>
              <a:t>EBITDA is commonly considered more closely related to net profit margin, because the net profit provides the base number from which EBITDA is calculated. Net profit is the bottom-line calculation for a company's profitability, as it includes all of the company's costs and expenses, including taxes, interest, and one-time or extraordinary expenses, figures that are not included in the calculation of operating profit. EBITDA represents the net profit amount with taxes, interest, depreciation and amortization added back to that amount. Thus, EBITDA includes both items usually categorized under net profit (taxes and interest) and items usually categorized under operating profit (depreciation and amortization). The EBITDA figure is helpful in comparing the net profitability of different companies by factoring out of the comparison decisions related to financing and accounting.</a:t>
            </a:r>
            <a:br>
              <a:rPr lang="en-SG" dirty="0" smtClean="0"/>
            </a:br>
            <a:endParaRPr lang="en-SG" dirty="0" smtClean="0"/>
          </a:p>
          <a:p>
            <a:endParaRPr lang="en-NZ" dirty="0"/>
          </a:p>
        </p:txBody>
      </p:sp>
      <p:sp>
        <p:nvSpPr>
          <p:cNvPr id="4" name="Slide Number Placeholder 3"/>
          <p:cNvSpPr>
            <a:spLocks noGrp="1"/>
          </p:cNvSpPr>
          <p:nvPr>
            <p:ph type="sldNum" sz="quarter" idx="10"/>
          </p:nvPr>
        </p:nvSpPr>
        <p:spPr/>
        <p:txBody>
          <a:bodyPr/>
          <a:lstStyle/>
          <a:p>
            <a:fld id="{7B2FCB79-2C0C-F84D-A224-30C295992FCE}" type="slidenum">
              <a:rPr lang="en-US" smtClean="0"/>
              <a:t>6</a:t>
            </a:fld>
            <a:endParaRPr lang="en-US"/>
          </a:p>
        </p:txBody>
      </p:sp>
    </p:spTree>
    <p:extLst>
      <p:ext uri="{BB962C8B-B14F-4D97-AF65-F5344CB8AC3E}">
        <p14:creationId xmlns:p14="http://schemas.microsoft.com/office/powerpoint/2010/main" val="168263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883299" y="0"/>
            <a:ext cx="2973149" cy="458138"/>
          </a:xfrm>
          <a:prstGeom prst="rect">
            <a:avLst/>
          </a:prstGeom>
          <a:noFill/>
          <a:ln w="9525">
            <a:noFill/>
            <a:miter lim="800000"/>
            <a:headEnd/>
            <a:tailEnd/>
          </a:ln>
        </p:spPr>
        <p:txBody>
          <a:bodyPr lIns="91577" tIns="45789" rIns="91577" bIns="45789"/>
          <a:lstStyle/>
          <a:p>
            <a:pPr algn="r"/>
            <a:fld id="{D11126CA-FFE7-45CE-ABCE-DFBBF3960A82}" type="datetime8">
              <a:rPr lang="en-US" sz="1200">
                <a:solidFill>
                  <a:srgbClr val="000000"/>
                </a:solidFill>
                <a:ea typeface="ＭＳ Ｐゴシック"/>
                <a:cs typeface="ＭＳ Ｐゴシック"/>
              </a:rPr>
              <a:pPr algn="r"/>
              <a:t>5/26/2015 9:27 AM</a:t>
            </a:fld>
            <a:endParaRPr lang="en-US" sz="1200" dirty="0">
              <a:solidFill>
                <a:srgbClr val="000000"/>
              </a:solidFill>
              <a:ea typeface="ＭＳ Ｐゴシック"/>
              <a:cs typeface="ＭＳ Ｐゴシック"/>
            </a:endParaRPr>
          </a:p>
        </p:txBody>
      </p:sp>
      <p:sp>
        <p:nvSpPr>
          <p:cNvPr id="54277" name="Rectangle 7"/>
          <p:cNvSpPr txBox="1">
            <a:spLocks noGrp="1" noChangeArrowheads="1"/>
          </p:cNvSpPr>
          <p:nvPr/>
        </p:nvSpPr>
        <p:spPr bwMode="auto">
          <a:xfrm>
            <a:off x="3884855" y="8684299"/>
            <a:ext cx="2971593" cy="458138"/>
          </a:xfrm>
          <a:prstGeom prst="rect">
            <a:avLst/>
          </a:prstGeom>
          <a:noFill/>
          <a:ln w="9525">
            <a:noFill/>
            <a:miter lim="800000"/>
            <a:headEnd/>
            <a:tailEnd/>
          </a:ln>
        </p:spPr>
        <p:txBody>
          <a:bodyPr lIns="93097" tIns="46549" rIns="93097" bIns="46549" anchor="b"/>
          <a:lstStyle/>
          <a:p>
            <a:pPr algn="r" defTabSz="931670"/>
            <a:fld id="{043BCDEE-2C4D-4514-B1A5-F07A5B0970F5}" type="slidenum">
              <a:rPr lang="en-US" sz="1200">
                <a:solidFill>
                  <a:srgbClr val="000000"/>
                </a:solidFill>
                <a:ea typeface="ＭＳ Ｐゴシック"/>
                <a:cs typeface="ＭＳ Ｐゴシック"/>
              </a:rPr>
              <a:pPr algn="r" defTabSz="931670"/>
              <a:t>7</a:t>
            </a:fld>
            <a:endParaRPr lang="en-US" sz="1200" dirty="0">
              <a:solidFill>
                <a:srgbClr val="000000"/>
              </a:solidFill>
              <a:ea typeface="ＭＳ Ｐゴシック"/>
              <a:cs typeface="ＭＳ Ｐゴシック"/>
            </a:endParaRPr>
          </a:p>
        </p:txBody>
      </p:sp>
      <p:sp>
        <p:nvSpPr>
          <p:cNvPr id="54278" name="Slide Image Placeholder 1"/>
          <p:cNvSpPr>
            <a:spLocks noGrp="1" noRot="1" noChangeAspect="1" noTextEdit="1"/>
          </p:cNvSpPr>
          <p:nvPr>
            <p:ph type="sldImg"/>
          </p:nvPr>
        </p:nvSpPr>
        <p:spPr>
          <a:xfrm>
            <a:off x="-30163" y="238125"/>
            <a:ext cx="6977063" cy="3925888"/>
          </a:xfrm>
          <a:ln/>
        </p:spPr>
      </p:sp>
      <p:sp>
        <p:nvSpPr>
          <p:cNvPr id="54280" name="Rectangle 4"/>
          <p:cNvSpPr>
            <a:spLocks noGrp="1" noChangeArrowheads="1"/>
          </p:cNvSpPr>
          <p:nvPr>
            <p:ph type="body" idx="1"/>
          </p:nvPr>
        </p:nvSpPr>
        <p:spPr>
          <a:xfrm>
            <a:off x="751456" y="4307752"/>
            <a:ext cx="5350422" cy="4182660"/>
          </a:xfrm>
          <a:noFill/>
          <a:ln/>
        </p:spPr>
        <p:txBody>
          <a:bodyPr lIns="93097" tIns="46549" rIns="93097" bIns="46549">
            <a:normAutofit/>
          </a:bodyPr>
          <a:lstStyle/>
          <a:p>
            <a:r>
              <a:rPr lang="en-US" sz="800" dirty="0" smtClean="0">
                <a:latin typeface="Arial" pitchFamily="34" charset="0"/>
              </a:rPr>
              <a:t>There are four key mobile data traffic drivers from our perspective:</a:t>
            </a:r>
          </a:p>
          <a:p>
            <a:pPr marL="0" indent="0">
              <a:buNone/>
            </a:pPr>
            <a:endParaRPr lang="en-US" sz="800" b="1" dirty="0" smtClean="0">
              <a:latin typeface="Arial" pitchFamily="34" charset="0"/>
            </a:endParaRP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sz="800" b="1" dirty="0" smtClean="0">
                <a:latin typeface="Arial" pitchFamily="34" charset="0"/>
              </a:rPr>
              <a:t>More mobile users:</a:t>
            </a:r>
            <a:r>
              <a:rPr lang="en-US" sz="800" b="0" dirty="0" smtClean="0">
                <a:latin typeface="Arial" pitchFamily="34" charset="0"/>
              </a:rPr>
              <a:t> Number of global mobile users will grow from 4.3 billion (59% of global</a:t>
            </a:r>
            <a:r>
              <a:rPr lang="en-US" sz="800" b="0" baseline="0" dirty="0" smtClean="0">
                <a:latin typeface="Arial" pitchFamily="34" charset="0"/>
              </a:rPr>
              <a:t> population – 7.2 billion) in 2014 to 5.2 billion (69% of global population – 7.6 billion) in 2019. </a:t>
            </a:r>
            <a:endParaRPr lang="en-US" sz="800" b="1" dirty="0" smtClean="0">
              <a:latin typeface="Arial" pitchFamily="34" charset="0"/>
            </a:endParaRPr>
          </a:p>
          <a:p>
            <a:pPr marL="228600" indent="-228600">
              <a:buAutoNum type="arabicPeriod"/>
            </a:pPr>
            <a:r>
              <a:rPr lang="en-US" sz="800" b="1" dirty="0" smtClean="0">
                <a:latin typeface="Arial" pitchFamily="34" charset="0"/>
              </a:rPr>
              <a:t>More mobile connections:</a:t>
            </a:r>
            <a:r>
              <a:rPr lang="en-US" sz="800" dirty="0" smtClean="0">
                <a:latin typeface="Arial" pitchFamily="34" charset="0"/>
              </a:rPr>
              <a:t> By 2019, we forecast that there will be 11.5 billion total mobile-ready devices/connections, including 3.2 billion machine-to-machine connections. Mobile devices are growing faster than the mobile subscribers that use them.</a:t>
            </a:r>
          </a:p>
          <a:p>
            <a:pPr marL="228600" indent="-228600">
              <a:buAutoNum type="arabicPeriod"/>
            </a:pPr>
            <a:r>
              <a:rPr lang="en-US" sz="800" b="1" dirty="0" smtClean="0">
                <a:latin typeface="Arial" pitchFamily="34" charset="0"/>
              </a:rPr>
              <a:t>Faster mobile speeds:</a:t>
            </a:r>
            <a:r>
              <a:rPr lang="en-US" sz="800" dirty="0" smtClean="0">
                <a:latin typeface="Arial" pitchFamily="34" charset="0"/>
              </a:rPr>
              <a:t> Mobile network connection speed is key enabler for mobile data traffic growth. More speed means more consumption and we project mobile speeds (including 2G, 3G and 4G networks) to increase 2.4-fold from 2014 to 2019 (1.7</a:t>
            </a:r>
            <a:r>
              <a:rPr lang="en-US" sz="800" baseline="0" dirty="0" smtClean="0">
                <a:latin typeface="Arial" pitchFamily="34" charset="0"/>
              </a:rPr>
              <a:t> Mbps to 3.96 Mbps) last year: </a:t>
            </a:r>
            <a:r>
              <a:rPr lang="en-US" sz="800" dirty="0" smtClean="0">
                <a:latin typeface="Arial" pitchFamily="34" charset="0"/>
              </a:rPr>
              <a:t>2013 to 2018 (1.4 </a:t>
            </a:r>
            <a:r>
              <a:rPr lang="en-US" sz="800" dirty="0" err="1" smtClean="0">
                <a:latin typeface="Arial" pitchFamily="34" charset="0"/>
              </a:rPr>
              <a:t>Mbs</a:t>
            </a:r>
            <a:r>
              <a:rPr lang="en-US" sz="800" baseline="0" dirty="0" smtClean="0">
                <a:latin typeface="Arial" pitchFamily="34" charset="0"/>
              </a:rPr>
              <a:t> to 2.5 </a:t>
            </a:r>
            <a:r>
              <a:rPr lang="en-US" sz="800" baseline="0" dirty="0" err="1" smtClean="0">
                <a:latin typeface="Arial" pitchFamily="34" charset="0"/>
              </a:rPr>
              <a:t>Mbs</a:t>
            </a:r>
            <a:r>
              <a:rPr lang="en-US" sz="800" baseline="0" dirty="0" smtClean="0">
                <a:latin typeface="Arial" pitchFamily="34" charset="0"/>
              </a:rPr>
              <a:t>)</a:t>
            </a:r>
          </a:p>
          <a:p>
            <a:pPr marL="228600" indent="-228600">
              <a:buAutoNum type="arabicPeriod"/>
            </a:pPr>
            <a:r>
              <a:rPr lang="en-US" sz="800" b="1" dirty="0" smtClean="0">
                <a:latin typeface="Arial" pitchFamily="34" charset="0"/>
              </a:rPr>
              <a:t>Rich media/apps:</a:t>
            </a:r>
            <a:r>
              <a:rPr lang="en-US" sz="800" dirty="0" smtClean="0">
                <a:latin typeface="Arial" pitchFamily="34" charset="0"/>
              </a:rPr>
              <a:t> Once mobile subscribers get connected, they want the best experience they can have and that generally means rich media. Specifically, we’re talking about mobile video, which will make up 72% of mobile data traffic by 2019 up from 55%. </a:t>
            </a:r>
          </a:p>
          <a:p>
            <a:pPr marL="228600" indent="-228600">
              <a:buAutoNum type="arabicPeriod"/>
            </a:pPr>
            <a:endParaRPr lang="en-US" sz="800" dirty="0" smtClean="0">
              <a:latin typeface="Arial" pitchFamily="34" charset="0"/>
            </a:endParaRPr>
          </a:p>
          <a:p>
            <a:r>
              <a:rPr lang="en-US" sz="800" dirty="0" smtClean="0">
                <a:latin typeface="Arial" pitchFamily="34" charset="0"/>
              </a:rPr>
              <a:t>Those are the drivers, now let’s get to the data...</a:t>
            </a:r>
            <a:endParaRPr lang="en-US" sz="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1750" y="239713"/>
            <a:ext cx="6978650" cy="3925887"/>
          </a:xfrm>
          <a:ln/>
        </p:spPr>
      </p:sp>
      <p:sp>
        <p:nvSpPr>
          <p:cNvPr id="26627" name="Rectangle 3"/>
          <p:cNvSpPr>
            <a:spLocks noGrp="1" noChangeArrowheads="1"/>
          </p:cNvSpPr>
          <p:nvPr>
            <p:ph type="body" idx="1"/>
          </p:nvPr>
        </p:nvSpPr>
        <p:spPr>
          <a:noFill/>
          <a:ln/>
        </p:spPr>
        <p:txBody>
          <a:bodyPr/>
          <a:lstStyle/>
          <a:p>
            <a:r>
              <a:rPr lang="en-US" dirty="0" smtClean="0"/>
              <a:t>28%</a:t>
            </a:r>
            <a:r>
              <a:rPr lang="en-US" baseline="0" dirty="0" smtClean="0"/>
              <a:t> Smartphone is APAC average, developed market &gt;60%</a:t>
            </a:r>
            <a:endParaRPr lang="en-US" baseline="0" dirty="0" smtClean="0"/>
          </a:p>
          <a:p>
            <a:r>
              <a:rPr lang="en-US" baseline="0" dirty="0" smtClean="0">
                <a:sym typeface="Wingdings" panose="05000000000000000000" pitchFamily="2" charset="2"/>
              </a:rPr>
              <a:t> D</a:t>
            </a:r>
            <a:r>
              <a:rPr lang="en-US" baseline="0" dirty="0" smtClean="0"/>
              <a:t>ata tsunami still to come! Massive potential for data growth from device transition to Smartphone (sub50USD).</a:t>
            </a:r>
            <a:endParaRPr lang="en-US" dirty="0" smtClean="0"/>
          </a:p>
          <a:p>
            <a:endParaRPr lang="en-US" dirty="0" smtClean="0"/>
          </a:p>
          <a:p>
            <a:endParaRPr lang="en-US" dirty="0" smtClean="0"/>
          </a:p>
          <a:p>
            <a:r>
              <a:rPr lang="en-US" dirty="0" smtClean="0"/>
              <a:t>The overall share of non-smartphones will decline from 64% of all mobile connections in 2014 to 31% in 2019. The biggest gain in share will be M2M (6% of all mobile connections in 2014 to 23% in 2019) and smartphones (28% of all mobile connections in 2014 to 42% in 2019).  The highest growth will be in M2M (CAGR of 42%) and tablets (CAGR of 28%).   </a:t>
            </a:r>
          </a:p>
          <a:p>
            <a:endParaRPr lang="en-US" dirty="0" smtClean="0"/>
          </a:p>
          <a:p>
            <a:r>
              <a:rPr lang="en-US" dirty="0" smtClean="0"/>
              <a:t>Laptops and Other Portables declined in their share of total devices and connections;</a:t>
            </a:r>
            <a:r>
              <a:rPr lang="en-US" baseline="0" dirty="0" smtClean="0"/>
              <a:t> </a:t>
            </a:r>
          </a:p>
          <a:p>
            <a:r>
              <a:rPr lang="en-US" sz="1200" b="1" kern="1200" dirty="0" smtClean="0">
                <a:solidFill>
                  <a:schemeClr val="tx1"/>
                </a:solidFill>
                <a:effectLst/>
                <a:latin typeface="+mn-lt"/>
                <a:ea typeface="+mn-ea"/>
                <a:cs typeface="+mn-cs"/>
              </a:rPr>
              <a:t>Other portables</a:t>
            </a:r>
            <a:r>
              <a:rPr lang="en-US" sz="1200" kern="1200" dirty="0" smtClean="0">
                <a:solidFill>
                  <a:schemeClr val="tx1"/>
                </a:solidFill>
                <a:effectLst/>
                <a:latin typeface="+mn-lt"/>
                <a:ea typeface="+mn-ea"/>
                <a:cs typeface="+mn-cs"/>
              </a:rPr>
              <a:t>: This category includes e-readers, handheld gaming consoles, digital media adapters, digital cameras and camcorders, digital photo frames</a:t>
            </a:r>
            <a:r>
              <a:rPr lang="en-US" sz="1200" kern="1200" baseline="0" dirty="0" smtClean="0">
                <a:solidFill>
                  <a:schemeClr val="tx1"/>
                </a:solidFill>
                <a:effectLst/>
                <a:latin typeface="+mn-lt"/>
                <a:ea typeface="+mn-ea"/>
                <a:cs typeface="+mn-cs"/>
              </a:rPr>
              <a:t> etc.</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1750" y="239713"/>
            <a:ext cx="6978650" cy="3925887"/>
          </a:xfrm>
          <a:ln/>
        </p:spPr>
      </p:sp>
      <p:sp>
        <p:nvSpPr>
          <p:cNvPr id="26627" name="Rectangle 3"/>
          <p:cNvSpPr>
            <a:spLocks noGrp="1" noChangeArrowheads="1"/>
          </p:cNvSpPr>
          <p:nvPr>
            <p:ph type="body" idx="1"/>
          </p:nvPr>
        </p:nvSpPr>
        <p:spPr>
          <a:noFill/>
          <a:ln/>
        </p:spPr>
        <p:txBody>
          <a:bodyPr>
            <a:normAutofit fontScale="92500" lnSpcReduction="10000"/>
          </a:bodyPr>
          <a:lstStyle/>
          <a:p>
            <a:r>
              <a:rPr lang="en-US" dirty="0" smtClean="0">
                <a:latin typeface="Arial" pitchFamily="34" charset="0"/>
              </a:rPr>
              <a:t>How</a:t>
            </a:r>
            <a:r>
              <a:rPr lang="en-US" baseline="0" dirty="0" smtClean="0">
                <a:latin typeface="Arial" pitchFamily="34" charset="0"/>
              </a:rPr>
              <a:t> does this compare to </a:t>
            </a:r>
            <a:r>
              <a:rPr lang="en-US" baseline="0" dirty="0" smtClean="0">
                <a:latin typeface="Arial" pitchFamily="34" charset="0"/>
              </a:rPr>
              <a:t>APAC: 10x / Korea 6x </a:t>
            </a: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Here’s a break-down of how we forecast mobile subscribers to use mobile networks. </a:t>
            </a:r>
          </a:p>
          <a:p>
            <a:endParaRPr lang="en-US" dirty="0" smtClean="0">
              <a:latin typeface="Arial" pitchFamily="34" charset="0"/>
            </a:endParaRPr>
          </a:p>
          <a:p>
            <a:r>
              <a:rPr lang="en-US" dirty="0" smtClean="0">
                <a:latin typeface="Arial" pitchFamily="34" charset="0"/>
              </a:rPr>
              <a:t>Because mobile video content has much higher bitrates than other mobile content types, mobile video will drive much of the mobile traffic growth through 2019. Of the 24.3 exabytes per month that we forecast to cross global mobile networks by 2019, 17.4 of those exabytes will be due to mobile video.</a:t>
            </a:r>
          </a:p>
          <a:p>
            <a:endParaRPr lang="en-US" dirty="0" smtClean="0">
              <a:latin typeface="Arial" pitchFamily="34" charset="0"/>
            </a:endParaRPr>
          </a:p>
          <a:p>
            <a:r>
              <a:rPr lang="en-US" dirty="0" smtClean="0">
                <a:latin typeface="Arial" pitchFamily="34" charset="0"/>
              </a:rPr>
              <a:t>Here’s a breakdown of the mobile video contributions to overall mobile data traffic by year based on the current forecast:</a:t>
            </a:r>
          </a:p>
          <a:p>
            <a:endParaRPr lang="en-US" dirty="0" smtClean="0">
              <a:latin typeface="Arial" pitchFamily="34" charset="0"/>
            </a:endParaRPr>
          </a:p>
          <a:p>
            <a:r>
              <a:rPr lang="en-US" dirty="0" smtClean="0">
                <a:latin typeface="Arial" pitchFamily="34" charset="0"/>
              </a:rPr>
              <a:t>2012: 50%</a:t>
            </a:r>
          </a:p>
          <a:p>
            <a:r>
              <a:rPr lang="en-US" dirty="0" smtClean="0">
                <a:latin typeface="Arial" pitchFamily="34" charset="0"/>
              </a:rPr>
              <a:t>2013: 52%</a:t>
            </a:r>
          </a:p>
          <a:p>
            <a:r>
              <a:rPr lang="en-US" dirty="0" smtClean="0">
                <a:latin typeface="Arial" pitchFamily="34" charset="0"/>
              </a:rPr>
              <a:t>2014: 55%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2019: 72%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endParaRPr lang="en-US" dirty="0" smtClean="0">
              <a:latin typeface="Arial" pitchFamily="34" charset="0"/>
            </a:endParaRPr>
          </a:p>
          <a:p>
            <a:r>
              <a:rPr lang="en-US" b="1" dirty="0" smtClean="0">
                <a:latin typeface="Arial" pitchFamily="34" charset="0"/>
              </a:rPr>
              <a:t>In 2012, mobile video actually represented more than half of global mobile data traffic (for the first time ever)</a:t>
            </a:r>
            <a:r>
              <a:rPr lang="en-US" dirty="0" smtClean="0">
                <a:latin typeface="Arial" pitchFamily="34" charset="0"/>
              </a:rPr>
              <a:t>, indicating that it’s having a immediate/current impact on traffic today, not just for the future forecast.</a:t>
            </a:r>
          </a:p>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1750" y="239713"/>
            <a:ext cx="6978650" cy="3925887"/>
          </a:xfrm>
          <a:ln/>
        </p:spPr>
      </p:sp>
      <p:sp>
        <p:nvSpPr>
          <p:cNvPr id="26627" name="Rectangle 3"/>
          <p:cNvSpPr>
            <a:spLocks noGrp="1" noChangeArrowheads="1"/>
          </p:cNvSpPr>
          <p:nvPr>
            <p:ph type="body" idx="1"/>
          </p:nvPr>
        </p:nvSpPr>
        <p:spPr>
          <a:noFill/>
          <a:ln/>
        </p:spPr>
        <p:txBody>
          <a:bodyPr/>
          <a:lstStyle/>
          <a:p>
            <a:r>
              <a:rPr lang="en-US" dirty="0" smtClean="0">
                <a:latin typeface="Arial" pitchFamily="34" charset="0"/>
              </a:rPr>
              <a:t>3G continues to grow and will remain the largest</a:t>
            </a:r>
            <a:r>
              <a:rPr lang="en-US" baseline="0" dirty="0" smtClean="0">
                <a:latin typeface="Arial" pitchFamily="34" charset="0"/>
              </a:rPr>
              <a:t> contributor over 5 years</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This </a:t>
            </a:r>
            <a:r>
              <a:rPr lang="en-US" dirty="0" smtClean="0">
                <a:latin typeface="Arial" pitchFamily="34" charset="0"/>
              </a:rPr>
              <a:t>chart shows the traffic share</a:t>
            </a:r>
            <a:r>
              <a:rPr lang="en-US" baseline="0" dirty="0" smtClean="0">
                <a:latin typeface="Arial" pitchFamily="34" charset="0"/>
              </a:rPr>
              <a:t> by network technology. 4</a:t>
            </a:r>
            <a:r>
              <a:rPr lang="en-US" dirty="0" smtClean="0">
                <a:latin typeface="Arial" pitchFamily="34" charset="0"/>
              </a:rPr>
              <a:t>G already accounts for the largest share (45%) of mobile data traffic today,</a:t>
            </a:r>
            <a:r>
              <a:rPr lang="en-US" baseline="0" dirty="0" smtClean="0">
                <a:latin typeface="Arial" pitchFamily="34" charset="0"/>
              </a:rPr>
              <a:t> and by 2019, 4G will grow to represent over two-thirds of all mobile data traffic. </a:t>
            </a:r>
          </a:p>
          <a:p>
            <a:r>
              <a:rPr lang="en-US" sz="1200" dirty="0" smtClean="0">
                <a:solidFill>
                  <a:schemeClr val="accent6">
                    <a:lumMod val="40000"/>
                    <a:lumOff val="60000"/>
                  </a:schemeClr>
                </a:solidFill>
              </a:rPr>
              <a:t>In North America, 4G already accounted for 70.5% of Mobile Traffic in 2014.</a:t>
            </a:r>
            <a:endParaRPr lang="en-US" baseline="0"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1750" y="239713"/>
            <a:ext cx="6978650" cy="3925887"/>
          </a:xfrm>
          <a:ln/>
        </p:spPr>
      </p:sp>
      <p:sp>
        <p:nvSpPr>
          <p:cNvPr id="26627" name="Rectangle 3"/>
          <p:cNvSpPr>
            <a:spLocks noGrp="1" noChangeArrowheads="1"/>
          </p:cNvSpPr>
          <p:nvPr>
            <p:ph type="body" idx="1"/>
          </p:nvPr>
        </p:nvSpPr>
        <p:spPr>
          <a:noFill/>
          <a:ln/>
        </p:spPr>
        <p:txBody>
          <a:bodyPr>
            <a:normAutofit fontScale="92500" lnSpcReduction="10000"/>
          </a:bodyPr>
          <a:lstStyle/>
          <a:p>
            <a:r>
              <a:rPr lang="en-US" dirty="0" smtClean="0"/>
              <a:t>Mobile growing faster than fixed, </a:t>
            </a:r>
            <a:r>
              <a:rPr lang="en-US" dirty="0" err="1" smtClean="0"/>
              <a:t>Wifi</a:t>
            </a:r>
            <a:r>
              <a:rPr lang="en-US" dirty="0" smtClean="0"/>
              <a:t> is growing</a:t>
            </a:r>
            <a:r>
              <a:rPr lang="en-US" baseline="0" dirty="0" smtClean="0"/>
              <a:t> faster. </a:t>
            </a:r>
          </a:p>
          <a:p>
            <a:r>
              <a:rPr lang="en-US" baseline="0" dirty="0" err="1" smtClean="0"/>
              <a:t>Wifi</a:t>
            </a:r>
            <a:r>
              <a:rPr lang="en-US" baseline="0" dirty="0" smtClean="0"/>
              <a:t> includes also home </a:t>
            </a:r>
            <a:r>
              <a:rPr lang="en-US" baseline="0" dirty="0" err="1" smtClean="0"/>
              <a:t>wifi</a:t>
            </a:r>
            <a:r>
              <a:rPr lang="en-US" baseline="0" dirty="0" smtClean="0"/>
              <a:t> </a:t>
            </a:r>
            <a:endParaRPr lang="en-US" dirty="0" smtClean="0"/>
          </a:p>
          <a:p>
            <a:endParaRPr lang="en-US" dirty="0" smtClean="0"/>
          </a:p>
          <a:p>
            <a:r>
              <a:rPr lang="en-US" dirty="0" smtClean="0"/>
              <a:t>For </a:t>
            </a:r>
            <a:r>
              <a:rPr lang="en-US" dirty="0"/>
              <a:t>those who are familiar with our VNI research, you’ll know that we do not include </a:t>
            </a:r>
            <a:r>
              <a:rPr lang="en-US" dirty="0" err="1"/>
              <a:t>wi-fi</a:t>
            </a:r>
            <a:r>
              <a:rPr lang="en-US" dirty="0"/>
              <a:t> in our mobile data projections; since </a:t>
            </a:r>
            <a:r>
              <a:rPr lang="en-US" dirty="0" err="1"/>
              <a:t>wi-fi</a:t>
            </a:r>
            <a:r>
              <a:rPr lang="en-US" dirty="0"/>
              <a:t> access originates from a fixed connection—hence we use the terms “fixed/wired” and “fixed/</a:t>
            </a:r>
            <a:r>
              <a:rPr lang="en-US" dirty="0" err="1"/>
              <a:t>wi-fi</a:t>
            </a:r>
            <a:r>
              <a:rPr lang="en-US" dirty="0"/>
              <a:t>” on this chart and in our report. Here are the results of our fixed/</a:t>
            </a:r>
            <a:r>
              <a:rPr lang="en-US" dirty="0" err="1"/>
              <a:t>wi-fi</a:t>
            </a:r>
            <a:r>
              <a:rPr lang="en-US" dirty="0"/>
              <a:t> projections:</a:t>
            </a:r>
          </a:p>
          <a:p>
            <a:endParaRPr lang="en-US" dirty="0"/>
          </a:p>
          <a:p>
            <a:r>
              <a:rPr lang="en-US" dirty="0"/>
              <a:t>• </a:t>
            </a:r>
            <a:r>
              <a:rPr lang="en-US" dirty="0" smtClean="0"/>
              <a:t>In 2014 Wi-Fi traffic is about 11 times greater in volume than mobile traffic, though mobile does have a higher growth rate, such that in 2018 Wi-Fi will be about 4 times greater than mobile.</a:t>
            </a:r>
          </a:p>
          <a:p>
            <a:r>
              <a:rPr lang="en-US" dirty="0" smtClean="0"/>
              <a:t>• Fixed/wi-fi </a:t>
            </a:r>
            <a:r>
              <a:rPr lang="en-US" dirty="0"/>
              <a:t>traffic will grow at a CAGR of </a:t>
            </a:r>
            <a:r>
              <a:rPr lang="en-US" dirty="0" smtClean="0"/>
              <a:t>26% </a:t>
            </a:r>
            <a:r>
              <a:rPr lang="en-US" dirty="0"/>
              <a:t>between </a:t>
            </a:r>
            <a:r>
              <a:rPr lang="en-US" dirty="0" smtClean="0"/>
              <a:t>2013 </a:t>
            </a:r>
            <a:r>
              <a:rPr lang="en-US" dirty="0"/>
              <a:t>and </a:t>
            </a:r>
            <a:r>
              <a:rPr lang="en-US" dirty="0" smtClean="0"/>
              <a:t>2018, </a:t>
            </a:r>
            <a:r>
              <a:rPr lang="en-US" dirty="0"/>
              <a:t>compared to a </a:t>
            </a:r>
            <a:r>
              <a:rPr lang="en-US" dirty="0" smtClean="0"/>
              <a:t>11% </a:t>
            </a:r>
            <a:r>
              <a:rPr lang="en-US" dirty="0"/>
              <a:t>CAGR for fixed/wired </a:t>
            </a:r>
            <a:r>
              <a:rPr lang="en-US" dirty="0" smtClean="0"/>
              <a:t>traffic, and a Mobile CAGR of 61%. </a:t>
            </a:r>
            <a:endParaRPr lang="en-US" dirty="0"/>
          </a:p>
          <a:p>
            <a:r>
              <a:rPr lang="en-US" dirty="0"/>
              <a:t>• Here’s a key milestone projection: </a:t>
            </a:r>
            <a:r>
              <a:rPr lang="en-US" b="1" dirty="0"/>
              <a:t>By </a:t>
            </a:r>
            <a:r>
              <a:rPr lang="en-US" b="1" dirty="0" smtClean="0"/>
              <a:t>2017, </a:t>
            </a:r>
            <a:r>
              <a:rPr lang="en-US" b="1" dirty="0"/>
              <a:t>fixed/wi-fi traffic </a:t>
            </a:r>
            <a:r>
              <a:rPr lang="en-US" b="1" dirty="0" smtClean="0"/>
              <a:t>will </a:t>
            </a:r>
            <a:r>
              <a:rPr lang="en-US" b="1" dirty="0"/>
              <a:t>surpass fixed/wired </a:t>
            </a:r>
            <a:r>
              <a:rPr lang="en-US" b="1" dirty="0" smtClean="0"/>
              <a:t>traffic.</a:t>
            </a:r>
            <a:endParaRPr lang="en-US" b="1" dirty="0"/>
          </a:p>
          <a:p>
            <a:endParaRPr lang="en-US" dirty="0"/>
          </a:p>
          <a:p>
            <a:r>
              <a:rPr lang="en-US" dirty="0"/>
              <a:t>This projection validates an important trend—network users don’t want to be tethered; there’s a preference for mobile networking when it’s available. </a:t>
            </a:r>
            <a:endParaRPr lang="en-US" dirty="0" smtClean="0"/>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212294239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1553266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7600002"/>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414725828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21291401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296139975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93950320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70256367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6812954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88500548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6983574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68616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088" y="1643063"/>
            <a:ext cx="8759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59565"/>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87" y="4745987"/>
            <a:ext cx="762364" cy="154516"/>
          </a:xfrm>
          <a:prstGeom prst="rect">
            <a:avLst/>
          </a:prstGeom>
          <a:noFill/>
          <a:ln w="9525">
            <a:noFill/>
            <a:miter lim="800000"/>
            <a:headEnd/>
            <a:tailEnd/>
          </a:ln>
          <a:effectLst/>
        </p:spPr>
        <p:txBody>
          <a:bodyPr wrap="none" lIns="61583" tIns="30791" rIns="61583" bIns="30791" anchor="b">
            <a:spAutoFit/>
          </a:bodyPr>
          <a:lstStyle/>
          <a:p>
            <a:pPr algn="r" defTabSz="610719"/>
            <a:r>
              <a:rPr lang="en-US" sz="600" dirty="0">
                <a:solidFill>
                  <a:srgbClr val="FFFFFF"/>
                </a:solidFill>
                <a:cs typeface="CiscoSans Thin"/>
              </a:rPr>
              <a:t>Cisco Confidential</a:t>
            </a:r>
          </a:p>
        </p:txBody>
      </p:sp>
      <p:sp>
        <p:nvSpPr>
          <p:cNvPr id="5" name="Rectangle 7"/>
          <p:cNvSpPr>
            <a:spLocks noChangeArrowheads="1"/>
          </p:cNvSpPr>
          <p:nvPr userDrawn="1"/>
        </p:nvSpPr>
        <p:spPr bwMode="ltGray">
          <a:xfrm>
            <a:off x="8662923" y="4742917"/>
            <a:ext cx="218448" cy="154508"/>
          </a:xfrm>
          <a:prstGeom prst="rect">
            <a:avLst/>
          </a:prstGeom>
          <a:noFill/>
          <a:ln w="9525" algn="ctr">
            <a:noFill/>
            <a:miter lim="800000"/>
            <a:headEnd/>
            <a:tailEnd/>
          </a:ln>
          <a:effectLst/>
        </p:spPr>
        <p:txBody>
          <a:bodyPr wrap="none" lIns="61583" tIns="30791" rIns="61583" bIns="30791" anchor="b">
            <a:spAutoFit/>
          </a:bodyPr>
          <a:lstStyle/>
          <a:p>
            <a:pPr algn="r" defTabSz="610719"/>
            <a:fld id="{DFCF27A5-1A5B-48D3-A060-2758FFBB1ADD}" type="slidenum">
              <a:rPr lang="en-US" sz="600">
                <a:solidFill>
                  <a:srgbClr val="FFFFFF"/>
                </a:solidFill>
                <a:cs typeface="CiscoSans Thin"/>
              </a:rPr>
              <a:pPr algn="r" defTabSz="610719"/>
              <a:t>‹#›</a:t>
            </a:fld>
            <a:endParaRPr lang="en-US" sz="600" dirty="0">
              <a:solidFill>
                <a:srgbClr val="FFFFFF"/>
              </a:solidFill>
              <a:cs typeface="CiscoSans Thin"/>
            </a:endParaRPr>
          </a:p>
        </p:txBody>
      </p:sp>
      <p:sp>
        <p:nvSpPr>
          <p:cNvPr id="6" name="Rectangle 4"/>
          <p:cNvSpPr>
            <a:spLocks noChangeArrowheads="1"/>
          </p:cNvSpPr>
          <p:nvPr userDrawn="1"/>
        </p:nvSpPr>
        <p:spPr bwMode="ltGray">
          <a:xfrm>
            <a:off x="292060" y="4747273"/>
            <a:ext cx="3420515" cy="154530"/>
          </a:xfrm>
          <a:prstGeom prst="rect">
            <a:avLst/>
          </a:prstGeom>
          <a:noFill/>
          <a:ln w="9525">
            <a:noFill/>
            <a:miter lim="800000"/>
            <a:headEnd/>
            <a:tailEnd/>
          </a:ln>
          <a:effectLst/>
        </p:spPr>
        <p:txBody>
          <a:bodyPr wrap="square" lIns="61583" tIns="30791" rIns="61583" bIns="30791" anchor="b" anchorCtr="0">
            <a:spAutoFit/>
          </a:bodyPr>
          <a:lstStyle/>
          <a:p>
            <a:pPr defTabSz="61071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273721"/>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54482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5D9F536-252D-4EFC-8516-DAC80AD31F2E}" type="datetimeFigureOut">
              <a:rPr lang="en-IN" smtClean="0"/>
              <a:t>26-05-2015</a:t>
            </a:fld>
            <a:endParaRPr lang="en-IN"/>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93C32DA-EF26-468F-B145-999349230FBD}" type="slidenum">
              <a:rPr lang="en-IN" smtClean="0"/>
              <a:t>‹#›</a:t>
            </a:fld>
            <a:endParaRPr lang="en-IN"/>
          </a:p>
        </p:txBody>
      </p:sp>
    </p:spTree>
    <p:extLst>
      <p:ext uri="{BB962C8B-B14F-4D97-AF65-F5344CB8AC3E}">
        <p14:creationId xmlns:p14="http://schemas.microsoft.com/office/powerpoint/2010/main" val="751285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15D9F536-252D-4EFC-8516-DAC80AD31F2E}" type="datetimeFigureOut">
              <a:rPr lang="en-IN" smtClean="0"/>
              <a:t>26-05-2015</a:t>
            </a:fld>
            <a:endParaRPr lang="en-IN"/>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IN"/>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93C32DA-EF26-468F-B145-999349230FBD}" type="slidenum">
              <a:rPr lang="en-IN" smtClean="0"/>
              <a:t>‹#›</a:t>
            </a:fld>
            <a:endParaRPr lang="en-IN"/>
          </a:p>
        </p:txBody>
      </p:sp>
    </p:spTree>
    <p:extLst>
      <p:ext uri="{BB962C8B-B14F-4D97-AF65-F5344CB8AC3E}">
        <p14:creationId xmlns:p14="http://schemas.microsoft.com/office/powerpoint/2010/main" val="1165747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2014  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5922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7121915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74916705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8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7830112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28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9144255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411040712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741371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0" y="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0" tIns="360000"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2014  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6" r:id="rId4"/>
    <p:sldLayoutId id="2147483878" r:id="rId5"/>
    <p:sldLayoutId id="2147483881" r:id="rId6"/>
    <p:sldLayoutId id="2147483880" r:id="rId7"/>
    <p:sldLayoutId id="2147483905" r:id="rId8"/>
    <p:sldLayoutId id="2147483906" r:id="rId9"/>
    <p:sldLayoutId id="2147483879" r:id="rId10"/>
    <p:sldLayoutId id="2147483883" r:id="rId11"/>
    <p:sldLayoutId id="2147483886" r:id="rId12"/>
    <p:sldLayoutId id="2147483887" r:id="rId13"/>
    <p:sldLayoutId id="2147483885" r:id="rId14"/>
    <p:sldLayoutId id="2147483907" r:id="rId15"/>
    <p:sldLayoutId id="2147483889" r:id="rId16"/>
    <p:sldLayoutId id="2147483890" r:id="rId17"/>
    <p:sldLayoutId id="2147483891" r:id="rId18"/>
    <p:sldLayoutId id="2147483892" r:id="rId19"/>
    <p:sldLayoutId id="2147483893" r:id="rId20"/>
    <p:sldLayoutId id="2147483896" r:id="rId21"/>
    <p:sldLayoutId id="2147483897" r:id="rId22"/>
    <p:sldLayoutId id="2147483921" r:id="rId23"/>
    <p:sldLayoutId id="2147483922" r:id="rId24"/>
    <p:sldLayoutId id="2147483929" r:id="rId25"/>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tx1"/>
            </a:gs>
            <a:gs pos="100000">
              <a:srgbClr val="6ED4FF">
                <a:alpha val="26999"/>
              </a:srgbClr>
            </a:gs>
          </a:gsLst>
          <a:lin ang="27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027" name="Title Placeholder 1"/>
          <p:cNvSpPr>
            <a:spLocks noGrp="1"/>
          </p:cNvSpPr>
          <p:nvPr>
            <p:ph type="title"/>
          </p:nvPr>
        </p:nvSpPr>
        <p:spPr bwMode="auto">
          <a:xfrm>
            <a:off x="229851" y="722710"/>
            <a:ext cx="85806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730" tIns="34295" rIns="61730" bIns="34295" numCol="1" anchor="b" anchorCtr="0" compatLnSpc="1">
            <a:prstTxWarp prst="textNoShape">
              <a:avLst/>
            </a:prstTxWarp>
          </a:bodyPr>
          <a:lstStyle/>
          <a:p>
            <a:pPr lvl="0"/>
            <a:r>
              <a:rPr lang="en-US" dirty="0" smtClean="0"/>
              <a:t>Slide Title Goes Here</a:t>
            </a:r>
          </a:p>
        </p:txBody>
      </p:sp>
      <p:sp>
        <p:nvSpPr>
          <p:cNvPr id="1029" name="Rectangle 4"/>
          <p:cNvSpPr>
            <a:spLocks noChangeArrowheads="1"/>
          </p:cNvSpPr>
          <p:nvPr/>
        </p:nvSpPr>
        <p:spPr bwMode="ltGray">
          <a:xfrm>
            <a:off x="265579" y="4916092"/>
            <a:ext cx="3420366"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601" tIns="30800" rIns="61601" bIns="30800"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7F7F7F"/>
                </a:solidFill>
                <a:cs typeface="+mn-cs"/>
              </a:rPr>
              <a:t>© 2015 Cisco and/or its affiliates. All rights reserved</a:t>
            </a:r>
            <a:r>
              <a:rPr lang="en-US" altLang="en-US" sz="400" dirty="0" smtClean="0">
                <a:solidFill>
                  <a:srgbClr val="1F8BAE"/>
                </a:solidFill>
                <a:cs typeface="+mn-cs"/>
              </a:rPr>
              <a:t>.</a:t>
            </a:r>
          </a:p>
        </p:txBody>
      </p:sp>
      <p:sp>
        <p:nvSpPr>
          <p:cNvPr id="1030" name="Rectangle 5"/>
          <p:cNvSpPr>
            <a:spLocks noChangeArrowheads="1"/>
          </p:cNvSpPr>
          <p:nvPr/>
        </p:nvSpPr>
        <p:spPr bwMode="ltGray">
          <a:xfrm>
            <a:off x="7828017" y="4914901"/>
            <a:ext cx="747907"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601" tIns="30800" rIns="61601" bIns="30800"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7F7F7F"/>
                </a:solidFill>
                <a:cs typeface="+mn-cs"/>
              </a:rPr>
              <a:t>Cisco Confidential</a:t>
            </a:r>
          </a:p>
        </p:txBody>
      </p:sp>
      <p:sp>
        <p:nvSpPr>
          <p:cNvPr id="1031" name="Rectangle 7"/>
          <p:cNvSpPr>
            <a:spLocks noChangeArrowheads="1"/>
          </p:cNvSpPr>
          <p:nvPr/>
        </p:nvSpPr>
        <p:spPr bwMode="ltGray">
          <a:xfrm>
            <a:off x="8662862" y="4912519"/>
            <a:ext cx="217942"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601" tIns="30800" rIns="61601" bIns="30800"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7A591DE7-5D6A-4E75-BDFF-93BC36561F48}" type="slidenum">
              <a:rPr lang="en-US" altLang="en-US" sz="600" smtClean="0">
                <a:solidFill>
                  <a:srgbClr val="7F7F7F"/>
                </a:solidFill>
                <a:cs typeface="+mn-cs"/>
              </a:rPr>
              <a:pPr algn="r" eaLnBrk="1" hangingPunct="1">
                <a:defRPr/>
              </a:pPr>
              <a:t>‹#›</a:t>
            </a:fld>
            <a:endParaRPr lang="en-US" altLang="en-US" sz="600" smtClean="0">
              <a:solidFill>
                <a:srgbClr val="7F7F7F"/>
              </a:solidFill>
              <a:cs typeface="+mn-cs"/>
            </a:endParaRPr>
          </a:p>
        </p:txBody>
      </p:sp>
    </p:spTree>
    <p:extLst>
      <p:ext uri="{BB962C8B-B14F-4D97-AF65-F5344CB8AC3E}">
        <p14:creationId xmlns:p14="http://schemas.microsoft.com/office/powerpoint/2010/main" val="3879056010"/>
      </p:ext>
    </p:extLst>
  </p:cSld>
  <p:clrMap bg1="dk1" tx1="lt1" bg2="dk2" tx2="lt2" accent1="accent1" accent2="accent2" accent3="accent3" accent4="accent4" accent5="accent5" accent6="accent6" hlink="hlink" folHlink="folHlink"/>
  <p:sldLayoutIdLst>
    <p:sldLayoutId id="2147483928" r:id="rId1"/>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41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4100">
          <a:solidFill>
            <a:schemeClr val="tx1"/>
          </a:solidFill>
          <a:latin typeface="Arial" charset="0"/>
          <a:ea typeface="ＭＳ Ｐゴシック" charset="0"/>
          <a:cs typeface="ＭＳ Ｐゴシック" charset="0"/>
        </a:defRPr>
      </a:lvl2pPr>
      <a:lvl3pPr algn="l" rtl="0" eaLnBrk="0" fontAlgn="base" hangingPunct="0">
        <a:lnSpc>
          <a:spcPct val="80000"/>
        </a:lnSpc>
        <a:spcBef>
          <a:spcPct val="0"/>
        </a:spcBef>
        <a:spcAft>
          <a:spcPct val="0"/>
        </a:spcAft>
        <a:defRPr sz="4100">
          <a:solidFill>
            <a:schemeClr val="tx1"/>
          </a:solidFill>
          <a:latin typeface="Arial" charset="0"/>
          <a:ea typeface="ＭＳ Ｐゴシック" charset="0"/>
          <a:cs typeface="ＭＳ Ｐゴシック" charset="0"/>
        </a:defRPr>
      </a:lvl3pPr>
      <a:lvl4pPr algn="l" rtl="0" eaLnBrk="0" fontAlgn="base" hangingPunct="0">
        <a:lnSpc>
          <a:spcPct val="80000"/>
        </a:lnSpc>
        <a:spcBef>
          <a:spcPct val="0"/>
        </a:spcBef>
        <a:spcAft>
          <a:spcPct val="0"/>
        </a:spcAft>
        <a:defRPr sz="4100">
          <a:solidFill>
            <a:schemeClr val="tx1"/>
          </a:solidFill>
          <a:latin typeface="Arial" charset="0"/>
          <a:ea typeface="ＭＳ Ｐゴシック" charset="0"/>
          <a:cs typeface="ＭＳ Ｐゴシック" charset="0"/>
        </a:defRPr>
      </a:lvl4pPr>
      <a:lvl5pPr algn="l" rtl="0" eaLnBrk="0" fontAlgn="base" hangingPunct="0">
        <a:lnSpc>
          <a:spcPct val="80000"/>
        </a:lnSpc>
        <a:spcBef>
          <a:spcPct val="0"/>
        </a:spcBef>
        <a:spcAft>
          <a:spcPct val="0"/>
        </a:spcAft>
        <a:defRPr sz="4100">
          <a:solidFill>
            <a:schemeClr val="tx1"/>
          </a:solidFill>
          <a:latin typeface="Arial" charset="0"/>
          <a:ea typeface="ＭＳ Ｐゴシック" charset="0"/>
          <a:cs typeface="ＭＳ Ｐゴシック" charset="0"/>
        </a:defRPr>
      </a:lvl5pPr>
      <a:lvl6pPr marL="342946" algn="l" rtl="0" fontAlgn="base">
        <a:lnSpc>
          <a:spcPct val="80000"/>
        </a:lnSpc>
        <a:spcBef>
          <a:spcPct val="0"/>
        </a:spcBef>
        <a:spcAft>
          <a:spcPct val="0"/>
        </a:spcAft>
        <a:defRPr sz="2700">
          <a:solidFill>
            <a:schemeClr val="tx1"/>
          </a:solidFill>
          <a:latin typeface="Arial" charset="0"/>
        </a:defRPr>
      </a:lvl6pPr>
      <a:lvl7pPr marL="685891" algn="l" rtl="0" fontAlgn="base">
        <a:lnSpc>
          <a:spcPct val="80000"/>
        </a:lnSpc>
        <a:spcBef>
          <a:spcPct val="0"/>
        </a:spcBef>
        <a:spcAft>
          <a:spcPct val="0"/>
        </a:spcAft>
        <a:defRPr sz="2700">
          <a:solidFill>
            <a:schemeClr val="tx1"/>
          </a:solidFill>
          <a:latin typeface="Arial" charset="0"/>
        </a:defRPr>
      </a:lvl7pPr>
      <a:lvl8pPr marL="1028837" algn="l" rtl="0" fontAlgn="base">
        <a:lnSpc>
          <a:spcPct val="80000"/>
        </a:lnSpc>
        <a:spcBef>
          <a:spcPct val="0"/>
        </a:spcBef>
        <a:spcAft>
          <a:spcPct val="0"/>
        </a:spcAft>
        <a:defRPr sz="2700">
          <a:solidFill>
            <a:schemeClr val="tx1"/>
          </a:solidFill>
          <a:latin typeface="Arial" charset="0"/>
        </a:defRPr>
      </a:lvl8pPr>
      <a:lvl9pPr marL="1371783" algn="l" rtl="0" fontAlgn="base">
        <a:lnSpc>
          <a:spcPct val="80000"/>
        </a:lnSpc>
        <a:spcBef>
          <a:spcPct val="0"/>
        </a:spcBef>
        <a:spcAft>
          <a:spcPct val="0"/>
        </a:spcAft>
        <a:defRPr sz="2700">
          <a:solidFill>
            <a:schemeClr val="tx1"/>
          </a:solidFill>
          <a:latin typeface="Arial" charset="0"/>
        </a:defRPr>
      </a:lvl9pPr>
    </p:titleStyle>
    <p:bodyStyle>
      <a:lvl1pPr marL="171473" indent="-171473" algn="l" rtl="0" eaLnBrk="0" fontAlgn="base" hangingPunct="0">
        <a:lnSpc>
          <a:spcPct val="95000"/>
        </a:lnSpc>
        <a:spcBef>
          <a:spcPts val="1079"/>
        </a:spcBef>
        <a:spcAft>
          <a:spcPct val="0"/>
        </a:spcAft>
        <a:buClr>
          <a:srgbClr val="96CA4B"/>
        </a:buClr>
        <a:buSzPct val="90000"/>
        <a:buFont typeface="Arial" charset="0"/>
        <a:buChar char="•"/>
        <a:defRPr lang="en-US" sz="1500" kern="1200" dirty="0">
          <a:solidFill>
            <a:schemeClr val="bg1"/>
          </a:solidFill>
          <a:latin typeface="+mj-lt"/>
          <a:ea typeface="MS PGothic" pitchFamily="34" charset="-128"/>
          <a:cs typeface="ＭＳ Ｐゴシック" charset="0"/>
        </a:defRPr>
      </a:lvl1pPr>
      <a:lvl2pPr marL="304841" indent="38105" algn="l" rtl="0" eaLnBrk="0" fontAlgn="base" hangingPunct="0">
        <a:lnSpc>
          <a:spcPct val="95000"/>
        </a:lnSpc>
        <a:spcBef>
          <a:spcPts val="629"/>
        </a:spcBef>
        <a:spcAft>
          <a:spcPct val="0"/>
        </a:spcAft>
        <a:buClr>
          <a:schemeClr val="tx2"/>
        </a:buClr>
        <a:buChar char="–"/>
        <a:defRPr lang="en-US" sz="2100" kern="1200" dirty="0">
          <a:solidFill>
            <a:schemeClr val="bg1"/>
          </a:solidFill>
          <a:latin typeface="+mj-lt"/>
          <a:ea typeface="MS PGothic" pitchFamily="34" charset="-128"/>
          <a:cs typeface="+mn-cs"/>
        </a:defRPr>
      </a:lvl2pPr>
      <a:lvl3pPr marL="428682" indent="-1191" algn="l" rtl="0" eaLnBrk="0" fontAlgn="base" hangingPunct="0">
        <a:lnSpc>
          <a:spcPct val="95000"/>
        </a:lnSpc>
        <a:spcBef>
          <a:spcPts val="629"/>
        </a:spcBef>
        <a:spcAft>
          <a:spcPct val="0"/>
        </a:spcAft>
        <a:buFont typeface="Arial" charset="0"/>
        <a:buChar char="•"/>
        <a:defRPr lang="en-US" sz="1200" kern="1200" dirty="0">
          <a:solidFill>
            <a:schemeClr val="bg1"/>
          </a:solidFill>
          <a:latin typeface="+mj-lt"/>
          <a:ea typeface="MS PGothic" pitchFamily="34" charset="-128"/>
          <a:cs typeface="+mn-cs"/>
        </a:defRPr>
      </a:lvl3pPr>
      <a:lvl4pPr marL="516800" indent="512037" algn="l" rtl="0" eaLnBrk="0" fontAlgn="base" hangingPunct="0">
        <a:lnSpc>
          <a:spcPct val="95000"/>
        </a:lnSpc>
        <a:spcBef>
          <a:spcPts val="629"/>
        </a:spcBef>
        <a:spcAft>
          <a:spcPct val="0"/>
        </a:spcAft>
        <a:buFont typeface="Arial" charset="0"/>
        <a:buChar char="–"/>
        <a:defRPr lang="en-US" sz="1100" kern="1200" dirty="0">
          <a:solidFill>
            <a:schemeClr val="bg1"/>
          </a:solidFill>
          <a:latin typeface="+mj-lt"/>
          <a:ea typeface="MS PGothic" pitchFamily="34" charset="-128"/>
          <a:cs typeface="+mn-cs"/>
        </a:defRPr>
      </a:lvl4pPr>
      <a:lvl5pPr marL="601346" indent="770437" algn="l" rtl="0" eaLnBrk="0" fontAlgn="base" hangingPunct="0">
        <a:lnSpc>
          <a:spcPct val="95000"/>
        </a:lnSpc>
        <a:spcBef>
          <a:spcPts val="629"/>
        </a:spcBef>
        <a:spcAft>
          <a:spcPct val="0"/>
        </a:spcAft>
        <a:buFont typeface="Arial" charset="0"/>
        <a:buChar char="»"/>
        <a:defRPr lang="en-US" sz="1100" kern="1200" dirty="0">
          <a:solidFill>
            <a:schemeClr val="bg1"/>
          </a:solidFill>
          <a:latin typeface="+mj-lt"/>
          <a:ea typeface="MS PGothic" pitchFamily="34" charset="-128"/>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2.gif"/><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4.png"/><Relationship Id="rId18" Type="http://schemas.openxmlformats.org/officeDocument/2006/relationships/image" Target="../media/image45.png"/><Relationship Id="rId3" Type="http://schemas.openxmlformats.org/officeDocument/2006/relationships/image" Target="../media/image32.png"/><Relationship Id="rId21" Type="http://schemas.openxmlformats.org/officeDocument/2006/relationships/image" Target="../media/image26.emf"/><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4.png"/><Relationship Id="rId2" Type="http://schemas.openxmlformats.org/officeDocument/2006/relationships/notesSlide" Target="../notesSlides/notesSlide13.xml"/><Relationship Id="rId16" Type="http://schemas.openxmlformats.org/officeDocument/2006/relationships/image" Target="../media/image43.png"/><Relationship Id="rId20" Type="http://schemas.openxmlformats.org/officeDocument/2006/relationships/image" Target="../media/image47.jpeg"/><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9.png"/><Relationship Id="rId19" Type="http://schemas.openxmlformats.org/officeDocument/2006/relationships/image" Target="../media/image46.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8.png"/><Relationship Id="rId21" Type="http://schemas.openxmlformats.org/officeDocument/2006/relationships/image" Target="../media/image62.png"/><Relationship Id="rId7" Type="http://schemas.openxmlformats.org/officeDocument/2006/relationships/image" Target="../media/image50.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4.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14.xml"/><Relationship Id="rId6" Type="http://schemas.microsoft.com/office/2007/relationships/hdphoto" Target="../media/hdphoto1.wdp"/><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6.png"/><Relationship Id="rId10" Type="http://schemas.microsoft.com/office/2007/relationships/hdphoto" Target="../media/hdphoto3.wdp"/><Relationship Id="rId19" Type="http://schemas.openxmlformats.org/officeDocument/2006/relationships/image" Target="../media/image60.png"/><Relationship Id="rId4" Type="http://schemas.openxmlformats.org/officeDocument/2006/relationships/image" Target="../media/image26.emf"/><Relationship Id="rId9" Type="http://schemas.openxmlformats.org/officeDocument/2006/relationships/image" Target="../media/image51.pn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newsroom.t-mobile.com/issues-insights-blog/welcome-to-wi-fi-calling.htm" TargetMode="External"/><Relationship Id="rId7" Type="http://schemas.openxmlformats.org/officeDocument/2006/relationships/hyperlink" Target="http://www.rcrwireless.com/article/20140328/carriers/sprint-prioritizes-voice-over-wifi/"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www.telegraph.co.uk/technology/news/11519179/EE-launches-WiFi-Calling-to-combat-poor-reception.html" TargetMode="External"/><Relationship Id="rId5" Type="http://schemas.openxmlformats.org/officeDocument/2006/relationships/hyperlink" Target="http://www.mobileworldlive.com/ee-launch-volte-2015-polishes-voice-credentials" TargetMode="External"/><Relationship Id="rId4" Type="http://schemas.openxmlformats.org/officeDocument/2006/relationships/hyperlink" Target="http://www.mobileworldlive.com/three-uk-adds-vowifi-momentum-app-laun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3" Type="http://schemas.openxmlformats.org/officeDocument/2006/relationships/image" Target="../media/image71.jpeg"/><Relationship Id="rId7" Type="http://schemas.openxmlformats.org/officeDocument/2006/relationships/image" Target="../media/image75.jpeg"/><Relationship Id="rId12" Type="http://schemas.openxmlformats.org/officeDocument/2006/relationships/image" Target="../media/image80.png"/><Relationship Id="rId2" Type="http://schemas.openxmlformats.org/officeDocument/2006/relationships/image" Target="../media/image70.jpeg"/><Relationship Id="rId1" Type="http://schemas.openxmlformats.org/officeDocument/2006/relationships/slideLayout" Target="../slideLayouts/slideLayout10.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png"/><Relationship Id="rId14" Type="http://schemas.openxmlformats.org/officeDocument/2006/relationships/image" Target="../media/image82.jpe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6.png"/><Relationship Id="rId3" Type="http://schemas.openxmlformats.org/officeDocument/2006/relationships/image" Target="../media/image89.png"/><Relationship Id="rId7" Type="http://schemas.openxmlformats.org/officeDocument/2006/relationships/hyperlink" Target="http://www.google.com/url?sa=i&amp;rct=j&amp;q=&amp;esrc=s&amp;frm=1&amp;source=images&amp;cd=&amp;cad=rja&amp;uact=8&amp;ved=0CAcQjRw&amp;url=http://globalaccessibilitynews.com/2014/02/18/people-with-hearing-disabilities-want-cheaper-3g-mobile-services-in-india/&amp;ei=5rq0VJDtMKW8mgWIiIDADw&amp;bvm=bv.83339334,d.dGY&amp;psig=AFQjCNHNsfovP4SV7iNmW7ihVk9SEw3F2Q&amp;ust=1421216664187492" TargetMode="External"/><Relationship Id="rId12" Type="http://schemas.openxmlformats.org/officeDocument/2006/relationships/image" Target="../media/image95.png"/><Relationship Id="rId17" Type="http://schemas.openxmlformats.org/officeDocument/2006/relationships/image" Target="../media/image100.emf"/><Relationship Id="rId2" Type="http://schemas.openxmlformats.org/officeDocument/2006/relationships/notesSlide" Target="../notesSlides/notesSlide21.xml"/><Relationship Id="rId16" Type="http://schemas.openxmlformats.org/officeDocument/2006/relationships/image" Target="../media/image99.png"/><Relationship Id="rId1" Type="http://schemas.openxmlformats.org/officeDocument/2006/relationships/slideLayout" Target="../slideLayouts/slideLayout14.xml"/><Relationship Id="rId6" Type="http://schemas.openxmlformats.org/officeDocument/2006/relationships/image" Target="../media/image91.jpeg"/><Relationship Id="rId11" Type="http://schemas.openxmlformats.org/officeDocument/2006/relationships/image" Target="../media/image94.emf"/><Relationship Id="rId5" Type="http://schemas.openxmlformats.org/officeDocument/2006/relationships/hyperlink" Target="http://www.google.com/url?sa=i&amp;rct=j&amp;q=&amp;esrc=s&amp;frm=1&amp;source=images&amp;cd=&amp;cad=rja&amp;uact=8&amp;ved=0CAcQjRw&amp;url=http://www.pctestlab.com/services_lte.php&amp;ei=bLq0VMewOIG8mQWyjYLACg&amp;bvm=bv.83339334,d.dGY&amp;psig=AFQjCNG7ySdhHoypDv6DIdrcZfKW8Sz0OA&amp;ust=1421216719009116" TargetMode="External"/><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90.png"/><Relationship Id="rId9" Type="http://schemas.openxmlformats.org/officeDocument/2006/relationships/hyperlink" Target="http://www.google.com/url?sa=i&amp;rct=j&amp;q=&amp;esrc=s&amp;frm=1&amp;source=images&amp;cd=&amp;cad=rja&amp;uact=8&amp;ved=0CAcQjRw&amp;url=http://en.wikipedia.org/wiki/Wi-Fi&amp;ei=N7u0VIrjC6W0mwXL8IC4DA&amp;bvm=bv.83339334,d.dGY&amp;psig=AFQjCNFv4wkYPpd8z2lVlLVJpJKieqtMFg&amp;ust=1421216948824428" TargetMode="External"/><Relationship Id="rId14"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jpeg"/><Relationship Id="rId7" Type="http://schemas.openxmlformats.org/officeDocument/2006/relationships/image" Target="../media/image105.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wmf"/><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341313"/>
            <a:ext cx="8345488" cy="731837"/>
          </a:xfrm>
        </p:spPr>
        <p:txBody>
          <a:bodyPr/>
          <a:lstStyle/>
          <a:p>
            <a:r>
              <a:rPr lang="en-US" sz="2800" dirty="0" smtClean="0"/>
              <a:t>Background</a:t>
            </a:r>
            <a:endParaRPr lang="en-US" sz="2800" dirty="0"/>
          </a:p>
        </p:txBody>
      </p:sp>
      <p:sp>
        <p:nvSpPr>
          <p:cNvPr id="4" name="Text Placeholder 3"/>
          <p:cNvSpPr>
            <a:spLocks noGrp="1"/>
          </p:cNvSpPr>
          <p:nvPr>
            <p:ph type="body" sz="quarter" idx="10"/>
          </p:nvPr>
        </p:nvSpPr>
        <p:spPr>
          <a:xfrm>
            <a:off x="462301" y="1179646"/>
            <a:ext cx="8277344" cy="3336352"/>
          </a:xfrm>
        </p:spPr>
        <p:txBody>
          <a:bodyPr/>
          <a:lstStyle/>
          <a:p>
            <a:pPr marL="265113" indent="-265113">
              <a:spcBef>
                <a:spcPts val="1113"/>
              </a:spcBef>
            </a:pPr>
            <a:r>
              <a:rPr lang="en-US" sz="1200" dirty="0" smtClean="0"/>
              <a:t>Event: Cisco Connect, Bangalore. Mobility track, 1.5 hours</a:t>
            </a:r>
          </a:p>
          <a:p>
            <a:pPr marL="265113" indent="-265113">
              <a:spcBef>
                <a:spcPts val="1113"/>
              </a:spcBef>
            </a:pPr>
            <a:r>
              <a:rPr lang="en-US" sz="1200" dirty="0" smtClean="0"/>
              <a:t>Date: 28</a:t>
            </a:r>
            <a:r>
              <a:rPr lang="en-US" sz="1200" baseline="30000" dirty="0" smtClean="0"/>
              <a:t>th</a:t>
            </a:r>
            <a:r>
              <a:rPr lang="en-US" sz="1200" dirty="0" smtClean="0"/>
              <a:t> May 2015.</a:t>
            </a:r>
          </a:p>
          <a:p>
            <a:pPr marL="265113" indent="-265113">
              <a:spcBef>
                <a:spcPts val="1113"/>
              </a:spcBef>
            </a:pPr>
            <a:r>
              <a:rPr lang="en-US" sz="1200" dirty="0" smtClean="0"/>
              <a:t>Presentation: 30 </a:t>
            </a:r>
            <a:r>
              <a:rPr lang="en-US" sz="1200" dirty="0" err="1" smtClean="0"/>
              <a:t>mins</a:t>
            </a:r>
            <a:r>
              <a:rPr lang="en-US" sz="1200" dirty="0" smtClean="0"/>
              <a:t> – 10-15 slides</a:t>
            </a:r>
          </a:p>
          <a:p>
            <a:pPr marL="265113" indent="-265113">
              <a:spcBef>
                <a:spcPts val="1113"/>
              </a:spcBef>
            </a:pPr>
            <a:r>
              <a:rPr lang="en-SG" sz="1200" dirty="0" smtClean="0"/>
              <a:t>Audience: Target </a:t>
            </a:r>
            <a:r>
              <a:rPr lang="en-SG" sz="1200" dirty="0"/>
              <a:t>75-80 SP </a:t>
            </a:r>
            <a:r>
              <a:rPr lang="en-SG" sz="1200" dirty="0" smtClean="0"/>
              <a:t>Customers, ~25 for Mobility Track. Mix of BDM and TDM.</a:t>
            </a:r>
            <a:endParaRPr lang="en-SG" sz="1200" dirty="0"/>
          </a:p>
          <a:p>
            <a:pPr marL="265113" indent="-265113">
              <a:spcBef>
                <a:spcPts val="1113"/>
              </a:spcBef>
            </a:pPr>
            <a:r>
              <a:rPr lang="en-SG" sz="1200" dirty="0" smtClean="0"/>
              <a:t>Cisco Objective: We </a:t>
            </a:r>
            <a:r>
              <a:rPr lang="en-SG" sz="1200" dirty="0"/>
              <a:t>want to bring in the business outcome plus technology roadmap for the industry as a whole in this session. </a:t>
            </a:r>
            <a:endParaRPr lang="en-SG" sz="1200" dirty="0" smtClean="0"/>
          </a:p>
          <a:p>
            <a:pPr marL="265113" indent="-265113">
              <a:spcBef>
                <a:spcPts val="1113"/>
              </a:spcBef>
            </a:pPr>
            <a:r>
              <a:rPr lang="en-US" sz="1200" dirty="0" smtClean="0"/>
              <a:t>Domains of interest: Access HetNet, PaCo</a:t>
            </a:r>
            <a:r>
              <a:rPr lang="en-US" sz="1200" dirty="0"/>
              <a:t>, </a:t>
            </a:r>
            <a:r>
              <a:rPr lang="en-US" sz="1200" dirty="0" smtClean="0"/>
              <a:t>Analytics (MIQ), NFV/Orchestration</a:t>
            </a:r>
          </a:p>
          <a:p>
            <a:pPr marL="265113" indent="-265113">
              <a:spcBef>
                <a:spcPts val="1113"/>
              </a:spcBef>
            </a:pPr>
            <a:r>
              <a:rPr lang="en-US" sz="1200" dirty="0" smtClean="0"/>
              <a:t>Key objectives:</a:t>
            </a:r>
          </a:p>
          <a:p>
            <a:pPr marL="538163" lvl="1" indent="-312738">
              <a:spcBef>
                <a:spcPts val="1113"/>
              </a:spcBef>
            </a:pPr>
            <a:r>
              <a:rPr lang="en-US" sz="1200" dirty="0" smtClean="0"/>
              <a:t>Thought leadership on Mobile Data business and technical trends in the Indian context</a:t>
            </a:r>
          </a:p>
          <a:p>
            <a:pPr marL="538163" lvl="1" indent="-312738">
              <a:spcBef>
                <a:spcPts val="1113"/>
              </a:spcBef>
            </a:pPr>
            <a:r>
              <a:rPr lang="en-US" sz="1200" dirty="0" smtClean="0"/>
              <a:t>Continue to position Cisco as the technology leader and local partner</a:t>
            </a:r>
          </a:p>
          <a:p>
            <a:pPr marL="538163" lvl="1" indent="-312738">
              <a:spcBef>
                <a:spcPts val="1113"/>
              </a:spcBef>
            </a:pPr>
            <a:r>
              <a:rPr lang="en-US" sz="1200" dirty="0" smtClean="0"/>
              <a:t>Position NFV as ready and VoWiFi as a market disruptor</a:t>
            </a:r>
          </a:p>
          <a:p>
            <a:pPr marL="226967" lvl="1" indent="0">
              <a:spcBef>
                <a:spcPts val="1113"/>
              </a:spcBef>
              <a:buNone/>
            </a:pPr>
            <a:endParaRPr lang="en-US" sz="1200" dirty="0"/>
          </a:p>
        </p:txBody>
      </p:sp>
      <p:sp>
        <p:nvSpPr>
          <p:cNvPr id="2" name="TextBox 1"/>
          <p:cNvSpPr txBox="1"/>
          <p:nvPr/>
        </p:nvSpPr>
        <p:spPr>
          <a:xfrm rot="463113">
            <a:off x="7119756" y="428687"/>
            <a:ext cx="1326004" cy="369332"/>
          </a:xfrm>
          <a:prstGeom prst="rect">
            <a:avLst/>
          </a:prstGeom>
          <a:solidFill>
            <a:srgbClr val="FF00FF"/>
          </a:solidFill>
        </p:spPr>
        <p:txBody>
          <a:bodyPr wrap="none" rtlCol="0">
            <a:spAutoFit/>
          </a:bodyPr>
          <a:lstStyle/>
          <a:p>
            <a:r>
              <a:rPr lang="en-US" dirty="0" smtClean="0">
                <a:solidFill>
                  <a:schemeClr val="bg1"/>
                </a:solidFill>
              </a:rPr>
              <a:t>INTERNAL</a:t>
            </a:r>
            <a:endParaRPr lang="en-NZ" dirty="0">
              <a:solidFill>
                <a:schemeClr val="bg1"/>
              </a:solidFill>
            </a:endParaRPr>
          </a:p>
        </p:txBody>
      </p:sp>
    </p:spTree>
    <p:extLst>
      <p:ext uri="{BB962C8B-B14F-4D97-AF65-F5344CB8AC3E}">
        <p14:creationId xmlns:p14="http://schemas.microsoft.com/office/powerpoint/2010/main" val="14651210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2"/>
          <p:cNvGraphicFramePr>
            <a:graphicFrameLocks noChangeAspect="1"/>
          </p:cNvGraphicFramePr>
          <p:nvPr>
            <p:extLst>
              <p:ext uri="{D42A27DB-BD31-4B8C-83A1-F6EECF244321}">
                <p14:modId xmlns:p14="http://schemas.microsoft.com/office/powerpoint/2010/main" val="1507808072"/>
              </p:ext>
            </p:extLst>
          </p:nvPr>
        </p:nvGraphicFramePr>
        <p:xfrm>
          <a:off x="121920" y="1043579"/>
          <a:ext cx="8615680" cy="4081051"/>
        </p:xfrm>
        <a:graphic>
          <a:graphicData uri="http://schemas.openxmlformats.org/drawingml/2006/chart">
            <c:chart xmlns:c="http://schemas.openxmlformats.org/drawingml/2006/chart" xmlns:r="http://schemas.openxmlformats.org/officeDocument/2006/relationships" r:id="rId3"/>
          </a:graphicData>
        </a:graphic>
      </p:graphicFrame>
      <p:sp>
        <p:nvSpPr>
          <p:cNvPr id="1028" name="Rectangle 7"/>
          <p:cNvSpPr>
            <a:spLocks noGrp="1" noChangeArrowheads="1"/>
          </p:cNvSpPr>
          <p:nvPr>
            <p:ph type="title"/>
          </p:nvPr>
        </p:nvSpPr>
        <p:spPr/>
        <p:txBody>
          <a:bodyPr/>
          <a:lstStyle/>
          <a:p>
            <a:r>
              <a:rPr lang="en-US" sz="2400" dirty="0" smtClean="0"/>
              <a:t>India: Mobile Data Traffic Growth</a:t>
            </a:r>
            <a:br>
              <a:rPr lang="en-US" sz="2400" dirty="0" smtClean="0"/>
            </a:br>
            <a:r>
              <a:rPr lang="en-US" sz="1600" dirty="0" smtClean="0"/>
              <a:t>In India, </a:t>
            </a:r>
            <a:r>
              <a:rPr lang="en-US" sz="1600" dirty="0"/>
              <a:t>3</a:t>
            </a:r>
            <a:r>
              <a:rPr lang="en-US" sz="1600" dirty="0" smtClean="0"/>
              <a:t>G will still support &gt;50% of Mobile Traffic in 2019</a:t>
            </a:r>
          </a:p>
        </p:txBody>
      </p:sp>
      <p:sp>
        <p:nvSpPr>
          <p:cNvPr id="16" name="Text Box 20"/>
          <p:cNvSpPr txBox="1">
            <a:spLocks noChangeArrowheads="1"/>
          </p:cNvSpPr>
          <p:nvPr/>
        </p:nvSpPr>
        <p:spPr bwMode="auto">
          <a:xfrm>
            <a:off x="4449102" y="4555802"/>
            <a:ext cx="4357705" cy="252201"/>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r>
              <a:rPr lang="it-IT" dirty="0" smtClean="0"/>
              <a:t>Source: Cisco VNI Global Mobile Data Traffic Forecast, 2014–2019</a:t>
            </a:r>
            <a:endParaRPr lang="en-US" dirty="0"/>
          </a:p>
        </p:txBody>
      </p:sp>
      <p:sp>
        <p:nvSpPr>
          <p:cNvPr id="19" name="TextBox 18"/>
          <p:cNvSpPr txBox="1"/>
          <p:nvPr/>
        </p:nvSpPr>
        <p:spPr>
          <a:xfrm>
            <a:off x="498726" y="2396860"/>
            <a:ext cx="1154880" cy="584775"/>
          </a:xfrm>
          <a:prstGeom prst="rect">
            <a:avLst/>
          </a:prstGeom>
          <a:noFill/>
        </p:spPr>
        <p:txBody>
          <a:bodyPr wrap="square" rtlCol="0" anchor="ctr">
            <a:spAutoFit/>
          </a:bodyPr>
          <a:lstStyle/>
          <a:p>
            <a:pPr algn="ctr"/>
            <a:r>
              <a:rPr lang="en-US" sz="1600" dirty="0" smtClean="0"/>
              <a:t>Exabytes per Month</a:t>
            </a:r>
          </a:p>
        </p:txBody>
      </p:sp>
      <p:pic>
        <p:nvPicPr>
          <p:cNvPr id="20" name="Picture 2" descr="http://www.eurobrandsindia.com/blog/wp-content/uploads/2013/08/India-Globali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539" y="256995"/>
            <a:ext cx="720000" cy="72000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3574"/>
          <a:stretch/>
        </p:blipFill>
        <p:spPr>
          <a:xfrm>
            <a:off x="7004526" y="1975382"/>
            <a:ext cx="417850" cy="328068"/>
          </a:xfrm>
          <a:prstGeom prst="rect">
            <a:avLst/>
          </a:prstGeom>
        </p:spPr>
      </p:pic>
    </p:spTree>
    <p:extLst>
      <p:ext uri="{BB962C8B-B14F-4D97-AF65-F5344CB8AC3E}">
        <p14:creationId xmlns:p14="http://schemas.microsoft.com/office/powerpoint/2010/main" val="15692938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2"/>
          <p:cNvGraphicFramePr>
            <a:graphicFrameLocks noChangeAspect="1"/>
          </p:cNvGraphicFramePr>
          <p:nvPr>
            <p:extLst>
              <p:ext uri="{D42A27DB-BD31-4B8C-83A1-F6EECF244321}">
                <p14:modId xmlns:p14="http://schemas.microsoft.com/office/powerpoint/2010/main" val="253196419"/>
              </p:ext>
            </p:extLst>
          </p:nvPr>
        </p:nvGraphicFramePr>
        <p:xfrm>
          <a:off x="85387" y="1088021"/>
          <a:ext cx="8615882" cy="3976974"/>
        </p:xfrm>
        <a:graphic>
          <a:graphicData uri="http://schemas.openxmlformats.org/drawingml/2006/chart">
            <c:chart xmlns:c="http://schemas.openxmlformats.org/drawingml/2006/chart" xmlns:r="http://schemas.openxmlformats.org/officeDocument/2006/relationships" r:id="rId3"/>
          </a:graphicData>
        </a:graphic>
      </p:graphicFrame>
      <p:sp>
        <p:nvSpPr>
          <p:cNvPr id="1028" name="Rectangle 7"/>
          <p:cNvSpPr>
            <a:spLocks noGrp="1" noChangeArrowheads="1"/>
          </p:cNvSpPr>
          <p:nvPr>
            <p:ph type="title"/>
          </p:nvPr>
        </p:nvSpPr>
        <p:spPr/>
        <p:txBody>
          <a:bodyPr/>
          <a:lstStyle/>
          <a:p>
            <a:r>
              <a:rPr lang="en-US" sz="2400" dirty="0" smtClean="0"/>
              <a:t>India: IP Traffic by Local Access Technology</a:t>
            </a:r>
            <a:br>
              <a:rPr lang="en-US" sz="2400" dirty="0" smtClean="0"/>
            </a:br>
            <a:r>
              <a:rPr lang="en-US" sz="1600" dirty="0" smtClean="0"/>
              <a:t>Mobile Traffic Grows 3.8x Faster than Fixed Access</a:t>
            </a:r>
            <a:endParaRPr lang="en-US" sz="2400" dirty="0" smtClean="0"/>
          </a:p>
        </p:txBody>
      </p:sp>
      <p:sp>
        <p:nvSpPr>
          <p:cNvPr id="14" name="Text Box 20"/>
          <p:cNvSpPr txBox="1">
            <a:spLocks noChangeArrowheads="1"/>
          </p:cNvSpPr>
          <p:nvPr/>
        </p:nvSpPr>
        <p:spPr bwMode="auto">
          <a:xfrm>
            <a:off x="4449102" y="4555802"/>
            <a:ext cx="4357705" cy="252201"/>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r>
              <a:rPr lang="it-IT" dirty="0" smtClean="0"/>
              <a:t>Source: Cisco VNI Global Mobile Data Traffic Forecast, 2014–2019</a:t>
            </a:r>
            <a:endParaRPr lang="en-US" dirty="0"/>
          </a:p>
        </p:txBody>
      </p:sp>
      <p:grpSp>
        <p:nvGrpSpPr>
          <p:cNvPr id="21" name="Group 20"/>
          <p:cNvGrpSpPr/>
          <p:nvPr/>
        </p:nvGrpSpPr>
        <p:grpSpPr>
          <a:xfrm>
            <a:off x="6847177" y="1131524"/>
            <a:ext cx="2296823" cy="338417"/>
            <a:chOff x="6847177" y="1183760"/>
            <a:chExt cx="2296823" cy="338417"/>
          </a:xfrm>
        </p:grpSpPr>
        <p:grpSp>
          <p:nvGrpSpPr>
            <p:cNvPr id="23" name="Group 22"/>
            <p:cNvGrpSpPr/>
            <p:nvPr/>
          </p:nvGrpSpPr>
          <p:grpSpPr>
            <a:xfrm>
              <a:off x="6847177" y="1183760"/>
              <a:ext cx="2296823" cy="338417"/>
              <a:chOff x="291519" y="3317401"/>
              <a:chExt cx="4288420" cy="1099151"/>
            </a:xfrm>
          </p:grpSpPr>
          <p:sp>
            <p:nvSpPr>
              <p:cNvPr id="25" name="Rectangle 24"/>
              <p:cNvSpPr/>
              <p:nvPr/>
            </p:nvSpPr>
            <p:spPr>
              <a:xfrm>
                <a:off x="456453" y="3317401"/>
                <a:ext cx="4123486" cy="10991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91519" y="3317401"/>
                <a:ext cx="164934" cy="109915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9"/>
            <p:cNvSpPr>
              <a:spLocks noChangeArrowheads="1"/>
            </p:cNvSpPr>
            <p:nvPr/>
          </p:nvSpPr>
          <p:spPr bwMode="auto">
            <a:xfrm>
              <a:off x="6938917" y="1202226"/>
              <a:ext cx="2205083" cy="298368"/>
            </a:xfrm>
            <a:prstGeom prst="rect">
              <a:avLst/>
            </a:prstGeom>
            <a:noFill/>
            <a:ln w="9525" algn="ctr">
              <a:noFill/>
              <a:miter lim="800000"/>
              <a:headEnd/>
              <a:tailEnd/>
            </a:ln>
          </p:spPr>
          <p:txBody>
            <a:bodyPr wrap="square" lIns="82124" tIns="41061" rIns="82124" bIns="41061" anchor="ctr">
              <a:spAutoFit/>
            </a:bodyPr>
            <a:lstStyle/>
            <a:p>
              <a:pPr defTabSz="814388"/>
              <a:r>
                <a:rPr lang="en-US" sz="1400" dirty="0" smtClean="0">
                  <a:solidFill>
                    <a:schemeClr val="bg1"/>
                  </a:solidFill>
                </a:rPr>
                <a:t>34% CAGR 2014–2019</a:t>
              </a:r>
              <a:endParaRPr lang="en-US" sz="1400" dirty="0">
                <a:solidFill>
                  <a:schemeClr val="bg1"/>
                </a:solidFill>
              </a:endParaRPr>
            </a:p>
          </p:txBody>
        </p:sp>
      </p:grpSp>
      <p:sp>
        <p:nvSpPr>
          <p:cNvPr id="27" name="TextBox 26"/>
          <p:cNvSpPr txBox="1"/>
          <p:nvPr/>
        </p:nvSpPr>
        <p:spPr>
          <a:xfrm>
            <a:off x="285366" y="2396860"/>
            <a:ext cx="1154880" cy="584775"/>
          </a:xfrm>
          <a:prstGeom prst="rect">
            <a:avLst/>
          </a:prstGeom>
          <a:noFill/>
        </p:spPr>
        <p:txBody>
          <a:bodyPr wrap="square" rtlCol="0" anchor="ctr">
            <a:spAutoFit/>
          </a:bodyPr>
          <a:lstStyle/>
          <a:p>
            <a:pPr algn="ctr"/>
            <a:r>
              <a:rPr lang="en-US" sz="1600" dirty="0" smtClean="0"/>
              <a:t>Petabytes per Month</a:t>
            </a:r>
          </a:p>
        </p:txBody>
      </p:sp>
      <p:pic>
        <p:nvPicPr>
          <p:cNvPr id="15" name="Picture 2" descr="http://www.eurobrandsindia.com/blog/wp-content/uploads/2013/08/India-Globali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539" y="256995"/>
            <a:ext cx="816155" cy="8161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9257" y="2731723"/>
            <a:ext cx="430158" cy="297644"/>
          </a:xfrm>
          <a:prstGeom prst="rect">
            <a:avLst/>
          </a:prstGeom>
        </p:spPr>
      </p:pic>
    </p:spTree>
    <p:extLst>
      <p:ext uri="{BB962C8B-B14F-4D97-AF65-F5344CB8AC3E}">
        <p14:creationId xmlns:p14="http://schemas.microsoft.com/office/powerpoint/2010/main" val="41891298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spect="1"/>
          </p:cNvSpPr>
          <p:nvPr/>
        </p:nvSpPr>
        <p:spPr>
          <a:xfrm>
            <a:off x="4178306" y="2016685"/>
            <a:ext cx="2880000" cy="2880000"/>
          </a:xfrm>
          <a:prstGeom prst="ellipse">
            <a:avLst/>
          </a:prstGeom>
          <a:solidFill>
            <a:srgbClr val="FA661C">
              <a:alpha val="50000"/>
            </a:srgbClr>
          </a:solidFill>
          <a:ln>
            <a:solidFill>
              <a:srgbClr val="E6EADB"/>
            </a:solidFill>
          </a:ln>
          <a:scene3d>
            <a:camera prst="orthographicFront"/>
            <a:lightRig rig="threePt" dir="t"/>
          </a:scene3d>
          <a:sp3d>
            <a:bevelT/>
          </a:sp3d>
        </p:spPr>
        <p:txBody>
          <a:bodyPr wrap="none" rtlCol="0" anchor="b">
            <a:noAutofit/>
          </a:bodyPr>
          <a:lstStyle/>
          <a:p>
            <a:pPr algn="ctr"/>
            <a:r>
              <a:rPr lang="en-US" b="1" dirty="0" smtClean="0">
                <a:solidFill>
                  <a:srgbClr val="000000"/>
                </a:solidFill>
              </a:rPr>
              <a:t>Virtualisation</a:t>
            </a:r>
          </a:p>
          <a:p>
            <a:pPr algn="ctr"/>
            <a:endParaRPr lang="en-US" b="1" dirty="0" smtClean="0">
              <a:solidFill>
                <a:srgbClr val="000000"/>
              </a:solidFill>
            </a:endParaRPr>
          </a:p>
          <a:p>
            <a:pPr algn="ctr"/>
            <a:endParaRPr lang="en-NZ" b="1" dirty="0" smtClean="0">
              <a:solidFill>
                <a:srgbClr val="000000"/>
              </a:solidFill>
            </a:endParaRPr>
          </a:p>
        </p:txBody>
      </p:sp>
      <p:sp>
        <p:nvSpPr>
          <p:cNvPr id="6" name="Oval 5"/>
          <p:cNvSpPr>
            <a:spLocks noChangeAspect="1"/>
          </p:cNvSpPr>
          <p:nvPr/>
        </p:nvSpPr>
        <p:spPr>
          <a:xfrm>
            <a:off x="1778482" y="2016685"/>
            <a:ext cx="2880000" cy="2880000"/>
          </a:xfrm>
          <a:prstGeom prst="ellipse">
            <a:avLst/>
          </a:prstGeom>
          <a:solidFill>
            <a:srgbClr val="CCECFF">
              <a:alpha val="50000"/>
            </a:srgbClr>
          </a:solidFill>
          <a:ln>
            <a:solidFill>
              <a:srgbClr val="E6EADB"/>
            </a:solidFill>
          </a:ln>
          <a:scene3d>
            <a:camera prst="orthographicFront"/>
            <a:lightRig rig="threePt" dir="t"/>
          </a:scene3d>
          <a:sp3d>
            <a:bevelT/>
          </a:sp3d>
        </p:spPr>
        <p:txBody>
          <a:bodyPr wrap="none" rtlCol="0" anchor="b">
            <a:noAutofit/>
          </a:bodyPr>
          <a:lstStyle/>
          <a:p>
            <a:pPr algn="ctr"/>
            <a:r>
              <a:rPr lang="en-US" b="1" dirty="0" smtClean="0">
                <a:solidFill>
                  <a:srgbClr val="000000"/>
                </a:solidFill>
              </a:rPr>
              <a:t>Internet of Things</a:t>
            </a:r>
          </a:p>
          <a:p>
            <a:pPr algn="ctr"/>
            <a:endParaRPr lang="en-US" b="1" dirty="0" smtClean="0">
              <a:solidFill>
                <a:srgbClr val="000000"/>
              </a:solidFill>
            </a:endParaRPr>
          </a:p>
          <a:p>
            <a:pPr algn="ctr"/>
            <a:endParaRPr lang="en-NZ" b="1" dirty="0" smtClean="0">
              <a:solidFill>
                <a:srgbClr val="000000"/>
              </a:solidFill>
            </a:endParaRPr>
          </a:p>
        </p:txBody>
      </p:sp>
      <p:sp>
        <p:nvSpPr>
          <p:cNvPr id="4" name="Oval 3"/>
          <p:cNvSpPr>
            <a:spLocks noChangeAspect="1"/>
          </p:cNvSpPr>
          <p:nvPr/>
        </p:nvSpPr>
        <p:spPr>
          <a:xfrm>
            <a:off x="2979854" y="739896"/>
            <a:ext cx="2880000" cy="2746254"/>
          </a:xfrm>
          <a:prstGeom prst="ellipse">
            <a:avLst/>
          </a:prstGeom>
          <a:solidFill>
            <a:srgbClr val="CCECFF">
              <a:alpha val="50000"/>
            </a:srgbClr>
          </a:solidFill>
          <a:ln>
            <a:solidFill>
              <a:srgbClr val="E6EADB"/>
            </a:solidFill>
          </a:ln>
          <a:scene3d>
            <a:camera prst="orthographicFront"/>
            <a:lightRig rig="threePt" dir="t"/>
          </a:scene3d>
          <a:sp3d>
            <a:bevelT/>
          </a:sp3d>
        </p:spPr>
        <p:txBody>
          <a:bodyPr wrap="none" tIns="36000" bIns="72000" rtlCol="0" anchor="b" anchorCtr="0">
            <a:noAutofit/>
          </a:bodyPr>
          <a:lstStyle/>
          <a:p>
            <a:pPr algn="ctr"/>
            <a:endParaRPr lang="en-US" b="1" dirty="0" smtClean="0">
              <a:solidFill>
                <a:srgbClr val="000000"/>
              </a:solidFill>
            </a:endParaRPr>
          </a:p>
          <a:p>
            <a:pPr algn="ctr"/>
            <a:endParaRPr lang="en-US" b="1" dirty="0" smtClean="0">
              <a:solidFill>
                <a:srgbClr val="000000"/>
              </a:solidFill>
            </a:endParaRPr>
          </a:p>
          <a:p>
            <a:pPr algn="ctr"/>
            <a:r>
              <a:rPr lang="en-US" b="1" dirty="0" smtClean="0">
                <a:solidFill>
                  <a:srgbClr val="000000"/>
                </a:solidFill>
              </a:rPr>
              <a:t>RAN Diversity</a:t>
            </a:r>
          </a:p>
          <a:p>
            <a:pPr algn="ctr"/>
            <a:endParaRPr lang="en-US" b="1" dirty="0" smtClean="0">
              <a:solidFill>
                <a:srgbClr val="000000"/>
              </a:solidFill>
            </a:endParaRPr>
          </a:p>
          <a:p>
            <a:pPr algn="ctr"/>
            <a:endParaRPr lang="en-US" b="1" dirty="0">
              <a:solidFill>
                <a:srgbClr val="000000"/>
              </a:solidFill>
            </a:endParaRPr>
          </a:p>
          <a:p>
            <a:pPr algn="ctr"/>
            <a:endParaRPr lang="en-US" b="1" dirty="0" smtClean="0">
              <a:solidFill>
                <a:srgbClr val="000000"/>
              </a:solidFill>
            </a:endParaRPr>
          </a:p>
          <a:p>
            <a:pPr algn="ctr"/>
            <a:endParaRPr lang="en-US" b="1" dirty="0">
              <a:solidFill>
                <a:srgbClr val="000000"/>
              </a:solidFill>
            </a:endParaRPr>
          </a:p>
        </p:txBody>
      </p:sp>
      <p:sp>
        <p:nvSpPr>
          <p:cNvPr id="30" name="TextBox 29"/>
          <p:cNvSpPr txBox="1"/>
          <p:nvPr/>
        </p:nvSpPr>
        <p:spPr>
          <a:xfrm>
            <a:off x="7424942" y="3024485"/>
            <a:ext cx="1315488" cy="461665"/>
          </a:xfrm>
          <a:prstGeom prst="rect">
            <a:avLst/>
          </a:prstGeom>
          <a:noFill/>
        </p:spPr>
        <p:txBody>
          <a:bodyPr wrap="none" rtlCol="0">
            <a:spAutoFit/>
          </a:bodyPr>
          <a:lstStyle/>
          <a:p>
            <a:pPr algn="ctr"/>
            <a:r>
              <a:rPr lang="en-US" sz="1200" b="1" dirty="0" smtClean="0">
                <a:solidFill>
                  <a:srgbClr val="002060"/>
                </a:solidFill>
              </a:rPr>
              <a:t>Lower TCO</a:t>
            </a:r>
          </a:p>
          <a:p>
            <a:pPr algn="ctr"/>
            <a:r>
              <a:rPr lang="en-US" sz="1200" b="1" dirty="0" smtClean="0">
                <a:solidFill>
                  <a:srgbClr val="002060"/>
                </a:solidFill>
              </a:rPr>
              <a:t>Increase Agility</a:t>
            </a:r>
            <a:endParaRPr lang="en-NZ" sz="1200" b="1" dirty="0">
              <a:solidFill>
                <a:srgbClr val="002060"/>
              </a:solidFill>
            </a:endParaRPr>
          </a:p>
        </p:txBody>
      </p:sp>
      <p:pic>
        <p:nvPicPr>
          <p:cNvPr id="33" name="Picture 3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9400" y="3035544"/>
            <a:ext cx="644623" cy="566331"/>
          </a:xfrm>
          <a:prstGeom prst="rect">
            <a:avLst/>
          </a:prstGeom>
        </p:spPr>
      </p:pic>
      <p:pic>
        <p:nvPicPr>
          <p:cNvPr id="34"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5254" y="2836565"/>
            <a:ext cx="649200" cy="649200"/>
          </a:xfrm>
          <a:prstGeom prst="rect">
            <a:avLst/>
          </a:prstGeom>
        </p:spPr>
      </p:pic>
      <p:pic>
        <p:nvPicPr>
          <p:cNvPr id="35" name="Picture 34"/>
          <p:cNvPicPr>
            <a:picLocks noChangeAspect="1"/>
          </p:cNvPicPr>
          <p:nvPr/>
        </p:nvPicPr>
        <p:blipFill>
          <a:blip r:embed="rId5"/>
          <a:stretch>
            <a:fillRect/>
          </a:stretch>
        </p:blipFill>
        <p:spPr>
          <a:xfrm>
            <a:off x="5213962" y="3078655"/>
            <a:ext cx="924012" cy="459481"/>
          </a:xfrm>
          <a:prstGeom prst="rect">
            <a:avLst/>
          </a:prstGeom>
          <a:effectLst>
            <a:outerShdw blurRad="50800" dist="38100" dir="5400000" algn="t" rotWithShape="0">
              <a:prstClr val="black">
                <a:alpha val="40000"/>
              </a:prstClr>
            </a:outerShdw>
          </a:effectLst>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4746" y="3170818"/>
            <a:ext cx="292228" cy="292228"/>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126062" y="1204236"/>
            <a:ext cx="2685351" cy="646331"/>
          </a:xfrm>
          <a:prstGeom prst="rect">
            <a:avLst/>
          </a:prstGeom>
          <a:noFill/>
        </p:spPr>
        <p:txBody>
          <a:bodyPr wrap="none" rtlCol="0">
            <a:spAutoFit/>
          </a:bodyPr>
          <a:lstStyle/>
          <a:p>
            <a:pPr algn="ctr"/>
            <a:r>
              <a:rPr lang="en-US" sz="1200" b="1" dirty="0" smtClean="0">
                <a:solidFill>
                  <a:srgbClr val="002060"/>
                </a:solidFill>
              </a:rPr>
              <a:t>“5 Bars” Service</a:t>
            </a:r>
          </a:p>
          <a:p>
            <a:pPr algn="ctr"/>
            <a:r>
              <a:rPr lang="en-US" sz="1200" b="1" dirty="0" smtClean="0">
                <a:solidFill>
                  <a:srgbClr val="002060"/>
                </a:solidFill>
              </a:rPr>
              <a:t>By the most cost effective </a:t>
            </a:r>
            <a:r>
              <a:rPr lang="en-US" sz="1200" b="1" dirty="0" smtClean="0">
                <a:solidFill>
                  <a:srgbClr val="002060"/>
                </a:solidFill>
              </a:rPr>
              <a:t>access,</a:t>
            </a:r>
          </a:p>
          <a:p>
            <a:pPr algn="ctr"/>
            <a:r>
              <a:rPr lang="en-US" sz="1200" b="1" dirty="0" smtClean="0">
                <a:solidFill>
                  <a:srgbClr val="002060"/>
                </a:solidFill>
              </a:rPr>
              <a:t>Scaling traffic by 16x (5 years)</a:t>
            </a:r>
            <a:endParaRPr lang="en-NZ" sz="1200" b="1" dirty="0">
              <a:solidFill>
                <a:srgbClr val="002060"/>
              </a:solidFill>
            </a:endParaRPr>
          </a:p>
        </p:txBody>
      </p:sp>
      <p:sp>
        <p:nvSpPr>
          <p:cNvPr id="54" name="TextBox 53"/>
          <p:cNvSpPr txBox="1"/>
          <p:nvPr/>
        </p:nvSpPr>
        <p:spPr>
          <a:xfrm>
            <a:off x="44287" y="3189490"/>
            <a:ext cx="1776447" cy="646331"/>
          </a:xfrm>
          <a:prstGeom prst="rect">
            <a:avLst/>
          </a:prstGeom>
          <a:noFill/>
        </p:spPr>
        <p:txBody>
          <a:bodyPr wrap="none" rtlCol="0">
            <a:spAutoFit/>
          </a:bodyPr>
          <a:lstStyle/>
          <a:p>
            <a:pPr algn="ctr"/>
            <a:r>
              <a:rPr lang="en-US" sz="1200" b="1" dirty="0" smtClean="0">
                <a:solidFill>
                  <a:srgbClr val="002060"/>
                </a:solidFill>
              </a:rPr>
              <a:t>Capture Business</a:t>
            </a:r>
          </a:p>
          <a:p>
            <a:pPr algn="ctr"/>
            <a:r>
              <a:rPr lang="en-US" sz="1200" b="1" dirty="0" smtClean="0">
                <a:solidFill>
                  <a:srgbClr val="002060"/>
                </a:solidFill>
              </a:rPr>
              <a:t>Opportunity of the </a:t>
            </a:r>
          </a:p>
          <a:p>
            <a:pPr algn="ctr"/>
            <a:r>
              <a:rPr lang="en-US" sz="1200" b="1" dirty="0" smtClean="0">
                <a:solidFill>
                  <a:srgbClr val="002060"/>
                </a:solidFill>
              </a:rPr>
              <a:t>Internet of Everything</a:t>
            </a:r>
            <a:endParaRPr lang="en-NZ" sz="1200" b="1" dirty="0">
              <a:solidFill>
                <a:srgbClr val="002060"/>
              </a:solidFill>
            </a:endParaRPr>
          </a:p>
        </p:txBody>
      </p:sp>
      <p:pic>
        <p:nvPicPr>
          <p:cNvPr id="1026" name="Picture 2" descr="http://simpleicon.com/wp-content/uploads/signal.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6279" y="1849043"/>
            <a:ext cx="578746" cy="57874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887845" y="1882115"/>
            <a:ext cx="553643" cy="553643"/>
          </a:xfrm>
          <a:prstGeom prst="rect">
            <a:avLst/>
          </a:prstGeom>
        </p:spPr>
      </p:pic>
      <p:sp>
        <p:nvSpPr>
          <p:cNvPr id="2" name="Title 1"/>
          <p:cNvSpPr>
            <a:spLocks noGrp="1"/>
          </p:cNvSpPr>
          <p:nvPr>
            <p:ph type="title"/>
          </p:nvPr>
        </p:nvSpPr>
        <p:spPr/>
        <p:txBody>
          <a:bodyPr/>
          <a:lstStyle/>
          <a:p>
            <a:r>
              <a:rPr lang="en-US" dirty="0" smtClean="0"/>
              <a:t>Network Evolution Enablers</a:t>
            </a:r>
            <a:br>
              <a:rPr lang="en-US" dirty="0" smtClean="0"/>
            </a:br>
            <a:endParaRPr lang="en-NZ" sz="2000" dirty="0"/>
          </a:p>
        </p:txBody>
      </p:sp>
    </p:spTree>
    <p:extLst>
      <p:ext uri="{BB962C8B-B14F-4D97-AF65-F5344CB8AC3E}">
        <p14:creationId xmlns:p14="http://schemas.microsoft.com/office/powerpoint/2010/main" val="114465648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apezoid 10"/>
          <p:cNvSpPr/>
          <p:nvPr/>
        </p:nvSpPr>
        <p:spPr>
          <a:xfrm>
            <a:off x="366713" y="4112524"/>
            <a:ext cx="8448675" cy="517525"/>
          </a:xfrm>
          <a:prstGeom prst="trapezoid">
            <a:avLst>
              <a:gd name="adj" fmla="val 117024"/>
            </a:avLst>
          </a:prstGeom>
          <a:gradFill>
            <a:gsLst>
              <a:gs pos="0">
                <a:schemeClr val="tx2">
                  <a:lumMod val="40000"/>
                  <a:lumOff val="60000"/>
                  <a:alpha val="0"/>
                </a:schemeClr>
              </a:gs>
              <a:gs pos="86000">
                <a:schemeClr val="tx2">
                  <a:lumMod val="20000"/>
                  <a:lumOff val="80000"/>
                </a:schemeClr>
              </a:gs>
              <a:gs pos="100000">
                <a:schemeClr val="accent1">
                  <a:tint val="44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schemeClr>
              </a:solidFill>
            </a:endParaRPr>
          </a:p>
        </p:txBody>
      </p:sp>
      <p:sp>
        <p:nvSpPr>
          <p:cNvPr id="6" name="Title 5"/>
          <p:cNvSpPr>
            <a:spLocks noGrp="1"/>
          </p:cNvSpPr>
          <p:nvPr>
            <p:ph type="title"/>
          </p:nvPr>
        </p:nvSpPr>
        <p:spPr/>
        <p:txBody>
          <a:bodyPr/>
          <a:lstStyle/>
          <a:p>
            <a:r>
              <a:rPr lang="en-US" dirty="0" smtClean="0">
                <a:solidFill>
                  <a:schemeClr val="tx1">
                    <a:lumMod val="75000"/>
                  </a:schemeClr>
                </a:solidFill>
              </a:rPr>
              <a:t>Business Evolution Depends on Virtualisation</a:t>
            </a:r>
            <a:endParaRPr lang="en-US" dirty="0">
              <a:solidFill>
                <a:schemeClr val="tx1">
                  <a:lumMod val="75000"/>
                </a:schemeClr>
              </a:solidFill>
            </a:endParaRPr>
          </a:p>
        </p:txBody>
      </p:sp>
      <p:grpSp>
        <p:nvGrpSpPr>
          <p:cNvPr id="19" name="Group 18"/>
          <p:cNvGrpSpPr/>
          <p:nvPr/>
        </p:nvGrpSpPr>
        <p:grpSpPr>
          <a:xfrm>
            <a:off x="1314300" y="2704462"/>
            <a:ext cx="6600975" cy="1820391"/>
            <a:chOff x="1314300" y="2931039"/>
            <a:chExt cx="6600975" cy="1820391"/>
          </a:xfrm>
        </p:grpSpPr>
        <p:sp>
          <p:nvSpPr>
            <p:cNvPr id="12" name="Rectangle 11"/>
            <p:cNvSpPr/>
            <p:nvPr/>
          </p:nvSpPr>
          <p:spPr>
            <a:xfrm>
              <a:off x="1438275" y="4360905"/>
              <a:ext cx="2781300" cy="390525"/>
            </a:xfrm>
            <a:prstGeom prst="rect">
              <a:avLst/>
            </a:prstGeom>
            <a:gradFill flip="none" rotWithShape="1">
              <a:gsLst>
                <a:gs pos="0">
                  <a:schemeClr val="tx1">
                    <a:lumMod val="75000"/>
                    <a:lumOff val="25000"/>
                  </a:schemeClr>
                </a:gs>
                <a:gs pos="100000">
                  <a:schemeClr val="accent1">
                    <a:tint val="44500"/>
                    <a:satMod val="160000"/>
                    <a:alpha val="0"/>
                  </a:scheme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schemeClr>
                </a:solidFill>
              </a:endParaRPr>
            </a:p>
          </p:txBody>
        </p:sp>
        <p:sp>
          <p:nvSpPr>
            <p:cNvPr id="13" name="Rectangle 12"/>
            <p:cNvSpPr/>
            <p:nvPr/>
          </p:nvSpPr>
          <p:spPr>
            <a:xfrm>
              <a:off x="5010150" y="4360905"/>
              <a:ext cx="2781300" cy="390525"/>
            </a:xfrm>
            <a:prstGeom prst="rect">
              <a:avLst/>
            </a:prstGeom>
            <a:gradFill flip="none" rotWithShape="1">
              <a:gsLst>
                <a:gs pos="0">
                  <a:schemeClr val="tx1">
                    <a:lumMod val="75000"/>
                    <a:lumOff val="25000"/>
                  </a:schemeClr>
                </a:gs>
                <a:gs pos="100000">
                  <a:schemeClr val="accent1">
                    <a:tint val="44500"/>
                    <a:satMod val="160000"/>
                    <a:alpha val="0"/>
                  </a:scheme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schemeClr>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4300" y="2940128"/>
              <a:ext cx="3023696" cy="1684082"/>
            </a:xfrm>
            <a:prstGeom prst="rect">
              <a:avLst/>
            </a:prstGeom>
            <a:noFill/>
            <a:ln w="15875">
              <a:solidFill>
                <a:schemeClr val="accent2"/>
              </a:solidFill>
            </a:ln>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89125" y="2931039"/>
              <a:ext cx="3026150" cy="1685860"/>
            </a:xfrm>
            <a:prstGeom prst="rect">
              <a:avLst/>
            </a:prstGeom>
            <a:noFill/>
            <a:ln w="15875">
              <a:solidFill>
                <a:schemeClr val="accent2"/>
              </a:solidFill>
            </a:ln>
          </p:spPr>
        </p:pic>
      </p:grpSp>
      <p:sp>
        <p:nvSpPr>
          <p:cNvPr id="14" name="Round Same Side Corner Rectangle 13"/>
          <p:cNvSpPr/>
          <p:nvPr/>
        </p:nvSpPr>
        <p:spPr>
          <a:xfrm rot="5400000">
            <a:off x="2005648" y="-926148"/>
            <a:ext cx="377825" cy="4389120"/>
          </a:xfrm>
          <a:prstGeom prst="round2SameRect">
            <a:avLst/>
          </a:prstGeom>
          <a:gradFill flip="none" rotWithShape="1">
            <a:gsLst>
              <a:gs pos="0">
                <a:schemeClr val="accent5"/>
              </a:gs>
              <a:gs pos="100000">
                <a:schemeClr val="accent1"/>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bIns="365760" rtlCol="0" anchor="ctr"/>
          <a:lstStyle/>
          <a:p>
            <a:r>
              <a:rPr lang="en-US" sz="1600" dirty="0" smtClean="0">
                <a:solidFill>
                  <a:schemeClr val="bg1"/>
                </a:solidFill>
                <a:effectLst>
                  <a:outerShdw blurRad="38100" dist="38100" dir="2700000" algn="tl">
                    <a:srgbClr val="000000">
                      <a:alpha val="43137"/>
                    </a:srgbClr>
                  </a:outerShdw>
                </a:effectLst>
              </a:rPr>
              <a:t>Virtualization </a:t>
            </a:r>
            <a:r>
              <a:rPr lang="en-US" sz="1600" dirty="0">
                <a:solidFill>
                  <a:schemeClr val="bg1"/>
                </a:solidFill>
                <a:effectLst>
                  <a:outerShdw blurRad="38100" dist="38100" dir="2700000" algn="tl">
                    <a:srgbClr val="000000">
                      <a:alpha val="43137"/>
                    </a:srgbClr>
                  </a:outerShdw>
                </a:effectLst>
              </a:rPr>
              <a:t>enables:</a:t>
            </a:r>
          </a:p>
        </p:txBody>
      </p:sp>
      <p:sp>
        <p:nvSpPr>
          <p:cNvPr id="15" name="Round Same Side Corner Rectangle 14"/>
          <p:cNvSpPr/>
          <p:nvPr/>
        </p:nvSpPr>
        <p:spPr>
          <a:xfrm rot="16200000" flipH="1">
            <a:off x="6760527" y="-926147"/>
            <a:ext cx="377825" cy="4389120"/>
          </a:xfrm>
          <a:prstGeom prst="round2SameRect">
            <a:avLst/>
          </a:prstGeom>
          <a:gradFill flip="none" rotWithShape="1">
            <a:gsLst>
              <a:gs pos="0">
                <a:schemeClr val="accent5"/>
              </a:gs>
              <a:gs pos="100000">
                <a:schemeClr val="accent1"/>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tIns="164592" bIns="91440" rtlCol="0" anchor="ctr"/>
          <a:lstStyle/>
          <a:p>
            <a:r>
              <a:rPr lang="en-US" sz="1600" dirty="0">
                <a:solidFill>
                  <a:schemeClr val="bg1"/>
                </a:solidFill>
                <a:effectLst>
                  <a:outerShdw blurRad="38100" dist="38100" dir="2700000" algn="tl">
                    <a:srgbClr val="000000">
                      <a:alpha val="43137"/>
                    </a:srgbClr>
                  </a:outerShdw>
                </a:effectLst>
              </a:rPr>
              <a:t>It affects many aspects of your business:</a:t>
            </a:r>
          </a:p>
        </p:txBody>
      </p:sp>
      <p:sp>
        <p:nvSpPr>
          <p:cNvPr id="17" name="Rectangle 16"/>
          <p:cNvSpPr/>
          <p:nvPr/>
        </p:nvSpPr>
        <p:spPr>
          <a:xfrm>
            <a:off x="253425" y="1461788"/>
            <a:ext cx="4091998" cy="1036181"/>
          </a:xfrm>
          <a:prstGeom prst="rect">
            <a:avLst/>
          </a:prstGeom>
        </p:spPr>
        <p:txBody>
          <a:bodyPr wrap="square">
            <a:spAutoFit/>
          </a:bodyPr>
          <a:lstStyle/>
          <a:p>
            <a:pPr marL="285750" indent="-285750">
              <a:spcAft>
                <a:spcPts val="100"/>
              </a:spcAft>
              <a:buClr>
                <a:schemeClr val="accent5"/>
              </a:buClr>
              <a:buFont typeface="Wingdings" panose="05000000000000000000" pitchFamily="2" charset="2"/>
              <a:buChar char="§"/>
            </a:pPr>
            <a:r>
              <a:rPr lang="en-US" sz="1200" dirty="0" smtClean="0">
                <a:solidFill>
                  <a:schemeClr val="tx1">
                    <a:lumMod val="75000"/>
                  </a:schemeClr>
                </a:solidFill>
              </a:rPr>
              <a:t>Faster TTM: Agility </a:t>
            </a:r>
            <a:r>
              <a:rPr lang="en-US" sz="1200" dirty="0">
                <a:solidFill>
                  <a:schemeClr val="tx1">
                    <a:lumMod val="75000"/>
                  </a:schemeClr>
                </a:solidFill>
              </a:rPr>
              <a:t>and flexibility</a:t>
            </a:r>
          </a:p>
          <a:p>
            <a:pPr marL="285750" indent="-285750">
              <a:spcAft>
                <a:spcPts val="100"/>
              </a:spcAft>
              <a:buClr>
                <a:schemeClr val="accent5"/>
              </a:buClr>
              <a:buFont typeface="Wingdings" panose="05000000000000000000" pitchFamily="2" charset="2"/>
              <a:buChar char="§"/>
            </a:pPr>
            <a:r>
              <a:rPr lang="en-US" sz="1200" dirty="0" smtClean="0">
                <a:solidFill>
                  <a:schemeClr val="tx1">
                    <a:lumMod val="75000"/>
                  </a:schemeClr>
                </a:solidFill>
              </a:rPr>
              <a:t>Lower TCO</a:t>
            </a:r>
          </a:p>
          <a:p>
            <a:pPr marL="742950" lvl="1" indent="-285750">
              <a:spcAft>
                <a:spcPts val="100"/>
              </a:spcAft>
              <a:buClr>
                <a:schemeClr val="accent5"/>
              </a:buClr>
              <a:buFont typeface="Wingdings" panose="05000000000000000000" pitchFamily="2" charset="2"/>
              <a:buChar char="§"/>
            </a:pPr>
            <a:r>
              <a:rPr lang="en-US" sz="1100" dirty="0" smtClean="0">
                <a:solidFill>
                  <a:schemeClr val="tx1">
                    <a:lumMod val="75000"/>
                  </a:schemeClr>
                </a:solidFill>
              </a:rPr>
              <a:t>Resources optimization</a:t>
            </a:r>
            <a:endParaRPr lang="en-US" sz="1100" dirty="0">
              <a:solidFill>
                <a:schemeClr val="tx1">
                  <a:lumMod val="75000"/>
                </a:schemeClr>
              </a:solidFill>
            </a:endParaRPr>
          </a:p>
          <a:p>
            <a:pPr marL="742950" lvl="1" indent="-285750">
              <a:spcAft>
                <a:spcPts val="100"/>
              </a:spcAft>
              <a:buClr>
                <a:schemeClr val="accent5"/>
              </a:buClr>
              <a:buFont typeface="Wingdings" panose="05000000000000000000" pitchFamily="2" charset="2"/>
              <a:buChar char="§"/>
            </a:pPr>
            <a:r>
              <a:rPr lang="en-US" sz="1100" dirty="0">
                <a:solidFill>
                  <a:schemeClr val="tx1">
                    <a:lumMod val="75000"/>
                  </a:schemeClr>
                </a:solidFill>
              </a:rPr>
              <a:t>Common </a:t>
            </a:r>
            <a:r>
              <a:rPr lang="en-US" sz="1100" dirty="0" smtClean="0">
                <a:solidFill>
                  <a:schemeClr val="tx1">
                    <a:lumMod val="75000"/>
                  </a:schemeClr>
                </a:solidFill>
              </a:rPr>
              <a:t>platforms/data center</a:t>
            </a:r>
            <a:endParaRPr lang="en-US" sz="1100" dirty="0">
              <a:solidFill>
                <a:schemeClr val="tx1">
                  <a:lumMod val="75000"/>
                </a:schemeClr>
              </a:solidFill>
            </a:endParaRPr>
          </a:p>
          <a:p>
            <a:pPr marL="285750" indent="-285750">
              <a:spcAft>
                <a:spcPts val="100"/>
              </a:spcAft>
              <a:buClr>
                <a:schemeClr val="accent5"/>
              </a:buClr>
              <a:buFont typeface="Wingdings" panose="05000000000000000000" pitchFamily="2" charset="2"/>
              <a:buChar char="§"/>
            </a:pPr>
            <a:r>
              <a:rPr lang="en-US" sz="1200" dirty="0" smtClean="0">
                <a:solidFill>
                  <a:schemeClr val="tx1">
                    <a:lumMod val="75000"/>
                  </a:schemeClr>
                </a:solidFill>
              </a:rPr>
              <a:t>New Revenue Opportunities: New </a:t>
            </a:r>
            <a:r>
              <a:rPr lang="en-US" sz="1200" dirty="0" err="1" smtClean="0">
                <a:solidFill>
                  <a:schemeClr val="tx1">
                    <a:lumMod val="75000"/>
                  </a:schemeClr>
                </a:solidFill>
              </a:rPr>
              <a:t>XaaS</a:t>
            </a:r>
            <a:r>
              <a:rPr lang="en-US" sz="1200" dirty="0" smtClean="0">
                <a:solidFill>
                  <a:schemeClr val="tx1">
                    <a:lumMod val="75000"/>
                  </a:schemeClr>
                </a:solidFill>
              </a:rPr>
              <a:t> use </a:t>
            </a:r>
            <a:r>
              <a:rPr lang="en-US" sz="1200" dirty="0">
                <a:solidFill>
                  <a:schemeClr val="tx1">
                    <a:lumMod val="75000"/>
                  </a:schemeClr>
                </a:solidFill>
              </a:rPr>
              <a:t>cases</a:t>
            </a:r>
          </a:p>
        </p:txBody>
      </p:sp>
      <p:sp>
        <p:nvSpPr>
          <p:cNvPr id="18" name="Rectangle 17"/>
          <p:cNvSpPr/>
          <p:nvPr/>
        </p:nvSpPr>
        <p:spPr>
          <a:xfrm>
            <a:off x="4833516" y="1461788"/>
            <a:ext cx="4310483" cy="1023357"/>
          </a:xfrm>
          <a:prstGeom prst="rect">
            <a:avLst/>
          </a:prstGeom>
        </p:spPr>
        <p:txBody>
          <a:bodyPr wrap="square">
            <a:spAutoFit/>
          </a:bodyPr>
          <a:lstStyle/>
          <a:p>
            <a:pPr marL="285750" indent="-285750">
              <a:spcAft>
                <a:spcPts val="500"/>
              </a:spcAft>
              <a:buClr>
                <a:schemeClr val="accent5"/>
              </a:buClr>
              <a:buFont typeface="Wingdings" panose="05000000000000000000" pitchFamily="2" charset="2"/>
              <a:buChar char="§"/>
            </a:pPr>
            <a:r>
              <a:rPr lang="en-US" sz="1200" dirty="0" smtClean="0">
                <a:solidFill>
                  <a:schemeClr val="tx1">
                    <a:lumMod val="75000"/>
                  </a:schemeClr>
                </a:solidFill>
              </a:rPr>
              <a:t>Just in time procurement </a:t>
            </a:r>
            <a:r>
              <a:rPr lang="en-US" sz="1200" dirty="0">
                <a:solidFill>
                  <a:schemeClr val="tx1">
                    <a:lumMod val="75000"/>
                  </a:schemeClr>
                </a:solidFill>
              </a:rPr>
              <a:t>– on-demand scaling</a:t>
            </a:r>
          </a:p>
          <a:p>
            <a:pPr marL="285750" indent="-285750">
              <a:spcAft>
                <a:spcPts val="500"/>
              </a:spcAft>
              <a:buClr>
                <a:schemeClr val="accent5"/>
              </a:buClr>
              <a:buFont typeface="Wingdings" panose="05000000000000000000" pitchFamily="2" charset="2"/>
              <a:buChar char="§"/>
            </a:pPr>
            <a:r>
              <a:rPr lang="en-US" sz="1200" dirty="0" smtClean="0">
                <a:solidFill>
                  <a:schemeClr val="tx1">
                    <a:lumMod val="75000"/>
                  </a:schemeClr>
                </a:solidFill>
              </a:rPr>
              <a:t>DevOps innovation – start-up culture</a:t>
            </a:r>
            <a:endParaRPr lang="en-US" sz="1200" dirty="0">
              <a:solidFill>
                <a:schemeClr val="tx1">
                  <a:lumMod val="75000"/>
                </a:schemeClr>
              </a:solidFill>
            </a:endParaRPr>
          </a:p>
          <a:p>
            <a:pPr marL="285750" indent="-285750">
              <a:spcAft>
                <a:spcPts val="500"/>
              </a:spcAft>
              <a:buClr>
                <a:schemeClr val="accent5"/>
              </a:buClr>
              <a:buFont typeface="Wingdings" panose="05000000000000000000" pitchFamily="2" charset="2"/>
              <a:buChar char="§"/>
            </a:pPr>
            <a:r>
              <a:rPr lang="en-US" sz="1200" dirty="0">
                <a:solidFill>
                  <a:schemeClr val="tx1">
                    <a:lumMod val="75000"/>
                  </a:schemeClr>
                </a:solidFill>
              </a:rPr>
              <a:t>Cloud services value </a:t>
            </a:r>
            <a:r>
              <a:rPr lang="en-US" sz="1200" dirty="0" smtClean="0">
                <a:solidFill>
                  <a:schemeClr val="tx1">
                    <a:lumMod val="75000"/>
                  </a:schemeClr>
                </a:solidFill>
              </a:rPr>
              <a:t>chain – revenue share</a:t>
            </a:r>
            <a:endParaRPr lang="en-US" sz="1200" dirty="0">
              <a:solidFill>
                <a:schemeClr val="tx1">
                  <a:lumMod val="75000"/>
                </a:schemeClr>
              </a:solidFill>
            </a:endParaRPr>
          </a:p>
          <a:p>
            <a:pPr marL="285750" indent="-285750">
              <a:spcAft>
                <a:spcPts val="500"/>
              </a:spcAft>
              <a:buClr>
                <a:schemeClr val="accent5"/>
              </a:buClr>
              <a:buFont typeface="Wingdings" panose="05000000000000000000" pitchFamily="2" charset="2"/>
              <a:buChar char="§"/>
            </a:pPr>
            <a:r>
              <a:rPr lang="en-US" sz="1200" dirty="0" smtClean="0">
                <a:solidFill>
                  <a:schemeClr val="tx1">
                    <a:lumMod val="75000"/>
                  </a:schemeClr>
                </a:solidFill>
              </a:rPr>
              <a:t>Operational automation</a:t>
            </a:r>
            <a:endParaRPr lang="en-US" sz="1200" dirty="0">
              <a:solidFill>
                <a:schemeClr val="tx1">
                  <a:lumMod val="75000"/>
                </a:schemeClr>
              </a:solidFill>
            </a:endParaRPr>
          </a:p>
        </p:txBody>
      </p:sp>
    </p:spTree>
    <p:extLst>
      <p:ext uri="{BB962C8B-B14F-4D97-AF65-F5344CB8AC3E}">
        <p14:creationId xmlns:p14="http://schemas.microsoft.com/office/powerpoint/2010/main" val="720926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659976" cy="728782"/>
          </a:xfrm>
        </p:spPr>
        <p:txBody>
          <a:bodyPr lIns="360000" tIns="360000" anchor="ctr"/>
          <a:lstStyle/>
          <a:p>
            <a:r>
              <a:rPr lang="en-US" sz="2400" dirty="0" smtClean="0"/>
              <a:t>Considerations for Virtualization</a:t>
            </a:r>
            <a:endParaRPr lang="en-US" sz="2400" dirty="0"/>
          </a:p>
        </p:txBody>
      </p:sp>
      <p:grpSp>
        <p:nvGrpSpPr>
          <p:cNvPr id="6" name="Group 5"/>
          <p:cNvGrpSpPr/>
          <p:nvPr/>
        </p:nvGrpSpPr>
        <p:grpSpPr>
          <a:xfrm>
            <a:off x="160793" y="544828"/>
            <a:ext cx="8853805" cy="4369748"/>
            <a:chOff x="-2433" y="846321"/>
            <a:chExt cx="12177449" cy="6011679"/>
          </a:xfrm>
        </p:grpSpPr>
        <p:sp>
          <p:nvSpPr>
            <p:cNvPr id="4" name="Rectangle 3"/>
            <p:cNvSpPr/>
            <p:nvPr/>
          </p:nvSpPr>
          <p:spPr>
            <a:xfrm>
              <a:off x="0" y="846321"/>
              <a:ext cx="12175016" cy="6011679"/>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8" name="Oval 87"/>
            <p:cNvSpPr/>
            <p:nvPr/>
          </p:nvSpPr>
          <p:spPr>
            <a:xfrm>
              <a:off x="1094179" y="4946888"/>
              <a:ext cx="4809141" cy="118216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200" dirty="0" err="1" smtClean="0">
                  <a:solidFill>
                    <a:schemeClr val="bg1"/>
                  </a:solidFill>
                  <a:effectLst>
                    <a:outerShdw blurRad="38100" dist="38100" dir="2700000" algn="tl">
                      <a:srgbClr val="000000">
                        <a:alpha val="43137"/>
                      </a:srgbClr>
                    </a:outerShdw>
                  </a:effectLst>
                </a:rPr>
                <a:t>Macrocell</a:t>
              </a:r>
              <a:r>
                <a:rPr lang="en-US" sz="1200" dirty="0" smtClean="0">
                  <a:solidFill>
                    <a:schemeClr val="bg1"/>
                  </a:solidFill>
                  <a:effectLst>
                    <a:outerShdw blurRad="38100" dist="38100" dir="2700000" algn="tl">
                      <a:srgbClr val="000000">
                        <a:alpha val="43137"/>
                      </a:srgbClr>
                    </a:outerShdw>
                  </a:effectLst>
                </a:rPr>
                <a:t> Radio</a:t>
              </a:r>
            </a:p>
            <a:p>
              <a:pPr lvl="0" algn="ctr"/>
              <a:r>
                <a:rPr lang="en-US" sz="1200" dirty="0" smtClean="0">
                  <a:solidFill>
                    <a:schemeClr val="bg1"/>
                  </a:solidFill>
                  <a:effectLst>
                    <a:outerShdw blurRad="38100" dist="38100" dir="2700000" algn="tl">
                      <a:srgbClr val="000000">
                        <a:alpha val="43137"/>
                      </a:srgbClr>
                    </a:outerShdw>
                  </a:effectLst>
                </a:rPr>
                <a:t>Business CPE</a:t>
              </a:r>
            </a:p>
            <a:p>
              <a:pPr lvl="0" algn="ctr"/>
              <a:endParaRPr lang="en-US" sz="1200" dirty="0">
                <a:solidFill>
                  <a:schemeClr val="bg1"/>
                </a:solidFill>
                <a:effectLst>
                  <a:outerShdw blurRad="38100" dist="38100" dir="2700000" algn="tl">
                    <a:srgbClr val="000000">
                      <a:alpha val="43137"/>
                    </a:srgbClr>
                  </a:outerShdw>
                </a:effectLst>
              </a:endParaRPr>
            </a:p>
          </p:txBody>
        </p:sp>
        <p:sp>
          <p:nvSpPr>
            <p:cNvPr id="101" name="Oval 100"/>
            <p:cNvSpPr/>
            <p:nvPr/>
          </p:nvSpPr>
          <p:spPr>
            <a:xfrm>
              <a:off x="3566967" y="1838540"/>
              <a:ext cx="2844225" cy="234668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US" sz="1200" dirty="0" smtClean="0">
                <a:solidFill>
                  <a:schemeClr val="bg1"/>
                </a:solidFill>
                <a:effectLst>
                  <a:outerShdw blurRad="38100" dist="38100" dir="2700000" algn="tl">
                    <a:srgbClr val="000000">
                      <a:alpha val="43137"/>
                    </a:srgbClr>
                  </a:outerShdw>
                </a:effectLst>
              </a:endParaRPr>
            </a:p>
            <a:p>
              <a:pPr lvl="0" algn="ctr"/>
              <a:endParaRPr lang="en-US" sz="1200" dirty="0">
                <a:solidFill>
                  <a:schemeClr val="bg1"/>
                </a:solidFill>
                <a:effectLst>
                  <a:outerShdw blurRad="38100" dist="38100" dir="2700000" algn="tl">
                    <a:srgbClr val="000000">
                      <a:alpha val="43137"/>
                    </a:srgbClr>
                  </a:outerShdw>
                </a:effectLst>
              </a:endParaRPr>
            </a:p>
            <a:p>
              <a:pPr lvl="0" algn="ctr"/>
              <a:r>
                <a:rPr lang="en-US" sz="1200" dirty="0" smtClean="0">
                  <a:solidFill>
                    <a:schemeClr val="bg1"/>
                  </a:solidFill>
                  <a:effectLst>
                    <a:outerShdw blurRad="38100" dist="38100" dir="2700000" algn="tl">
                      <a:srgbClr val="000000">
                        <a:alpha val="43137"/>
                      </a:srgbClr>
                    </a:outerShdw>
                  </a:effectLst>
                </a:rPr>
                <a:t>Appliances, GiLAN </a:t>
              </a:r>
            </a:p>
            <a:p>
              <a:pPr lvl="0" algn="ctr"/>
              <a:r>
                <a:rPr lang="en-US" sz="1200" dirty="0" smtClean="0">
                  <a:solidFill>
                    <a:schemeClr val="bg1"/>
                  </a:solidFill>
                  <a:effectLst>
                    <a:outerShdw blurRad="38100" dist="38100" dir="2700000" algn="tl">
                      <a:srgbClr val="000000">
                        <a:alpha val="43137"/>
                      </a:srgbClr>
                    </a:outerShdw>
                  </a:effectLst>
                </a:rPr>
                <a:t>(</a:t>
              </a:r>
              <a:r>
                <a:rPr lang="en-US" sz="1200" dirty="0">
                  <a:solidFill>
                    <a:schemeClr val="bg1"/>
                  </a:solidFill>
                  <a:effectLst>
                    <a:outerShdw blurRad="38100" dist="38100" dir="2700000" algn="tl">
                      <a:srgbClr val="000000">
                        <a:alpha val="43137"/>
                      </a:srgbClr>
                    </a:outerShdw>
                  </a:effectLst>
                </a:rPr>
                <a:t>L4-L7</a:t>
              </a:r>
              <a:r>
                <a:rPr lang="en-US" sz="1200" dirty="0" smtClean="0">
                  <a:solidFill>
                    <a:schemeClr val="bg1"/>
                  </a:solidFill>
                  <a:effectLst>
                    <a:outerShdw blurRad="38100" dist="38100" dir="2700000" algn="tl">
                      <a:srgbClr val="000000">
                        <a:alpha val="43137"/>
                      </a:srgbClr>
                    </a:outerShdw>
                  </a:effectLst>
                </a:rPr>
                <a:t>)</a:t>
              </a:r>
              <a:endParaRPr lang="en-US" sz="1200" dirty="0">
                <a:solidFill>
                  <a:schemeClr val="bg1"/>
                </a:solidFill>
                <a:effectLst>
                  <a:outerShdw blurRad="38100" dist="38100" dir="2700000" algn="tl">
                    <a:srgbClr val="000000">
                      <a:alpha val="43137"/>
                    </a:srgbClr>
                  </a:outerShdw>
                </a:effectLst>
              </a:endParaRPr>
            </a:p>
          </p:txBody>
        </p:sp>
        <p:sp>
          <p:nvSpPr>
            <p:cNvPr id="27" name="Oval 26"/>
            <p:cNvSpPr/>
            <p:nvPr/>
          </p:nvSpPr>
          <p:spPr>
            <a:xfrm>
              <a:off x="7602981" y="3633954"/>
              <a:ext cx="4097877" cy="228989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200" dirty="0">
                  <a:solidFill>
                    <a:schemeClr val="bg1"/>
                  </a:solidFill>
                  <a:effectLst>
                    <a:outerShdw blurRad="38100" dist="38100" dir="2700000" algn="tl">
                      <a:srgbClr val="000000">
                        <a:alpha val="43137"/>
                      </a:srgbClr>
                    </a:outerShdw>
                  </a:effectLst>
                </a:rPr>
                <a:t>Backbone, Metro and DC </a:t>
              </a:r>
              <a:r>
                <a:rPr lang="en-US" sz="1200" dirty="0" smtClean="0">
                  <a:solidFill>
                    <a:schemeClr val="bg1"/>
                  </a:solidFill>
                  <a:effectLst>
                    <a:outerShdw blurRad="38100" dist="38100" dir="2700000" algn="tl">
                      <a:srgbClr val="000000">
                        <a:alpha val="43137"/>
                      </a:srgbClr>
                    </a:outerShdw>
                  </a:effectLst>
                </a:rPr>
                <a:t>switching</a:t>
              </a:r>
              <a:endParaRPr lang="en-US" sz="1200" dirty="0">
                <a:solidFill>
                  <a:schemeClr val="bg1"/>
                </a:solidFill>
                <a:effectLst>
                  <a:outerShdw blurRad="38100" dist="38100" dir="2700000" algn="tl">
                    <a:srgbClr val="000000">
                      <a:alpha val="43137"/>
                    </a:srgbClr>
                  </a:outerShdw>
                </a:effectLst>
              </a:endParaRPr>
            </a:p>
          </p:txBody>
        </p:sp>
        <p:sp>
          <p:nvSpPr>
            <p:cNvPr id="87" name="Oval 86"/>
            <p:cNvSpPr/>
            <p:nvPr/>
          </p:nvSpPr>
          <p:spPr>
            <a:xfrm>
              <a:off x="5715165" y="3377168"/>
              <a:ext cx="3128054" cy="117628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200" dirty="0" smtClean="0">
                  <a:solidFill>
                    <a:schemeClr val="bg1"/>
                  </a:solidFill>
                  <a:effectLst>
                    <a:outerShdw blurRad="38100" dist="38100" dir="2700000" algn="tl">
                      <a:srgbClr val="000000">
                        <a:alpha val="43137"/>
                      </a:srgbClr>
                    </a:outerShdw>
                  </a:effectLst>
                </a:rPr>
                <a:t>Wire-line GWs</a:t>
              </a:r>
              <a:endParaRPr lang="en-US" sz="1200" dirty="0">
                <a:solidFill>
                  <a:schemeClr val="bg1"/>
                </a:solidFill>
                <a:effectLst>
                  <a:outerShdw blurRad="38100" dist="38100" dir="2700000" algn="tl">
                    <a:srgbClr val="000000">
                      <a:alpha val="43137"/>
                    </a:srgbClr>
                  </a:outerShdw>
                </a:effectLst>
              </a:endParaRPr>
            </a:p>
          </p:txBody>
        </p:sp>
        <p:sp>
          <p:nvSpPr>
            <p:cNvPr id="86" name="Oval 85"/>
            <p:cNvSpPr/>
            <p:nvPr/>
          </p:nvSpPr>
          <p:spPr>
            <a:xfrm>
              <a:off x="842018" y="5656325"/>
              <a:ext cx="2608249" cy="544797"/>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200" dirty="0" smtClean="0">
                  <a:solidFill>
                    <a:schemeClr val="bg1"/>
                  </a:solidFill>
                  <a:effectLst>
                    <a:outerShdw blurRad="38100" dist="38100" dir="2700000" algn="tl">
                      <a:srgbClr val="000000">
                        <a:alpha val="43137"/>
                      </a:srgbClr>
                    </a:outerShdw>
                  </a:effectLst>
                </a:rPr>
                <a:t>Smallcell Radio</a:t>
              </a:r>
            </a:p>
            <a:p>
              <a:pPr lvl="0" algn="ctr"/>
              <a:r>
                <a:rPr lang="en-US" sz="1200" dirty="0" smtClean="0">
                  <a:solidFill>
                    <a:schemeClr val="bg1"/>
                  </a:solidFill>
                  <a:effectLst>
                    <a:outerShdw blurRad="38100" dist="38100" dir="2700000" algn="tl">
                      <a:srgbClr val="000000">
                        <a:alpha val="43137"/>
                      </a:srgbClr>
                    </a:outerShdw>
                  </a:effectLst>
                </a:rPr>
                <a:t>Home CPE</a:t>
              </a:r>
              <a:endParaRPr lang="en-US" sz="1200" dirty="0">
                <a:solidFill>
                  <a:schemeClr val="bg1"/>
                </a:solidFill>
                <a:effectLst>
                  <a:outerShdw blurRad="38100" dist="38100" dir="2700000" algn="tl">
                    <a:srgbClr val="000000">
                      <a:alpha val="43137"/>
                    </a:srgbClr>
                  </a:outerShdw>
                </a:effectLst>
              </a:endParaRPr>
            </a:p>
          </p:txBody>
        </p:sp>
        <p:sp>
          <p:nvSpPr>
            <p:cNvPr id="83" name="Oval 82"/>
            <p:cNvSpPr/>
            <p:nvPr/>
          </p:nvSpPr>
          <p:spPr>
            <a:xfrm>
              <a:off x="5859354" y="2207025"/>
              <a:ext cx="2572488" cy="99318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200" dirty="0" smtClean="0">
                  <a:solidFill>
                    <a:schemeClr val="bg1"/>
                  </a:solidFill>
                  <a:effectLst>
                    <a:outerShdw blurRad="38100" dist="38100" dir="2700000" algn="tl">
                      <a:srgbClr val="000000">
                        <a:alpha val="43137"/>
                      </a:srgbClr>
                    </a:outerShdw>
                  </a:effectLst>
                </a:rPr>
                <a:t>Mobility </a:t>
              </a:r>
              <a:endParaRPr lang="en-US" sz="1200" dirty="0">
                <a:solidFill>
                  <a:schemeClr val="bg1"/>
                </a:solidFill>
                <a:effectLst>
                  <a:outerShdw blurRad="38100" dist="38100" dir="2700000" algn="tl">
                    <a:srgbClr val="000000">
                      <a:alpha val="43137"/>
                    </a:srgbClr>
                  </a:outerShdw>
                </a:effectLst>
              </a:endParaRPr>
            </a:p>
            <a:p>
              <a:pPr lvl="0" algn="ctr"/>
              <a:r>
                <a:rPr lang="en-US" sz="1200" dirty="0" smtClean="0">
                  <a:solidFill>
                    <a:schemeClr val="bg1"/>
                  </a:solidFill>
                  <a:effectLst>
                    <a:outerShdw blurRad="38100" dist="38100" dir="2700000" algn="tl">
                      <a:srgbClr val="000000">
                        <a:alpha val="43137"/>
                      </a:srgbClr>
                    </a:outerShdw>
                  </a:effectLst>
                </a:rPr>
                <a:t>GWs</a:t>
              </a:r>
              <a:endParaRPr lang="en-US" sz="1200" dirty="0">
                <a:solidFill>
                  <a:schemeClr val="bg1"/>
                </a:solidFill>
                <a:effectLst>
                  <a:outerShdw blurRad="38100" dist="38100" dir="2700000" algn="tl">
                    <a:srgbClr val="000000">
                      <a:alpha val="43137"/>
                    </a:srgbClr>
                  </a:outerShdw>
                </a:effectLst>
              </a:endParaRPr>
            </a:p>
          </p:txBody>
        </p:sp>
        <p:cxnSp>
          <p:nvCxnSpPr>
            <p:cNvPr id="11" name="Straight Connector 10"/>
            <p:cNvCxnSpPr/>
            <p:nvPr/>
          </p:nvCxnSpPr>
          <p:spPr>
            <a:xfrm>
              <a:off x="724129" y="1457573"/>
              <a:ext cx="0" cy="4789930"/>
            </a:xfrm>
            <a:prstGeom prst="line">
              <a:avLst/>
            </a:prstGeom>
            <a:ln w="571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33" y="3683330"/>
              <a:ext cx="745649" cy="635135"/>
            </a:xfrm>
            <a:prstGeom prst="rect">
              <a:avLst/>
            </a:prstGeom>
            <a:noFill/>
          </p:spPr>
          <p:txBody>
            <a:bodyPr wrap="none" rtlCol="0">
              <a:spAutoFit/>
            </a:bodyPr>
            <a:lstStyle/>
            <a:p>
              <a:r>
                <a:rPr lang="en-US" sz="1200" dirty="0" smtClean="0"/>
                <a:t>CPU</a:t>
              </a:r>
            </a:p>
            <a:p>
              <a:r>
                <a:rPr lang="en-US" sz="1200" dirty="0" err="1" smtClean="0"/>
                <a:t>Reqs</a:t>
              </a:r>
              <a:endParaRPr lang="en-US" sz="1200" dirty="0"/>
            </a:p>
          </p:txBody>
        </p:sp>
        <p:grpSp>
          <p:nvGrpSpPr>
            <p:cNvPr id="3" name="Group 2"/>
            <p:cNvGrpSpPr/>
            <p:nvPr/>
          </p:nvGrpSpPr>
          <p:grpSpPr>
            <a:xfrm>
              <a:off x="583131" y="6219374"/>
              <a:ext cx="11502763" cy="420611"/>
              <a:chOff x="-55970" y="6158408"/>
              <a:chExt cx="12288064" cy="436573"/>
            </a:xfrm>
          </p:grpSpPr>
          <p:grpSp>
            <p:nvGrpSpPr>
              <p:cNvPr id="24" name="Group 23"/>
              <p:cNvGrpSpPr/>
              <p:nvPr/>
            </p:nvGrpSpPr>
            <p:grpSpPr>
              <a:xfrm>
                <a:off x="-55970" y="6158408"/>
                <a:ext cx="10741044" cy="436573"/>
                <a:chOff x="-63836" y="6158408"/>
                <a:chExt cx="11425047" cy="436573"/>
              </a:xfrm>
            </p:grpSpPr>
            <p:sp>
              <p:nvSpPr>
                <p:cNvPr id="18" name="TextBox 17"/>
                <p:cNvSpPr txBox="1"/>
                <p:nvPr/>
              </p:nvSpPr>
              <p:spPr>
                <a:xfrm>
                  <a:off x="-63836" y="6232399"/>
                  <a:ext cx="406355" cy="362582"/>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0</a:t>
                  </a:r>
                  <a:endParaRPr lang="en-US" sz="1000" dirty="0">
                    <a:effectLst>
                      <a:outerShdw blurRad="38100" dist="38100" dir="2700000" algn="tl">
                        <a:srgbClr val="000000">
                          <a:alpha val="43137"/>
                        </a:srgbClr>
                      </a:outerShdw>
                    </a:effectLst>
                  </a:endParaRPr>
                </a:p>
              </p:txBody>
            </p:sp>
            <p:sp>
              <p:nvSpPr>
                <p:cNvPr id="51" name="TextBox 50"/>
                <p:cNvSpPr txBox="1"/>
                <p:nvPr/>
              </p:nvSpPr>
              <p:spPr>
                <a:xfrm>
                  <a:off x="956353" y="6204194"/>
                  <a:ext cx="997596"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10Mbps</a:t>
                  </a:r>
                  <a:endParaRPr lang="en-US" sz="1000" dirty="0">
                    <a:effectLst>
                      <a:outerShdw blurRad="38100" dist="38100" dir="2700000" algn="tl">
                        <a:srgbClr val="000000">
                          <a:alpha val="43137"/>
                        </a:srgbClr>
                      </a:outerShdw>
                    </a:effectLst>
                  </a:endParaRPr>
                </a:p>
              </p:txBody>
            </p:sp>
            <p:sp>
              <p:nvSpPr>
                <p:cNvPr id="52" name="TextBox 51"/>
                <p:cNvSpPr txBox="1"/>
                <p:nvPr/>
              </p:nvSpPr>
              <p:spPr>
                <a:xfrm>
                  <a:off x="2331476" y="6221497"/>
                  <a:ext cx="1107828"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100Mbps</a:t>
                  </a:r>
                  <a:endParaRPr lang="en-US" sz="1000" dirty="0">
                    <a:effectLst>
                      <a:outerShdw blurRad="38100" dist="38100" dir="2700000" algn="tl">
                        <a:srgbClr val="000000">
                          <a:alpha val="43137"/>
                        </a:srgbClr>
                      </a:outerShdw>
                    </a:effectLst>
                  </a:endParaRPr>
                </a:p>
              </p:txBody>
            </p:sp>
            <p:sp>
              <p:nvSpPr>
                <p:cNvPr id="53" name="TextBox 52"/>
                <p:cNvSpPr txBox="1"/>
                <p:nvPr/>
              </p:nvSpPr>
              <p:spPr>
                <a:xfrm>
                  <a:off x="3831248" y="6231217"/>
                  <a:ext cx="874839"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1Gbps</a:t>
                  </a:r>
                  <a:endParaRPr lang="en-US" sz="1000" dirty="0">
                    <a:effectLst>
                      <a:outerShdw blurRad="38100" dist="38100" dir="2700000" algn="tl">
                        <a:srgbClr val="000000">
                          <a:alpha val="43137"/>
                        </a:srgbClr>
                      </a:outerShdw>
                    </a:effectLst>
                  </a:endParaRPr>
                </a:p>
              </p:txBody>
            </p:sp>
            <p:sp>
              <p:nvSpPr>
                <p:cNvPr id="54" name="TextBox 53"/>
                <p:cNvSpPr txBox="1"/>
                <p:nvPr/>
              </p:nvSpPr>
              <p:spPr>
                <a:xfrm>
                  <a:off x="5172637" y="6207990"/>
                  <a:ext cx="985070"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10Gbps</a:t>
                  </a:r>
                  <a:endParaRPr lang="en-US" sz="1000" dirty="0">
                    <a:effectLst>
                      <a:outerShdw blurRad="38100" dist="38100" dir="2700000" algn="tl">
                        <a:srgbClr val="000000">
                          <a:alpha val="43137"/>
                        </a:srgbClr>
                      </a:outerShdw>
                    </a:effectLst>
                  </a:endParaRPr>
                </a:p>
              </p:txBody>
            </p:sp>
            <p:sp>
              <p:nvSpPr>
                <p:cNvPr id="55" name="TextBox 54"/>
                <p:cNvSpPr txBox="1"/>
                <p:nvPr/>
              </p:nvSpPr>
              <p:spPr>
                <a:xfrm>
                  <a:off x="6608604" y="6198267"/>
                  <a:ext cx="1095302"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100Gbps</a:t>
                  </a:r>
                  <a:endParaRPr lang="en-US" sz="1000" dirty="0">
                    <a:effectLst>
                      <a:outerShdw blurRad="38100" dist="38100" dir="2700000" algn="tl">
                        <a:srgbClr val="000000">
                          <a:alpha val="43137"/>
                        </a:srgbClr>
                      </a:outerShdw>
                    </a:effectLst>
                  </a:endParaRPr>
                </a:p>
              </p:txBody>
            </p:sp>
            <p:sp>
              <p:nvSpPr>
                <p:cNvPr id="59" name="TextBox 58"/>
                <p:cNvSpPr txBox="1"/>
                <p:nvPr/>
              </p:nvSpPr>
              <p:spPr>
                <a:xfrm>
                  <a:off x="8081894" y="6202056"/>
                  <a:ext cx="874839" cy="362582"/>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1Tbps</a:t>
                  </a:r>
                  <a:endParaRPr lang="en-US" sz="1000" dirty="0">
                    <a:effectLst>
                      <a:outerShdw blurRad="38100" dist="38100" dir="2700000" algn="tl">
                        <a:srgbClr val="000000">
                          <a:alpha val="43137"/>
                        </a:srgbClr>
                      </a:outerShdw>
                    </a:effectLst>
                  </a:endParaRPr>
                </a:p>
              </p:txBody>
            </p:sp>
            <p:grpSp>
              <p:nvGrpSpPr>
                <p:cNvPr id="23" name="Group 22"/>
                <p:cNvGrpSpPr/>
                <p:nvPr/>
              </p:nvGrpSpPr>
              <p:grpSpPr>
                <a:xfrm>
                  <a:off x="67577" y="6158408"/>
                  <a:ext cx="9878491" cy="110219"/>
                  <a:chOff x="67577" y="6158408"/>
                  <a:chExt cx="12103046" cy="168049"/>
                </a:xfrm>
              </p:grpSpPr>
              <p:sp>
                <p:nvSpPr>
                  <p:cNvPr id="17" name="Rectangle 16"/>
                  <p:cNvSpPr/>
                  <p:nvPr/>
                </p:nvSpPr>
                <p:spPr>
                  <a:xfrm>
                    <a:off x="67577" y="6174058"/>
                    <a:ext cx="1729438" cy="148609"/>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8" name="Rectangle 47"/>
                  <p:cNvSpPr/>
                  <p:nvPr/>
                </p:nvSpPr>
                <p:spPr>
                  <a:xfrm>
                    <a:off x="1800792" y="6177848"/>
                    <a:ext cx="1729438" cy="148609"/>
                  </a:xfrm>
                  <a:prstGeom prst="rect">
                    <a:avLst/>
                  </a:prstGeom>
                  <a:solidFill>
                    <a:schemeClr val="tx1">
                      <a:lumMod val="40000"/>
                      <a:lumOff val="6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9" name="Rectangle 48"/>
                  <p:cNvSpPr/>
                  <p:nvPr/>
                </p:nvSpPr>
                <p:spPr>
                  <a:xfrm>
                    <a:off x="3530231" y="6177848"/>
                    <a:ext cx="1729438" cy="148609"/>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0" name="Rectangle 49"/>
                  <p:cNvSpPr/>
                  <p:nvPr/>
                </p:nvSpPr>
                <p:spPr>
                  <a:xfrm>
                    <a:off x="5249934" y="6168128"/>
                    <a:ext cx="1729438" cy="148609"/>
                  </a:xfrm>
                  <a:prstGeom prst="rect">
                    <a:avLst/>
                  </a:prstGeom>
                  <a:solidFill>
                    <a:schemeClr val="tx1">
                      <a:lumMod val="40000"/>
                      <a:lumOff val="6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6" name="Rectangle 55"/>
                  <p:cNvSpPr/>
                  <p:nvPr/>
                </p:nvSpPr>
                <p:spPr>
                  <a:xfrm>
                    <a:off x="6979373" y="6168128"/>
                    <a:ext cx="1729438" cy="148609"/>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8" name="Rectangle 57"/>
                  <p:cNvSpPr/>
                  <p:nvPr/>
                </p:nvSpPr>
                <p:spPr>
                  <a:xfrm>
                    <a:off x="8697997" y="6158408"/>
                    <a:ext cx="1729437" cy="148609"/>
                  </a:xfrm>
                  <a:prstGeom prst="rect">
                    <a:avLst/>
                  </a:prstGeom>
                  <a:solidFill>
                    <a:schemeClr val="tx1">
                      <a:lumMod val="40000"/>
                      <a:lumOff val="6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0" name="Rectangle 59"/>
                  <p:cNvSpPr/>
                  <p:nvPr/>
                </p:nvSpPr>
                <p:spPr>
                  <a:xfrm>
                    <a:off x="10441186" y="6158408"/>
                    <a:ext cx="1729437" cy="148609"/>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grpSp>
            <p:sp>
              <p:nvSpPr>
                <p:cNvPr id="61" name="TextBox 60"/>
                <p:cNvSpPr txBox="1"/>
                <p:nvPr/>
              </p:nvSpPr>
              <p:spPr>
                <a:xfrm>
                  <a:off x="9430180" y="6204194"/>
                  <a:ext cx="952502"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10Tbps</a:t>
                  </a:r>
                  <a:endParaRPr lang="en-US" sz="1000" dirty="0">
                    <a:effectLst>
                      <a:outerShdw blurRad="38100" dist="38100" dir="2700000" algn="tl">
                        <a:srgbClr val="000000">
                          <a:alpha val="43137"/>
                        </a:srgbClr>
                      </a:outerShdw>
                    </a:effectLst>
                  </a:endParaRPr>
                </a:p>
              </p:txBody>
            </p:sp>
            <p:sp>
              <p:nvSpPr>
                <p:cNvPr id="62" name="Rectangle 61"/>
                <p:cNvSpPr/>
                <p:nvPr/>
              </p:nvSpPr>
              <p:spPr>
                <a:xfrm>
                  <a:off x="9949647" y="6162199"/>
                  <a:ext cx="1411564" cy="97470"/>
                </a:xfrm>
                <a:prstGeom prst="rect">
                  <a:avLst/>
                </a:prstGeom>
                <a:solidFill>
                  <a:schemeClr val="tx1">
                    <a:lumMod val="40000"/>
                    <a:lumOff val="6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grpSp>
          <p:sp>
            <p:nvSpPr>
              <p:cNvPr id="63" name="TextBox 62"/>
              <p:cNvSpPr txBox="1"/>
              <p:nvPr/>
            </p:nvSpPr>
            <p:spPr>
              <a:xfrm>
                <a:off x="10292112" y="6194478"/>
                <a:ext cx="999109"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100Tbps</a:t>
                </a:r>
                <a:endParaRPr lang="en-US" sz="1000" dirty="0">
                  <a:effectLst>
                    <a:outerShdw blurRad="38100" dist="38100" dir="2700000" algn="tl">
                      <a:srgbClr val="000000">
                        <a:alpha val="43137"/>
                      </a:srgbClr>
                    </a:outerShdw>
                  </a:effectLst>
                </a:endParaRPr>
              </a:p>
            </p:txBody>
          </p:sp>
          <p:sp>
            <p:nvSpPr>
              <p:cNvPr id="57" name="Rectangle 56"/>
              <p:cNvSpPr/>
              <p:nvPr/>
            </p:nvSpPr>
            <p:spPr>
              <a:xfrm>
                <a:off x="10677079" y="6162199"/>
                <a:ext cx="1327056" cy="97469"/>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4" name="TextBox 63"/>
              <p:cNvSpPr txBox="1"/>
              <p:nvPr/>
            </p:nvSpPr>
            <p:spPr>
              <a:xfrm>
                <a:off x="11430828" y="6198266"/>
                <a:ext cx="801266" cy="351594"/>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1Pbps</a:t>
                </a:r>
                <a:endParaRPr lang="en-US" sz="1000" dirty="0">
                  <a:effectLst>
                    <a:outerShdw blurRad="38100" dist="38100" dir="2700000" algn="tl">
                      <a:srgbClr val="000000">
                        <a:alpha val="43137"/>
                      </a:srgbClr>
                    </a:outerShdw>
                  </a:effectLst>
                </a:endParaRPr>
              </a:p>
            </p:txBody>
          </p:sp>
        </p:grpSp>
        <p:sp>
          <p:nvSpPr>
            <p:cNvPr id="65" name="TextBox 64"/>
            <p:cNvSpPr txBox="1"/>
            <p:nvPr/>
          </p:nvSpPr>
          <p:spPr>
            <a:xfrm>
              <a:off x="40534" y="1417441"/>
              <a:ext cx="686121" cy="381081"/>
            </a:xfrm>
            <a:prstGeom prst="rect">
              <a:avLst/>
            </a:prstGeom>
            <a:noFill/>
          </p:spPr>
          <p:txBody>
            <a:bodyPr wrap="none" rtlCol="0">
              <a:spAutoFit/>
            </a:bodyPr>
            <a:lstStyle/>
            <a:p>
              <a:r>
                <a:rPr lang="en-US" sz="1200" dirty="0" smtClean="0"/>
                <a:t>High</a:t>
              </a:r>
              <a:endParaRPr lang="en-US" sz="1200" dirty="0"/>
            </a:p>
          </p:txBody>
        </p:sp>
        <p:sp>
          <p:nvSpPr>
            <p:cNvPr id="67" name="TextBox 66"/>
            <p:cNvSpPr txBox="1"/>
            <p:nvPr/>
          </p:nvSpPr>
          <p:spPr>
            <a:xfrm>
              <a:off x="50802" y="5923845"/>
              <a:ext cx="639821" cy="381081"/>
            </a:xfrm>
            <a:prstGeom prst="rect">
              <a:avLst/>
            </a:prstGeom>
            <a:noFill/>
          </p:spPr>
          <p:txBody>
            <a:bodyPr wrap="none" rtlCol="0">
              <a:spAutoFit/>
            </a:bodyPr>
            <a:lstStyle/>
            <a:p>
              <a:r>
                <a:rPr lang="en-US" sz="1200" dirty="0" smtClean="0"/>
                <a:t>Low</a:t>
              </a:r>
              <a:endParaRPr lang="en-US" sz="1200" dirty="0"/>
            </a:p>
          </p:txBody>
        </p:sp>
        <p:sp>
          <p:nvSpPr>
            <p:cNvPr id="10" name="TextBox 9"/>
            <p:cNvSpPr txBox="1"/>
            <p:nvPr/>
          </p:nvSpPr>
          <p:spPr>
            <a:xfrm>
              <a:off x="8053551" y="2986344"/>
              <a:ext cx="2901902" cy="338738"/>
            </a:xfrm>
            <a:prstGeom prst="rect">
              <a:avLst/>
            </a:prstGeom>
            <a:noFill/>
          </p:spPr>
          <p:txBody>
            <a:bodyPr wrap="none" rtlCol="0">
              <a:spAutoFit/>
            </a:bodyPr>
            <a:lstStyle/>
            <a:p>
              <a:r>
                <a:rPr lang="en-US" sz="1000" b="1" i="1" dirty="0">
                  <a:effectLst>
                    <a:outerShdw blurRad="38100" dist="38100" dir="2700000" algn="tl">
                      <a:srgbClr val="000000">
                        <a:alpha val="43137"/>
                      </a:srgbClr>
                    </a:outerShdw>
                  </a:effectLst>
                </a:rPr>
                <a:t>Distributed: CPUs + Lots of NPUs</a:t>
              </a:r>
            </a:p>
          </p:txBody>
        </p:sp>
        <p:sp>
          <p:nvSpPr>
            <p:cNvPr id="75" name="TextBox 74"/>
            <p:cNvSpPr txBox="1"/>
            <p:nvPr/>
          </p:nvSpPr>
          <p:spPr>
            <a:xfrm>
              <a:off x="6619591" y="1510245"/>
              <a:ext cx="2705677" cy="338738"/>
            </a:xfrm>
            <a:prstGeom prst="rect">
              <a:avLst/>
            </a:prstGeom>
            <a:noFill/>
          </p:spPr>
          <p:txBody>
            <a:bodyPr wrap="none" rtlCol="0">
              <a:spAutoFit/>
            </a:bodyPr>
            <a:lstStyle/>
            <a:p>
              <a:r>
                <a:rPr lang="en-US" sz="1000" b="1" i="1" dirty="0">
                  <a:effectLst>
                    <a:outerShdw blurRad="38100" dist="38100" dir="2700000" algn="tl">
                      <a:srgbClr val="000000">
                        <a:alpha val="43137"/>
                      </a:srgbClr>
                    </a:outerShdw>
                  </a:effectLst>
                </a:rPr>
                <a:t>Distributed: Lots CPUs + NPUs</a:t>
              </a:r>
            </a:p>
          </p:txBody>
        </p:sp>
        <p:cxnSp>
          <p:nvCxnSpPr>
            <p:cNvPr id="14" name="Straight Arrow Connector 13"/>
            <p:cNvCxnSpPr>
              <a:stCxn id="75" idx="2"/>
              <a:endCxn id="83" idx="0"/>
            </p:cNvCxnSpPr>
            <p:nvPr/>
          </p:nvCxnSpPr>
          <p:spPr>
            <a:xfrm flipH="1">
              <a:off x="7145598" y="1848984"/>
              <a:ext cx="826832" cy="358042"/>
            </a:xfrm>
            <a:prstGeom prst="straightConnector1">
              <a:avLst/>
            </a:prstGeom>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333304" y="5215779"/>
              <a:ext cx="1250538" cy="550451"/>
            </a:xfrm>
            <a:prstGeom prst="rect">
              <a:avLst/>
            </a:prstGeom>
            <a:noFill/>
          </p:spPr>
          <p:txBody>
            <a:bodyPr wrap="none" rtlCol="0">
              <a:spAutoFit/>
            </a:bodyPr>
            <a:lstStyle/>
            <a:p>
              <a:r>
                <a:rPr lang="en-US" sz="1000" b="1" i="1" dirty="0">
                  <a:effectLst>
                    <a:outerShdw blurRad="38100" dist="38100" dir="2700000" algn="tl">
                      <a:srgbClr val="000000">
                        <a:alpha val="43137"/>
                      </a:srgbClr>
                    </a:outerShdw>
                  </a:effectLst>
                </a:rPr>
                <a:t>Centralized: </a:t>
              </a:r>
            </a:p>
            <a:p>
              <a:r>
                <a:rPr lang="en-US" sz="1000" b="1" i="1" dirty="0">
                  <a:effectLst>
                    <a:outerShdw blurRad="38100" dist="38100" dir="2700000" algn="tl">
                      <a:srgbClr val="000000">
                        <a:alpha val="43137"/>
                      </a:srgbClr>
                    </a:outerShdw>
                  </a:effectLst>
                </a:rPr>
                <a:t>CPU + NPU</a:t>
              </a:r>
            </a:p>
          </p:txBody>
        </p:sp>
        <p:grpSp>
          <p:nvGrpSpPr>
            <p:cNvPr id="32" name="Group 31"/>
            <p:cNvGrpSpPr/>
            <p:nvPr/>
          </p:nvGrpSpPr>
          <p:grpSpPr>
            <a:xfrm>
              <a:off x="5903320" y="4553450"/>
              <a:ext cx="1375869" cy="984523"/>
              <a:chOff x="5910017" y="4591550"/>
              <a:chExt cx="914945" cy="984523"/>
            </a:xfrm>
            <a:solidFill>
              <a:srgbClr val="FFFF00"/>
            </a:solidFill>
          </p:grpSpPr>
          <p:cxnSp>
            <p:nvCxnSpPr>
              <p:cNvPr id="79" name="Straight Arrow Connector 78"/>
              <p:cNvCxnSpPr>
                <a:stCxn id="78" idx="0"/>
                <a:endCxn id="87" idx="4"/>
              </p:cNvCxnSpPr>
              <p:nvPr/>
            </p:nvCxnSpPr>
            <p:spPr>
              <a:xfrm flipV="1">
                <a:off x="6611752" y="4591550"/>
                <a:ext cx="213210" cy="662328"/>
              </a:xfrm>
              <a:prstGeom prst="straightConnector1">
                <a:avLst/>
              </a:prstGeom>
              <a:grpFill/>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78" idx="1"/>
                <a:endCxn id="88" idx="6"/>
              </p:cNvCxnSpPr>
              <p:nvPr/>
            </p:nvCxnSpPr>
            <p:spPr>
              <a:xfrm flipH="1">
                <a:off x="5910017" y="5529104"/>
                <a:ext cx="285937" cy="46969"/>
              </a:xfrm>
              <a:prstGeom prst="straightConnector1">
                <a:avLst/>
              </a:prstGeom>
              <a:grpFill/>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2205460" y="1273812"/>
              <a:ext cx="626593" cy="338738"/>
            </a:xfrm>
            <a:prstGeom prst="rect">
              <a:avLst/>
            </a:prstGeom>
            <a:noFill/>
          </p:spPr>
          <p:txBody>
            <a:bodyPr wrap="none" rtlCol="0">
              <a:spAutoFit/>
            </a:bodyPr>
            <a:lstStyle/>
            <a:p>
              <a:r>
                <a:rPr lang="en-US" sz="1000" b="1" i="1" dirty="0">
                  <a:effectLst>
                    <a:outerShdw blurRad="38100" dist="38100" dir="2700000" algn="tl">
                      <a:srgbClr val="000000">
                        <a:alpha val="43137"/>
                      </a:srgbClr>
                    </a:outerShdw>
                  </a:effectLst>
                </a:rPr>
                <a:t>CPU</a:t>
              </a:r>
            </a:p>
          </p:txBody>
        </p:sp>
        <p:cxnSp>
          <p:nvCxnSpPr>
            <p:cNvPr id="82" name="Straight Arrow Connector 81"/>
            <p:cNvCxnSpPr>
              <a:stCxn id="81" idx="2"/>
              <a:endCxn id="74" idx="0"/>
            </p:cNvCxnSpPr>
            <p:nvPr/>
          </p:nvCxnSpPr>
          <p:spPr>
            <a:xfrm flipH="1">
              <a:off x="2287331" y="1612550"/>
              <a:ext cx="231425" cy="267924"/>
            </a:xfrm>
            <a:prstGeom prst="straightConnector1">
              <a:avLst/>
            </a:prstGeom>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219945" y="4436496"/>
              <a:ext cx="1543771" cy="338738"/>
            </a:xfrm>
            <a:prstGeom prst="rect">
              <a:avLst/>
            </a:prstGeom>
            <a:noFill/>
          </p:spPr>
          <p:txBody>
            <a:bodyPr wrap="none" rtlCol="0">
              <a:spAutoFit/>
            </a:bodyPr>
            <a:lstStyle/>
            <a:p>
              <a:r>
                <a:rPr lang="en-US" sz="1000" b="1" i="1" dirty="0" smtClean="0">
                  <a:effectLst>
                    <a:outerShdw blurRad="38100" dist="38100" dir="2700000" algn="tl">
                      <a:srgbClr val="000000">
                        <a:alpha val="43137"/>
                      </a:srgbClr>
                    </a:outerShdw>
                  </a:effectLst>
                </a:rPr>
                <a:t>Distributed: </a:t>
              </a:r>
              <a:r>
                <a:rPr lang="en-US" sz="1000" b="1" i="1" dirty="0" err="1" smtClean="0">
                  <a:effectLst>
                    <a:outerShdw blurRad="38100" dist="38100" dir="2700000" algn="tl">
                      <a:srgbClr val="000000">
                        <a:alpha val="43137"/>
                      </a:srgbClr>
                    </a:outerShdw>
                  </a:effectLst>
                </a:rPr>
                <a:t>SoC</a:t>
              </a:r>
              <a:endParaRPr lang="en-US" sz="1000" b="1" i="1" dirty="0">
                <a:effectLst>
                  <a:outerShdw blurRad="38100" dist="38100" dir="2700000" algn="tl">
                    <a:srgbClr val="000000">
                      <a:alpha val="43137"/>
                    </a:srgbClr>
                  </a:outerShdw>
                </a:effectLst>
              </a:endParaRPr>
            </a:p>
          </p:txBody>
        </p:sp>
        <p:sp>
          <p:nvSpPr>
            <p:cNvPr id="66" name="TextBox 65"/>
            <p:cNvSpPr txBox="1"/>
            <p:nvPr/>
          </p:nvSpPr>
          <p:spPr>
            <a:xfrm>
              <a:off x="3686552" y="1180126"/>
              <a:ext cx="2469769" cy="338738"/>
            </a:xfrm>
            <a:prstGeom prst="rect">
              <a:avLst/>
            </a:prstGeom>
            <a:noFill/>
          </p:spPr>
          <p:txBody>
            <a:bodyPr wrap="none" rtlCol="0">
              <a:spAutoFit/>
            </a:bodyPr>
            <a:lstStyle/>
            <a:p>
              <a:r>
                <a:rPr lang="en-US" sz="1000" b="1" i="1" dirty="0">
                  <a:effectLst>
                    <a:outerShdw blurRad="38100" dist="38100" dir="2700000" algn="tl">
                      <a:srgbClr val="000000">
                        <a:alpha val="43137"/>
                      </a:srgbClr>
                    </a:outerShdw>
                  </a:effectLst>
                </a:rPr>
                <a:t>Variable CPU / FPGA / NPU</a:t>
              </a:r>
            </a:p>
          </p:txBody>
        </p:sp>
        <p:cxnSp>
          <p:nvCxnSpPr>
            <p:cNvPr id="73" name="Straight Arrow Connector 72"/>
            <p:cNvCxnSpPr>
              <a:stCxn id="66" idx="2"/>
              <a:endCxn id="101" idx="0"/>
            </p:cNvCxnSpPr>
            <p:nvPr/>
          </p:nvCxnSpPr>
          <p:spPr>
            <a:xfrm>
              <a:off x="4921436" y="1518864"/>
              <a:ext cx="67643" cy="319676"/>
            </a:xfrm>
            <a:prstGeom prst="straightConnector1">
              <a:avLst/>
            </a:prstGeom>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850025" y="1880475"/>
              <a:ext cx="2874611" cy="1133834"/>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200" dirty="0">
                  <a:solidFill>
                    <a:schemeClr val="bg1"/>
                  </a:solidFill>
                  <a:effectLst>
                    <a:outerShdw blurRad="38100" dist="38100" dir="2700000" algn="tl">
                      <a:srgbClr val="000000">
                        <a:alpha val="43137"/>
                      </a:srgbClr>
                    </a:outerShdw>
                  </a:effectLst>
                </a:rPr>
                <a:t>OSS/BSS, </a:t>
              </a:r>
              <a:r>
                <a:rPr lang="en-US" sz="1200" dirty="0" smtClean="0">
                  <a:solidFill>
                    <a:schemeClr val="bg1"/>
                  </a:solidFill>
                  <a:effectLst>
                    <a:outerShdw blurRad="38100" dist="38100" dir="2700000" algn="tl">
                      <a:srgbClr val="000000">
                        <a:alpha val="43137"/>
                      </a:srgbClr>
                    </a:outerShdw>
                  </a:effectLst>
                </a:rPr>
                <a:t>IMS</a:t>
              </a:r>
              <a:endParaRPr lang="en-US" sz="1200" dirty="0">
                <a:solidFill>
                  <a:schemeClr val="bg1"/>
                </a:solidFill>
                <a:effectLst>
                  <a:outerShdw blurRad="38100" dist="38100" dir="2700000" algn="tl">
                    <a:srgbClr val="000000">
                      <a:alpha val="43137"/>
                    </a:srgbClr>
                  </a:outerShdw>
                </a:effectLst>
              </a:endParaRPr>
            </a:p>
            <a:p>
              <a:pPr lvl="0" algn="ctr"/>
              <a:r>
                <a:rPr lang="en-US" sz="1200" dirty="0">
                  <a:solidFill>
                    <a:schemeClr val="bg1"/>
                  </a:solidFill>
                  <a:effectLst>
                    <a:outerShdw blurRad="38100" dist="38100" dir="2700000" algn="tl">
                      <a:srgbClr val="000000">
                        <a:alpha val="43137"/>
                      </a:srgbClr>
                    </a:outerShdw>
                  </a:effectLst>
                </a:rPr>
                <a:t> &amp;</a:t>
              </a:r>
              <a:r>
                <a:rPr lang="en-US" sz="1200" dirty="0" smtClean="0">
                  <a:solidFill>
                    <a:schemeClr val="bg1"/>
                  </a:solidFill>
                  <a:effectLst>
                    <a:outerShdw blurRad="38100" dist="38100" dir="2700000" algn="tl">
                      <a:srgbClr val="000000">
                        <a:alpha val="43137"/>
                      </a:srgbClr>
                    </a:outerShdw>
                  </a:effectLst>
                </a:rPr>
                <a:t> Policy control</a:t>
              </a:r>
              <a:endParaRPr lang="en-US" sz="1200" dirty="0">
                <a:solidFill>
                  <a:schemeClr val="bg1"/>
                </a:solidFill>
                <a:effectLst>
                  <a:outerShdw blurRad="38100" dist="38100" dir="2700000" algn="tl">
                    <a:srgbClr val="000000">
                      <a:alpha val="43137"/>
                    </a:srgbClr>
                  </a:outerShdw>
                </a:effectLst>
              </a:endParaRPr>
            </a:p>
          </p:txBody>
        </p:sp>
        <p:grpSp>
          <p:nvGrpSpPr>
            <p:cNvPr id="38" name="Group 37"/>
            <p:cNvGrpSpPr/>
            <p:nvPr/>
          </p:nvGrpSpPr>
          <p:grpSpPr>
            <a:xfrm>
              <a:off x="1798462" y="4775235"/>
              <a:ext cx="347680" cy="881091"/>
              <a:chOff x="1798463" y="4800635"/>
              <a:chExt cx="347680" cy="881091"/>
            </a:xfrm>
            <a:solidFill>
              <a:srgbClr val="FFFF00"/>
            </a:solidFill>
          </p:grpSpPr>
          <p:cxnSp>
            <p:nvCxnSpPr>
              <p:cNvPr id="85" name="Straight Arrow Connector 84"/>
              <p:cNvCxnSpPr>
                <a:stCxn id="84" idx="2"/>
                <a:endCxn id="86" idx="0"/>
              </p:cNvCxnSpPr>
              <p:nvPr/>
            </p:nvCxnSpPr>
            <p:spPr>
              <a:xfrm>
                <a:off x="1991832" y="4800635"/>
                <a:ext cx="154311" cy="881091"/>
              </a:xfrm>
              <a:prstGeom prst="straightConnector1">
                <a:avLst/>
              </a:prstGeom>
              <a:grpFill/>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4" idx="2"/>
                <a:endCxn id="88" idx="1"/>
              </p:cNvCxnSpPr>
              <p:nvPr/>
            </p:nvCxnSpPr>
            <p:spPr>
              <a:xfrm flipH="1">
                <a:off x="1798463" y="4800635"/>
                <a:ext cx="193369" cy="344778"/>
              </a:xfrm>
              <a:prstGeom prst="straightConnector1">
                <a:avLst/>
              </a:prstGeom>
              <a:grpFill/>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8385126" y="3325082"/>
              <a:ext cx="1266793" cy="308872"/>
              <a:chOff x="8385126" y="3325082"/>
              <a:chExt cx="1266793" cy="308872"/>
            </a:xfrm>
            <a:solidFill>
              <a:srgbClr val="FFFF00"/>
            </a:solidFill>
          </p:grpSpPr>
          <p:cxnSp>
            <p:nvCxnSpPr>
              <p:cNvPr id="76" name="Straight Arrow Connector 75"/>
              <p:cNvCxnSpPr>
                <a:stCxn id="10" idx="2"/>
                <a:endCxn id="87" idx="7"/>
              </p:cNvCxnSpPr>
              <p:nvPr/>
            </p:nvCxnSpPr>
            <p:spPr>
              <a:xfrm flipH="1">
                <a:off x="8385126" y="3325082"/>
                <a:ext cx="1119375" cy="224349"/>
              </a:xfrm>
              <a:prstGeom prst="straightConnector1">
                <a:avLst/>
              </a:prstGeom>
              <a:grpFill/>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0" idx="2"/>
                <a:endCxn id="27" idx="0"/>
              </p:cNvCxnSpPr>
              <p:nvPr/>
            </p:nvCxnSpPr>
            <p:spPr>
              <a:xfrm>
                <a:off x="9504502" y="3325082"/>
                <a:ext cx="147417" cy="308872"/>
              </a:xfrm>
              <a:prstGeom prst="straightConnector1">
                <a:avLst/>
              </a:prstGeom>
              <a:grpFill/>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sp>
        <p:nvSpPr>
          <p:cNvPr id="68" name="Oval 67"/>
          <p:cNvSpPr/>
          <p:nvPr/>
        </p:nvSpPr>
        <p:spPr>
          <a:xfrm>
            <a:off x="2251440" y="1102517"/>
            <a:ext cx="1199214" cy="616868"/>
          </a:xfrm>
          <a:prstGeom prst="ellipse">
            <a:avLst/>
          </a:prstGeom>
          <a:ln/>
        </p:spPr>
        <p:style>
          <a:lnRef idx="0">
            <a:schemeClr val="accent5"/>
          </a:lnRef>
          <a:fillRef idx="3">
            <a:schemeClr val="accent5"/>
          </a:fillRef>
          <a:effectRef idx="3">
            <a:schemeClr val="accent5"/>
          </a:effectRef>
          <a:fontRef idx="minor">
            <a:schemeClr val="lt1"/>
          </a:fontRef>
        </p:style>
        <p:txBody>
          <a:bodyPr wrap="none" lIns="0" tIns="36000" rIns="0" bIns="36000" rtlCol="0" anchor="ctr"/>
          <a:lstStyle/>
          <a:p>
            <a:pPr lvl="0" algn="ctr"/>
            <a:r>
              <a:rPr lang="en-US" sz="1100" dirty="0" smtClean="0">
                <a:solidFill>
                  <a:srgbClr val="FFFFFF"/>
                </a:solidFill>
                <a:effectLst>
                  <a:outerShdw blurRad="38100" dist="38100" dir="2700000" algn="tl">
                    <a:srgbClr val="000000">
                      <a:alpha val="43137"/>
                    </a:srgbClr>
                  </a:outerShdw>
                </a:effectLst>
              </a:rPr>
              <a:t>Mobility</a:t>
            </a:r>
          </a:p>
          <a:p>
            <a:pPr lvl="0" algn="ctr"/>
            <a:r>
              <a:rPr lang="en-US" sz="1100" dirty="0" smtClean="0">
                <a:solidFill>
                  <a:srgbClr val="FFFFFF"/>
                </a:solidFill>
                <a:effectLst>
                  <a:outerShdw blurRad="38100" dist="38100" dir="2700000" algn="tl">
                    <a:srgbClr val="000000">
                      <a:alpha val="43137"/>
                    </a:srgbClr>
                  </a:outerShdw>
                </a:effectLst>
              </a:rPr>
              <a:t>Management</a:t>
            </a:r>
          </a:p>
          <a:p>
            <a:pPr lvl="0" algn="ctr"/>
            <a:r>
              <a:rPr lang="en-US" sz="1100" dirty="0" smtClean="0">
                <a:solidFill>
                  <a:srgbClr val="FFFFFF"/>
                </a:solidFill>
                <a:effectLst>
                  <a:outerShdw blurRad="38100" dist="38100" dir="2700000" algn="tl">
                    <a:srgbClr val="000000">
                      <a:alpha val="43137"/>
                    </a:srgbClr>
                  </a:outerShdw>
                </a:effectLst>
              </a:rPr>
              <a:t>(MME)</a:t>
            </a:r>
            <a:endParaRPr lang="en-US" sz="1100" dirty="0">
              <a:solidFill>
                <a:srgbClr val="FFFFFF"/>
              </a:solidFill>
              <a:effectLst>
                <a:outerShdw blurRad="38100" dist="38100" dir="2700000" algn="tl">
                  <a:srgbClr val="000000">
                    <a:alpha val="43137"/>
                  </a:srgbClr>
                </a:outerShdw>
              </a:effectLst>
            </a:endParaRPr>
          </a:p>
        </p:txBody>
      </p:sp>
      <p:sp>
        <p:nvSpPr>
          <p:cNvPr id="70" name="Oval 69"/>
          <p:cNvSpPr/>
          <p:nvPr/>
        </p:nvSpPr>
        <p:spPr>
          <a:xfrm>
            <a:off x="3784023" y="1225458"/>
            <a:ext cx="819252" cy="616868"/>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wrap="none" lIns="0" tIns="36000" rIns="0" bIns="36000" rtlCol="0" anchor="ctr"/>
          <a:lstStyle/>
          <a:p>
            <a:pPr lvl="0" algn="ctr"/>
            <a:r>
              <a:rPr lang="en-US" sz="1100" dirty="0" smtClean="0">
                <a:solidFill>
                  <a:srgbClr val="FFFFFF"/>
                </a:solidFill>
                <a:effectLst>
                  <a:outerShdw blurRad="38100" dist="38100" dir="2700000" algn="tl">
                    <a:srgbClr val="000000">
                      <a:alpha val="43137"/>
                    </a:srgbClr>
                  </a:outerShdw>
                </a:effectLst>
              </a:rPr>
              <a:t>Small Cell</a:t>
            </a:r>
          </a:p>
          <a:p>
            <a:pPr lvl="0" algn="ctr"/>
            <a:r>
              <a:rPr lang="en-US" sz="1100" dirty="0" smtClean="0">
                <a:solidFill>
                  <a:srgbClr val="FFFFFF"/>
                </a:solidFill>
                <a:effectLst>
                  <a:outerShdw blurRad="38100" dist="38100" dir="2700000" algn="tl">
                    <a:srgbClr val="000000">
                      <a:alpha val="43137"/>
                    </a:srgbClr>
                  </a:outerShdw>
                </a:effectLst>
              </a:rPr>
              <a:t>GWs</a:t>
            </a:r>
            <a:endParaRPr lang="en-US" sz="1100" dirty="0">
              <a:solidFill>
                <a:srgbClr val="FFFFFF"/>
              </a:solidFill>
              <a:effectLst>
                <a:outerShdw blurRad="38100" dist="38100" dir="2700000" algn="tl">
                  <a:srgbClr val="000000">
                    <a:alpha val="43137"/>
                  </a:srgbClr>
                </a:outerShdw>
              </a:effectLst>
            </a:endParaRPr>
          </a:p>
        </p:txBody>
      </p:sp>
      <p:cxnSp>
        <p:nvCxnSpPr>
          <p:cNvPr id="71" name="Straight Arrow Connector 70"/>
          <p:cNvCxnSpPr>
            <a:stCxn id="81" idx="2"/>
            <a:endCxn id="68" idx="1"/>
          </p:cNvCxnSpPr>
          <p:nvPr/>
        </p:nvCxnSpPr>
        <p:spPr>
          <a:xfrm>
            <a:off x="1993863" y="1101782"/>
            <a:ext cx="433198" cy="91073"/>
          </a:xfrm>
          <a:prstGeom prst="straightConnector1">
            <a:avLst/>
          </a:prstGeom>
          <a:ln w="28575">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Snip Single Corner Rectangle 6"/>
          <p:cNvSpPr/>
          <p:nvPr/>
        </p:nvSpPr>
        <p:spPr>
          <a:xfrm flipV="1">
            <a:off x="751599" y="1033684"/>
            <a:ext cx="4182656" cy="1978129"/>
          </a:xfrm>
          <a:prstGeom prst="snip1Rect">
            <a:avLst>
              <a:gd name="adj" fmla="val 41664"/>
            </a:avLst>
          </a:prstGeom>
          <a:solidFill>
            <a:schemeClr val="accent3">
              <a:lumMod val="40000"/>
              <a:lumOff val="60000"/>
              <a:alpha val="50196"/>
            </a:schemeClr>
          </a:solidFill>
          <a:ln>
            <a:noFill/>
          </a:ln>
        </p:spPr>
        <p:txBody>
          <a:bodyPr wrap="square" lIns="72000" tIns="36000" rIns="72000" bIns="36000" rtlCol="0" anchor="ctr">
            <a:noAutofit/>
          </a:bodyPr>
          <a:lstStyle/>
          <a:p>
            <a:pPr algn="ctr"/>
            <a:endParaRPr lang="en-NZ" sz="1200" dirty="0" smtClean="0">
              <a:solidFill>
                <a:schemeClr val="accent6">
                  <a:lumMod val="20000"/>
                  <a:lumOff val="80000"/>
                </a:schemeClr>
              </a:solidFill>
            </a:endParaRPr>
          </a:p>
        </p:txBody>
      </p:sp>
      <p:sp>
        <p:nvSpPr>
          <p:cNvPr id="8" name="TextBox 7"/>
          <p:cNvSpPr txBox="1"/>
          <p:nvPr/>
        </p:nvSpPr>
        <p:spPr>
          <a:xfrm>
            <a:off x="1503608" y="1829967"/>
            <a:ext cx="3031086" cy="338554"/>
          </a:xfrm>
          <a:prstGeom prst="rect">
            <a:avLst/>
          </a:prstGeom>
          <a:noFill/>
        </p:spPr>
        <p:txBody>
          <a:bodyPr wrap="none" rtlCol="0">
            <a:spAutoFit/>
          </a:bodyPr>
          <a:lstStyle/>
          <a:p>
            <a:r>
              <a:rPr lang="en-US" sz="1600" dirty="0" smtClean="0">
                <a:solidFill>
                  <a:srgbClr val="000000"/>
                </a:solidFill>
              </a:rPr>
              <a:t>Current Scope for Virtualisation</a:t>
            </a:r>
            <a:endParaRPr lang="en-NZ" sz="1600" dirty="0">
              <a:solidFill>
                <a:srgbClr val="000000"/>
              </a:solidFill>
            </a:endParaRPr>
          </a:p>
        </p:txBody>
      </p:sp>
    </p:spTree>
    <p:extLst>
      <p:ext uri="{BB962C8B-B14F-4D97-AF65-F5344CB8AC3E}">
        <p14:creationId xmlns:p14="http://schemas.microsoft.com/office/powerpoint/2010/main" val="2757766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832403" y="842388"/>
            <a:ext cx="1800000" cy="3820103"/>
          </a:xfrm>
          <a:prstGeom prst="roundRect">
            <a:avLst>
              <a:gd name="adj" fmla="val 6073"/>
            </a:avLst>
          </a:prstGeom>
          <a:noFill/>
          <a:ln>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54007" rIns="0" bIns="27004" rtlCol="0" anchor="t" anchorCtr="0"/>
          <a:lstStyle/>
          <a:p>
            <a:pPr algn="ctr"/>
            <a:r>
              <a:rPr lang="en-US" sz="1200" dirty="0">
                <a:solidFill>
                  <a:srgbClr val="FF9900"/>
                </a:solidFill>
              </a:rPr>
              <a:t>Voice &amp; Messaging</a:t>
            </a:r>
          </a:p>
        </p:txBody>
      </p:sp>
      <p:sp>
        <p:nvSpPr>
          <p:cNvPr id="72" name="Rounded Rectangle 71"/>
          <p:cNvSpPr/>
          <p:nvPr/>
        </p:nvSpPr>
        <p:spPr>
          <a:xfrm>
            <a:off x="4697620" y="842389"/>
            <a:ext cx="1800000" cy="3820102"/>
          </a:xfrm>
          <a:prstGeom prst="roundRect">
            <a:avLst>
              <a:gd name="adj" fmla="val 6073"/>
            </a:avLst>
          </a:prstGeom>
          <a:noFill/>
          <a:ln>
            <a:solidFill>
              <a:srgbClr val="92D05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54007" tIns="27004" rIns="54007" bIns="27004" rtlCol="0" anchor="t" anchorCtr="0"/>
          <a:lstStyle/>
          <a:p>
            <a:pPr algn="ctr"/>
            <a:r>
              <a:rPr lang="en-US" sz="1400" dirty="0" smtClean="0">
                <a:solidFill>
                  <a:srgbClr val="92D050"/>
                </a:solidFill>
              </a:rPr>
              <a:t>Enterprise</a:t>
            </a:r>
          </a:p>
        </p:txBody>
      </p:sp>
      <p:sp>
        <p:nvSpPr>
          <p:cNvPr id="47" name="Rounded Rectangle 46"/>
          <p:cNvSpPr/>
          <p:nvPr/>
        </p:nvSpPr>
        <p:spPr>
          <a:xfrm>
            <a:off x="6573086" y="842388"/>
            <a:ext cx="1800000" cy="3820103"/>
          </a:xfrm>
          <a:prstGeom prst="roundRect">
            <a:avLst>
              <a:gd name="adj" fmla="val 6073"/>
            </a:avLst>
          </a:prstGeom>
          <a:noFill/>
          <a:ln>
            <a:solidFill>
              <a:srgbClr val="00B0F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4" rIns="54007" bIns="27004" rtlCol="0" anchor="t" anchorCtr="0"/>
          <a:lstStyle/>
          <a:p>
            <a:pPr algn="ctr"/>
            <a:r>
              <a:rPr lang="en-US" sz="1400" dirty="0" smtClean="0">
                <a:solidFill>
                  <a:srgbClr val="00B0F0"/>
                </a:solidFill>
              </a:rPr>
              <a:t>M2M</a:t>
            </a:r>
          </a:p>
        </p:txBody>
      </p:sp>
      <p:sp>
        <p:nvSpPr>
          <p:cNvPr id="4" name="Rounded Rectangle 3"/>
          <p:cNvSpPr/>
          <p:nvPr/>
        </p:nvSpPr>
        <p:spPr>
          <a:xfrm>
            <a:off x="2188265" y="1158575"/>
            <a:ext cx="6374854" cy="1397037"/>
          </a:xfrm>
          <a:prstGeom prst="roundRect">
            <a:avLst/>
          </a:prstGeom>
          <a:solidFill>
            <a:srgbClr val="7030A0">
              <a:alpha val="75000"/>
            </a:srgbClr>
          </a:solidFill>
          <a:ln/>
        </p:spPr>
        <p:style>
          <a:lnRef idx="0">
            <a:schemeClr val="accent6"/>
          </a:lnRef>
          <a:fillRef idx="3">
            <a:schemeClr val="accent6"/>
          </a:fillRef>
          <a:effectRef idx="3">
            <a:schemeClr val="accent6"/>
          </a:effectRef>
          <a:fontRef idx="minor">
            <a:schemeClr val="lt1"/>
          </a:fontRef>
        </p:style>
        <p:txBody>
          <a:bodyPr lIns="54007" tIns="0" rIns="54007" bIns="27004" rtlCol="0" anchor="t" anchorCtr="0"/>
          <a:lstStyle/>
          <a:p>
            <a:pPr algn="ctr"/>
            <a:endParaRPr lang="en-US" b="1" dirty="0" smtClean="0">
              <a:solidFill>
                <a:srgbClr val="FFFF00"/>
              </a:solidFill>
              <a:effectLst>
                <a:outerShdw blurRad="50800" dist="38100" dir="2700000" algn="tl" rotWithShape="0">
                  <a:prstClr val="black">
                    <a:alpha val="40000"/>
                  </a:prstClr>
                </a:outerShdw>
              </a:effectLst>
            </a:endParaRPr>
          </a:p>
        </p:txBody>
      </p:sp>
      <p:sp>
        <p:nvSpPr>
          <p:cNvPr id="2" name="Title 1"/>
          <p:cNvSpPr>
            <a:spLocks noGrp="1"/>
          </p:cNvSpPr>
          <p:nvPr>
            <p:ph type="title"/>
          </p:nvPr>
        </p:nvSpPr>
        <p:spPr>
          <a:xfrm>
            <a:off x="-6320" y="0"/>
            <a:ext cx="8345488"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360000" rIns="61730" bIns="34295" numCol="1" rtlCol="0" anchor="t" anchorCtr="0" compatLnSpc="1">
            <a:prstTxWarp prst="textNoShape">
              <a:avLst/>
            </a:prstTxWarp>
            <a:noAutofit/>
          </a:bodyPr>
          <a:lstStyle/>
          <a:p>
            <a:pPr>
              <a:lnSpc>
                <a:spcPct val="90000"/>
              </a:lnSpc>
            </a:pPr>
            <a:r>
              <a:rPr lang="en-US" dirty="0"/>
              <a:t>Cisco Mobile Internet Architecture</a:t>
            </a:r>
          </a:p>
        </p:txBody>
      </p:sp>
      <p:sp>
        <p:nvSpPr>
          <p:cNvPr id="5" name="Rounded Rectangle 4"/>
          <p:cNvSpPr/>
          <p:nvPr/>
        </p:nvSpPr>
        <p:spPr>
          <a:xfrm>
            <a:off x="2188266" y="2611013"/>
            <a:ext cx="6374854" cy="704167"/>
          </a:xfrm>
          <a:prstGeom prst="roundRect">
            <a:avLst/>
          </a:prstGeom>
          <a:solidFill>
            <a:srgbClr val="00B050">
              <a:alpha val="75000"/>
            </a:srgbClr>
          </a:solidFill>
          <a:ln/>
        </p:spPr>
        <p:style>
          <a:lnRef idx="0">
            <a:schemeClr val="accent4"/>
          </a:lnRef>
          <a:fillRef idx="3">
            <a:schemeClr val="accent4"/>
          </a:fillRef>
          <a:effectRef idx="3">
            <a:schemeClr val="accent4"/>
          </a:effectRef>
          <a:fontRef idx="minor">
            <a:schemeClr val="lt1"/>
          </a:fontRef>
        </p:style>
        <p:txBody>
          <a:bodyPr lIns="68589" tIns="34295" rIns="68589" bIns="34295" rtlCol="0" anchor="ctr"/>
          <a:lstStyle/>
          <a:p>
            <a:pPr algn="ctr"/>
            <a:endParaRPr lang="en-US" dirty="0">
              <a:solidFill>
                <a:srgbClr val="FFFFFF"/>
              </a:solidFill>
            </a:endParaRPr>
          </a:p>
        </p:txBody>
      </p:sp>
      <p:sp>
        <p:nvSpPr>
          <p:cNvPr id="10" name="Rounded Rectangle 9"/>
          <p:cNvSpPr/>
          <p:nvPr/>
        </p:nvSpPr>
        <p:spPr>
          <a:xfrm>
            <a:off x="2188265" y="3391372"/>
            <a:ext cx="6374854" cy="811198"/>
          </a:xfrm>
          <a:prstGeom prst="roundRect">
            <a:avLst/>
          </a:prstGeom>
          <a:solidFill>
            <a:srgbClr val="00B0F0">
              <a:alpha val="75000"/>
            </a:srgbClr>
          </a:solidFill>
          <a:ln/>
        </p:spPr>
        <p:style>
          <a:lnRef idx="0">
            <a:schemeClr val="accent1"/>
          </a:lnRef>
          <a:fillRef idx="3">
            <a:schemeClr val="accent1"/>
          </a:fillRef>
          <a:effectRef idx="3">
            <a:schemeClr val="accent1"/>
          </a:effectRef>
          <a:fontRef idx="minor">
            <a:schemeClr val="lt1"/>
          </a:fontRef>
        </p:style>
        <p:txBody>
          <a:bodyPr lIns="68589" tIns="34295" rIns="68589" bIns="34295" rtlCol="0" anchor="ctr"/>
          <a:lstStyle/>
          <a:p>
            <a:pPr algn="ctr"/>
            <a:endParaRPr lang="en-US" dirty="0">
              <a:solidFill>
                <a:srgbClr val="FFFFFF"/>
              </a:solidFill>
            </a:endParaRPr>
          </a:p>
        </p:txBody>
      </p:sp>
      <p:grpSp>
        <p:nvGrpSpPr>
          <p:cNvPr id="7" name="Group 128"/>
          <p:cNvGrpSpPr/>
          <p:nvPr/>
        </p:nvGrpSpPr>
        <p:grpSpPr>
          <a:xfrm>
            <a:off x="5827174" y="3751122"/>
            <a:ext cx="1799787" cy="397405"/>
            <a:chOff x="1425763" y="2043712"/>
            <a:chExt cx="793492" cy="760976"/>
          </a:xfrm>
        </p:grpSpPr>
        <p:sp>
          <p:nvSpPr>
            <p:cNvPr id="21" name="Rounded Rectangle 20"/>
            <p:cNvSpPr/>
            <p:nvPr/>
          </p:nvSpPr>
          <p:spPr>
            <a:xfrm>
              <a:off x="1425763" y="2043712"/>
              <a:ext cx="793492" cy="760976"/>
            </a:xfrm>
            <a:prstGeom prst="roundRect">
              <a:avLst/>
            </a:prstGeom>
            <a:solidFill>
              <a:schemeClr val="bg1">
                <a:lumMod val="65000"/>
              </a:schemeClr>
            </a:solidFill>
            <a:ln w="22225">
              <a:gradFill flip="none" rotWithShape="1">
                <a:gsLst>
                  <a:gs pos="0">
                    <a:schemeClr val="bg1">
                      <a:lumMod val="50000"/>
                    </a:schemeClr>
                  </a:gs>
                  <a:gs pos="50000">
                    <a:schemeClr val="bg1">
                      <a:lumMod val="85000"/>
                    </a:schemeClr>
                  </a:gs>
                </a:gsLst>
                <a:lin ang="189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Freeform 21"/>
            <p:cNvSpPr/>
            <p:nvPr/>
          </p:nvSpPr>
          <p:spPr>
            <a:xfrm>
              <a:off x="1475141" y="2105289"/>
              <a:ext cx="571249" cy="542834"/>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adFill rotWithShape="1">
              <a:gsLst>
                <a:gs pos="0">
                  <a:srgbClr val="FFFFFF">
                    <a:alpha val="24000"/>
                  </a:srgbClr>
                </a:gs>
                <a:gs pos="100000">
                  <a:schemeClr val="bg1">
                    <a:alpha val="0"/>
                  </a:schemeClr>
                </a:gs>
              </a:gsLst>
              <a:lin ang="5400000" scaled="1"/>
            </a:gradFill>
            <a:ln w="25400" algn="ctr">
              <a:noFill/>
              <a:round/>
              <a:headEnd/>
              <a:tailEnd/>
            </a:ln>
            <a:effectLst/>
          </p:spPr>
          <p:txBody>
            <a:bodyPr/>
            <a:lstStyle/>
            <a:p>
              <a:endParaRPr lang="en-US" dirty="0">
                <a:solidFill>
                  <a:srgbClr val="0096D6"/>
                </a:solidFill>
              </a:endParaRPr>
            </a:p>
          </p:txBody>
        </p:sp>
      </p:grpSp>
      <p:sp>
        <p:nvSpPr>
          <p:cNvPr id="19" name="TextBox 18"/>
          <p:cNvSpPr txBox="1"/>
          <p:nvPr/>
        </p:nvSpPr>
        <p:spPr>
          <a:xfrm>
            <a:off x="5848005" y="3744929"/>
            <a:ext cx="1790699" cy="392415"/>
          </a:xfrm>
          <a:prstGeom prst="rect">
            <a:avLst/>
          </a:prstGeom>
          <a:noFill/>
        </p:spPr>
        <p:txBody>
          <a:bodyPr wrap="square" lIns="68589" tIns="34295" rIns="68589" bIns="34295" rtlCol="0">
            <a:spAutoFit/>
          </a:bodyPr>
          <a:lstStyle/>
          <a:p>
            <a:pPr algn="ctr"/>
            <a:r>
              <a:rPr lang="en-US" sz="1200" dirty="0">
                <a:solidFill>
                  <a:schemeClr val="bg1"/>
                </a:solidFill>
              </a:rPr>
              <a:t>Macro Cells</a:t>
            </a:r>
          </a:p>
          <a:p>
            <a:pPr algn="ctr"/>
            <a:r>
              <a:rPr lang="en-US" sz="900" dirty="0">
                <a:solidFill>
                  <a:schemeClr val="bg1"/>
                </a:solidFill>
              </a:rPr>
              <a:t>Any G / Any Vendor</a:t>
            </a:r>
          </a:p>
        </p:txBody>
      </p:sp>
      <p:pic>
        <p:nvPicPr>
          <p:cNvPr id="27" name="Picture 26" descr="house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498" y="4317600"/>
            <a:ext cx="414890" cy="245978"/>
          </a:xfrm>
          <a:prstGeom prst="rect">
            <a:avLst/>
          </a:prstGeom>
          <a:effectLst/>
        </p:spPr>
      </p:pic>
      <p:pic>
        <p:nvPicPr>
          <p:cNvPr id="30"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69703" y="4489009"/>
            <a:ext cx="359965" cy="346964"/>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tablet2.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auto">
          <a:xfrm rot="21259117">
            <a:off x="3737816" y="4555623"/>
            <a:ext cx="395174" cy="229209"/>
          </a:xfrm>
          <a:prstGeom prst="rect">
            <a:avLst/>
          </a:prstGeom>
          <a:noFill/>
          <a:ln>
            <a:noFill/>
          </a:ln>
        </p:spPr>
      </p:pic>
      <p:grpSp>
        <p:nvGrpSpPr>
          <p:cNvPr id="11" name="Group 128"/>
          <p:cNvGrpSpPr/>
          <p:nvPr/>
        </p:nvGrpSpPr>
        <p:grpSpPr>
          <a:xfrm>
            <a:off x="3693574" y="3770996"/>
            <a:ext cx="1799787" cy="378000"/>
            <a:chOff x="1425763" y="2081010"/>
            <a:chExt cx="793492" cy="709248"/>
          </a:xfrm>
        </p:grpSpPr>
        <p:sp>
          <p:nvSpPr>
            <p:cNvPr id="42" name="Rounded Rectangle 41"/>
            <p:cNvSpPr/>
            <p:nvPr/>
          </p:nvSpPr>
          <p:spPr>
            <a:xfrm>
              <a:off x="1425763" y="2081010"/>
              <a:ext cx="793492" cy="709248"/>
            </a:xfrm>
            <a:prstGeom prst="roundRect">
              <a:avLst/>
            </a:prstGeom>
            <a:solidFill>
              <a:schemeClr val="accent3">
                <a:lumMod val="10000"/>
              </a:schemeClr>
            </a:solidFill>
            <a:ln w="22225">
              <a:solidFill>
                <a:srgbClr val="00B0F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3" name="Freeform 42"/>
            <p:cNvSpPr/>
            <p:nvPr/>
          </p:nvSpPr>
          <p:spPr>
            <a:xfrm>
              <a:off x="1475141" y="2105289"/>
              <a:ext cx="571249" cy="542834"/>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adFill rotWithShape="1">
              <a:gsLst>
                <a:gs pos="0">
                  <a:srgbClr val="FFFFFF">
                    <a:alpha val="24000"/>
                  </a:srgbClr>
                </a:gs>
                <a:gs pos="100000">
                  <a:schemeClr val="bg1">
                    <a:alpha val="0"/>
                  </a:schemeClr>
                </a:gs>
              </a:gsLst>
              <a:lin ang="5400000" scaled="1"/>
            </a:gradFill>
            <a:ln w="25400" algn="ctr">
              <a:noFill/>
              <a:round/>
              <a:headEnd/>
              <a:tailEnd/>
            </a:ln>
            <a:effectLst/>
          </p:spPr>
          <p:txBody>
            <a:bodyPr/>
            <a:lstStyle/>
            <a:p>
              <a:endParaRPr lang="en-US" dirty="0">
                <a:solidFill>
                  <a:srgbClr val="0096D6"/>
                </a:solidFill>
              </a:endParaRPr>
            </a:p>
          </p:txBody>
        </p:sp>
      </p:grpSp>
      <p:sp>
        <p:nvSpPr>
          <p:cNvPr id="18" name="TextBox 17"/>
          <p:cNvSpPr txBox="1"/>
          <p:nvPr/>
        </p:nvSpPr>
        <p:spPr>
          <a:xfrm>
            <a:off x="3781828" y="3773319"/>
            <a:ext cx="1600456" cy="253926"/>
          </a:xfrm>
          <a:prstGeom prst="rect">
            <a:avLst/>
          </a:prstGeom>
          <a:noFill/>
        </p:spPr>
        <p:txBody>
          <a:bodyPr wrap="none" lIns="68589" tIns="34295" rIns="68589" bIns="34295" rtlCol="0">
            <a:spAutoFit/>
          </a:bodyPr>
          <a:lstStyle/>
          <a:p>
            <a:pPr algn="ctr"/>
            <a:r>
              <a:rPr lang="en-US" sz="1200" dirty="0" smtClean="0">
                <a:solidFill>
                  <a:schemeClr val="bg1"/>
                </a:solidFill>
              </a:rPr>
              <a:t>Universal Small </a:t>
            </a:r>
            <a:r>
              <a:rPr lang="en-US" sz="1200" dirty="0">
                <a:solidFill>
                  <a:schemeClr val="bg1"/>
                </a:solidFill>
              </a:rPr>
              <a:t>Cells</a:t>
            </a:r>
          </a:p>
        </p:txBody>
      </p:sp>
      <p:sp>
        <p:nvSpPr>
          <p:cNvPr id="81" name="TextBox 80"/>
          <p:cNvSpPr txBox="1"/>
          <p:nvPr/>
        </p:nvSpPr>
        <p:spPr>
          <a:xfrm>
            <a:off x="3845734" y="2470267"/>
            <a:ext cx="3606337" cy="360000"/>
          </a:xfrm>
          <a:prstGeom prst="roundRect">
            <a:avLst/>
          </a:prstGeom>
          <a:gradFill flip="none" rotWithShape="1">
            <a:gsLst>
              <a:gs pos="0">
                <a:schemeClr val="tx1"/>
              </a:gs>
              <a:gs pos="7000">
                <a:schemeClr val="tx1"/>
              </a:gs>
              <a:gs pos="13000">
                <a:schemeClr val="tx1">
                  <a:lumMod val="50000"/>
                  <a:lumOff val="50000"/>
                </a:schemeClr>
              </a:gs>
              <a:gs pos="21000">
                <a:schemeClr val="tx1"/>
              </a:gs>
              <a:gs pos="80680">
                <a:srgbClr val="1D1D1D"/>
              </a:gs>
              <a:gs pos="100000">
                <a:schemeClr val="tx1"/>
              </a:gs>
            </a:gsLst>
            <a:lin ang="4800000" scaled="0"/>
            <a:tileRect/>
          </a:gradFill>
        </p:spPr>
        <p:style>
          <a:lnRef idx="0">
            <a:schemeClr val="dk1"/>
          </a:lnRef>
          <a:fillRef idx="3">
            <a:schemeClr val="dk1"/>
          </a:fillRef>
          <a:effectRef idx="3">
            <a:schemeClr val="dk1"/>
          </a:effectRef>
          <a:fontRef idx="minor">
            <a:schemeClr val="lt1"/>
          </a:fontRef>
        </p:style>
        <p:txBody>
          <a:bodyPr wrap="square" lIns="36000" tIns="0" rIns="36000" bIns="0" rtlCol="0">
            <a:noAutofit/>
          </a:bodyPr>
          <a:lstStyle>
            <a:defPPr>
              <a:defRPr lang="en-US"/>
            </a:defPPr>
            <a:lvl1pPr algn="ctr">
              <a:defRPr sz="12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ASR5000 Series </a:t>
            </a:r>
            <a:r>
              <a:rPr lang="en-US" dirty="0" smtClean="0"/>
              <a:t>Packet Core</a:t>
            </a:r>
            <a:endParaRPr lang="en-US" dirty="0"/>
          </a:p>
          <a:p>
            <a:r>
              <a:rPr lang="en-US" sz="900" dirty="0"/>
              <a:t>2G, 3G, LTE, WiFi, </a:t>
            </a:r>
            <a:r>
              <a:rPr lang="en-US" sz="900" dirty="0" smtClean="0"/>
              <a:t>Femto, inline Services</a:t>
            </a:r>
            <a:endParaRPr lang="en-US" sz="900" dirty="0"/>
          </a:p>
        </p:txBody>
      </p:sp>
      <p:sp>
        <p:nvSpPr>
          <p:cNvPr id="97" name="TextBox 96"/>
          <p:cNvSpPr txBox="1"/>
          <p:nvPr/>
        </p:nvSpPr>
        <p:spPr>
          <a:xfrm>
            <a:off x="3856588" y="2904035"/>
            <a:ext cx="3600000" cy="340519"/>
          </a:xfrm>
          <a:prstGeom prst="roundRect">
            <a:avLst/>
          </a:prstGeom>
          <a:gradFill flip="none" rotWithShape="1">
            <a:gsLst>
              <a:gs pos="0">
                <a:schemeClr val="tx1"/>
              </a:gs>
              <a:gs pos="7000">
                <a:schemeClr val="tx1"/>
              </a:gs>
              <a:gs pos="13000">
                <a:schemeClr val="tx1">
                  <a:lumMod val="50000"/>
                  <a:lumOff val="50000"/>
                </a:schemeClr>
              </a:gs>
              <a:gs pos="21000">
                <a:schemeClr val="tx1"/>
              </a:gs>
              <a:gs pos="80680">
                <a:srgbClr val="1D1D1D"/>
              </a:gs>
              <a:gs pos="100000">
                <a:schemeClr val="tx1"/>
              </a:gs>
            </a:gsLst>
            <a:lin ang="4800000" scaled="0"/>
            <a:tileRect/>
          </a:gradFill>
        </p:spPr>
        <p:style>
          <a:lnRef idx="0">
            <a:schemeClr val="dk1"/>
          </a:lnRef>
          <a:fillRef idx="3">
            <a:schemeClr val="dk1"/>
          </a:fillRef>
          <a:effectRef idx="3">
            <a:schemeClr val="dk1"/>
          </a:effectRef>
          <a:fontRef idx="minor">
            <a:schemeClr val="lt1"/>
          </a:fontRef>
        </p:style>
        <p:txBody>
          <a:bodyPr wrap="square" lIns="36000" tIns="0" rIns="36000" bIns="0" rtlCol="0">
            <a:spAutoFit/>
          </a:bodyPr>
          <a:lstStyle/>
          <a:p>
            <a:pPr algn="ctr"/>
            <a:r>
              <a:rPr lang="en-US" sz="1200" dirty="0" smtClean="0">
                <a:solidFill>
                  <a:schemeClr val="bg1"/>
                </a:solidFill>
              </a:rPr>
              <a:t>ASR900 &amp; 9000 Series Unified </a:t>
            </a:r>
            <a:r>
              <a:rPr lang="en-US" sz="1200" dirty="0">
                <a:solidFill>
                  <a:schemeClr val="bg1"/>
                </a:solidFill>
              </a:rPr>
              <a:t>Mobile Backhaul</a:t>
            </a:r>
          </a:p>
          <a:p>
            <a:pPr algn="ctr"/>
            <a:r>
              <a:rPr lang="en-US" sz="800" dirty="0" err="1">
                <a:solidFill>
                  <a:schemeClr val="bg1"/>
                </a:solidFill>
              </a:rPr>
              <a:t>TDM</a:t>
            </a:r>
            <a:r>
              <a:rPr lang="en-US" sz="800" dirty="0">
                <a:solidFill>
                  <a:schemeClr val="bg1"/>
                </a:solidFill>
              </a:rPr>
              <a:t>, ATM, IP, GE, 10 GE, </a:t>
            </a:r>
            <a:r>
              <a:rPr lang="en-US" sz="800" dirty="0" err="1">
                <a:solidFill>
                  <a:schemeClr val="bg1"/>
                </a:solidFill>
              </a:rPr>
              <a:t>L3VPN</a:t>
            </a:r>
            <a:r>
              <a:rPr lang="en-US" sz="800" dirty="0">
                <a:solidFill>
                  <a:schemeClr val="bg1"/>
                </a:solidFill>
              </a:rPr>
              <a:t>, </a:t>
            </a:r>
            <a:r>
              <a:rPr lang="en-US" sz="800" dirty="0" err="1">
                <a:solidFill>
                  <a:schemeClr val="bg1"/>
                </a:solidFill>
              </a:rPr>
              <a:t>etc</a:t>
            </a:r>
            <a:endParaRPr lang="en-US" sz="800" dirty="0">
              <a:solidFill>
                <a:schemeClr val="bg1"/>
              </a:solidFill>
            </a:endParaRPr>
          </a:p>
        </p:txBody>
      </p:sp>
      <p:sp>
        <p:nvSpPr>
          <p:cNvPr id="74" name="Rectangle 73"/>
          <p:cNvSpPr/>
          <p:nvPr/>
        </p:nvSpPr>
        <p:spPr>
          <a:xfrm>
            <a:off x="3799848" y="3963823"/>
            <a:ext cx="1337564" cy="192370"/>
          </a:xfrm>
          <a:prstGeom prst="rect">
            <a:avLst/>
          </a:prstGeom>
        </p:spPr>
        <p:txBody>
          <a:bodyPr wrap="none" lIns="68589" tIns="34295" rIns="68589" bIns="34295">
            <a:spAutoFit/>
          </a:bodyPr>
          <a:lstStyle/>
          <a:p>
            <a:pPr lvl="0" algn="r"/>
            <a:r>
              <a:rPr lang="en-US" sz="800" dirty="0">
                <a:solidFill>
                  <a:schemeClr val="bg1"/>
                </a:solidFill>
              </a:rPr>
              <a:t> Wi-Fi </a:t>
            </a:r>
            <a:r>
              <a:rPr lang="en-US" sz="800" dirty="0" smtClean="0">
                <a:solidFill>
                  <a:schemeClr val="bg1"/>
                </a:solidFill>
              </a:rPr>
              <a:t>APs, Femto, dSON</a:t>
            </a:r>
            <a:endParaRPr lang="en-US" sz="800" dirty="0">
              <a:solidFill>
                <a:schemeClr val="bg1"/>
              </a:solidFill>
            </a:endParaRPr>
          </a:p>
        </p:txBody>
      </p:sp>
      <p:sp>
        <p:nvSpPr>
          <p:cNvPr id="56" name="TextBox 55"/>
          <p:cNvSpPr txBox="1"/>
          <p:nvPr/>
        </p:nvSpPr>
        <p:spPr>
          <a:xfrm>
            <a:off x="3845734" y="2046685"/>
            <a:ext cx="3600000" cy="360000"/>
          </a:xfrm>
          <a:prstGeom prst="roundRect">
            <a:avLst/>
          </a:prstGeom>
          <a:gradFill flip="none" rotWithShape="1">
            <a:gsLst>
              <a:gs pos="0">
                <a:schemeClr val="tx1"/>
              </a:gs>
              <a:gs pos="7000">
                <a:schemeClr val="tx1"/>
              </a:gs>
              <a:gs pos="13000">
                <a:schemeClr val="tx1">
                  <a:lumMod val="50000"/>
                  <a:lumOff val="50000"/>
                </a:schemeClr>
              </a:gs>
              <a:gs pos="21000">
                <a:schemeClr val="tx1"/>
              </a:gs>
              <a:gs pos="80680">
                <a:srgbClr val="1D1D1D"/>
              </a:gs>
              <a:gs pos="100000">
                <a:schemeClr val="tx1"/>
              </a:gs>
            </a:gsLst>
            <a:lin ang="4800000" scaled="0"/>
            <a:tileRect/>
          </a:gradFill>
        </p:spPr>
        <p:style>
          <a:lnRef idx="0">
            <a:schemeClr val="dk1"/>
          </a:lnRef>
          <a:fillRef idx="3">
            <a:schemeClr val="dk1"/>
          </a:fillRef>
          <a:effectRef idx="3">
            <a:schemeClr val="dk1"/>
          </a:effectRef>
          <a:fontRef idx="minor">
            <a:schemeClr val="lt1"/>
          </a:fontRef>
        </p:style>
        <p:txBody>
          <a:bodyPr wrap="square" lIns="36000" tIns="0" rIns="36000" bIns="0" rtlCol="0">
            <a:noAutofit/>
          </a:bodyPr>
          <a:lstStyle>
            <a:defPPr>
              <a:defRPr lang="en-US"/>
            </a:defPPr>
            <a:lvl1pPr algn="ctr">
              <a:defRPr sz="12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Universal </a:t>
            </a:r>
            <a:r>
              <a:rPr lang="en-US" dirty="0"/>
              <a:t>Monetization </a:t>
            </a:r>
            <a:r>
              <a:rPr lang="en-US" dirty="0" smtClean="0"/>
              <a:t>Architecture</a:t>
            </a:r>
          </a:p>
          <a:p>
            <a:r>
              <a:rPr lang="en-US" sz="900" dirty="0" smtClean="0"/>
              <a:t>Policy (PCRF), Orchestration (NFV), Abstraction</a:t>
            </a:r>
            <a:endParaRPr lang="en-US" sz="900" dirty="0"/>
          </a:p>
        </p:txBody>
      </p:sp>
      <p:grpSp>
        <p:nvGrpSpPr>
          <p:cNvPr id="57" name="Group 128"/>
          <p:cNvGrpSpPr/>
          <p:nvPr/>
        </p:nvGrpSpPr>
        <p:grpSpPr>
          <a:xfrm>
            <a:off x="2975528" y="1296523"/>
            <a:ext cx="1513750" cy="273755"/>
            <a:chOff x="1425763" y="2043712"/>
            <a:chExt cx="793492" cy="760976"/>
          </a:xfrm>
        </p:grpSpPr>
        <p:sp>
          <p:nvSpPr>
            <p:cNvPr id="58" name="Rounded Rectangle 57"/>
            <p:cNvSpPr/>
            <p:nvPr/>
          </p:nvSpPr>
          <p:spPr>
            <a:xfrm>
              <a:off x="1425763" y="2043712"/>
              <a:ext cx="793492" cy="760976"/>
            </a:xfrm>
            <a:prstGeom prst="roundRect">
              <a:avLst/>
            </a:prstGeom>
            <a:solidFill>
              <a:schemeClr val="accent3">
                <a:lumMod val="10000"/>
              </a:schemeClr>
            </a:solidFill>
            <a:ln w="22225">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effectLst>
                    <a:outerShdw blurRad="50800" dist="38100" dir="2700000" algn="tl" rotWithShape="0">
                      <a:prstClr val="black">
                        <a:alpha val="40000"/>
                      </a:prstClr>
                    </a:outerShdw>
                  </a:effectLst>
                </a:rPr>
                <a:t>vIMS</a:t>
              </a:r>
              <a:endParaRPr lang="en-US" sz="1200" dirty="0">
                <a:solidFill>
                  <a:srgbClr val="FFFFFF"/>
                </a:solidFill>
                <a:effectLst>
                  <a:outerShdw blurRad="50800" dist="38100" dir="2700000" algn="tl" rotWithShape="0">
                    <a:prstClr val="black">
                      <a:alpha val="40000"/>
                    </a:prstClr>
                  </a:outerShdw>
                </a:effectLst>
              </a:endParaRPr>
            </a:p>
          </p:txBody>
        </p:sp>
        <p:sp>
          <p:nvSpPr>
            <p:cNvPr id="59" name="Freeform 58"/>
            <p:cNvSpPr/>
            <p:nvPr/>
          </p:nvSpPr>
          <p:spPr>
            <a:xfrm>
              <a:off x="1443881" y="2105290"/>
              <a:ext cx="571249" cy="542834"/>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adFill rotWithShape="1">
              <a:gsLst>
                <a:gs pos="0">
                  <a:srgbClr val="FFFFFF">
                    <a:alpha val="24000"/>
                  </a:srgbClr>
                </a:gs>
                <a:gs pos="100000">
                  <a:schemeClr val="bg1">
                    <a:alpha val="0"/>
                  </a:schemeClr>
                </a:gs>
              </a:gsLst>
              <a:lin ang="5400000" scaled="1"/>
            </a:gradFill>
            <a:ln w="25400" algn="ctr">
              <a:noFill/>
              <a:round/>
              <a:headEnd/>
              <a:tailEnd/>
            </a:ln>
            <a:effectLst/>
          </p:spPr>
          <p:txBody>
            <a:bodyPr/>
            <a:lstStyle/>
            <a:p>
              <a:endParaRPr lang="en-US" dirty="0">
                <a:solidFill>
                  <a:srgbClr val="0096D6"/>
                </a:solidFill>
              </a:endParaRPr>
            </a:p>
          </p:txBody>
        </p:sp>
      </p:grpSp>
      <p:pic>
        <p:nvPicPr>
          <p:cNvPr id="46" name="Picture 2" descr="\\psf\Host\Volumes\Data\Graphics\Cisco Stock\Cisco Logo  Jabb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1271" y="1630170"/>
            <a:ext cx="376376" cy="35917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 name="Picture 4" descr="\\psf\Host\Volumes\Data\Graphics\Logos\Logo Cisco Webe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1964" y="1630917"/>
            <a:ext cx="366696" cy="353707"/>
          </a:xfrm>
          <a:prstGeom prst="rect">
            <a:avLst/>
          </a:prstGeom>
          <a:noFill/>
          <a:extLst>
            <a:ext uri="{909E8E84-426E-40DD-AFC4-6F175D3DCCD1}">
              <a14:hiddenFill xmlns:a14="http://schemas.microsoft.com/office/drawing/2010/main">
                <a:solidFill>
                  <a:srgbClr val="FFFFFF"/>
                </a:solidFill>
              </a14:hiddenFill>
            </a:ext>
          </a:extLst>
        </p:spPr>
      </p:pic>
      <p:pic>
        <p:nvPicPr>
          <p:cNvPr id="81923" name="Pictur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448" y="1634775"/>
            <a:ext cx="612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0" name="Group 128"/>
          <p:cNvGrpSpPr/>
          <p:nvPr/>
        </p:nvGrpSpPr>
        <p:grpSpPr>
          <a:xfrm>
            <a:off x="4750628" y="1299101"/>
            <a:ext cx="1680880" cy="297000"/>
            <a:chOff x="1425763" y="2043712"/>
            <a:chExt cx="793492" cy="825593"/>
          </a:xfrm>
        </p:grpSpPr>
        <p:sp>
          <p:nvSpPr>
            <p:cNvPr id="61" name="Rounded Rectangle 60"/>
            <p:cNvSpPr/>
            <p:nvPr/>
          </p:nvSpPr>
          <p:spPr>
            <a:xfrm>
              <a:off x="1425763" y="2043712"/>
              <a:ext cx="793492" cy="825593"/>
            </a:xfrm>
            <a:prstGeom prst="roundRect">
              <a:avLst/>
            </a:prstGeom>
            <a:solidFill>
              <a:schemeClr val="accent3">
                <a:lumMod val="10000"/>
              </a:schemeClr>
            </a:solidFill>
            <a:ln w="22225">
              <a:solidFill>
                <a:srgbClr val="92D05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FFFFFF"/>
                  </a:solidFill>
                  <a:effectLst>
                    <a:outerShdw blurRad="50800" dist="38100" dir="2700000" algn="tl" rotWithShape="0">
                      <a:prstClr val="black">
                        <a:alpha val="40000"/>
                      </a:prstClr>
                    </a:outerShdw>
                  </a:effectLst>
                </a:rPr>
                <a:t>Hosted Collaboration Suite (HCS)</a:t>
              </a:r>
            </a:p>
          </p:txBody>
        </p:sp>
        <p:sp>
          <p:nvSpPr>
            <p:cNvPr id="62" name="Freeform 61"/>
            <p:cNvSpPr/>
            <p:nvPr/>
          </p:nvSpPr>
          <p:spPr>
            <a:xfrm>
              <a:off x="1443881" y="2105290"/>
              <a:ext cx="571249" cy="542834"/>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adFill rotWithShape="1">
              <a:gsLst>
                <a:gs pos="0">
                  <a:srgbClr val="FFFFFF">
                    <a:alpha val="24000"/>
                  </a:srgbClr>
                </a:gs>
                <a:gs pos="100000">
                  <a:schemeClr val="bg1">
                    <a:alpha val="0"/>
                  </a:schemeClr>
                </a:gs>
              </a:gsLst>
              <a:lin ang="5400000" scaled="1"/>
            </a:gradFill>
            <a:ln w="25400" algn="ctr">
              <a:noFill/>
              <a:round/>
              <a:headEnd/>
              <a:tailEnd/>
            </a:ln>
            <a:effectLst/>
          </p:spPr>
          <p:txBody>
            <a:bodyPr/>
            <a:lstStyle/>
            <a:p>
              <a:endParaRPr lang="en-US" dirty="0">
                <a:solidFill>
                  <a:srgbClr val="0096D6"/>
                </a:solidFill>
              </a:endParaRPr>
            </a:p>
          </p:txBody>
        </p:sp>
      </p:grpSp>
      <p:grpSp>
        <p:nvGrpSpPr>
          <p:cNvPr id="63" name="Group 128"/>
          <p:cNvGrpSpPr/>
          <p:nvPr/>
        </p:nvGrpSpPr>
        <p:grpSpPr>
          <a:xfrm>
            <a:off x="6652073" y="1299100"/>
            <a:ext cx="1641695" cy="273755"/>
            <a:chOff x="1425763" y="2043712"/>
            <a:chExt cx="793492" cy="760976"/>
          </a:xfrm>
        </p:grpSpPr>
        <p:sp>
          <p:nvSpPr>
            <p:cNvPr id="64" name="Rounded Rectangle 63"/>
            <p:cNvSpPr/>
            <p:nvPr/>
          </p:nvSpPr>
          <p:spPr>
            <a:xfrm>
              <a:off x="1425763" y="2043712"/>
              <a:ext cx="793492" cy="760976"/>
            </a:xfrm>
            <a:prstGeom prst="roundRect">
              <a:avLst/>
            </a:prstGeom>
            <a:solidFill>
              <a:schemeClr val="accent3">
                <a:lumMod val="10000"/>
              </a:schemeClr>
            </a:solidFill>
            <a:ln w="22225">
              <a:solidFill>
                <a:srgbClr val="00B0F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effectLst>
                    <a:outerShdw blurRad="50800" dist="38100" dir="2700000" algn="tl" rotWithShape="0">
                      <a:prstClr val="black">
                        <a:alpha val="40000"/>
                      </a:prstClr>
                    </a:outerShdw>
                  </a:effectLst>
                </a:rPr>
                <a:t>IoT Cloud Connect</a:t>
              </a:r>
              <a:endParaRPr lang="en-US" sz="1200" dirty="0">
                <a:solidFill>
                  <a:srgbClr val="FFFFFF"/>
                </a:solidFill>
                <a:effectLst>
                  <a:outerShdw blurRad="50800" dist="38100" dir="2700000" algn="tl" rotWithShape="0">
                    <a:prstClr val="black">
                      <a:alpha val="40000"/>
                    </a:prstClr>
                  </a:outerShdw>
                </a:effectLst>
              </a:endParaRPr>
            </a:p>
          </p:txBody>
        </p:sp>
        <p:sp>
          <p:nvSpPr>
            <p:cNvPr id="65" name="Freeform 64"/>
            <p:cNvSpPr/>
            <p:nvPr/>
          </p:nvSpPr>
          <p:spPr>
            <a:xfrm>
              <a:off x="1443881" y="2105290"/>
              <a:ext cx="571249" cy="542834"/>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adFill rotWithShape="1">
              <a:gsLst>
                <a:gs pos="0">
                  <a:srgbClr val="FFFFFF">
                    <a:alpha val="24000"/>
                  </a:srgbClr>
                </a:gs>
                <a:gs pos="100000">
                  <a:schemeClr val="bg1">
                    <a:alpha val="0"/>
                  </a:schemeClr>
                </a:gs>
              </a:gsLst>
              <a:lin ang="5400000" scaled="1"/>
            </a:gradFill>
            <a:ln w="25400" algn="ctr">
              <a:noFill/>
              <a:round/>
              <a:headEnd/>
              <a:tailEnd/>
            </a:ln>
            <a:effectLst/>
          </p:spPr>
          <p:txBody>
            <a:bodyPr/>
            <a:lstStyle/>
            <a:p>
              <a:endParaRPr lang="en-US" dirty="0">
                <a:solidFill>
                  <a:srgbClr val="0096D6"/>
                </a:solidFill>
              </a:endParaRPr>
            </a:p>
          </p:txBody>
        </p:sp>
      </p:grpSp>
      <p:grpSp>
        <p:nvGrpSpPr>
          <p:cNvPr id="67" name="Group 107"/>
          <p:cNvGrpSpPr/>
          <p:nvPr/>
        </p:nvGrpSpPr>
        <p:grpSpPr>
          <a:xfrm>
            <a:off x="674885" y="3534033"/>
            <a:ext cx="810211" cy="729000"/>
            <a:chOff x="6821007" y="1067192"/>
            <a:chExt cx="1708150" cy="1708150"/>
          </a:xfrm>
          <a:effectLst>
            <a:reflection blurRad="6350" stA="52000" endA="300" endPos="35000" dir="5400000" sy="-100000" algn="bl" rotWithShape="0"/>
          </a:effectLst>
        </p:grpSpPr>
        <p:grpSp>
          <p:nvGrpSpPr>
            <p:cNvPr id="75" name="Group 47"/>
            <p:cNvGrpSpPr>
              <a:grpSpLocks/>
            </p:cNvGrpSpPr>
            <p:nvPr/>
          </p:nvGrpSpPr>
          <p:grpSpPr bwMode="auto">
            <a:xfrm>
              <a:off x="6821007" y="1067192"/>
              <a:ext cx="1708150" cy="1708150"/>
              <a:chOff x="508" y="1183"/>
              <a:chExt cx="840" cy="840"/>
            </a:xfrm>
          </p:grpSpPr>
          <p:sp>
            <p:nvSpPr>
              <p:cNvPr id="77" name="Oval 10"/>
              <p:cNvSpPr>
                <a:spLocks noChangeArrowheads="1"/>
              </p:cNvSpPr>
              <p:nvPr/>
            </p:nvSpPr>
            <p:spPr bwMode="auto">
              <a:xfrm>
                <a:off x="508" y="1183"/>
                <a:ext cx="840" cy="840"/>
              </a:xfrm>
              <a:prstGeom prst="ellipse">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73025" tIns="36511" rIns="73025" bIns="36511" anchor="ctr"/>
              <a:lstStyle/>
              <a:p>
                <a:pPr algn="l" rtl="0">
                  <a:defRPr/>
                </a:pPr>
                <a:endParaRPr lang="en-US" kern="1200" dirty="0">
                  <a:solidFill>
                    <a:srgbClr val="FFFFFF"/>
                  </a:solidFill>
                  <a:latin typeface="Arial" pitchFamily="-106" charset="0"/>
                  <a:ea typeface="+mn-ea"/>
                  <a:cs typeface="+mn-cs"/>
                </a:endParaRPr>
              </a:p>
            </p:txBody>
          </p:sp>
          <p:sp>
            <p:nvSpPr>
              <p:cNvPr id="78" name="Freeform 11"/>
              <p:cNvSpPr>
                <a:spLocks/>
              </p:cNvSpPr>
              <p:nvPr/>
            </p:nvSpPr>
            <p:spPr bwMode="auto">
              <a:xfrm>
                <a:off x="616" y="1850"/>
                <a:ext cx="628" cy="149"/>
              </a:xfrm>
              <a:custGeom>
                <a:avLst/>
                <a:gdLst>
                  <a:gd name="T0" fmla="*/ 1248 w 316"/>
                  <a:gd name="T1" fmla="*/ 0 h 87"/>
                  <a:gd name="T2" fmla="*/ 624 w 316"/>
                  <a:gd name="T3" fmla="*/ 140 h 87"/>
                  <a:gd name="T4" fmla="*/ 0 w 316"/>
                  <a:gd name="T5" fmla="*/ 0 h 87"/>
                  <a:gd name="T6" fmla="*/ 99 w 316"/>
                  <a:gd name="T7" fmla="*/ 94 h 87"/>
                  <a:gd name="T8" fmla="*/ 624 w 316"/>
                  <a:gd name="T9" fmla="*/ 255 h 87"/>
                  <a:gd name="T10" fmla="*/ 1149 w 316"/>
                  <a:gd name="T11" fmla="*/ 94 h 87"/>
                  <a:gd name="T12" fmla="*/ 1248 w 316"/>
                  <a:gd name="T13" fmla="*/ 0 h 87"/>
                  <a:gd name="T14" fmla="*/ 0 60000 65536"/>
                  <a:gd name="T15" fmla="*/ 0 60000 65536"/>
                  <a:gd name="T16" fmla="*/ 0 60000 65536"/>
                  <a:gd name="T17" fmla="*/ 0 60000 65536"/>
                  <a:gd name="T18" fmla="*/ 0 60000 65536"/>
                  <a:gd name="T19" fmla="*/ 0 60000 65536"/>
                  <a:gd name="T20" fmla="*/ 0 60000 65536"/>
                  <a:gd name="T21" fmla="*/ 0 w 316"/>
                  <a:gd name="T22" fmla="*/ 0 h 87"/>
                  <a:gd name="T23" fmla="*/ 316 w 31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87">
                    <a:moveTo>
                      <a:pt x="316" y="0"/>
                    </a:moveTo>
                    <a:cubicBezTo>
                      <a:pt x="282" y="34"/>
                      <a:pt x="210" y="48"/>
                      <a:pt x="158" y="48"/>
                    </a:cubicBezTo>
                    <a:cubicBezTo>
                      <a:pt x="106" y="48"/>
                      <a:pt x="34" y="34"/>
                      <a:pt x="0" y="0"/>
                    </a:cubicBezTo>
                    <a:cubicBezTo>
                      <a:pt x="7" y="12"/>
                      <a:pt x="15" y="22"/>
                      <a:pt x="25" y="32"/>
                    </a:cubicBezTo>
                    <a:cubicBezTo>
                      <a:pt x="59" y="66"/>
                      <a:pt x="106" y="87"/>
                      <a:pt x="158" y="87"/>
                    </a:cubicBezTo>
                    <a:cubicBezTo>
                      <a:pt x="210" y="87"/>
                      <a:pt x="257" y="66"/>
                      <a:pt x="291" y="32"/>
                    </a:cubicBezTo>
                    <a:cubicBezTo>
                      <a:pt x="300" y="22"/>
                      <a:pt x="309" y="12"/>
                      <a:pt x="316" y="0"/>
                    </a:cubicBezTo>
                    <a:close/>
                  </a:path>
                </a:pathLst>
              </a:custGeom>
              <a:gradFill rotWithShape="1">
                <a:gsLst>
                  <a:gs pos="0">
                    <a:srgbClr val="FFFFFF">
                      <a:alpha val="0"/>
                    </a:srgbClr>
                  </a:gs>
                  <a:gs pos="100000">
                    <a:schemeClr val="bg1">
                      <a:alpha val="23000"/>
                    </a:schemeClr>
                  </a:gs>
                </a:gsLst>
                <a:lin ang="5400000" scaled="1"/>
              </a:gradFill>
              <a:ln w="9525">
                <a:noFill/>
                <a:round/>
                <a:headEnd/>
                <a:tailEnd/>
              </a:ln>
            </p:spPr>
            <p:txBody>
              <a:bodyPr/>
              <a:lstStyle/>
              <a:p>
                <a:pPr algn="l" rtl="0"/>
                <a:endParaRPr lang="en-US" kern="1200" dirty="0">
                  <a:solidFill>
                    <a:prstClr val="black"/>
                  </a:solidFill>
                  <a:latin typeface="Arial"/>
                  <a:ea typeface="+mn-ea"/>
                  <a:cs typeface="+mn-cs"/>
                </a:endParaRPr>
              </a:p>
            </p:txBody>
          </p:sp>
          <p:sp>
            <p:nvSpPr>
              <p:cNvPr id="82" name="AutoShape 12"/>
              <p:cNvSpPr>
                <a:spLocks noChangeArrowheads="1"/>
              </p:cNvSpPr>
              <p:nvPr/>
            </p:nvSpPr>
            <p:spPr bwMode="auto">
              <a:xfrm rot="5400000">
                <a:off x="755" y="1039"/>
                <a:ext cx="355" cy="711"/>
              </a:xfrm>
              <a:prstGeom prst="moon">
                <a:avLst>
                  <a:gd name="adj" fmla="val 50000"/>
                </a:avLst>
              </a:prstGeom>
              <a:gradFill rotWithShape="1">
                <a:gsLst>
                  <a:gs pos="0">
                    <a:srgbClr val="FFFFFF">
                      <a:alpha val="29999"/>
                    </a:srgbClr>
                  </a:gs>
                  <a:gs pos="100000">
                    <a:srgbClr val="66327E">
                      <a:alpha val="0"/>
                    </a:srgbClr>
                  </a:gs>
                </a:gsLst>
                <a:lin ang="0" scaled="1"/>
              </a:gradFill>
              <a:ln w="50800">
                <a:noFill/>
                <a:miter lim="800000"/>
                <a:headEnd/>
                <a:tailEnd/>
              </a:ln>
            </p:spPr>
            <p:txBody>
              <a:bodyPr wrap="none" anchor="ctr"/>
              <a:lstStyle/>
              <a:p>
                <a:pPr algn="l" rtl="0"/>
                <a:endParaRPr lang="en-US" kern="1200" dirty="0">
                  <a:solidFill>
                    <a:srgbClr val="FFFFFF"/>
                  </a:solidFill>
                  <a:latin typeface="Arial"/>
                  <a:ea typeface="+mn-ea"/>
                  <a:cs typeface="+mn-cs"/>
                </a:endParaRPr>
              </a:p>
            </p:txBody>
          </p:sp>
        </p:grpSp>
        <p:sp>
          <p:nvSpPr>
            <p:cNvPr id="76" name="Text Box 51"/>
            <p:cNvSpPr txBox="1">
              <a:spLocks noChangeArrowheads="1"/>
            </p:cNvSpPr>
            <p:nvPr/>
          </p:nvSpPr>
          <p:spPr bwMode="auto">
            <a:xfrm>
              <a:off x="7250919" y="1451788"/>
              <a:ext cx="851654" cy="259620"/>
            </a:xfrm>
            <a:prstGeom prst="rect">
              <a:avLst/>
            </a:prstGeom>
            <a:noFill/>
            <a:ln w="9525">
              <a:noFill/>
              <a:miter lim="800000"/>
              <a:headEnd/>
              <a:tailEnd/>
            </a:ln>
            <a:effectLst>
              <a:outerShdw blurRad="63500" dist="17961" dir="2700000" algn="ctr" rotWithShape="0">
                <a:srgbClr val="000000">
                  <a:alpha val="74998"/>
                </a:srgbClr>
              </a:outerShdw>
            </a:effectLst>
          </p:spPr>
          <p:txBody>
            <a:bodyPr wrap="none" lIns="0" tIns="0" rIns="0" bIns="0">
              <a:spAutoFit/>
            </a:bodyPr>
            <a:lstStyle/>
            <a:p>
              <a:pPr algn="ctr" defTabSz="610872">
                <a:lnSpc>
                  <a:spcPct val="80000"/>
                </a:lnSpc>
                <a:defRPr/>
              </a:pPr>
              <a:r>
                <a:rPr lang="en-US" sz="900" b="1" dirty="0">
                  <a:solidFill>
                    <a:srgbClr val="FFFFFF"/>
                  </a:solidFill>
                  <a:latin typeface="Arial" charset="0"/>
                </a:rPr>
                <a:t>Access</a:t>
              </a:r>
            </a:p>
          </p:txBody>
        </p:sp>
      </p:grpSp>
      <p:grpSp>
        <p:nvGrpSpPr>
          <p:cNvPr id="83" name="Group 77"/>
          <p:cNvGrpSpPr/>
          <p:nvPr/>
        </p:nvGrpSpPr>
        <p:grpSpPr>
          <a:xfrm>
            <a:off x="684787" y="1314450"/>
            <a:ext cx="810211" cy="729000"/>
            <a:chOff x="6691278" y="2924445"/>
            <a:chExt cx="1188000" cy="1152000"/>
          </a:xfrm>
        </p:grpSpPr>
        <p:grpSp>
          <p:nvGrpSpPr>
            <p:cNvPr id="84" name="Group 111"/>
            <p:cNvGrpSpPr/>
            <p:nvPr/>
          </p:nvGrpSpPr>
          <p:grpSpPr>
            <a:xfrm>
              <a:off x="6691278" y="2924445"/>
              <a:ext cx="1188000" cy="1152000"/>
              <a:chOff x="6916951" y="4721596"/>
              <a:chExt cx="1708150" cy="1708150"/>
            </a:xfrm>
            <a:effectLst>
              <a:reflection blurRad="6350" stA="52000" endA="300" endPos="35000" dir="5400000" sy="-100000" algn="bl" rotWithShape="0"/>
            </a:effectLst>
          </p:grpSpPr>
          <p:grpSp>
            <p:nvGrpSpPr>
              <p:cNvPr id="86" name="Group 23"/>
              <p:cNvGrpSpPr>
                <a:grpSpLocks/>
              </p:cNvGrpSpPr>
              <p:nvPr/>
            </p:nvGrpSpPr>
            <p:grpSpPr bwMode="auto">
              <a:xfrm>
                <a:off x="6916951" y="4721596"/>
                <a:ext cx="1708150" cy="1708150"/>
                <a:chOff x="509" y="2412"/>
                <a:chExt cx="840" cy="840"/>
              </a:xfrm>
            </p:grpSpPr>
            <p:sp>
              <p:nvSpPr>
                <p:cNvPr id="88" name="Oval 24"/>
                <p:cNvSpPr>
                  <a:spLocks noChangeArrowheads="1"/>
                </p:cNvSpPr>
                <p:nvPr/>
              </p:nvSpPr>
              <p:spPr bwMode="auto">
                <a:xfrm>
                  <a:off x="509" y="2412"/>
                  <a:ext cx="840" cy="840"/>
                </a:xfrm>
                <a:prstGeom prst="ellipse">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l" rtl="0"/>
                  <a:endParaRPr lang="en-US" sz="1100" dirty="0">
                    <a:solidFill>
                      <a:srgbClr val="FFFFFF"/>
                    </a:solidFill>
                    <a:latin typeface="Arial"/>
                  </a:endParaRPr>
                </a:p>
              </p:txBody>
            </p:sp>
            <p:sp>
              <p:nvSpPr>
                <p:cNvPr id="89" name="AutoShape 25"/>
                <p:cNvSpPr>
                  <a:spLocks noChangeArrowheads="1"/>
                </p:cNvSpPr>
                <p:nvPr/>
              </p:nvSpPr>
              <p:spPr bwMode="auto">
                <a:xfrm rot="5400000">
                  <a:off x="752" y="2271"/>
                  <a:ext cx="355" cy="711"/>
                </a:xfrm>
                <a:prstGeom prst="moon">
                  <a:avLst>
                    <a:gd name="adj" fmla="val 50000"/>
                  </a:avLst>
                </a:prstGeom>
                <a:gradFill rotWithShape="1">
                  <a:gsLst>
                    <a:gs pos="0">
                      <a:srgbClr val="FFFFFF">
                        <a:alpha val="29999"/>
                      </a:srgbClr>
                    </a:gs>
                    <a:gs pos="100000">
                      <a:srgbClr val="66327E">
                        <a:alpha val="0"/>
                      </a:srgbClr>
                    </a:gs>
                  </a:gsLst>
                  <a:lin ang="0" scaled="1"/>
                </a:gradFill>
                <a:ln w="50800">
                  <a:noFill/>
                  <a:miter lim="800000"/>
                  <a:headEnd/>
                  <a:tailEnd/>
                </a:ln>
              </p:spPr>
              <p:txBody>
                <a:bodyPr wrap="none" anchor="ctr"/>
                <a:lstStyle/>
                <a:p>
                  <a:pPr algn="l" rtl="0"/>
                  <a:endParaRPr lang="en-US" sz="1100" dirty="0">
                    <a:solidFill>
                      <a:srgbClr val="FFFFFF"/>
                    </a:solidFill>
                    <a:latin typeface="Arial"/>
                  </a:endParaRPr>
                </a:p>
              </p:txBody>
            </p:sp>
            <p:sp>
              <p:nvSpPr>
                <p:cNvPr id="90" name="Freeform 27"/>
                <p:cNvSpPr>
                  <a:spLocks/>
                </p:cNvSpPr>
                <p:nvPr/>
              </p:nvSpPr>
              <p:spPr bwMode="auto">
                <a:xfrm>
                  <a:off x="614" y="3079"/>
                  <a:ext cx="628" cy="149"/>
                </a:xfrm>
                <a:custGeom>
                  <a:avLst/>
                  <a:gdLst>
                    <a:gd name="T0" fmla="*/ 1248 w 316"/>
                    <a:gd name="T1" fmla="*/ 0 h 87"/>
                    <a:gd name="T2" fmla="*/ 624 w 316"/>
                    <a:gd name="T3" fmla="*/ 140 h 87"/>
                    <a:gd name="T4" fmla="*/ 0 w 316"/>
                    <a:gd name="T5" fmla="*/ 0 h 87"/>
                    <a:gd name="T6" fmla="*/ 99 w 316"/>
                    <a:gd name="T7" fmla="*/ 94 h 87"/>
                    <a:gd name="T8" fmla="*/ 624 w 316"/>
                    <a:gd name="T9" fmla="*/ 255 h 87"/>
                    <a:gd name="T10" fmla="*/ 1149 w 316"/>
                    <a:gd name="T11" fmla="*/ 94 h 87"/>
                    <a:gd name="T12" fmla="*/ 1248 w 316"/>
                    <a:gd name="T13" fmla="*/ 0 h 87"/>
                    <a:gd name="T14" fmla="*/ 0 60000 65536"/>
                    <a:gd name="T15" fmla="*/ 0 60000 65536"/>
                    <a:gd name="T16" fmla="*/ 0 60000 65536"/>
                    <a:gd name="T17" fmla="*/ 0 60000 65536"/>
                    <a:gd name="T18" fmla="*/ 0 60000 65536"/>
                    <a:gd name="T19" fmla="*/ 0 60000 65536"/>
                    <a:gd name="T20" fmla="*/ 0 60000 65536"/>
                    <a:gd name="T21" fmla="*/ 0 w 316"/>
                    <a:gd name="T22" fmla="*/ 0 h 87"/>
                    <a:gd name="T23" fmla="*/ 316 w 31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87">
                      <a:moveTo>
                        <a:pt x="316" y="0"/>
                      </a:moveTo>
                      <a:cubicBezTo>
                        <a:pt x="282" y="34"/>
                        <a:pt x="210" y="48"/>
                        <a:pt x="158" y="48"/>
                      </a:cubicBezTo>
                      <a:cubicBezTo>
                        <a:pt x="106" y="48"/>
                        <a:pt x="34" y="34"/>
                        <a:pt x="0" y="0"/>
                      </a:cubicBezTo>
                      <a:cubicBezTo>
                        <a:pt x="7" y="12"/>
                        <a:pt x="15" y="22"/>
                        <a:pt x="25" y="32"/>
                      </a:cubicBezTo>
                      <a:cubicBezTo>
                        <a:pt x="59" y="66"/>
                        <a:pt x="106" y="87"/>
                        <a:pt x="158" y="87"/>
                      </a:cubicBezTo>
                      <a:cubicBezTo>
                        <a:pt x="210" y="87"/>
                        <a:pt x="257" y="66"/>
                        <a:pt x="291" y="32"/>
                      </a:cubicBezTo>
                      <a:cubicBezTo>
                        <a:pt x="300" y="22"/>
                        <a:pt x="309" y="12"/>
                        <a:pt x="316" y="0"/>
                      </a:cubicBezTo>
                      <a:close/>
                    </a:path>
                  </a:pathLst>
                </a:custGeom>
                <a:gradFill rotWithShape="1">
                  <a:gsLst>
                    <a:gs pos="0">
                      <a:schemeClr val="bg1">
                        <a:alpha val="0"/>
                      </a:schemeClr>
                    </a:gs>
                    <a:gs pos="100000">
                      <a:schemeClr val="bg1">
                        <a:alpha val="24000"/>
                      </a:schemeClr>
                    </a:gs>
                  </a:gsLst>
                  <a:lin ang="5400000" scaled="1"/>
                </a:gradFill>
                <a:ln w="9525">
                  <a:noFill/>
                  <a:round/>
                  <a:headEnd/>
                  <a:tailEnd/>
                </a:ln>
              </p:spPr>
              <p:txBody>
                <a:bodyPr/>
                <a:lstStyle/>
                <a:p>
                  <a:pPr algn="l" rtl="0"/>
                  <a:endParaRPr lang="en-US" sz="1100" dirty="0">
                    <a:solidFill>
                      <a:prstClr val="black"/>
                    </a:solidFill>
                    <a:latin typeface="Arial"/>
                  </a:endParaRPr>
                </a:p>
              </p:txBody>
            </p:sp>
          </p:grpSp>
          <p:sp>
            <p:nvSpPr>
              <p:cNvPr id="87" name="Text Box 51"/>
              <p:cNvSpPr txBox="1">
                <a:spLocks noChangeArrowheads="1"/>
              </p:cNvSpPr>
              <p:nvPr/>
            </p:nvSpPr>
            <p:spPr bwMode="auto">
              <a:xfrm>
                <a:off x="7168401" y="5091163"/>
                <a:ext cx="1223408" cy="317313"/>
              </a:xfrm>
              <a:prstGeom prst="rect">
                <a:avLst/>
              </a:prstGeom>
              <a:noFill/>
              <a:ln w="9525">
                <a:noFill/>
                <a:miter lim="800000"/>
                <a:headEnd/>
                <a:tailEnd/>
              </a:ln>
              <a:effectLst>
                <a:outerShdw blurRad="63500" dist="17961" dir="2700000" algn="ctr" rotWithShape="0">
                  <a:srgbClr val="000000">
                    <a:alpha val="74998"/>
                  </a:srgbClr>
                </a:outerShdw>
              </a:effectLst>
            </p:spPr>
            <p:txBody>
              <a:bodyPr wrap="none" lIns="0" tIns="0" rIns="0" bIns="0">
                <a:spAutoFit/>
              </a:bodyPr>
              <a:lstStyle/>
              <a:p>
                <a:pPr algn="ctr" defTabSz="610872">
                  <a:lnSpc>
                    <a:spcPct val="80000"/>
                  </a:lnSpc>
                  <a:defRPr/>
                </a:pPr>
                <a:r>
                  <a:rPr lang="en-US" sz="1100" b="1" dirty="0">
                    <a:solidFill>
                      <a:srgbClr val="FFFFFF"/>
                    </a:solidFill>
                    <a:latin typeface="Arial" charset="0"/>
                  </a:rPr>
                  <a:t>Services</a:t>
                </a:r>
              </a:p>
            </p:txBody>
          </p:sp>
        </p:grpSp>
        <p:pic>
          <p:nvPicPr>
            <p:cNvPr id="85" name="Picture 84" descr="cloud.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bwMode="auto">
            <a:xfrm>
              <a:off x="7037672" y="3462200"/>
              <a:ext cx="576172" cy="360811"/>
            </a:xfrm>
            <a:prstGeom prst="rect">
              <a:avLst/>
            </a:prstGeom>
            <a:ln>
              <a:noFill/>
            </a:ln>
            <a:effectLst>
              <a:outerShdw blurRad="50800" dist="38100" dir="2700000" algn="tl" rotWithShape="0">
                <a:prstClr val="black">
                  <a:alpha val="40000"/>
                </a:prstClr>
              </a:outerShdw>
            </a:effectLst>
          </p:spPr>
        </p:pic>
      </p:grpSp>
      <p:grpSp>
        <p:nvGrpSpPr>
          <p:cNvPr id="98" name="Group 104"/>
          <p:cNvGrpSpPr>
            <a:grpSpLocks noChangeAspect="1"/>
          </p:cNvGrpSpPr>
          <p:nvPr/>
        </p:nvGrpSpPr>
        <p:grpSpPr bwMode="auto">
          <a:xfrm>
            <a:off x="686318" y="2414250"/>
            <a:ext cx="810211" cy="729000"/>
            <a:chOff x="3229055" y="1875877"/>
            <a:chExt cx="2689092" cy="2689092"/>
          </a:xfrm>
          <a:effectLst>
            <a:reflection blurRad="6350" stA="52000" endA="300" endPos="35000" dir="5400000" sy="-100000" algn="bl" rotWithShape="0"/>
          </a:effectLst>
        </p:grpSpPr>
        <p:grpSp>
          <p:nvGrpSpPr>
            <p:cNvPr id="111" name="Group 33"/>
            <p:cNvGrpSpPr>
              <a:grpSpLocks/>
            </p:cNvGrpSpPr>
            <p:nvPr/>
          </p:nvGrpSpPr>
          <p:grpSpPr bwMode="auto">
            <a:xfrm>
              <a:off x="3229055" y="1875877"/>
              <a:ext cx="2689092" cy="2689092"/>
              <a:chOff x="3194" y="2412"/>
              <a:chExt cx="840" cy="840"/>
            </a:xfrm>
          </p:grpSpPr>
          <p:sp>
            <p:nvSpPr>
              <p:cNvPr id="113" name="Oval 112"/>
              <p:cNvSpPr>
                <a:spLocks noChangeArrowheads="1"/>
              </p:cNvSpPr>
              <p:nvPr/>
            </p:nvSpPr>
            <p:spPr bwMode="auto">
              <a:xfrm>
                <a:off x="3194" y="2412"/>
                <a:ext cx="840" cy="840"/>
              </a:xfrm>
              <a:prstGeom prst="ellipse">
                <a:avLst/>
              </a:prstGeom>
              <a:solidFill>
                <a:srgbClr val="00B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l" rtl="0">
                  <a:defRPr/>
                </a:pPr>
                <a:endParaRPr lang="en-US" kern="1200" dirty="0">
                  <a:solidFill>
                    <a:srgbClr val="FFFFFF"/>
                  </a:solidFill>
                  <a:latin typeface="Arial" pitchFamily="-106" charset="0"/>
                  <a:ea typeface="+mn-ea"/>
                  <a:cs typeface="+mn-cs"/>
                </a:endParaRPr>
              </a:p>
            </p:txBody>
          </p:sp>
          <p:sp>
            <p:nvSpPr>
              <p:cNvPr id="114" name="AutoShape 35"/>
              <p:cNvSpPr>
                <a:spLocks noChangeArrowheads="1"/>
              </p:cNvSpPr>
              <p:nvPr/>
            </p:nvSpPr>
            <p:spPr bwMode="auto">
              <a:xfrm rot="5400000">
                <a:off x="3432" y="2271"/>
                <a:ext cx="355" cy="711"/>
              </a:xfrm>
              <a:prstGeom prst="moon">
                <a:avLst>
                  <a:gd name="adj" fmla="val 50000"/>
                </a:avLst>
              </a:prstGeom>
              <a:gradFill rotWithShape="1">
                <a:gsLst>
                  <a:gs pos="0">
                    <a:srgbClr val="FFFFFF">
                      <a:alpha val="29999"/>
                    </a:srgbClr>
                  </a:gs>
                  <a:gs pos="100000">
                    <a:srgbClr val="68B442">
                      <a:alpha val="0"/>
                    </a:srgbClr>
                  </a:gs>
                </a:gsLst>
                <a:lin ang="0" scaled="1"/>
              </a:gradFill>
              <a:ln w="25400">
                <a:noFill/>
                <a:miter lim="800000"/>
                <a:headEnd/>
                <a:tailEnd/>
              </a:ln>
            </p:spPr>
            <p:txBody>
              <a:bodyPr wrap="none" anchor="ctr"/>
              <a:lstStyle/>
              <a:p>
                <a:pPr algn="l" rtl="0"/>
                <a:endParaRPr lang="en-US" kern="1200" dirty="0">
                  <a:solidFill>
                    <a:srgbClr val="FFFFFF"/>
                  </a:solidFill>
                  <a:latin typeface="Arial"/>
                  <a:ea typeface="+mn-ea"/>
                  <a:cs typeface="+mn-cs"/>
                </a:endParaRPr>
              </a:p>
            </p:txBody>
          </p:sp>
          <p:sp>
            <p:nvSpPr>
              <p:cNvPr id="115" name="Freeform 37"/>
              <p:cNvSpPr>
                <a:spLocks/>
              </p:cNvSpPr>
              <p:nvPr/>
            </p:nvSpPr>
            <p:spPr bwMode="auto">
              <a:xfrm>
                <a:off x="3301" y="3083"/>
                <a:ext cx="628" cy="149"/>
              </a:xfrm>
              <a:custGeom>
                <a:avLst/>
                <a:gdLst>
                  <a:gd name="T0" fmla="*/ 1248 w 316"/>
                  <a:gd name="T1" fmla="*/ 0 h 87"/>
                  <a:gd name="T2" fmla="*/ 624 w 316"/>
                  <a:gd name="T3" fmla="*/ 140 h 87"/>
                  <a:gd name="T4" fmla="*/ 0 w 316"/>
                  <a:gd name="T5" fmla="*/ 0 h 87"/>
                  <a:gd name="T6" fmla="*/ 99 w 316"/>
                  <a:gd name="T7" fmla="*/ 94 h 87"/>
                  <a:gd name="T8" fmla="*/ 624 w 316"/>
                  <a:gd name="T9" fmla="*/ 255 h 87"/>
                  <a:gd name="T10" fmla="*/ 1149 w 316"/>
                  <a:gd name="T11" fmla="*/ 94 h 87"/>
                  <a:gd name="T12" fmla="*/ 1248 w 316"/>
                  <a:gd name="T13" fmla="*/ 0 h 87"/>
                  <a:gd name="T14" fmla="*/ 0 60000 65536"/>
                  <a:gd name="T15" fmla="*/ 0 60000 65536"/>
                  <a:gd name="T16" fmla="*/ 0 60000 65536"/>
                  <a:gd name="T17" fmla="*/ 0 60000 65536"/>
                  <a:gd name="T18" fmla="*/ 0 60000 65536"/>
                  <a:gd name="T19" fmla="*/ 0 60000 65536"/>
                  <a:gd name="T20" fmla="*/ 0 60000 65536"/>
                  <a:gd name="T21" fmla="*/ 0 w 316"/>
                  <a:gd name="T22" fmla="*/ 0 h 87"/>
                  <a:gd name="T23" fmla="*/ 316 w 31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87">
                    <a:moveTo>
                      <a:pt x="316" y="0"/>
                    </a:moveTo>
                    <a:cubicBezTo>
                      <a:pt x="282" y="34"/>
                      <a:pt x="210" y="48"/>
                      <a:pt x="158" y="48"/>
                    </a:cubicBezTo>
                    <a:cubicBezTo>
                      <a:pt x="106" y="48"/>
                      <a:pt x="34" y="34"/>
                      <a:pt x="0" y="0"/>
                    </a:cubicBezTo>
                    <a:cubicBezTo>
                      <a:pt x="7" y="12"/>
                      <a:pt x="15" y="22"/>
                      <a:pt x="25" y="32"/>
                    </a:cubicBezTo>
                    <a:cubicBezTo>
                      <a:pt x="59" y="66"/>
                      <a:pt x="106" y="87"/>
                      <a:pt x="158" y="87"/>
                    </a:cubicBezTo>
                    <a:cubicBezTo>
                      <a:pt x="210" y="87"/>
                      <a:pt x="257" y="66"/>
                      <a:pt x="291" y="32"/>
                    </a:cubicBezTo>
                    <a:cubicBezTo>
                      <a:pt x="300" y="22"/>
                      <a:pt x="309" y="12"/>
                      <a:pt x="316" y="0"/>
                    </a:cubicBezTo>
                    <a:close/>
                  </a:path>
                </a:pathLst>
              </a:custGeom>
              <a:gradFill rotWithShape="1">
                <a:gsLst>
                  <a:gs pos="0">
                    <a:schemeClr val="bg1">
                      <a:alpha val="0"/>
                    </a:schemeClr>
                  </a:gs>
                  <a:gs pos="100000">
                    <a:srgbClr val="68B442">
                      <a:alpha val="29999"/>
                    </a:srgbClr>
                  </a:gs>
                </a:gsLst>
                <a:lin ang="5400000" scaled="1"/>
              </a:gradFill>
              <a:ln w="9525">
                <a:noFill/>
                <a:round/>
                <a:headEnd/>
                <a:tailEnd/>
              </a:ln>
            </p:spPr>
            <p:txBody>
              <a:bodyPr/>
              <a:lstStyle/>
              <a:p>
                <a:pPr algn="l" rtl="0"/>
                <a:endParaRPr lang="en-US" kern="1200" dirty="0">
                  <a:solidFill>
                    <a:prstClr val="black"/>
                  </a:solidFill>
                  <a:latin typeface="Arial"/>
                  <a:ea typeface="+mn-ea"/>
                  <a:cs typeface="+mn-cs"/>
                </a:endParaRPr>
              </a:p>
            </p:txBody>
          </p:sp>
        </p:grpSp>
        <p:sp>
          <p:nvSpPr>
            <p:cNvPr id="112" name="Text Box 51"/>
            <p:cNvSpPr txBox="1">
              <a:spLocks noChangeArrowheads="1"/>
            </p:cNvSpPr>
            <p:nvPr/>
          </p:nvSpPr>
          <p:spPr bwMode="auto">
            <a:xfrm>
              <a:off x="3825895" y="2397328"/>
              <a:ext cx="1510986" cy="408712"/>
            </a:xfrm>
            <a:prstGeom prst="rect">
              <a:avLst/>
            </a:prstGeom>
            <a:noFill/>
            <a:ln w="9525">
              <a:noFill/>
              <a:miter lim="800000"/>
              <a:headEnd/>
              <a:tailEnd/>
            </a:ln>
            <a:effectLst>
              <a:outerShdw blurRad="63500" dist="17961" dir="2700000" algn="ctr" rotWithShape="0">
                <a:srgbClr val="000000">
                  <a:alpha val="74998"/>
                </a:srgbClr>
              </a:outerShdw>
            </a:effectLst>
          </p:spPr>
          <p:txBody>
            <a:bodyPr wrap="none" lIns="0" tIns="0" rIns="0" bIns="0">
              <a:spAutoFit/>
            </a:bodyPr>
            <a:lstStyle/>
            <a:p>
              <a:pPr algn="ctr" defTabSz="610872">
                <a:lnSpc>
                  <a:spcPct val="80000"/>
                </a:lnSpc>
                <a:defRPr/>
              </a:pPr>
              <a:r>
                <a:rPr lang="en-US" sz="900" b="1" dirty="0">
                  <a:solidFill>
                    <a:srgbClr val="FFFFFF"/>
                  </a:solidFill>
                  <a:latin typeface="Arial" charset="0"/>
                </a:rPr>
                <a:t>Network</a:t>
              </a:r>
              <a:endParaRPr lang="en-US" sz="1200" b="1" dirty="0">
                <a:solidFill>
                  <a:srgbClr val="FFFFFF"/>
                </a:solidFill>
                <a:latin typeface="Arial" charset="0"/>
              </a:endParaRPr>
            </a:p>
          </p:txBody>
        </p:sp>
      </p:grpSp>
      <p:sp>
        <p:nvSpPr>
          <p:cNvPr id="116" name="TextBox 82"/>
          <p:cNvSpPr txBox="1">
            <a:spLocks noChangeArrowheads="1"/>
          </p:cNvSpPr>
          <p:nvPr/>
        </p:nvSpPr>
        <p:spPr bwMode="auto">
          <a:xfrm>
            <a:off x="518966" y="4266574"/>
            <a:ext cx="1167646" cy="238537"/>
          </a:xfrm>
          <a:prstGeom prst="rect">
            <a:avLst/>
          </a:prstGeom>
          <a:noFill/>
          <a:ln w="9525">
            <a:noFill/>
            <a:miter lim="800000"/>
            <a:headEnd/>
            <a:tailEnd/>
          </a:ln>
        </p:spPr>
        <p:txBody>
          <a:bodyPr wrap="none" lIns="68589" tIns="34295" rIns="68589" bIns="34295">
            <a:spAutoFit/>
          </a:bodyPr>
          <a:lstStyle/>
          <a:p>
            <a:pPr algn="ctr"/>
            <a:r>
              <a:rPr lang="en-US" sz="1100" b="1" dirty="0">
                <a:solidFill>
                  <a:schemeClr val="tx1">
                    <a:lumMod val="50000"/>
                  </a:schemeClr>
                </a:solidFill>
                <a:latin typeface="+mj-lt"/>
              </a:rPr>
              <a:t>Heterogeneous</a:t>
            </a:r>
          </a:p>
        </p:txBody>
      </p:sp>
      <p:sp>
        <p:nvSpPr>
          <p:cNvPr id="117" name="TextBox 82"/>
          <p:cNvSpPr txBox="1">
            <a:spLocks noChangeArrowheads="1"/>
          </p:cNvSpPr>
          <p:nvPr/>
        </p:nvSpPr>
        <p:spPr bwMode="auto">
          <a:xfrm>
            <a:off x="692950" y="3195912"/>
            <a:ext cx="802162" cy="238537"/>
          </a:xfrm>
          <a:prstGeom prst="rect">
            <a:avLst/>
          </a:prstGeom>
          <a:noFill/>
          <a:ln w="9525">
            <a:noFill/>
            <a:miter lim="800000"/>
            <a:headEnd/>
            <a:tailEnd/>
          </a:ln>
        </p:spPr>
        <p:txBody>
          <a:bodyPr wrap="none" lIns="68589" tIns="34295" rIns="68589" bIns="34295">
            <a:spAutoFit/>
          </a:bodyPr>
          <a:lstStyle/>
          <a:p>
            <a:pPr algn="ctr"/>
            <a:r>
              <a:rPr lang="en-US" sz="1100" b="1" dirty="0">
                <a:solidFill>
                  <a:schemeClr val="tx1">
                    <a:lumMod val="50000"/>
                  </a:schemeClr>
                </a:solidFill>
                <a:latin typeface="+mj-lt"/>
              </a:rPr>
              <a:t>Intelligent</a:t>
            </a:r>
          </a:p>
        </p:txBody>
      </p:sp>
      <p:sp>
        <p:nvSpPr>
          <p:cNvPr id="118" name="TextBox 82"/>
          <p:cNvSpPr txBox="1">
            <a:spLocks noChangeArrowheads="1"/>
          </p:cNvSpPr>
          <p:nvPr/>
        </p:nvSpPr>
        <p:spPr bwMode="auto">
          <a:xfrm>
            <a:off x="634883" y="2043089"/>
            <a:ext cx="946432" cy="238537"/>
          </a:xfrm>
          <a:prstGeom prst="rect">
            <a:avLst/>
          </a:prstGeom>
          <a:noFill/>
          <a:ln w="9525">
            <a:noFill/>
            <a:miter lim="800000"/>
            <a:headEnd/>
            <a:tailEnd/>
          </a:ln>
        </p:spPr>
        <p:txBody>
          <a:bodyPr wrap="none" lIns="68589" tIns="34295" rIns="68589" bIns="34295">
            <a:spAutoFit/>
          </a:bodyPr>
          <a:lstStyle/>
          <a:p>
            <a:pPr algn="ctr"/>
            <a:r>
              <a:rPr lang="en-US" sz="1100" b="1" dirty="0" smtClean="0">
                <a:solidFill>
                  <a:schemeClr val="tx1">
                    <a:lumMod val="50000"/>
                  </a:schemeClr>
                </a:solidFill>
                <a:latin typeface="+mj-lt"/>
              </a:rPr>
              <a:t>Telco </a:t>
            </a:r>
            <a:r>
              <a:rPr lang="en-US" sz="1100" b="1" dirty="0">
                <a:solidFill>
                  <a:schemeClr val="tx1">
                    <a:lumMod val="50000"/>
                  </a:schemeClr>
                </a:solidFill>
                <a:latin typeface="+mj-lt"/>
              </a:rPr>
              <a:t>Cloud</a:t>
            </a:r>
          </a:p>
        </p:txBody>
      </p:sp>
      <p:grpSp>
        <p:nvGrpSpPr>
          <p:cNvPr id="119" name="Group 128"/>
          <p:cNvGrpSpPr/>
          <p:nvPr/>
        </p:nvGrpSpPr>
        <p:grpSpPr>
          <a:xfrm>
            <a:off x="2329613" y="1202764"/>
            <a:ext cx="412713" cy="1301841"/>
            <a:chOff x="1425763" y="2043712"/>
            <a:chExt cx="793492" cy="760976"/>
          </a:xfrm>
          <a:solidFill>
            <a:srgbClr val="7030A0"/>
          </a:solidFill>
        </p:grpSpPr>
        <p:sp>
          <p:nvSpPr>
            <p:cNvPr id="120" name="Rounded Rectangle 119"/>
            <p:cNvSpPr/>
            <p:nvPr/>
          </p:nvSpPr>
          <p:spPr>
            <a:xfrm>
              <a:off x="1425763" y="2043712"/>
              <a:ext cx="793492" cy="760976"/>
            </a:xfrm>
            <a:prstGeom prst="roundRect">
              <a:avLst/>
            </a:prstGeom>
            <a:grpFill/>
            <a:ln w="22225">
              <a:gradFill flip="none" rotWithShape="1">
                <a:gsLst>
                  <a:gs pos="0">
                    <a:schemeClr val="bg1">
                      <a:lumMod val="50000"/>
                    </a:schemeClr>
                  </a:gs>
                  <a:gs pos="50000">
                    <a:schemeClr val="bg1">
                      <a:lumMod val="85000"/>
                    </a:schemeClr>
                  </a:gs>
                </a:gsLst>
                <a:lin ang="189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21" name="Freeform 120"/>
            <p:cNvSpPr/>
            <p:nvPr/>
          </p:nvSpPr>
          <p:spPr>
            <a:xfrm>
              <a:off x="1520318" y="2105290"/>
              <a:ext cx="571248" cy="542834"/>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pFill/>
            <a:ln w="25400" algn="ctr">
              <a:noFill/>
              <a:round/>
              <a:headEnd/>
              <a:tailEnd/>
            </a:ln>
            <a:effectLst/>
          </p:spPr>
          <p:txBody>
            <a:bodyPr/>
            <a:lstStyle/>
            <a:p>
              <a:endParaRPr lang="en-US" sz="1400" dirty="0">
                <a:solidFill>
                  <a:srgbClr val="0096D6"/>
                </a:solidFill>
              </a:endParaRPr>
            </a:p>
          </p:txBody>
        </p:sp>
      </p:grpSp>
      <p:sp>
        <p:nvSpPr>
          <p:cNvPr id="122" name="TextBox 121"/>
          <p:cNvSpPr txBox="1"/>
          <p:nvPr/>
        </p:nvSpPr>
        <p:spPr>
          <a:xfrm>
            <a:off x="2385038" y="1251021"/>
            <a:ext cx="270652" cy="1186222"/>
          </a:xfrm>
          <a:prstGeom prst="rect">
            <a:avLst/>
          </a:prstGeom>
          <a:noFill/>
        </p:spPr>
        <p:txBody>
          <a:bodyPr vert="vert270" wrap="none" lIns="54007" tIns="0" rIns="54007" bIns="0" rtlCol="0">
            <a:spAutoFit/>
          </a:bodyPr>
          <a:lstStyle/>
          <a:p>
            <a:pPr algn="ctr"/>
            <a:r>
              <a:rPr lang="en-US" sz="1050" dirty="0">
                <a:solidFill>
                  <a:schemeClr val="bg1"/>
                </a:solidFill>
              </a:rPr>
              <a:t>Unified Data Center</a:t>
            </a:r>
          </a:p>
        </p:txBody>
      </p:sp>
      <p:grpSp>
        <p:nvGrpSpPr>
          <p:cNvPr id="124" name="Group 128"/>
          <p:cNvGrpSpPr/>
          <p:nvPr/>
        </p:nvGrpSpPr>
        <p:grpSpPr>
          <a:xfrm>
            <a:off x="2247845" y="2616130"/>
            <a:ext cx="514361" cy="710805"/>
            <a:chOff x="1230332" y="2266064"/>
            <a:chExt cx="988923" cy="505737"/>
          </a:xfrm>
          <a:solidFill>
            <a:srgbClr val="00B050"/>
          </a:solidFill>
        </p:grpSpPr>
        <p:sp>
          <p:nvSpPr>
            <p:cNvPr id="125" name="Rounded Rectangle 124"/>
            <p:cNvSpPr/>
            <p:nvPr/>
          </p:nvSpPr>
          <p:spPr>
            <a:xfrm>
              <a:off x="1230332" y="2266064"/>
              <a:ext cx="988923" cy="505737"/>
            </a:xfrm>
            <a:prstGeom prst="roundRect">
              <a:avLst/>
            </a:prstGeom>
            <a:grpFill/>
            <a:ln w="22225">
              <a:gradFill flip="none" rotWithShape="1">
                <a:gsLst>
                  <a:gs pos="0">
                    <a:schemeClr val="bg1">
                      <a:lumMod val="50000"/>
                    </a:schemeClr>
                  </a:gs>
                  <a:gs pos="50000">
                    <a:schemeClr val="bg1">
                      <a:lumMod val="85000"/>
                    </a:schemeClr>
                  </a:gs>
                </a:gsLst>
                <a:lin ang="189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6" name="Freeform 125"/>
            <p:cNvSpPr/>
            <p:nvPr/>
          </p:nvSpPr>
          <p:spPr>
            <a:xfrm>
              <a:off x="1341967" y="2297778"/>
              <a:ext cx="571248" cy="435956"/>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pFill/>
            <a:ln w="25400" algn="ctr">
              <a:noFill/>
              <a:round/>
              <a:headEnd/>
              <a:tailEnd/>
            </a:ln>
            <a:effectLst/>
          </p:spPr>
          <p:txBody>
            <a:bodyPr/>
            <a:lstStyle/>
            <a:p>
              <a:endParaRPr lang="en-US" dirty="0">
                <a:solidFill>
                  <a:srgbClr val="0096D6"/>
                </a:solidFill>
              </a:endParaRPr>
            </a:p>
          </p:txBody>
        </p:sp>
      </p:grpSp>
      <p:sp>
        <p:nvSpPr>
          <p:cNvPr id="93" name="TextBox 92"/>
          <p:cNvSpPr txBox="1"/>
          <p:nvPr/>
        </p:nvSpPr>
        <p:spPr>
          <a:xfrm rot="16200000">
            <a:off x="2144170" y="2793252"/>
            <a:ext cx="737447" cy="393090"/>
          </a:xfrm>
          <a:prstGeom prst="rect">
            <a:avLst/>
          </a:prstGeom>
          <a:noFill/>
        </p:spPr>
        <p:txBody>
          <a:bodyPr wrap="none" lIns="54007" tIns="27004" rIns="54007" bIns="27004" rtlCol="0">
            <a:spAutoFit/>
          </a:bodyPr>
          <a:lstStyle/>
          <a:p>
            <a:pPr algn="ctr"/>
            <a:r>
              <a:rPr lang="en-US" sz="1100" dirty="0">
                <a:solidFill>
                  <a:schemeClr val="bg1"/>
                </a:solidFill>
              </a:rPr>
              <a:t>IP/MPLS</a:t>
            </a:r>
          </a:p>
          <a:p>
            <a:pPr algn="ctr"/>
            <a:r>
              <a:rPr lang="en-US" sz="1100" dirty="0">
                <a:solidFill>
                  <a:schemeClr val="bg1"/>
                </a:solidFill>
              </a:rPr>
              <a:t>Backbone</a:t>
            </a:r>
          </a:p>
        </p:txBody>
      </p:sp>
      <p:sp>
        <p:nvSpPr>
          <p:cNvPr id="130" name="TextBox 129"/>
          <p:cNvSpPr txBox="1"/>
          <p:nvPr/>
        </p:nvSpPr>
        <p:spPr>
          <a:xfrm>
            <a:off x="3856588" y="3440640"/>
            <a:ext cx="3600000" cy="357545"/>
          </a:xfrm>
          <a:prstGeom prst="roundRect">
            <a:avLst/>
          </a:prstGeom>
          <a:gradFill flip="none" rotWithShape="1">
            <a:gsLst>
              <a:gs pos="0">
                <a:schemeClr val="tx1"/>
              </a:gs>
              <a:gs pos="7000">
                <a:schemeClr val="tx1"/>
              </a:gs>
              <a:gs pos="13000">
                <a:schemeClr val="tx1">
                  <a:lumMod val="50000"/>
                  <a:lumOff val="50000"/>
                </a:schemeClr>
              </a:gs>
              <a:gs pos="21000">
                <a:schemeClr val="tx1"/>
              </a:gs>
              <a:gs pos="80680">
                <a:srgbClr val="1D1D1D"/>
              </a:gs>
              <a:gs pos="100000">
                <a:schemeClr val="tx1"/>
              </a:gs>
            </a:gsLst>
            <a:lin ang="4800000" scaled="0"/>
            <a:tileRect/>
          </a:gradFill>
        </p:spPr>
        <p:style>
          <a:lnRef idx="0">
            <a:schemeClr val="dk1"/>
          </a:lnRef>
          <a:fillRef idx="3">
            <a:schemeClr val="dk1"/>
          </a:fillRef>
          <a:effectRef idx="3">
            <a:schemeClr val="dk1"/>
          </a:effectRef>
          <a:fontRef idx="minor">
            <a:schemeClr val="lt1"/>
          </a:fontRef>
        </p:style>
        <p:txBody>
          <a:bodyPr wrap="square" lIns="36000" tIns="0" rIns="36000" bIns="0" rtlCol="0">
            <a:spAutoFit/>
          </a:bodyPr>
          <a:lstStyle>
            <a:defPPr>
              <a:defRPr lang="en-US"/>
            </a:defPPr>
            <a:lvl1pPr algn="ctr">
              <a:defRPr sz="12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Universal </a:t>
            </a:r>
            <a:r>
              <a:rPr lang="en-US" dirty="0"/>
              <a:t>RAN Orchestration</a:t>
            </a:r>
          </a:p>
          <a:p>
            <a:r>
              <a:rPr lang="en-US" sz="900" dirty="0"/>
              <a:t>Wi-Fi SON	 </a:t>
            </a:r>
            <a:r>
              <a:rPr lang="en-US" sz="900" dirty="0" smtClean="0"/>
              <a:t>ANDSF        </a:t>
            </a:r>
            <a:r>
              <a:rPr lang="en-US" sz="900" dirty="0"/>
              <a:t>3G, LTE cSON</a:t>
            </a:r>
          </a:p>
        </p:txBody>
      </p:sp>
      <p:grpSp>
        <p:nvGrpSpPr>
          <p:cNvPr id="131" name="Group 128"/>
          <p:cNvGrpSpPr/>
          <p:nvPr/>
        </p:nvGrpSpPr>
        <p:grpSpPr>
          <a:xfrm>
            <a:off x="2254473" y="3390242"/>
            <a:ext cx="514361" cy="770436"/>
            <a:chOff x="1230332" y="2297778"/>
            <a:chExt cx="988923" cy="474023"/>
          </a:xfrm>
        </p:grpSpPr>
        <p:sp>
          <p:nvSpPr>
            <p:cNvPr id="132" name="Rounded Rectangle 131"/>
            <p:cNvSpPr/>
            <p:nvPr/>
          </p:nvSpPr>
          <p:spPr>
            <a:xfrm>
              <a:off x="1230332" y="2324029"/>
              <a:ext cx="988923" cy="447772"/>
            </a:xfrm>
            <a:prstGeom prst="roundRect">
              <a:avLst/>
            </a:prstGeom>
            <a:solidFill>
              <a:srgbClr val="00B0F0"/>
            </a:solidFill>
            <a:ln w="22225">
              <a:gradFill flip="none" rotWithShape="1">
                <a:gsLst>
                  <a:gs pos="0">
                    <a:schemeClr val="bg1">
                      <a:lumMod val="50000"/>
                    </a:schemeClr>
                  </a:gs>
                  <a:gs pos="50000">
                    <a:schemeClr val="bg1">
                      <a:lumMod val="85000"/>
                    </a:schemeClr>
                  </a:gs>
                </a:gsLst>
                <a:lin ang="189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3" name="Freeform 132"/>
            <p:cNvSpPr/>
            <p:nvPr/>
          </p:nvSpPr>
          <p:spPr>
            <a:xfrm>
              <a:off x="1341967" y="2297778"/>
              <a:ext cx="571248" cy="435956"/>
            </a:xfrm>
            <a:custGeom>
              <a:avLst/>
              <a:gdLst>
                <a:gd name="connsiteX0" fmla="*/ 0 w 2560322"/>
                <a:gd name="connsiteY0" fmla="*/ 315468 h 1892768"/>
                <a:gd name="connsiteX1" fmla="*/ 92399 w 2560322"/>
                <a:gd name="connsiteY1" fmla="*/ 92398 h 1892768"/>
                <a:gd name="connsiteX2" fmla="*/ 315469 w 2560322"/>
                <a:gd name="connsiteY2" fmla="*/ 0 h 1892768"/>
                <a:gd name="connsiteX3" fmla="*/ 2244854 w 2560322"/>
                <a:gd name="connsiteY3" fmla="*/ 0 h 1892768"/>
                <a:gd name="connsiteX4" fmla="*/ 2467924 w 2560322"/>
                <a:gd name="connsiteY4" fmla="*/ 92399 h 1892768"/>
                <a:gd name="connsiteX5" fmla="*/ 2560322 w 2560322"/>
                <a:gd name="connsiteY5" fmla="*/ 315469 h 1892768"/>
                <a:gd name="connsiteX6" fmla="*/ 2560322 w 2560322"/>
                <a:gd name="connsiteY6" fmla="*/ 1577300 h 1892768"/>
                <a:gd name="connsiteX7" fmla="*/ 2467923 w 2560322"/>
                <a:gd name="connsiteY7" fmla="*/ 1800370 h 1892768"/>
                <a:gd name="connsiteX8" fmla="*/ 2244853 w 2560322"/>
                <a:gd name="connsiteY8" fmla="*/ 1892768 h 1892768"/>
                <a:gd name="connsiteX9" fmla="*/ 315468 w 2560322"/>
                <a:gd name="connsiteY9" fmla="*/ 1892768 h 1892768"/>
                <a:gd name="connsiteX10" fmla="*/ 92398 w 2560322"/>
                <a:gd name="connsiteY10" fmla="*/ 1800369 h 1892768"/>
                <a:gd name="connsiteX11" fmla="*/ 0 w 2560322"/>
                <a:gd name="connsiteY11" fmla="*/ 1577299 h 1892768"/>
                <a:gd name="connsiteX12" fmla="*/ 0 w 2560322"/>
                <a:gd name="connsiteY12" fmla="*/ 315468 h 1892768"/>
                <a:gd name="connsiteX0" fmla="*/ 0 w 2560322"/>
                <a:gd name="connsiteY0" fmla="*/ 321449 h 1898749"/>
                <a:gd name="connsiteX1" fmla="*/ 92399 w 2560322"/>
                <a:gd name="connsiteY1" fmla="*/ 98379 h 1898749"/>
                <a:gd name="connsiteX2" fmla="*/ 315469 w 2560322"/>
                <a:gd name="connsiteY2" fmla="*/ 5981 h 1898749"/>
                <a:gd name="connsiteX3" fmla="*/ 1338436 w 2560322"/>
                <a:gd name="connsiteY3" fmla="*/ 0 h 1898749"/>
                <a:gd name="connsiteX4" fmla="*/ 2244854 w 2560322"/>
                <a:gd name="connsiteY4" fmla="*/ 5981 h 1898749"/>
                <a:gd name="connsiteX5" fmla="*/ 2467924 w 2560322"/>
                <a:gd name="connsiteY5" fmla="*/ 98380 h 1898749"/>
                <a:gd name="connsiteX6" fmla="*/ 2560322 w 2560322"/>
                <a:gd name="connsiteY6" fmla="*/ 321450 h 1898749"/>
                <a:gd name="connsiteX7" fmla="*/ 2560322 w 2560322"/>
                <a:gd name="connsiteY7" fmla="*/ 1583281 h 1898749"/>
                <a:gd name="connsiteX8" fmla="*/ 2467923 w 2560322"/>
                <a:gd name="connsiteY8" fmla="*/ 1806351 h 1898749"/>
                <a:gd name="connsiteX9" fmla="*/ 2244853 w 2560322"/>
                <a:gd name="connsiteY9" fmla="*/ 1898749 h 1898749"/>
                <a:gd name="connsiteX10" fmla="*/ 315468 w 2560322"/>
                <a:gd name="connsiteY10" fmla="*/ 1898749 h 1898749"/>
                <a:gd name="connsiteX11" fmla="*/ 92398 w 2560322"/>
                <a:gd name="connsiteY11" fmla="*/ 1806350 h 1898749"/>
                <a:gd name="connsiteX12" fmla="*/ 0 w 2560322"/>
                <a:gd name="connsiteY12" fmla="*/ 1583280 h 1898749"/>
                <a:gd name="connsiteX13" fmla="*/ 0 w 2560322"/>
                <a:gd name="connsiteY13" fmla="*/ 321449 h 1898749"/>
                <a:gd name="connsiteX0" fmla="*/ 80453 w 2922518"/>
                <a:gd name="connsiteY0" fmla="*/ 321449 h 1898749"/>
                <a:gd name="connsiteX1" fmla="*/ 172852 w 2922518"/>
                <a:gd name="connsiteY1" fmla="*/ 98379 h 1898749"/>
                <a:gd name="connsiteX2" fmla="*/ 395922 w 2922518"/>
                <a:gd name="connsiteY2" fmla="*/ 5981 h 1898749"/>
                <a:gd name="connsiteX3" fmla="*/ 1418889 w 2922518"/>
                <a:gd name="connsiteY3" fmla="*/ 0 h 1898749"/>
                <a:gd name="connsiteX4" fmla="*/ 2325307 w 2922518"/>
                <a:gd name="connsiteY4" fmla="*/ 5981 h 1898749"/>
                <a:gd name="connsiteX5" fmla="*/ 2548377 w 2922518"/>
                <a:gd name="connsiteY5" fmla="*/ 98380 h 1898749"/>
                <a:gd name="connsiteX6" fmla="*/ 2640775 w 2922518"/>
                <a:gd name="connsiteY6" fmla="*/ 321450 h 1898749"/>
                <a:gd name="connsiteX7" fmla="*/ 2640775 w 2922518"/>
                <a:gd name="connsiteY7" fmla="*/ 1583281 h 1898749"/>
                <a:gd name="connsiteX8" fmla="*/ 2548376 w 2922518"/>
                <a:gd name="connsiteY8" fmla="*/ 1806351 h 1898749"/>
                <a:gd name="connsiteX9" fmla="*/ 395921 w 2922518"/>
                <a:gd name="connsiteY9" fmla="*/ 1898749 h 1898749"/>
                <a:gd name="connsiteX10" fmla="*/ 172851 w 2922518"/>
                <a:gd name="connsiteY10" fmla="*/ 1806350 h 1898749"/>
                <a:gd name="connsiteX11" fmla="*/ 80453 w 2922518"/>
                <a:gd name="connsiteY11" fmla="*/ 1583280 h 1898749"/>
                <a:gd name="connsiteX12" fmla="*/ 80453 w 2922518"/>
                <a:gd name="connsiteY12" fmla="*/ 321449 h 1898749"/>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2656175 w 2656175"/>
                <a:gd name="connsiteY7" fmla="*/ 1583281 h 1935927"/>
                <a:gd name="connsiteX8" fmla="*/ 411321 w 2656175"/>
                <a:gd name="connsiteY8" fmla="*/ 1898749 h 1935927"/>
                <a:gd name="connsiteX9" fmla="*/ 188251 w 2656175"/>
                <a:gd name="connsiteY9" fmla="*/ 1806350 h 1935927"/>
                <a:gd name="connsiteX10" fmla="*/ 95853 w 2656175"/>
                <a:gd name="connsiteY10" fmla="*/ 1583280 h 1935927"/>
                <a:gd name="connsiteX11" fmla="*/ 95853 w 2656175"/>
                <a:gd name="connsiteY11" fmla="*/ 321449 h 1935927"/>
                <a:gd name="connsiteX0" fmla="*/ 95853 w 2656175"/>
                <a:gd name="connsiteY0" fmla="*/ 321449 h 1935927"/>
                <a:gd name="connsiteX1" fmla="*/ 188252 w 2656175"/>
                <a:gd name="connsiteY1" fmla="*/ 98379 h 1935927"/>
                <a:gd name="connsiteX2" fmla="*/ 411322 w 2656175"/>
                <a:gd name="connsiteY2" fmla="*/ 5981 h 1935927"/>
                <a:gd name="connsiteX3" fmla="*/ 1434289 w 2656175"/>
                <a:gd name="connsiteY3" fmla="*/ 0 h 1935927"/>
                <a:gd name="connsiteX4" fmla="*/ 2340707 w 2656175"/>
                <a:gd name="connsiteY4" fmla="*/ 5981 h 1935927"/>
                <a:gd name="connsiteX5" fmla="*/ 2563777 w 2656175"/>
                <a:gd name="connsiteY5" fmla="*/ 98380 h 1935927"/>
                <a:gd name="connsiteX6" fmla="*/ 2656175 w 2656175"/>
                <a:gd name="connsiteY6" fmla="*/ 321450 h 1935927"/>
                <a:gd name="connsiteX7" fmla="*/ 411321 w 2656175"/>
                <a:gd name="connsiteY7" fmla="*/ 1898749 h 1935927"/>
                <a:gd name="connsiteX8" fmla="*/ 188251 w 2656175"/>
                <a:gd name="connsiteY8" fmla="*/ 1806350 h 1935927"/>
                <a:gd name="connsiteX9" fmla="*/ 95853 w 2656175"/>
                <a:gd name="connsiteY9" fmla="*/ 1583280 h 1935927"/>
                <a:gd name="connsiteX10" fmla="*/ 95853 w 2656175"/>
                <a:gd name="connsiteY10" fmla="*/ 321449 h 1935927"/>
                <a:gd name="connsiteX0" fmla="*/ 80453 w 2869941"/>
                <a:gd name="connsiteY0" fmla="*/ 538530 h 2400492"/>
                <a:gd name="connsiteX1" fmla="*/ 172852 w 2869941"/>
                <a:gd name="connsiteY1" fmla="*/ 315460 h 2400492"/>
                <a:gd name="connsiteX2" fmla="*/ 395922 w 2869941"/>
                <a:gd name="connsiteY2" fmla="*/ 223062 h 2400492"/>
                <a:gd name="connsiteX3" fmla="*/ 1418889 w 2869941"/>
                <a:gd name="connsiteY3" fmla="*/ 217081 h 2400492"/>
                <a:gd name="connsiteX4" fmla="*/ 2325307 w 2869941"/>
                <a:gd name="connsiteY4" fmla="*/ 223062 h 2400492"/>
                <a:gd name="connsiteX5" fmla="*/ 2548377 w 2869941"/>
                <a:gd name="connsiteY5" fmla="*/ 315461 h 2400492"/>
                <a:gd name="connsiteX6" fmla="*/ 395921 w 2869941"/>
                <a:gd name="connsiteY6" fmla="*/ 2115830 h 2400492"/>
                <a:gd name="connsiteX7" fmla="*/ 172851 w 2869941"/>
                <a:gd name="connsiteY7" fmla="*/ 2023431 h 2400492"/>
                <a:gd name="connsiteX8" fmla="*/ 80453 w 2869941"/>
                <a:gd name="connsiteY8" fmla="*/ 1800361 h 2400492"/>
                <a:gd name="connsiteX9" fmla="*/ 80453 w 2869941"/>
                <a:gd name="connsiteY9" fmla="*/ 538530 h 2400492"/>
                <a:gd name="connsiteX0" fmla="*/ 43275 w 2288129"/>
                <a:gd name="connsiteY0" fmla="*/ 321449 h 2198810"/>
                <a:gd name="connsiteX1" fmla="*/ 135674 w 2288129"/>
                <a:gd name="connsiteY1" fmla="*/ 98379 h 2198810"/>
                <a:gd name="connsiteX2" fmla="*/ 358744 w 2288129"/>
                <a:gd name="connsiteY2" fmla="*/ 5981 h 2198810"/>
                <a:gd name="connsiteX3" fmla="*/ 1381711 w 2288129"/>
                <a:gd name="connsiteY3" fmla="*/ 0 h 2198810"/>
                <a:gd name="connsiteX4" fmla="*/ 2288129 w 2288129"/>
                <a:gd name="connsiteY4" fmla="*/ 5981 h 2198810"/>
                <a:gd name="connsiteX5" fmla="*/ 358743 w 2288129"/>
                <a:gd name="connsiteY5" fmla="*/ 1898749 h 2198810"/>
                <a:gd name="connsiteX6" fmla="*/ 135673 w 2288129"/>
                <a:gd name="connsiteY6" fmla="*/ 1806350 h 2198810"/>
                <a:gd name="connsiteX7" fmla="*/ 43275 w 2288129"/>
                <a:gd name="connsiteY7" fmla="*/ 1583280 h 2198810"/>
                <a:gd name="connsiteX8" fmla="*/ 43275 w 2288129"/>
                <a:gd name="connsiteY8" fmla="*/ 321449 h 2198810"/>
                <a:gd name="connsiteX0" fmla="*/ 43275 w 1381711"/>
                <a:gd name="connsiteY0" fmla="*/ 321449 h 2198810"/>
                <a:gd name="connsiteX1" fmla="*/ 135674 w 1381711"/>
                <a:gd name="connsiteY1" fmla="*/ 98379 h 2198810"/>
                <a:gd name="connsiteX2" fmla="*/ 358744 w 1381711"/>
                <a:gd name="connsiteY2" fmla="*/ 5981 h 2198810"/>
                <a:gd name="connsiteX3" fmla="*/ 1381711 w 1381711"/>
                <a:gd name="connsiteY3" fmla="*/ 0 h 2198810"/>
                <a:gd name="connsiteX4" fmla="*/ 358743 w 1381711"/>
                <a:gd name="connsiteY4" fmla="*/ 1898749 h 2198810"/>
                <a:gd name="connsiteX5" fmla="*/ 135673 w 1381711"/>
                <a:gd name="connsiteY5" fmla="*/ 1806350 h 2198810"/>
                <a:gd name="connsiteX6" fmla="*/ 43275 w 1381711"/>
                <a:gd name="connsiteY6" fmla="*/ 1583280 h 2198810"/>
                <a:gd name="connsiteX7" fmla="*/ 43275 w 1381711"/>
                <a:gd name="connsiteY7" fmla="*/ 321449 h 2198810"/>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1449 h 1898749"/>
                <a:gd name="connsiteX1" fmla="*/ 92399 w 1338436"/>
                <a:gd name="connsiteY1" fmla="*/ 98379 h 1898749"/>
                <a:gd name="connsiteX2" fmla="*/ 315469 w 1338436"/>
                <a:gd name="connsiteY2" fmla="*/ 5981 h 1898749"/>
                <a:gd name="connsiteX3" fmla="*/ 1338436 w 1338436"/>
                <a:gd name="connsiteY3" fmla="*/ 0 h 1898749"/>
                <a:gd name="connsiteX4" fmla="*/ 315468 w 1338436"/>
                <a:gd name="connsiteY4" fmla="*/ 1898749 h 1898749"/>
                <a:gd name="connsiteX5" fmla="*/ 92398 w 1338436"/>
                <a:gd name="connsiteY5" fmla="*/ 1806350 h 1898749"/>
                <a:gd name="connsiteX6" fmla="*/ 0 w 1338436"/>
                <a:gd name="connsiteY6" fmla="*/ 1583280 h 1898749"/>
                <a:gd name="connsiteX7" fmla="*/ 0 w 1338436"/>
                <a:gd name="connsiteY7" fmla="*/ 321449 h 1898749"/>
                <a:gd name="connsiteX0" fmla="*/ 0 w 1338436"/>
                <a:gd name="connsiteY0" fmla="*/ 325669 h 1902969"/>
                <a:gd name="connsiteX1" fmla="*/ 92399 w 1338436"/>
                <a:gd name="connsiteY1" fmla="*/ 102599 h 1902969"/>
                <a:gd name="connsiteX2" fmla="*/ 315469 w 1338436"/>
                <a:gd name="connsiteY2" fmla="*/ 10201 h 1902969"/>
                <a:gd name="connsiteX3" fmla="*/ 1338436 w 1338436"/>
                <a:gd name="connsiteY3" fmla="*/ 4220 h 1902969"/>
                <a:gd name="connsiteX4" fmla="*/ 315468 w 1338436"/>
                <a:gd name="connsiteY4" fmla="*/ 1902969 h 1902969"/>
                <a:gd name="connsiteX5" fmla="*/ 92398 w 1338436"/>
                <a:gd name="connsiteY5" fmla="*/ 1810570 h 1902969"/>
                <a:gd name="connsiteX6" fmla="*/ 0 w 1338436"/>
                <a:gd name="connsiteY6" fmla="*/ 1587500 h 1902969"/>
                <a:gd name="connsiteX7" fmla="*/ 0 w 1338436"/>
                <a:gd name="connsiteY7" fmla="*/ 325669 h 1902969"/>
                <a:gd name="connsiteX0" fmla="*/ 0 w 1338436"/>
                <a:gd name="connsiteY0" fmla="*/ 330727 h 1908027"/>
                <a:gd name="connsiteX1" fmla="*/ 92399 w 1338436"/>
                <a:gd name="connsiteY1" fmla="*/ 107657 h 1908027"/>
                <a:gd name="connsiteX2" fmla="*/ 315469 w 1338436"/>
                <a:gd name="connsiteY2" fmla="*/ 15259 h 1908027"/>
                <a:gd name="connsiteX3" fmla="*/ 1338436 w 1338436"/>
                <a:gd name="connsiteY3" fmla="*/ 9278 h 1908027"/>
                <a:gd name="connsiteX4" fmla="*/ 315468 w 1338436"/>
                <a:gd name="connsiteY4" fmla="*/ 1908027 h 1908027"/>
                <a:gd name="connsiteX5" fmla="*/ 92398 w 1338436"/>
                <a:gd name="connsiteY5" fmla="*/ 1815628 h 1908027"/>
                <a:gd name="connsiteX6" fmla="*/ 0 w 1338436"/>
                <a:gd name="connsiteY6" fmla="*/ 1592558 h 1908027"/>
                <a:gd name="connsiteX7" fmla="*/ 0 w 1338436"/>
                <a:gd name="connsiteY7" fmla="*/ 330727 h 1908027"/>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9666 h 1906966"/>
                <a:gd name="connsiteX1" fmla="*/ 82874 w 1338436"/>
                <a:gd name="connsiteY1" fmla="*/ 93407 h 1906966"/>
                <a:gd name="connsiteX2" fmla="*/ 315469 w 1338436"/>
                <a:gd name="connsiteY2" fmla="*/ 14198 h 1906966"/>
                <a:gd name="connsiteX3" fmla="*/ 1338436 w 1338436"/>
                <a:gd name="connsiteY3" fmla="*/ 8217 h 1906966"/>
                <a:gd name="connsiteX4" fmla="*/ 315468 w 1338436"/>
                <a:gd name="connsiteY4" fmla="*/ 1906966 h 1906966"/>
                <a:gd name="connsiteX5" fmla="*/ 92398 w 1338436"/>
                <a:gd name="connsiteY5" fmla="*/ 1814567 h 1906966"/>
                <a:gd name="connsiteX6" fmla="*/ 0 w 1338436"/>
                <a:gd name="connsiteY6" fmla="*/ 1591497 h 1906966"/>
                <a:gd name="connsiteX7" fmla="*/ 0 w 1338436"/>
                <a:gd name="connsiteY7" fmla="*/ 329666 h 1906966"/>
                <a:gd name="connsiteX0" fmla="*/ 0 w 1338436"/>
                <a:gd name="connsiteY0" fmla="*/ 326919 h 1904219"/>
                <a:gd name="connsiteX1" fmla="*/ 76524 w 1338436"/>
                <a:gd name="connsiteY1" fmla="*/ 74174 h 1904219"/>
                <a:gd name="connsiteX2" fmla="*/ 315469 w 1338436"/>
                <a:gd name="connsiteY2" fmla="*/ 11451 h 1904219"/>
                <a:gd name="connsiteX3" fmla="*/ 1338436 w 1338436"/>
                <a:gd name="connsiteY3" fmla="*/ 5470 h 1904219"/>
                <a:gd name="connsiteX4" fmla="*/ 315468 w 1338436"/>
                <a:gd name="connsiteY4" fmla="*/ 1904219 h 1904219"/>
                <a:gd name="connsiteX5" fmla="*/ 92398 w 1338436"/>
                <a:gd name="connsiteY5" fmla="*/ 1811820 h 1904219"/>
                <a:gd name="connsiteX6" fmla="*/ 0 w 1338436"/>
                <a:gd name="connsiteY6" fmla="*/ 1588750 h 1904219"/>
                <a:gd name="connsiteX7" fmla="*/ 0 w 1338436"/>
                <a:gd name="connsiteY7" fmla="*/ 326919 h 190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436" h="1904219">
                  <a:moveTo>
                    <a:pt x="0" y="326919"/>
                  </a:moveTo>
                  <a:cubicBezTo>
                    <a:pt x="0" y="243252"/>
                    <a:pt x="17362" y="133336"/>
                    <a:pt x="76524" y="74174"/>
                  </a:cubicBezTo>
                  <a:cubicBezTo>
                    <a:pt x="107111" y="52606"/>
                    <a:pt x="105150" y="22902"/>
                    <a:pt x="315469" y="11451"/>
                  </a:cubicBezTo>
                  <a:cubicBezTo>
                    <a:pt x="525788" y="0"/>
                    <a:pt x="997447" y="7464"/>
                    <a:pt x="1338436" y="5470"/>
                  </a:cubicBezTo>
                  <a:cubicBezTo>
                    <a:pt x="875052" y="187510"/>
                    <a:pt x="513733" y="653746"/>
                    <a:pt x="315468" y="1904219"/>
                  </a:cubicBezTo>
                  <a:cubicBezTo>
                    <a:pt x="253215" y="1894560"/>
                    <a:pt x="151560" y="1870982"/>
                    <a:pt x="92398" y="1811820"/>
                  </a:cubicBezTo>
                  <a:cubicBezTo>
                    <a:pt x="33236" y="1752658"/>
                    <a:pt x="0" y="1672418"/>
                    <a:pt x="0" y="1588750"/>
                  </a:cubicBezTo>
                  <a:lnTo>
                    <a:pt x="0" y="326919"/>
                  </a:lnTo>
                  <a:close/>
                </a:path>
              </a:pathLst>
            </a:custGeom>
            <a:gradFill rotWithShape="1">
              <a:gsLst>
                <a:gs pos="0">
                  <a:srgbClr val="FFFFFF">
                    <a:alpha val="24000"/>
                  </a:srgbClr>
                </a:gs>
                <a:gs pos="100000">
                  <a:schemeClr val="bg1">
                    <a:alpha val="0"/>
                  </a:schemeClr>
                </a:gs>
              </a:gsLst>
              <a:lin ang="5400000" scaled="1"/>
            </a:gradFill>
            <a:ln w="25400" algn="ctr">
              <a:noFill/>
              <a:round/>
              <a:headEnd/>
              <a:tailEnd/>
            </a:ln>
            <a:effectLst/>
          </p:spPr>
          <p:txBody>
            <a:bodyPr/>
            <a:lstStyle/>
            <a:p>
              <a:endParaRPr lang="en-US" dirty="0">
                <a:solidFill>
                  <a:srgbClr val="0096D6"/>
                </a:solidFill>
              </a:endParaRPr>
            </a:p>
          </p:txBody>
        </p:sp>
      </p:grpSp>
      <p:sp>
        <p:nvSpPr>
          <p:cNvPr id="134" name="TextBox 133"/>
          <p:cNvSpPr txBox="1"/>
          <p:nvPr/>
        </p:nvSpPr>
        <p:spPr>
          <a:xfrm rot="16200000">
            <a:off x="2237104" y="3670899"/>
            <a:ext cx="548293" cy="223813"/>
          </a:xfrm>
          <a:prstGeom prst="rect">
            <a:avLst/>
          </a:prstGeom>
          <a:noFill/>
        </p:spPr>
        <p:txBody>
          <a:bodyPr wrap="none" lIns="54007" tIns="27004" rIns="54007" bIns="27004" rtlCol="0">
            <a:spAutoFit/>
          </a:bodyPr>
          <a:lstStyle/>
          <a:p>
            <a:pPr algn="ctr"/>
            <a:r>
              <a:rPr lang="en-US" sz="1100" dirty="0">
                <a:solidFill>
                  <a:schemeClr val="bg1"/>
                </a:solidFill>
              </a:rPr>
              <a:t>HetNet</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373" y="2717898"/>
            <a:ext cx="325762" cy="32576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1026" y="3815686"/>
            <a:ext cx="335801" cy="335801"/>
          </a:xfrm>
          <a:prstGeom prst="rect">
            <a:avLst/>
          </a:prstGeom>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12">
            <a:clrChange>
              <a:clrFrom>
                <a:srgbClr val="4CFF00"/>
              </a:clrFrom>
              <a:clrTo>
                <a:srgbClr val="4CFF00">
                  <a:alpha val="0"/>
                </a:srgbClr>
              </a:clrTo>
            </a:clrChange>
            <a:extLst>
              <a:ext uri="{28A0092B-C50C-407E-A947-70E740481C1C}">
                <a14:useLocalDpi xmlns:a14="http://schemas.microsoft.com/office/drawing/2010/main" val="0"/>
              </a:ext>
            </a:extLst>
          </a:blip>
          <a:srcRect/>
          <a:stretch>
            <a:fillRect/>
          </a:stretch>
        </p:blipFill>
        <p:spPr bwMode="auto">
          <a:xfrm>
            <a:off x="7016513" y="4424487"/>
            <a:ext cx="513864" cy="51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98"/>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864586" y="1602023"/>
            <a:ext cx="454149" cy="398991"/>
          </a:xfrm>
          <a:prstGeom prst="rect">
            <a:avLst/>
          </a:prstGeom>
        </p:spPr>
      </p:pic>
      <p:pic>
        <p:nvPicPr>
          <p:cNvPr id="100" name="Picture 9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52339" y="1624265"/>
            <a:ext cx="398357" cy="398357"/>
          </a:xfrm>
          <a:prstGeom prst="rect">
            <a:avLst/>
          </a:prstGeom>
        </p:spPr>
      </p:pic>
      <p:pic>
        <p:nvPicPr>
          <p:cNvPr id="1030"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4628" y="1639718"/>
            <a:ext cx="612000"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101" descr="coffee_shop.png"/>
          <p:cNvPicPr>
            <a:picLocks noChangeAspect="1"/>
          </p:cNvPicPr>
          <p:nvPr/>
        </p:nvPicPr>
        <p:blipFill>
          <a:blip r:embed="rId16" cstate="screen">
            <a:extLst>
              <a:ext uri="{28A0092B-C50C-407E-A947-70E740481C1C}">
                <a14:useLocalDpi xmlns:a14="http://schemas.microsoft.com/office/drawing/2010/main" val="0"/>
              </a:ext>
            </a:extLst>
          </a:blip>
          <a:srcRect/>
          <a:stretch>
            <a:fillRect/>
          </a:stretch>
        </p:blipFill>
        <p:spPr>
          <a:xfrm>
            <a:off x="4481814" y="4300374"/>
            <a:ext cx="379819" cy="248226"/>
          </a:xfrm>
          <a:prstGeom prst="rect">
            <a:avLst/>
          </a:prstGeom>
          <a:effectLst/>
        </p:spPr>
      </p:pic>
      <p:pic>
        <p:nvPicPr>
          <p:cNvPr id="103" name="Picture 4"/>
          <p:cNvPicPr>
            <a:picLocks noChangeAspect="1" noChangeArrowheads="1"/>
          </p:cNvPicPr>
          <p:nvPr/>
        </p:nvPicPr>
        <p:blipFill>
          <a:blip r:embed="rId1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64835" y="4274856"/>
            <a:ext cx="429099" cy="328378"/>
          </a:xfrm>
          <a:prstGeom prst="rect">
            <a:avLst/>
          </a:prstGeom>
          <a:noFill/>
          <a:ln w="9525">
            <a:noFill/>
            <a:miter lim="800000"/>
            <a:headEnd/>
            <a:tailEnd/>
          </a:ln>
          <a:effectLst/>
        </p:spPr>
      </p:pic>
      <p:pic>
        <p:nvPicPr>
          <p:cNvPr id="104" name="Picture 4" descr="http://www.veryicon.com/icon/png/Transport/GIS%20GPS%20MAP/Stadium.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62744" y="4109708"/>
            <a:ext cx="505020" cy="5050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http://cdn1.iconfinder.com/data/icons/free-business-desktop-icons/256/Company.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46951" y="4191241"/>
            <a:ext cx="502664" cy="5026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isco.com/c/dam/en/us/td/i/200001-300000/280001-290000/283001-284000/283010.eps/_jcr_content/renditions/283010.jpg"/>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2679" y="4600454"/>
            <a:ext cx="649570" cy="20337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a:blip r:embed="rId21">
            <a:duotone>
              <a:prstClr val="black"/>
              <a:schemeClr val="tx2">
                <a:tint val="45000"/>
                <a:satMod val="400000"/>
              </a:schemeClr>
            </a:duotone>
          </a:blip>
          <a:stretch>
            <a:fillRect/>
          </a:stretch>
        </p:blipFill>
        <p:spPr>
          <a:xfrm>
            <a:off x="6743354" y="2342147"/>
            <a:ext cx="1422078" cy="484631"/>
          </a:xfrm>
          <a:prstGeom prst="rect">
            <a:avLst/>
          </a:prstGeom>
          <a:scene3d>
            <a:camera prst="orthographicFront"/>
            <a:lightRig rig="threePt" dir="t"/>
          </a:scene3d>
          <a:sp3d>
            <a:bevelT/>
          </a:sp3d>
        </p:spPr>
      </p:pic>
      <p:sp>
        <p:nvSpPr>
          <p:cNvPr id="3" name="TextBox 2"/>
          <p:cNvSpPr txBox="1"/>
          <p:nvPr/>
        </p:nvSpPr>
        <p:spPr>
          <a:xfrm>
            <a:off x="6735758" y="2457746"/>
            <a:ext cx="1308370" cy="369332"/>
          </a:xfrm>
          <a:prstGeom prst="rect">
            <a:avLst/>
          </a:prstGeom>
          <a:noFill/>
        </p:spPr>
        <p:txBody>
          <a:bodyPr wrap="none" rtlCol="0">
            <a:spAutoFit/>
          </a:bodyPr>
          <a:lstStyle/>
          <a:p>
            <a:pPr algn="ctr"/>
            <a:r>
              <a:rPr lang="en-US" sz="1000" dirty="0" smtClean="0">
                <a:solidFill>
                  <a:schemeClr val="bg1"/>
                </a:solidFill>
              </a:rPr>
              <a:t>Virtual Packet Core</a:t>
            </a:r>
          </a:p>
          <a:p>
            <a:pPr algn="ctr"/>
            <a:r>
              <a:rPr lang="en-US" sz="800" dirty="0" smtClean="0">
                <a:solidFill>
                  <a:schemeClr val="bg1"/>
                </a:solidFill>
              </a:rPr>
              <a:t>(VPC)</a:t>
            </a:r>
            <a:endParaRPr lang="en-NZ" sz="800" dirty="0">
              <a:solidFill>
                <a:schemeClr val="bg1"/>
              </a:solidFill>
            </a:endParaRPr>
          </a:p>
        </p:txBody>
      </p:sp>
      <p:pic>
        <p:nvPicPr>
          <p:cNvPr id="92" name="Picture 91"/>
          <p:cNvPicPr>
            <a:picLocks noChangeAspect="1"/>
          </p:cNvPicPr>
          <p:nvPr/>
        </p:nvPicPr>
        <p:blipFill>
          <a:blip r:embed="rId21">
            <a:duotone>
              <a:prstClr val="black"/>
              <a:schemeClr val="tx2">
                <a:tint val="45000"/>
                <a:satMod val="400000"/>
              </a:schemeClr>
            </a:duotone>
          </a:blip>
          <a:stretch>
            <a:fillRect/>
          </a:stretch>
        </p:blipFill>
        <p:spPr>
          <a:xfrm>
            <a:off x="7326331" y="2029444"/>
            <a:ext cx="1422078" cy="484631"/>
          </a:xfrm>
          <a:prstGeom prst="rect">
            <a:avLst/>
          </a:prstGeom>
          <a:scene3d>
            <a:camera prst="orthographicFront"/>
            <a:lightRig rig="threePt" dir="t"/>
          </a:scene3d>
          <a:sp3d>
            <a:bevelT/>
          </a:sp3d>
        </p:spPr>
      </p:pic>
      <p:sp>
        <p:nvSpPr>
          <p:cNvPr id="94" name="TextBox 93"/>
          <p:cNvSpPr txBox="1"/>
          <p:nvPr/>
        </p:nvSpPr>
        <p:spPr>
          <a:xfrm>
            <a:off x="7572814" y="2145043"/>
            <a:ext cx="800219" cy="369332"/>
          </a:xfrm>
          <a:prstGeom prst="rect">
            <a:avLst/>
          </a:prstGeom>
          <a:noFill/>
        </p:spPr>
        <p:txBody>
          <a:bodyPr wrap="none" rtlCol="0">
            <a:spAutoFit/>
          </a:bodyPr>
          <a:lstStyle/>
          <a:p>
            <a:pPr algn="ctr"/>
            <a:r>
              <a:rPr lang="en-US" sz="1000" dirty="0" smtClean="0">
                <a:solidFill>
                  <a:schemeClr val="bg1"/>
                </a:solidFill>
              </a:rPr>
              <a:t>Mobility IQ</a:t>
            </a:r>
          </a:p>
          <a:p>
            <a:pPr algn="ctr"/>
            <a:r>
              <a:rPr lang="en-US" sz="800" dirty="0" smtClean="0">
                <a:solidFill>
                  <a:schemeClr val="bg1"/>
                </a:solidFill>
              </a:rPr>
              <a:t>Analytics</a:t>
            </a:r>
          </a:p>
        </p:txBody>
      </p:sp>
      <p:sp>
        <p:nvSpPr>
          <p:cNvPr id="95" name="10-Point Star 94"/>
          <p:cNvSpPr/>
          <p:nvPr/>
        </p:nvSpPr>
        <p:spPr>
          <a:xfrm>
            <a:off x="3449734" y="3627611"/>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96" name="10-Point Star 95"/>
          <p:cNvSpPr/>
          <p:nvPr/>
        </p:nvSpPr>
        <p:spPr>
          <a:xfrm>
            <a:off x="7972923" y="2446360"/>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101" name="10-Point Star 100"/>
          <p:cNvSpPr/>
          <p:nvPr/>
        </p:nvSpPr>
        <p:spPr>
          <a:xfrm>
            <a:off x="8125323" y="1124219"/>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106" name="10-Point Star 105"/>
          <p:cNvSpPr/>
          <p:nvPr/>
        </p:nvSpPr>
        <p:spPr>
          <a:xfrm>
            <a:off x="8186962" y="1893311"/>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107" name="10-Point Star 106"/>
          <p:cNvSpPr/>
          <p:nvPr/>
        </p:nvSpPr>
        <p:spPr>
          <a:xfrm>
            <a:off x="4176676" y="1336533"/>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Tree>
    <p:extLst>
      <p:ext uri="{BB962C8B-B14F-4D97-AF65-F5344CB8AC3E}">
        <p14:creationId xmlns:p14="http://schemas.microsoft.com/office/powerpoint/2010/main" val="12786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ppt_w</p:attrName>
                                        </p:attrNameLst>
                                      </p:cBhvr>
                                      <p:tavLst>
                                        <p:tav tm="0">
                                          <p:val>
                                            <p:fltVal val="0"/>
                                          </p:val>
                                        </p:tav>
                                        <p:tav tm="100000">
                                          <p:val>
                                            <p:strVal val="#ppt_w"/>
                                          </p:val>
                                        </p:tav>
                                      </p:tavLst>
                                    </p:anim>
                                    <p:anim calcmode="lin" valueType="num">
                                      <p:cBhvr>
                                        <p:cTn id="23" dur="500" fill="hold"/>
                                        <p:tgtEl>
                                          <p:spTgt spid="106"/>
                                        </p:tgtEl>
                                        <p:attrNameLst>
                                          <p:attrName>ppt_h</p:attrName>
                                        </p:attrNameLst>
                                      </p:cBhvr>
                                      <p:tavLst>
                                        <p:tav tm="0">
                                          <p:val>
                                            <p:fltVal val="0"/>
                                          </p:val>
                                        </p:tav>
                                        <p:tav tm="100000">
                                          <p:val>
                                            <p:strVal val="#ppt_h"/>
                                          </p:val>
                                        </p:tav>
                                      </p:tavLst>
                                    </p:anim>
                                    <p:animEffect transition="in" filter="fade">
                                      <p:cBhvr>
                                        <p:cTn id="24" dur="500"/>
                                        <p:tgtEl>
                                          <p:spTgt spid="10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 calcmode="lin" valueType="num">
                                      <p:cBhvr>
                                        <p:cTn id="27" dur="500" fill="hold"/>
                                        <p:tgtEl>
                                          <p:spTgt spid="107"/>
                                        </p:tgtEl>
                                        <p:attrNameLst>
                                          <p:attrName>ppt_w</p:attrName>
                                        </p:attrNameLst>
                                      </p:cBhvr>
                                      <p:tavLst>
                                        <p:tav tm="0">
                                          <p:val>
                                            <p:fltVal val="0"/>
                                          </p:val>
                                        </p:tav>
                                        <p:tav tm="100000">
                                          <p:val>
                                            <p:strVal val="#ppt_w"/>
                                          </p:val>
                                        </p:tav>
                                      </p:tavLst>
                                    </p:anim>
                                    <p:anim calcmode="lin" valueType="num">
                                      <p:cBhvr>
                                        <p:cTn id="28" dur="500" fill="hold"/>
                                        <p:tgtEl>
                                          <p:spTgt spid="107"/>
                                        </p:tgtEl>
                                        <p:attrNameLst>
                                          <p:attrName>ppt_h</p:attrName>
                                        </p:attrNameLst>
                                      </p:cBhvr>
                                      <p:tavLst>
                                        <p:tav tm="0">
                                          <p:val>
                                            <p:fltVal val="0"/>
                                          </p:val>
                                        </p:tav>
                                        <p:tav tm="100000">
                                          <p:val>
                                            <p:strVal val="#ppt_h"/>
                                          </p:val>
                                        </p:tav>
                                      </p:tavLst>
                                    </p:anim>
                                    <p:animEffect transition="in" filter="fade">
                                      <p:cBhvr>
                                        <p:cTn id="2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1" grpId="0" animBg="1"/>
      <p:bldP spid="106" grpId="0" animBg="1"/>
      <p:bldP spid="1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3354885" y="1374863"/>
            <a:ext cx="1170670" cy="634412"/>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a:solidFill>
                <a:srgbClr val="FFFFFF"/>
              </a:solidFill>
              <a:latin typeface="CiscoSansTT Light"/>
            </a:endParaRPr>
          </a:p>
        </p:txBody>
      </p:sp>
      <p:sp>
        <p:nvSpPr>
          <p:cNvPr id="80" name="Rounded Rectangle 79"/>
          <p:cNvSpPr/>
          <p:nvPr/>
        </p:nvSpPr>
        <p:spPr>
          <a:xfrm>
            <a:off x="3444893" y="3371927"/>
            <a:ext cx="1439333" cy="780431"/>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pic>
        <p:nvPicPr>
          <p:cNvPr id="54" name="Picture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077" y="3203336"/>
            <a:ext cx="1124715" cy="899771"/>
          </a:xfrm>
          <a:prstGeom prst="rect">
            <a:avLst/>
          </a:prstGeom>
        </p:spPr>
      </p:pic>
      <p:pic>
        <p:nvPicPr>
          <p:cNvPr id="2" name="Picture 1"/>
          <p:cNvPicPr>
            <a:picLocks noChangeAspect="1"/>
          </p:cNvPicPr>
          <p:nvPr/>
        </p:nvPicPr>
        <p:blipFill>
          <a:blip r:embed="rId4">
            <a:lum bright="5000" contrast="-7000"/>
          </a:blip>
          <a:stretch>
            <a:fillRect/>
          </a:stretch>
        </p:blipFill>
        <p:spPr>
          <a:xfrm>
            <a:off x="7544781" y="2925105"/>
            <a:ext cx="1248434" cy="620806"/>
          </a:xfrm>
          <a:prstGeom prst="rect">
            <a:avLst/>
          </a:prstGeom>
        </p:spPr>
      </p:pic>
      <p:sp>
        <p:nvSpPr>
          <p:cNvPr id="56" name="Rounded Rectangle 55"/>
          <p:cNvSpPr/>
          <p:nvPr/>
        </p:nvSpPr>
        <p:spPr>
          <a:xfrm>
            <a:off x="5365577" y="3371927"/>
            <a:ext cx="1628117" cy="780431"/>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55" name="Rounded Rectangle 54"/>
          <p:cNvSpPr/>
          <p:nvPr/>
        </p:nvSpPr>
        <p:spPr>
          <a:xfrm>
            <a:off x="5358105" y="1361584"/>
            <a:ext cx="1628117" cy="1759813"/>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52" name="Rounded Rectangle 51"/>
          <p:cNvSpPr/>
          <p:nvPr/>
        </p:nvSpPr>
        <p:spPr>
          <a:xfrm>
            <a:off x="3442231" y="2532095"/>
            <a:ext cx="918102" cy="686352"/>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23" name="Rounded Rectangle 22"/>
          <p:cNvSpPr/>
          <p:nvPr/>
        </p:nvSpPr>
        <p:spPr>
          <a:xfrm>
            <a:off x="351589" y="2085370"/>
            <a:ext cx="2427470" cy="640080"/>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24" name="Rounded Rectangle 23"/>
          <p:cNvSpPr/>
          <p:nvPr/>
        </p:nvSpPr>
        <p:spPr>
          <a:xfrm>
            <a:off x="351589" y="2802550"/>
            <a:ext cx="2427470" cy="640080"/>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25" name="Rounded Rectangle 24"/>
          <p:cNvSpPr/>
          <p:nvPr/>
        </p:nvSpPr>
        <p:spPr>
          <a:xfrm>
            <a:off x="351589" y="3519729"/>
            <a:ext cx="2427470" cy="640080"/>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4" name="Rounded Rectangle 3"/>
          <p:cNvSpPr/>
          <p:nvPr/>
        </p:nvSpPr>
        <p:spPr>
          <a:xfrm>
            <a:off x="351589" y="1368680"/>
            <a:ext cx="2427470" cy="640080"/>
          </a:xfrm>
          <a:prstGeom prst="roundRect">
            <a:avLst>
              <a:gd name="adj" fmla="val 4142"/>
            </a:avLst>
          </a:prstGeom>
          <a:no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5" name="Round Same Side Corner Rectangle 4"/>
          <p:cNvSpPr/>
          <p:nvPr/>
        </p:nvSpPr>
        <p:spPr>
          <a:xfrm>
            <a:off x="366598" y="802646"/>
            <a:ext cx="8463705" cy="447305"/>
          </a:xfrm>
          <a:prstGeom prst="round2SameRect">
            <a:avLst>
              <a:gd name="adj1" fmla="val 41771"/>
              <a:gd name="adj2" fmla="val 0"/>
            </a:avLst>
          </a:prstGeom>
          <a:solidFill>
            <a:srgbClr val="5BABE5"/>
          </a:solid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14" name="Round Same Side Corner Rectangle 13"/>
          <p:cNvSpPr/>
          <p:nvPr/>
        </p:nvSpPr>
        <p:spPr>
          <a:xfrm>
            <a:off x="351608" y="4280862"/>
            <a:ext cx="8463705" cy="447305"/>
          </a:xfrm>
          <a:prstGeom prst="round2SameRect">
            <a:avLst>
              <a:gd name="adj1" fmla="val 528"/>
              <a:gd name="adj2" fmla="val 39451"/>
            </a:avLst>
          </a:prstGeom>
          <a:solidFill>
            <a:srgbClr val="5BABE5"/>
          </a:solid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pic>
        <p:nvPicPr>
          <p:cNvPr id="17" name="Picture 1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6842" l="5301" r="95845"/>
                    </a14:imgEffect>
                  </a14:imgLayer>
                </a14:imgProps>
              </a:ext>
              <a:ext uri="{28A0092B-C50C-407E-A947-70E740481C1C}">
                <a14:useLocalDpi xmlns:a14="http://schemas.microsoft.com/office/drawing/2010/main"/>
              </a:ext>
            </a:extLst>
          </a:blip>
          <a:srcRect/>
          <a:stretch>
            <a:fillRect/>
          </a:stretch>
        </p:blipFill>
        <p:spPr bwMode="auto">
          <a:xfrm>
            <a:off x="900591" y="2243956"/>
            <a:ext cx="651749" cy="41607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2012.05.13_Concept_comparison1.jpg"/>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427" b="98054" l="5831" r="91837">
                        <a14:foregroundMark x1="82507" y1="16342" x2="82507" y2="16342"/>
                        <a14:foregroundMark x1="71866" y1="12451" x2="71866" y2="12451"/>
                        <a14:foregroundMark x1="76531" y1="14008" x2="76531" y2="14008"/>
                        <a14:foregroundMark x1="80029" y1="14656" x2="80029" y2="14656"/>
                        <a14:foregroundMark x1="33382" y1="3243" x2="33382" y2="3243"/>
                        <a14:foregroundMark x1="47230" y1="6226" x2="47230" y2="6226"/>
                      </a14:backgroundRemoval>
                    </a14:imgEffect>
                  </a14:imgLayer>
                </a14:imgProps>
              </a:ext>
              <a:ext uri="{28A0092B-C50C-407E-A947-70E740481C1C}">
                <a14:useLocalDpi xmlns:a14="http://schemas.microsoft.com/office/drawing/2010/main"/>
              </a:ext>
            </a:extLst>
          </a:blip>
          <a:srcRect/>
          <a:stretch/>
        </p:blipFill>
        <p:spPr>
          <a:xfrm>
            <a:off x="483689" y="2232146"/>
            <a:ext cx="380949" cy="429581"/>
          </a:xfrm>
          <a:prstGeom prst="rect">
            <a:avLst/>
          </a:prstGeom>
          <a:ln>
            <a:noFill/>
          </a:ln>
          <a:effectLst/>
        </p:spPr>
      </p:pic>
      <p:pic>
        <p:nvPicPr>
          <p:cNvPr id="19" name="Picture 18"/>
          <p:cNvPicPr preferRelativeResize="0">
            <a:picLocks noChangeAspect="1"/>
          </p:cNvPicPr>
          <p:nvPr/>
        </p:nvPicPr>
        <p:blipFill>
          <a:blip r:embed="rId9" cstate="screen">
            <a:extLst>
              <a:ext uri="{BEBA8EAE-BF5A-486C-A8C5-ECC9F3942E4B}">
                <a14:imgProps xmlns:a14="http://schemas.microsoft.com/office/drawing/2010/main">
                  <a14:imgLayer r:embed="rId10">
                    <a14:imgEffect>
                      <a14:backgroundRemoval t="0" b="100000" l="0" r="100000">
                        <a14:foregroundMark x1="23680" y1="33066" x2="68640" y2="29659"/>
                        <a14:foregroundMark x1="22080" y1="25451" x2="29760" y2="31663"/>
                        <a14:foregroundMark x1="71200" y1="21643" x2="54240" y2="29058"/>
                        <a14:foregroundMark x1="78240" y1="29259" x2="67040" y2="29259"/>
                        <a14:foregroundMark x1="60640" y1="45291" x2="67680" y2="52705"/>
                        <a14:backgroundMark x1="82560" y1="74549" x2="67680" y2="79359"/>
                      </a14:backgroundRemoval>
                    </a14:imgEffect>
                  </a14:imgLayer>
                </a14:imgProps>
              </a:ext>
              <a:ext uri="{28A0092B-C50C-407E-A947-70E740481C1C}">
                <a14:useLocalDpi xmlns:a14="http://schemas.microsoft.com/office/drawing/2010/main"/>
              </a:ext>
            </a:extLst>
          </a:blip>
          <a:stretch>
            <a:fillRect/>
          </a:stretch>
        </p:blipFill>
        <p:spPr>
          <a:xfrm>
            <a:off x="396087" y="2751404"/>
            <a:ext cx="750011" cy="731520"/>
          </a:xfrm>
          <a:prstGeom prst="rect">
            <a:avLst/>
          </a:prstGeom>
          <a:ln>
            <a:noFill/>
          </a:ln>
          <a:effectLst/>
        </p:spPr>
      </p:pic>
      <p:pic>
        <p:nvPicPr>
          <p:cNvPr id="20"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7503" y="3447018"/>
            <a:ext cx="870520" cy="81783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31812" y="3515252"/>
            <a:ext cx="509894" cy="637367"/>
          </a:xfrm>
          <a:prstGeom prst="rect">
            <a:avLst/>
          </a:prstGeom>
          <a:ln>
            <a:noFill/>
          </a:ln>
          <a:effectLst/>
        </p:spPr>
      </p:pic>
      <p:sp>
        <p:nvSpPr>
          <p:cNvPr id="26" name="TextBox 25"/>
          <p:cNvSpPr txBox="1"/>
          <p:nvPr/>
        </p:nvSpPr>
        <p:spPr>
          <a:xfrm>
            <a:off x="1068299" y="2954530"/>
            <a:ext cx="1689920" cy="346129"/>
          </a:xfrm>
          <a:prstGeom prst="rect">
            <a:avLst/>
          </a:prstGeom>
          <a:ln>
            <a:noFill/>
          </a:ln>
          <a:effectLst/>
        </p:spPr>
        <p:txBody>
          <a:bodyPr wrap="squar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algn="r" defTabSz="913716">
              <a:defRPr/>
            </a:pPr>
            <a:r>
              <a:rPr lang="en-US" sz="800" kern="0" dirty="0">
                <a:ln w="3175" cmpd="sng">
                  <a:noFill/>
                  <a:prstDash val="solid"/>
                  <a:miter lim="800000"/>
                </a:ln>
                <a:latin typeface="Arial"/>
              </a:rPr>
              <a:t>Cisco USC 5000 Series for </a:t>
            </a:r>
            <a:r>
              <a:rPr lang="en-US" sz="800" kern="0" dirty="0" err="1">
                <a:ln w="3175" cmpd="sng">
                  <a:noFill/>
                  <a:prstDash val="solid"/>
                  <a:miter lim="800000"/>
                </a:ln>
                <a:latin typeface="Arial"/>
              </a:rPr>
              <a:t>Aironet</a:t>
            </a:r>
            <a:r>
              <a:rPr lang="en-US" sz="800" kern="0" dirty="0">
                <a:ln w="3175" cmpd="sng">
                  <a:noFill/>
                  <a:prstDash val="solid"/>
                  <a:miter lim="800000"/>
                </a:ln>
                <a:latin typeface="Arial"/>
              </a:rPr>
              <a:t> 3600/3700</a:t>
            </a:r>
          </a:p>
        </p:txBody>
      </p:sp>
      <p:sp>
        <p:nvSpPr>
          <p:cNvPr id="27" name="TextBox 26"/>
          <p:cNvSpPr txBox="1"/>
          <p:nvPr/>
        </p:nvSpPr>
        <p:spPr>
          <a:xfrm>
            <a:off x="1128469" y="1529419"/>
            <a:ext cx="1619578" cy="346129"/>
          </a:xfrm>
          <a:prstGeom prst="rect">
            <a:avLst/>
          </a:prstGeom>
          <a:ln>
            <a:noFill/>
          </a:ln>
          <a:effectLst/>
        </p:spPr>
        <p:txBody>
          <a:bodyPr wrap="non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algn="r" defTabSz="913716">
              <a:defRPr/>
            </a:pPr>
            <a:r>
              <a:rPr lang="en-US" sz="800" kern="0" dirty="0">
                <a:ln w="3175" cmpd="sng">
                  <a:noFill/>
                  <a:prstDash val="solid"/>
                  <a:miter lim="800000"/>
                </a:ln>
                <a:latin typeface="Arial"/>
              </a:rPr>
              <a:t>USC8000 Series </a:t>
            </a:r>
          </a:p>
          <a:p>
            <a:pPr algn="r" defTabSz="913716">
              <a:defRPr/>
            </a:pPr>
            <a:r>
              <a:rPr lang="en-US" sz="800" kern="0" dirty="0">
                <a:ln w="3175" cmpd="sng">
                  <a:noFill/>
                  <a:prstDash val="solid"/>
                  <a:miter lim="800000"/>
                </a:ln>
                <a:latin typeface="Arial"/>
              </a:rPr>
              <a:t>Large Enterprise Small Cells</a:t>
            </a:r>
          </a:p>
        </p:txBody>
      </p:sp>
      <p:sp>
        <p:nvSpPr>
          <p:cNvPr id="28" name="TextBox 27"/>
          <p:cNvSpPr txBox="1"/>
          <p:nvPr/>
        </p:nvSpPr>
        <p:spPr>
          <a:xfrm>
            <a:off x="1770100" y="2238209"/>
            <a:ext cx="982975" cy="346129"/>
          </a:xfrm>
          <a:prstGeom prst="rect">
            <a:avLst/>
          </a:prstGeom>
          <a:ln>
            <a:noFill/>
          </a:ln>
          <a:effectLst/>
        </p:spPr>
        <p:txBody>
          <a:bodyPr wrap="non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algn="r" defTabSz="913716">
              <a:defRPr/>
            </a:pPr>
            <a:r>
              <a:rPr lang="en-US" sz="800" kern="0" dirty="0">
                <a:ln w="3175" cmpd="sng">
                  <a:noFill/>
                  <a:prstDash val="solid"/>
                  <a:miter lim="800000"/>
                </a:ln>
                <a:latin typeface="Arial"/>
              </a:rPr>
              <a:t>Cisco Universal</a:t>
            </a:r>
          </a:p>
          <a:p>
            <a:pPr algn="r" defTabSz="913716">
              <a:defRPr/>
            </a:pPr>
            <a:r>
              <a:rPr lang="en-US" sz="800" kern="0" dirty="0">
                <a:ln w="3175" cmpd="sng">
                  <a:noFill/>
                  <a:prstDash val="solid"/>
                  <a:miter lim="800000"/>
                </a:ln>
                <a:latin typeface="Arial"/>
              </a:rPr>
              <a:t>Small Cells</a:t>
            </a:r>
          </a:p>
        </p:txBody>
      </p:sp>
      <p:sp>
        <p:nvSpPr>
          <p:cNvPr id="29" name="TextBox 28"/>
          <p:cNvSpPr txBox="1"/>
          <p:nvPr/>
        </p:nvSpPr>
        <p:spPr>
          <a:xfrm>
            <a:off x="1470858" y="3601177"/>
            <a:ext cx="1286198" cy="473156"/>
          </a:xfrm>
          <a:prstGeom prst="rect">
            <a:avLst/>
          </a:prstGeom>
          <a:ln>
            <a:noFill/>
          </a:ln>
          <a:effectLst/>
        </p:spPr>
        <p:txBody>
          <a:bodyPr wrap="squar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algn="r" defTabSz="913716">
              <a:defRPr/>
            </a:pPr>
            <a:r>
              <a:rPr lang="en-US" sz="800" kern="0" dirty="0">
                <a:ln w="3175" cmpd="sng">
                  <a:noFill/>
                  <a:prstDash val="solid"/>
                  <a:miter lim="800000"/>
                </a:ln>
                <a:latin typeface="Arial"/>
              </a:rPr>
              <a:t>Cisco Aironet </a:t>
            </a:r>
            <a:br>
              <a:rPr lang="en-US" sz="800" kern="0" dirty="0">
                <a:ln w="3175" cmpd="sng">
                  <a:noFill/>
                  <a:prstDash val="solid"/>
                  <a:miter lim="800000"/>
                </a:ln>
                <a:latin typeface="Arial"/>
              </a:rPr>
            </a:br>
            <a:r>
              <a:rPr lang="en-US" sz="800" kern="0" dirty="0">
                <a:ln w="3175" cmpd="sng">
                  <a:noFill/>
                  <a:prstDash val="solid"/>
                  <a:miter lim="800000"/>
                </a:ln>
                <a:latin typeface="Arial"/>
              </a:rPr>
              <a:t>Wi-Fi Indoor &amp; Outdoor</a:t>
            </a:r>
          </a:p>
        </p:txBody>
      </p:sp>
      <p:sp>
        <p:nvSpPr>
          <p:cNvPr id="30" name="TextBox 29"/>
          <p:cNvSpPr txBox="1"/>
          <p:nvPr/>
        </p:nvSpPr>
        <p:spPr>
          <a:xfrm>
            <a:off x="413037" y="912052"/>
            <a:ext cx="602832" cy="276892"/>
          </a:xfrm>
          <a:prstGeom prst="rect">
            <a:avLst/>
          </a:prstGeom>
          <a:ln>
            <a:noFill/>
          </a:ln>
          <a:effectLst/>
        </p:spPr>
        <p:txBody>
          <a:bodyPr wrap="non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defTabSz="913716">
              <a:defRPr/>
            </a:pPr>
            <a:r>
              <a:rPr lang="en-US" sz="1200" kern="0" dirty="0" smtClean="0">
                <a:ln w="3175" cmpd="sng">
                  <a:noFill/>
                  <a:prstDash val="solid"/>
                  <a:miter lim="800000"/>
                </a:ln>
                <a:solidFill>
                  <a:srgbClr val="FFFFFF"/>
                </a:solidFill>
                <a:latin typeface="Arial"/>
              </a:rPr>
              <a:t>Cisco</a:t>
            </a:r>
            <a:endParaRPr lang="en-US" sz="1200" kern="0" dirty="0">
              <a:ln w="3175" cmpd="sng">
                <a:noFill/>
                <a:prstDash val="solid"/>
                <a:miter lim="800000"/>
              </a:ln>
              <a:solidFill>
                <a:srgbClr val="FFFFFF"/>
              </a:solidFill>
              <a:latin typeface="Arial"/>
            </a:endParaRPr>
          </a:p>
        </p:txBody>
      </p:sp>
      <p:sp>
        <p:nvSpPr>
          <p:cNvPr id="31" name="TextBox 30"/>
          <p:cNvSpPr txBox="1"/>
          <p:nvPr/>
        </p:nvSpPr>
        <p:spPr>
          <a:xfrm>
            <a:off x="413019" y="4385636"/>
            <a:ext cx="1074220" cy="276879"/>
          </a:xfrm>
          <a:prstGeom prst="rect">
            <a:avLst/>
          </a:prstGeom>
          <a:ln>
            <a:noFill/>
          </a:ln>
          <a:effectLst/>
        </p:spPr>
        <p:txBody>
          <a:bodyPr wrap="non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defTabSz="913716">
              <a:defRPr/>
            </a:pPr>
            <a:r>
              <a:rPr lang="en-US" sz="1200" kern="0" dirty="0">
                <a:ln w="3175" cmpd="sng">
                  <a:noFill/>
                  <a:prstDash val="solid"/>
                  <a:miter lim="800000"/>
                </a:ln>
                <a:solidFill>
                  <a:srgbClr val="FFFFFF"/>
                </a:solidFill>
                <a:latin typeface="Arial"/>
              </a:rPr>
              <a:t>Cisco Prime</a:t>
            </a:r>
          </a:p>
        </p:txBody>
      </p:sp>
      <p:sp>
        <p:nvSpPr>
          <p:cNvPr id="32" name="Rounded Rectangle 31"/>
          <p:cNvSpPr/>
          <p:nvPr/>
        </p:nvSpPr>
        <p:spPr>
          <a:xfrm>
            <a:off x="4453300" y="909940"/>
            <a:ext cx="1411942" cy="291353"/>
          </a:xfrm>
          <a:prstGeom prst="roundRect">
            <a:avLst>
              <a:gd name="adj" fmla="val 4142"/>
            </a:avLst>
          </a:prstGeom>
          <a:solidFill>
            <a:schemeClr val="bg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r>
              <a:rPr lang="en-US" sz="1400" b="1" dirty="0" smtClean="0">
                <a:solidFill>
                  <a:schemeClr val="tx1"/>
                </a:solidFill>
                <a:latin typeface="Calibri" panose="020F0502020204030204" pitchFamily="34" charset="0"/>
                <a:cs typeface="Calibri" panose="020F0502020204030204" pitchFamily="34" charset="0"/>
              </a:rPr>
              <a:t>Policy Suite</a:t>
            </a:r>
          </a:p>
        </p:txBody>
      </p:sp>
      <p:sp>
        <p:nvSpPr>
          <p:cNvPr id="33" name="Rounded Rectangle 32"/>
          <p:cNvSpPr/>
          <p:nvPr/>
        </p:nvSpPr>
        <p:spPr>
          <a:xfrm>
            <a:off x="5925007" y="909940"/>
            <a:ext cx="1411942" cy="291353"/>
          </a:xfrm>
          <a:prstGeom prst="roundRect">
            <a:avLst>
              <a:gd name="adj" fmla="val 4142"/>
            </a:avLst>
          </a:prstGeom>
          <a:solidFill>
            <a:schemeClr val="bg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r>
              <a:rPr lang="en-US" sz="1400" b="1" dirty="0" smtClean="0">
                <a:solidFill>
                  <a:schemeClr val="tx1"/>
                </a:solidFill>
                <a:latin typeface="Calibri" panose="020F0502020204030204" pitchFamily="34" charset="0"/>
                <a:cs typeface="Calibri" panose="020F0502020204030204" pitchFamily="34" charset="0"/>
              </a:rPr>
              <a:t>SON Suite</a:t>
            </a:r>
            <a:endParaRPr lang="en-US" sz="1400" b="1" dirty="0">
              <a:solidFill>
                <a:schemeClr val="tx1"/>
              </a:solidFill>
              <a:latin typeface="Calibri" panose="020F0502020204030204" pitchFamily="34" charset="0"/>
              <a:cs typeface="Calibri" panose="020F0502020204030204" pitchFamily="34" charset="0"/>
            </a:endParaRPr>
          </a:p>
        </p:txBody>
      </p:sp>
      <p:sp>
        <p:nvSpPr>
          <p:cNvPr id="34" name="Rounded Rectangle 33"/>
          <p:cNvSpPr/>
          <p:nvPr/>
        </p:nvSpPr>
        <p:spPr>
          <a:xfrm>
            <a:off x="5856975" y="4362116"/>
            <a:ext cx="1411942" cy="291353"/>
          </a:xfrm>
          <a:prstGeom prst="roundRect">
            <a:avLst>
              <a:gd name="adj" fmla="val 4142"/>
            </a:avLst>
          </a:prstGeom>
          <a:solidFill>
            <a:schemeClr val="bg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35" name="Rounded Rectangle 34"/>
          <p:cNvSpPr/>
          <p:nvPr/>
        </p:nvSpPr>
        <p:spPr>
          <a:xfrm>
            <a:off x="7328682" y="4362116"/>
            <a:ext cx="1411942" cy="291353"/>
          </a:xfrm>
          <a:prstGeom prst="roundRect">
            <a:avLst>
              <a:gd name="adj" fmla="val 4142"/>
            </a:avLst>
          </a:prstGeom>
          <a:solidFill>
            <a:schemeClr val="bg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456858"/>
            <a:endParaRPr lang="en-US" dirty="0" smtClean="0">
              <a:solidFill>
                <a:srgbClr val="FFFFFF"/>
              </a:solidFill>
              <a:latin typeface="CiscoSansTT Light"/>
            </a:endParaRPr>
          </a:p>
        </p:txBody>
      </p:sp>
      <p:sp>
        <p:nvSpPr>
          <p:cNvPr id="38" name="TextBox 37"/>
          <p:cNvSpPr txBox="1"/>
          <p:nvPr/>
        </p:nvSpPr>
        <p:spPr>
          <a:xfrm>
            <a:off x="6101646" y="4400578"/>
            <a:ext cx="958699" cy="246114"/>
          </a:xfrm>
          <a:prstGeom prst="rect">
            <a:avLst/>
          </a:prstGeom>
          <a:ln>
            <a:noFill/>
          </a:ln>
          <a:effectLst/>
        </p:spPr>
        <p:txBody>
          <a:bodyPr wrap="non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algn="ctr" defTabSz="913716">
              <a:defRPr/>
            </a:pPr>
            <a:r>
              <a:rPr lang="en-US" sz="1000" kern="0" dirty="0">
                <a:ln w="3175" cmpd="sng">
                  <a:noFill/>
                  <a:prstDash val="solid"/>
                  <a:miter lim="800000"/>
                </a:ln>
                <a:latin typeface="Arial"/>
              </a:rPr>
              <a:t>Provisioning</a:t>
            </a:r>
          </a:p>
        </p:txBody>
      </p:sp>
      <p:sp>
        <p:nvSpPr>
          <p:cNvPr id="39" name="TextBox 38"/>
          <p:cNvSpPr txBox="1"/>
          <p:nvPr/>
        </p:nvSpPr>
        <p:spPr>
          <a:xfrm>
            <a:off x="7561890" y="4400578"/>
            <a:ext cx="966714" cy="246114"/>
          </a:xfrm>
          <a:prstGeom prst="rect">
            <a:avLst/>
          </a:prstGeom>
          <a:ln>
            <a:noFill/>
          </a:ln>
          <a:effectLst/>
        </p:spPr>
        <p:txBody>
          <a:bodyPr wrap="none" lIns="91332" tIns="45667" rIns="91332" bIns="45667" rtlCol="0">
            <a:spAutoFit/>
          </a:bodyPr>
          <a:lstStyle>
            <a:defPPr>
              <a:defRPr lang="en-US"/>
            </a:defPPr>
            <a:lvl1pPr>
              <a:defRPr sz="2000" b="1">
                <a:ln w="3175" cmpd="sng">
                  <a:solidFill>
                    <a:srgbClr val="000000"/>
                  </a:solidFill>
                  <a:prstDash val="solid"/>
                  <a:miter lim="800000"/>
                </a:ln>
                <a:solidFill>
                  <a:srgbClr val="464646"/>
                </a:solidFill>
                <a:latin typeface="Candara"/>
                <a:cs typeface="Ayuthaya"/>
              </a:defRPr>
            </a:lvl1pPr>
          </a:lstStyle>
          <a:p>
            <a:pPr algn="ctr" defTabSz="913716">
              <a:defRPr/>
            </a:pPr>
            <a:r>
              <a:rPr lang="en-US" sz="1000" kern="0" dirty="0">
                <a:ln w="3175" cmpd="sng">
                  <a:noFill/>
                  <a:prstDash val="solid"/>
                  <a:miter lim="800000"/>
                </a:ln>
                <a:latin typeface="Arial"/>
              </a:rPr>
              <a:t>Management</a:t>
            </a:r>
          </a:p>
        </p:txBody>
      </p:sp>
      <p:pic>
        <p:nvPicPr>
          <p:cNvPr id="44" name="Picture 43"/>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623251" y="1341928"/>
            <a:ext cx="379063" cy="736891"/>
          </a:xfrm>
          <a:prstGeom prst="rect">
            <a:avLst/>
          </a:prstGeom>
        </p:spPr>
      </p:pic>
      <p:pic>
        <p:nvPicPr>
          <p:cNvPr id="45" name="Picture 4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307755" y="1341916"/>
            <a:ext cx="380549" cy="739780"/>
          </a:xfrm>
          <a:prstGeom prst="rect">
            <a:avLst/>
          </a:prstGeom>
        </p:spPr>
      </p:pic>
      <p:sp>
        <p:nvSpPr>
          <p:cNvPr id="46" name="TextBox 45"/>
          <p:cNvSpPr txBox="1"/>
          <p:nvPr/>
        </p:nvSpPr>
        <p:spPr>
          <a:xfrm>
            <a:off x="3418423" y="2795106"/>
            <a:ext cx="978965" cy="313859"/>
          </a:xfrm>
          <a:prstGeom prst="rect">
            <a:avLst/>
          </a:prstGeom>
          <a:noFill/>
        </p:spPr>
        <p:txBody>
          <a:bodyPr wrap="square" lIns="91368" tIns="45684" rIns="91368" bIns="45684" rtlCol="0">
            <a:spAutoFit/>
          </a:bodyPr>
          <a:lstStyle/>
          <a:p>
            <a:pPr algn="ctr" defTabSz="913716"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Mobility </a:t>
            </a:r>
          </a:p>
          <a:p>
            <a:pPr algn="ctr" defTabSz="913716"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Services Engine</a:t>
            </a:r>
          </a:p>
        </p:txBody>
      </p:sp>
      <p:sp>
        <p:nvSpPr>
          <p:cNvPr id="47" name="TextBox 46"/>
          <p:cNvSpPr txBox="1"/>
          <p:nvPr/>
        </p:nvSpPr>
        <p:spPr>
          <a:xfrm>
            <a:off x="3497651" y="3807799"/>
            <a:ext cx="1391861" cy="322889"/>
          </a:xfrm>
          <a:prstGeom prst="rect">
            <a:avLst/>
          </a:prstGeom>
          <a:noFill/>
        </p:spPr>
        <p:txBody>
          <a:bodyPr wrap="square" lIns="91368" tIns="45684" rIns="91368" bIns="45684" rtlCol="0">
            <a:spAutoFit/>
          </a:bodyPr>
          <a:lstStyle>
            <a:defPPr>
              <a:defRPr lang="en-US"/>
            </a:defPPr>
            <a:lvl1pPr algn="ctr" eaLnBrk="0" fontAlgn="base" hangingPunct="0">
              <a:lnSpc>
                <a:spcPct val="90000"/>
              </a:lnSpc>
              <a:spcBef>
                <a:spcPct val="0"/>
              </a:spcBef>
              <a:spcAft>
                <a:spcPct val="0"/>
              </a:spcAft>
              <a:defRPr sz="1200" b="1">
                <a:ln w="3175" cmpd="sng">
                  <a:noFill/>
                  <a:prstDash val="solid"/>
                  <a:miter lim="800000"/>
                </a:ln>
                <a:solidFill>
                  <a:srgbClr val="464646"/>
                </a:solidFill>
                <a:latin typeface="Candara"/>
                <a:cs typeface="Ayuthaya"/>
              </a:defRPr>
            </a:lvl1pPr>
          </a:lstStyle>
          <a:p>
            <a:pPr defTabSz="913716">
              <a:defRPr/>
            </a:pPr>
            <a:r>
              <a:rPr lang="en-US" sz="800" kern="0" dirty="0">
                <a:latin typeface="Arial"/>
              </a:rPr>
              <a:t>Wireless Controller</a:t>
            </a:r>
          </a:p>
          <a:p>
            <a:pPr defTabSz="913716">
              <a:defRPr/>
            </a:pPr>
            <a:r>
              <a:rPr lang="en-US" sz="800" kern="0" dirty="0">
                <a:latin typeface="Arial"/>
              </a:rPr>
              <a:t>Cisco 8510</a:t>
            </a:r>
          </a:p>
        </p:txBody>
      </p:sp>
      <p:sp>
        <p:nvSpPr>
          <p:cNvPr id="48" name="TextBox 47"/>
          <p:cNvSpPr txBox="1"/>
          <p:nvPr/>
        </p:nvSpPr>
        <p:spPr>
          <a:xfrm>
            <a:off x="5447258" y="2057919"/>
            <a:ext cx="791882" cy="322889"/>
          </a:xfrm>
          <a:prstGeom prst="rect">
            <a:avLst/>
          </a:prstGeom>
          <a:noFill/>
        </p:spPr>
        <p:txBody>
          <a:bodyPr wrap="square" lIns="91368" tIns="45684" rIns="91368" bIns="45684" rtlCol="0">
            <a:spAutoFit/>
          </a:bodyPr>
          <a:lstStyle/>
          <a:p>
            <a:pPr algn="ctr" defTabSz="913716"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Small Cell Gateway</a:t>
            </a:r>
          </a:p>
        </p:txBody>
      </p:sp>
      <p:sp>
        <p:nvSpPr>
          <p:cNvPr id="49" name="TextBox 48"/>
          <p:cNvSpPr txBox="1"/>
          <p:nvPr/>
        </p:nvSpPr>
        <p:spPr>
          <a:xfrm>
            <a:off x="6235513" y="2057650"/>
            <a:ext cx="643870" cy="322889"/>
          </a:xfrm>
          <a:prstGeom prst="rect">
            <a:avLst/>
          </a:prstGeom>
          <a:noFill/>
        </p:spPr>
        <p:txBody>
          <a:bodyPr wrap="square" lIns="91368" tIns="45684" rIns="91368" bIns="45684" rtlCol="0">
            <a:spAutoFit/>
          </a:bodyPr>
          <a:lstStyle/>
          <a:p>
            <a:pPr algn="ctr" defTabSz="913716"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3G/4G</a:t>
            </a:r>
          </a:p>
          <a:p>
            <a:pPr algn="ctr" defTabSz="913716"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Core</a:t>
            </a:r>
          </a:p>
        </p:txBody>
      </p:sp>
      <p:sp>
        <p:nvSpPr>
          <p:cNvPr id="50" name="TextBox 49"/>
          <p:cNvSpPr txBox="1"/>
          <p:nvPr/>
        </p:nvSpPr>
        <p:spPr>
          <a:xfrm>
            <a:off x="5288698" y="3807799"/>
            <a:ext cx="1779709" cy="322889"/>
          </a:xfrm>
          <a:prstGeom prst="rect">
            <a:avLst/>
          </a:prstGeom>
          <a:noFill/>
        </p:spPr>
        <p:txBody>
          <a:bodyPr wrap="square" lIns="91368" tIns="45684" rIns="91368" bIns="45684" rtlCol="0">
            <a:spAutoFit/>
          </a:bodyPr>
          <a:lstStyle/>
          <a:p>
            <a:pPr algn="ctr" defTabSz="913716" eaLnBrk="0" fontAlgn="base" hangingPunct="0">
              <a:lnSpc>
                <a:spcPct val="90000"/>
              </a:lnSpc>
              <a:spcBef>
                <a:spcPct val="0"/>
              </a:spcBef>
              <a:spcAft>
                <a:spcPct val="0"/>
              </a:spcAft>
              <a:defRPr/>
            </a:pPr>
            <a:r>
              <a:rPr lang="en-US" sz="800" b="1" kern="0" dirty="0" smtClean="0">
                <a:ln w="3175" cmpd="sng">
                  <a:noFill/>
                  <a:prstDash val="solid"/>
                  <a:miter lim="800000"/>
                </a:ln>
                <a:solidFill>
                  <a:srgbClr val="464646"/>
                </a:solidFill>
                <a:latin typeface="Arial"/>
                <a:cs typeface="Ayuthaya"/>
              </a:rPr>
              <a:t>Wireless Access </a:t>
            </a:r>
            <a:r>
              <a:rPr lang="en-US" sz="800" b="1" kern="0" dirty="0">
                <a:ln w="3175" cmpd="sng">
                  <a:noFill/>
                  <a:prstDash val="solid"/>
                  <a:miter lim="800000"/>
                </a:ln>
                <a:solidFill>
                  <a:srgbClr val="464646"/>
                </a:solidFill>
                <a:latin typeface="Arial"/>
                <a:cs typeface="Ayuthaya"/>
              </a:rPr>
              <a:t>Gateway</a:t>
            </a:r>
          </a:p>
          <a:p>
            <a:pPr algn="ctr" defTabSz="913716"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 Cisco ASR 1000</a:t>
            </a:r>
          </a:p>
        </p:txBody>
      </p:sp>
      <p:sp>
        <p:nvSpPr>
          <p:cNvPr id="51" name="TextBox 50"/>
          <p:cNvSpPr txBox="1"/>
          <p:nvPr/>
        </p:nvSpPr>
        <p:spPr>
          <a:xfrm>
            <a:off x="6986931" y="1808228"/>
            <a:ext cx="1267859" cy="369259"/>
          </a:xfrm>
          <a:prstGeom prst="rect">
            <a:avLst/>
          </a:prstGeom>
          <a:noFill/>
        </p:spPr>
        <p:txBody>
          <a:bodyPr wrap="square" lIns="91368" tIns="45684" rIns="91368" bIns="45684" rtlCol="0">
            <a:spAutoFit/>
          </a:bodyPr>
          <a:lstStyle/>
          <a:p>
            <a:pPr algn="ctr" defTabSz="913716" eaLnBrk="0" fontAlgn="base" hangingPunct="0">
              <a:lnSpc>
                <a:spcPct val="90000"/>
              </a:lnSpc>
              <a:spcBef>
                <a:spcPct val="0"/>
              </a:spcBef>
              <a:spcAft>
                <a:spcPct val="0"/>
              </a:spcAft>
              <a:defRPr/>
            </a:pPr>
            <a:r>
              <a:rPr lang="en-US" sz="1000" b="1" kern="0" dirty="0">
                <a:ln w="3175" cmpd="sng">
                  <a:noFill/>
                  <a:prstDash val="solid"/>
                  <a:miter lim="800000"/>
                </a:ln>
                <a:solidFill>
                  <a:schemeClr val="tx1">
                    <a:lumMod val="75000"/>
                  </a:schemeClr>
                </a:solidFill>
                <a:latin typeface="Arial"/>
                <a:cs typeface="Ayuthaya"/>
              </a:rPr>
              <a:t>Cisco ASR Series</a:t>
            </a:r>
          </a:p>
          <a:p>
            <a:pPr algn="ctr" defTabSz="913716" eaLnBrk="0" fontAlgn="base" hangingPunct="0">
              <a:lnSpc>
                <a:spcPct val="90000"/>
              </a:lnSpc>
              <a:spcBef>
                <a:spcPct val="0"/>
              </a:spcBef>
              <a:spcAft>
                <a:spcPct val="0"/>
              </a:spcAft>
              <a:defRPr/>
            </a:pPr>
            <a:r>
              <a:rPr lang="en-US" sz="1000" b="1" kern="0" dirty="0">
                <a:ln w="3175" cmpd="sng">
                  <a:noFill/>
                  <a:prstDash val="solid"/>
                  <a:miter lim="800000"/>
                </a:ln>
                <a:solidFill>
                  <a:schemeClr val="tx1">
                    <a:lumMod val="75000"/>
                  </a:schemeClr>
                </a:solidFill>
                <a:latin typeface="Arial"/>
                <a:cs typeface="Ayuthaya"/>
              </a:rPr>
              <a:t>or </a:t>
            </a:r>
            <a:r>
              <a:rPr lang="en-US" sz="1000" b="1" kern="0" dirty="0" err="1">
                <a:ln w="3175" cmpd="sng">
                  <a:noFill/>
                  <a:prstDash val="solid"/>
                  <a:miter lim="800000"/>
                </a:ln>
                <a:solidFill>
                  <a:schemeClr val="tx1">
                    <a:lumMod val="75000"/>
                  </a:schemeClr>
                </a:solidFill>
                <a:latin typeface="Arial"/>
                <a:cs typeface="Ayuthaya"/>
              </a:rPr>
              <a:t>vHetNet</a:t>
            </a:r>
            <a:r>
              <a:rPr lang="en-US" sz="1000" b="1" kern="0" dirty="0">
                <a:ln w="3175" cmpd="sng">
                  <a:noFill/>
                  <a:prstDash val="solid"/>
                  <a:miter lim="800000"/>
                </a:ln>
                <a:solidFill>
                  <a:schemeClr val="tx1">
                    <a:lumMod val="75000"/>
                  </a:schemeClr>
                </a:solidFill>
                <a:latin typeface="Arial"/>
                <a:cs typeface="Ayuthaya"/>
              </a:rPr>
              <a:t> Core</a:t>
            </a:r>
          </a:p>
        </p:txBody>
      </p:sp>
      <p:pic>
        <p:nvPicPr>
          <p:cNvPr id="53" name="Picture 52" descr="MSE combo.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19257" y="2673790"/>
            <a:ext cx="782599" cy="185852"/>
          </a:xfrm>
          <a:prstGeom prst="rect">
            <a:avLst/>
          </a:prstGeom>
          <a:effectLst/>
        </p:spPr>
      </p:pic>
      <p:grpSp>
        <p:nvGrpSpPr>
          <p:cNvPr id="59" name="Group 58"/>
          <p:cNvGrpSpPr/>
          <p:nvPr/>
        </p:nvGrpSpPr>
        <p:grpSpPr>
          <a:xfrm>
            <a:off x="5840074" y="3444376"/>
            <a:ext cx="608964" cy="378362"/>
            <a:chOff x="6518690" y="3172759"/>
            <a:chExt cx="608964" cy="378362"/>
          </a:xfrm>
        </p:grpSpPr>
        <p:pic>
          <p:nvPicPr>
            <p:cNvPr id="57" name="Picture 56"/>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518690" y="3172759"/>
              <a:ext cx="444611" cy="288715"/>
            </a:xfrm>
            <a:prstGeom prst="rect">
              <a:avLst/>
            </a:prstGeom>
          </p:spPr>
        </p:pic>
        <p:pic>
          <p:nvPicPr>
            <p:cNvPr id="58" name="Picture 57"/>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683043" y="3262406"/>
              <a:ext cx="444611" cy="288715"/>
            </a:xfrm>
            <a:prstGeom prst="rect">
              <a:avLst/>
            </a:prstGeom>
          </p:spPr>
        </p:pic>
      </p:grpSp>
      <p:cxnSp>
        <p:nvCxnSpPr>
          <p:cNvPr id="63" name="Elbow Connector 62"/>
          <p:cNvCxnSpPr>
            <a:stCxn id="4" idx="3"/>
            <a:endCxn id="69" idx="1"/>
          </p:cNvCxnSpPr>
          <p:nvPr/>
        </p:nvCxnSpPr>
        <p:spPr>
          <a:xfrm>
            <a:off x="2779059" y="1688720"/>
            <a:ext cx="575826" cy="3349"/>
          </a:xfrm>
          <a:prstGeom prst="straightConnector1">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Elbow Connector 151"/>
          <p:cNvCxnSpPr/>
          <p:nvPr/>
        </p:nvCxnSpPr>
        <p:spPr>
          <a:xfrm flipV="1">
            <a:off x="7016396" y="2863905"/>
            <a:ext cx="12700" cy="799353"/>
          </a:xfrm>
          <a:prstGeom prst="bentConnector3">
            <a:avLst>
              <a:gd name="adj1" fmla="val 2270583"/>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rot="10800000">
            <a:off x="7031297" y="2609895"/>
            <a:ext cx="951043" cy="268953"/>
          </a:xfrm>
          <a:prstGeom prst="bentConnector3">
            <a:avLst>
              <a:gd name="adj1" fmla="val -273"/>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6" name="Elbow Connector 75"/>
          <p:cNvCxnSpPr/>
          <p:nvPr/>
        </p:nvCxnSpPr>
        <p:spPr>
          <a:xfrm rot="10800000" flipV="1">
            <a:off x="7031299" y="3596029"/>
            <a:ext cx="936099" cy="268928"/>
          </a:xfrm>
          <a:prstGeom prst="bentConnector3">
            <a:avLst>
              <a:gd name="adj1" fmla="val -1076"/>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678320" y="3168123"/>
            <a:ext cx="891692" cy="233397"/>
          </a:xfrm>
          <a:prstGeom prst="rect">
            <a:avLst/>
          </a:prstGeom>
          <a:noFill/>
        </p:spPr>
        <p:txBody>
          <a:bodyPr wrap="square" lIns="91368" tIns="45684" rIns="91368" bIns="45684" rtlCol="0">
            <a:spAutoFit/>
          </a:bodyPr>
          <a:lstStyle/>
          <a:p>
            <a:pPr algn="ctr" defTabSz="913716" eaLnBrk="0" fontAlgn="base" hangingPunct="0">
              <a:lnSpc>
                <a:spcPct val="90000"/>
              </a:lnSpc>
              <a:spcBef>
                <a:spcPct val="0"/>
              </a:spcBef>
              <a:spcAft>
                <a:spcPct val="0"/>
              </a:spcAft>
              <a:defRPr/>
            </a:pPr>
            <a:r>
              <a:rPr lang="en-US" sz="1000" b="1" kern="0" dirty="0">
                <a:ln w="3175" cmpd="sng">
                  <a:noFill/>
                  <a:prstDash val="solid"/>
                  <a:miter lim="800000"/>
                </a:ln>
                <a:solidFill>
                  <a:srgbClr val="FFFFFF"/>
                </a:solidFill>
                <a:latin typeface="Arial"/>
                <a:cs typeface="Ayuthaya"/>
              </a:rPr>
              <a:t>Internet</a:t>
            </a:r>
          </a:p>
        </p:txBody>
      </p:sp>
      <p:cxnSp>
        <p:nvCxnSpPr>
          <p:cNvPr id="128" name="Straight Arrow Connector 127"/>
          <p:cNvCxnSpPr/>
          <p:nvPr/>
        </p:nvCxnSpPr>
        <p:spPr>
          <a:xfrm>
            <a:off x="4931831" y="3765047"/>
            <a:ext cx="386294" cy="0"/>
          </a:xfrm>
          <a:prstGeom prst="straightConnector1">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2820458" y="2209295"/>
            <a:ext cx="2508250" cy="0"/>
          </a:xfrm>
          <a:prstGeom prst="straightConnector1">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Elbow Connector 114"/>
          <p:cNvCxnSpPr/>
          <p:nvPr/>
        </p:nvCxnSpPr>
        <p:spPr>
          <a:xfrm rot="10800000" flipV="1">
            <a:off x="2820456" y="2354826"/>
            <a:ext cx="2497670" cy="679972"/>
          </a:xfrm>
          <a:prstGeom prst="bentConnector3">
            <a:avLst>
              <a:gd name="adj1" fmla="val 84322"/>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Elbow Connector 123"/>
          <p:cNvCxnSpPr/>
          <p:nvPr/>
        </p:nvCxnSpPr>
        <p:spPr>
          <a:xfrm rot="10800000">
            <a:off x="2820476" y="3220006"/>
            <a:ext cx="592841" cy="484190"/>
          </a:xfrm>
          <a:prstGeom prst="bentConnector3">
            <a:avLst>
              <a:gd name="adj1" fmla="val 33041"/>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2809875" y="3876178"/>
            <a:ext cx="608542" cy="0"/>
          </a:xfrm>
          <a:prstGeom prst="straightConnector1">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a:off x="4397369" y="2693493"/>
            <a:ext cx="201082" cy="611187"/>
          </a:xfrm>
          <a:prstGeom prst="bentConnector2">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0800000" flipV="1">
            <a:off x="4788954" y="2693490"/>
            <a:ext cx="529166" cy="611187"/>
          </a:xfrm>
          <a:prstGeom prst="bentConnector2">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433972" y="1707415"/>
            <a:ext cx="1080969" cy="322881"/>
          </a:xfrm>
          <a:prstGeom prst="rect">
            <a:avLst/>
          </a:prstGeom>
          <a:noFill/>
        </p:spPr>
        <p:txBody>
          <a:bodyPr wrap="square" lIns="91360" tIns="45680" rIns="91360" bIns="45680" rtlCol="0">
            <a:spAutoFit/>
          </a:bodyPr>
          <a:lstStyle/>
          <a:p>
            <a:pPr algn="ctr" defTabSz="913640" eaLnBrk="0" fontAlgn="base" hangingPunct="0">
              <a:lnSpc>
                <a:spcPct val="90000"/>
              </a:lnSpc>
              <a:spcBef>
                <a:spcPct val="0"/>
              </a:spcBef>
              <a:spcAft>
                <a:spcPct val="0"/>
              </a:spcAft>
              <a:defRPr/>
            </a:pPr>
            <a:r>
              <a:rPr lang="en-US" sz="800" b="1" kern="0" dirty="0">
                <a:ln w="3175" cmpd="sng">
                  <a:noFill/>
                  <a:prstDash val="solid"/>
                  <a:miter lim="800000"/>
                </a:ln>
                <a:solidFill>
                  <a:srgbClr val="464646"/>
                </a:solidFill>
                <a:latin typeface="Arial"/>
                <a:cs typeface="Ayuthaya"/>
              </a:rPr>
              <a:t>Cisco 8000 Series USC Controller</a:t>
            </a:r>
          </a:p>
        </p:txBody>
      </p:sp>
      <p:pic>
        <p:nvPicPr>
          <p:cNvPr id="68" name="Picture 67" descr="MSE combo.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49609" y="1477592"/>
            <a:ext cx="849693" cy="201786"/>
          </a:xfrm>
          <a:prstGeom prst="rect">
            <a:avLst/>
          </a:prstGeom>
          <a:effectLst/>
        </p:spPr>
      </p:pic>
      <p:cxnSp>
        <p:nvCxnSpPr>
          <p:cNvPr id="70" name="Elbow Connector 69"/>
          <p:cNvCxnSpPr>
            <a:stCxn id="69" idx="3"/>
          </p:cNvCxnSpPr>
          <p:nvPr/>
        </p:nvCxnSpPr>
        <p:spPr>
          <a:xfrm>
            <a:off x="4525553" y="1692069"/>
            <a:ext cx="867001" cy="355305"/>
          </a:xfrm>
          <a:prstGeom prst="bentConnector3">
            <a:avLst>
              <a:gd name="adj1" fmla="val 50000"/>
            </a:avLst>
          </a:prstGeom>
          <a:ln>
            <a:solidFill>
              <a:srgbClr val="AFB0B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5358105" y="2938547"/>
            <a:ext cx="1628117" cy="228782"/>
          </a:xfrm>
          <a:prstGeom prst="round2SameRect">
            <a:avLst>
              <a:gd name="adj1" fmla="val 0"/>
              <a:gd name="adj2" fmla="val 28918"/>
            </a:avLst>
          </a:prstGeom>
          <a:solidFill>
            <a:srgbClr val="5BABE5"/>
          </a:solidFill>
          <a:ln w="12700" cmpd="sng">
            <a:solidFill>
              <a:srgbClr val="5BABE5"/>
            </a:solid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defPPr>
              <a:defRPr lang="en-US"/>
            </a:defPPr>
            <a:lvl1pPr algn="ctr" defTabSz="456858">
              <a:defRPr>
                <a:solidFill>
                  <a:srgbClr val="FFFFFF"/>
                </a:solidFill>
                <a:latin typeface="CiscoSansTT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100" b="1" dirty="0" smtClean="0">
                <a:latin typeface="Calibri" panose="020F0502020204030204" pitchFamily="34" charset="0"/>
                <a:cs typeface="Calibri" panose="020F0502020204030204" pitchFamily="34" charset="0"/>
              </a:rPr>
              <a:t>Physical or </a:t>
            </a:r>
            <a:r>
              <a:rPr lang="en-US" sz="1100" b="1" dirty="0" err="1" smtClean="0">
                <a:latin typeface="Calibri" panose="020F0502020204030204" pitchFamily="34" charset="0"/>
                <a:cs typeface="Calibri" panose="020F0502020204030204" pitchFamily="34" charset="0"/>
              </a:rPr>
              <a:t>Virtualised</a:t>
            </a:r>
            <a:endParaRPr lang="en-US" sz="1100" b="1"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16"/>
          <a:stretch>
            <a:fillRect/>
          </a:stretch>
        </p:blipFill>
        <p:spPr>
          <a:xfrm>
            <a:off x="5811776" y="2437899"/>
            <a:ext cx="743269" cy="466725"/>
          </a:xfrm>
          <a:prstGeom prst="rect">
            <a:avLst/>
          </a:prstGeom>
        </p:spPr>
      </p:pic>
      <p:sp>
        <p:nvSpPr>
          <p:cNvPr id="3" name="Title 2"/>
          <p:cNvSpPr>
            <a:spLocks noGrp="1"/>
          </p:cNvSpPr>
          <p:nvPr>
            <p:ph type="title"/>
          </p:nvPr>
        </p:nvSpPr>
        <p:spPr>
          <a:xfrm>
            <a:off x="466" y="6266"/>
            <a:ext cx="8345488" cy="731837"/>
          </a:xfrm>
        </p:spPr>
        <p:txBody>
          <a:bodyPr lIns="360000" tIns="360000"/>
          <a:lstStyle/>
          <a:p>
            <a:r>
              <a:rPr lang="en-US" dirty="0" smtClean="0"/>
              <a:t>Cisco Universal HetNet Architecture</a:t>
            </a:r>
            <a:endParaRPr lang="en-NZ" dirty="0"/>
          </a:p>
        </p:txBody>
      </p:sp>
      <p:pic>
        <p:nvPicPr>
          <p:cNvPr id="72" name="Picture 71"/>
          <p:cNvPicPr>
            <a:picLocks noChangeAspect="1"/>
          </p:cNvPicPr>
          <p:nvPr/>
        </p:nvPicPr>
        <p:blipFill>
          <a:blip r:embed="rId4">
            <a:lum bright="70000" contrast="-70000"/>
          </a:blip>
          <a:stretch>
            <a:fillRect/>
          </a:stretch>
        </p:blipFill>
        <p:spPr>
          <a:xfrm>
            <a:off x="7460467" y="611622"/>
            <a:ext cx="1248434" cy="620806"/>
          </a:xfrm>
          <a:prstGeom prst="rect">
            <a:avLst/>
          </a:prstGeom>
        </p:spPr>
      </p:pic>
      <p:sp>
        <p:nvSpPr>
          <p:cNvPr id="71" name="Cloud 70"/>
          <p:cNvSpPr/>
          <p:nvPr/>
        </p:nvSpPr>
        <p:spPr>
          <a:xfrm>
            <a:off x="7378713" y="810667"/>
            <a:ext cx="1411942" cy="439284"/>
          </a:xfrm>
          <a:prstGeom prst="cloud">
            <a:avLst/>
          </a:prstGeom>
          <a:no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456858"/>
            <a:r>
              <a:rPr lang="en-US" sz="1400" b="1" dirty="0" smtClean="0">
                <a:solidFill>
                  <a:schemeClr val="tx1"/>
                </a:solidFill>
                <a:latin typeface="Calibri" panose="020F0502020204030204" pitchFamily="34" charset="0"/>
                <a:cs typeface="Calibri" panose="020F0502020204030204" pitchFamily="34" charset="0"/>
              </a:rPr>
              <a:t>Mobility IQ</a:t>
            </a:r>
          </a:p>
          <a:p>
            <a:pPr algn="ctr" defTabSz="456858"/>
            <a:r>
              <a:rPr lang="en-US" sz="1400" b="1" dirty="0" smtClean="0">
                <a:solidFill>
                  <a:schemeClr val="tx1"/>
                </a:solidFill>
                <a:latin typeface="Calibri" panose="020F0502020204030204" pitchFamily="34" charset="0"/>
                <a:cs typeface="Calibri" panose="020F0502020204030204" pitchFamily="34" charset="0"/>
              </a:rPr>
              <a:t>Analytics</a:t>
            </a:r>
            <a:endParaRPr lang="en-US" sz="1400" b="1" dirty="0">
              <a:solidFill>
                <a:schemeClr val="tx1"/>
              </a:solidFill>
              <a:latin typeface="Calibri" panose="020F0502020204030204" pitchFamily="34" charset="0"/>
              <a:cs typeface="Calibri" panose="020F0502020204030204" pitchFamily="34" charset="0"/>
            </a:endParaRPr>
          </a:p>
        </p:txBody>
      </p:sp>
      <p:grpSp>
        <p:nvGrpSpPr>
          <p:cNvPr id="74" name="Group 73"/>
          <p:cNvGrpSpPr/>
          <p:nvPr/>
        </p:nvGrpSpPr>
        <p:grpSpPr>
          <a:xfrm>
            <a:off x="352851" y="1460748"/>
            <a:ext cx="642623" cy="417738"/>
            <a:chOff x="3501435" y="3894421"/>
            <a:chExt cx="1509524" cy="1022804"/>
          </a:xfrm>
        </p:grpSpPr>
        <p:pic>
          <p:nvPicPr>
            <p:cNvPr id="75" name="Picture 74" descr="SCRN_Top_med.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01435" y="3915855"/>
              <a:ext cx="882827" cy="979938"/>
            </a:xfrm>
            <a:prstGeom prst="rect">
              <a:avLst/>
            </a:prstGeom>
          </p:spPr>
        </p:pic>
        <p:pic>
          <p:nvPicPr>
            <p:cNvPr id="77" name="Picture 76" descr="SCRN_Side_med.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433104" y="3894421"/>
              <a:ext cx="577855" cy="1022804"/>
            </a:xfrm>
            <a:prstGeom prst="rect">
              <a:avLst/>
            </a:prstGeom>
          </p:spPr>
        </p:pic>
        <p:pic>
          <p:nvPicPr>
            <p:cNvPr id="78" name="Picture 77" descr="Cisco_Logo_RGB_Screen_Black.png"/>
            <p:cNvPicPr>
              <a:picLocks noChangeAspect="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41763" y="4620627"/>
              <a:ext cx="206264" cy="108907"/>
            </a:xfrm>
            <a:prstGeom prst="rect">
              <a:avLst/>
            </a:prstGeom>
          </p:spPr>
        </p:pic>
      </p:grpSp>
      <p:pic>
        <p:nvPicPr>
          <p:cNvPr id="81" name="Picture 2"/>
          <p:cNvPicPr>
            <a:picLocks noChangeAspect="1" noChangeArrowheads="1"/>
          </p:cNvPicPr>
          <p:nvPr/>
        </p:nvPicPr>
        <p:blipFill>
          <a:blip r:embed="rId2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78469" y="1420748"/>
            <a:ext cx="425382" cy="27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10-Point Star 81"/>
          <p:cNvSpPr/>
          <p:nvPr/>
        </p:nvSpPr>
        <p:spPr>
          <a:xfrm>
            <a:off x="2491098" y="1234259"/>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83" name="10-Point Star 82"/>
          <p:cNvSpPr/>
          <p:nvPr/>
        </p:nvSpPr>
        <p:spPr>
          <a:xfrm>
            <a:off x="8174012" y="450667"/>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84" name="10-Point Star 83"/>
          <p:cNvSpPr/>
          <p:nvPr/>
        </p:nvSpPr>
        <p:spPr>
          <a:xfrm>
            <a:off x="6498029" y="2313790"/>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
        <p:nvSpPr>
          <p:cNvPr id="85" name="10-Point Star 84"/>
          <p:cNvSpPr/>
          <p:nvPr/>
        </p:nvSpPr>
        <p:spPr>
          <a:xfrm>
            <a:off x="2491098" y="3322969"/>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pic>
        <p:nvPicPr>
          <p:cNvPr id="1026" name="Picture 2" descr="http://media.bestofmicro.com/F/0/366012/gallery/wifi80211ac_w_500.png"/>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9664" y="3555124"/>
            <a:ext cx="288355" cy="21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940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p:cTn id="22" dur="500" fill="hold"/>
                                        <p:tgtEl>
                                          <p:spTgt spid="85"/>
                                        </p:tgtEl>
                                        <p:attrNameLst>
                                          <p:attrName>ppt_w</p:attrName>
                                        </p:attrNameLst>
                                      </p:cBhvr>
                                      <p:tavLst>
                                        <p:tav tm="0">
                                          <p:val>
                                            <p:fltVal val="0"/>
                                          </p:val>
                                        </p:tav>
                                        <p:tav tm="100000">
                                          <p:val>
                                            <p:strVal val="#ppt_w"/>
                                          </p:val>
                                        </p:tav>
                                      </p:tavLst>
                                    </p:anim>
                                    <p:anim calcmode="lin" valueType="num">
                                      <p:cBhvr>
                                        <p:cTn id="23" dur="500" fill="hold"/>
                                        <p:tgtEl>
                                          <p:spTgt spid="85"/>
                                        </p:tgtEl>
                                        <p:attrNameLst>
                                          <p:attrName>ppt_h</p:attrName>
                                        </p:attrNameLst>
                                      </p:cBhvr>
                                      <p:tavLst>
                                        <p:tav tm="0">
                                          <p:val>
                                            <p:fltVal val="0"/>
                                          </p:val>
                                        </p:tav>
                                        <p:tav tm="100000">
                                          <p:val>
                                            <p:strVal val="#ppt_h"/>
                                          </p:val>
                                        </p:tav>
                                      </p:tavLst>
                                    </p:anim>
                                    <p:animEffect transition="in" filter="fade">
                                      <p:cBhvr>
                                        <p:cTn id="2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5456" y="1143957"/>
            <a:ext cx="5680694" cy="3631613"/>
          </a:xfrm>
        </p:spPr>
        <p:txBody>
          <a:bodyPr/>
          <a:lstStyle/>
          <a:p>
            <a:pPr marL="57150" indent="0">
              <a:spcBef>
                <a:spcPts val="0"/>
              </a:spcBef>
              <a:spcAft>
                <a:spcPts val="1200"/>
              </a:spcAft>
              <a:buNone/>
            </a:pPr>
            <a:r>
              <a:rPr lang="en-US" sz="1200" dirty="0" smtClean="0"/>
              <a:t>Started with US Cable Operators, but now MNOs</a:t>
            </a:r>
          </a:p>
          <a:p>
            <a:pPr>
              <a:spcBef>
                <a:spcPts val="0"/>
              </a:spcBef>
              <a:spcAft>
                <a:spcPts val="600"/>
              </a:spcAft>
            </a:pPr>
            <a:r>
              <a:rPr lang="en-US" sz="1200" dirty="0" smtClean="0">
                <a:solidFill>
                  <a:srgbClr val="0070C0"/>
                </a:solidFill>
              </a:rPr>
              <a:t>T-Mobile</a:t>
            </a:r>
            <a:r>
              <a:rPr lang="en-US" sz="1200" dirty="0" smtClean="0"/>
              <a:t>, USA offers VoWiFi</a:t>
            </a:r>
            <a:endParaRPr lang="en-NZ" sz="1200" dirty="0" smtClean="0">
              <a:hlinkClick r:id="rId3"/>
            </a:endParaRPr>
          </a:p>
          <a:p>
            <a:pPr marL="685800" lvl="3" indent="-419100">
              <a:spcBef>
                <a:spcPts val="0"/>
              </a:spcBef>
              <a:spcAft>
                <a:spcPts val="600"/>
              </a:spcAft>
              <a:buNone/>
            </a:pPr>
            <a:r>
              <a:rPr lang="en-NZ" sz="800" dirty="0" smtClean="0">
                <a:hlinkClick r:id="rId3"/>
              </a:rPr>
              <a:t>http</a:t>
            </a:r>
            <a:r>
              <a:rPr lang="en-NZ" sz="800" dirty="0">
                <a:hlinkClick r:id="rId3"/>
              </a:rPr>
              <a:t>://</a:t>
            </a:r>
            <a:r>
              <a:rPr lang="en-NZ" sz="800" dirty="0" smtClean="0">
                <a:hlinkClick r:id="rId3"/>
              </a:rPr>
              <a:t>newsroom.t-mobile.com/issues-insights-blog/welcome-to-wi-fi-calling.htm</a:t>
            </a:r>
            <a:endParaRPr lang="en-NZ" sz="800" dirty="0" smtClean="0"/>
          </a:p>
          <a:p>
            <a:pPr lvl="1">
              <a:spcBef>
                <a:spcPts val="0"/>
              </a:spcBef>
              <a:spcAft>
                <a:spcPts val="600"/>
              </a:spcAft>
            </a:pPr>
            <a:r>
              <a:rPr lang="en-US" sz="1100" dirty="0" smtClean="0"/>
              <a:t>iOS 8 brings Wi-Fi calling for iPhones on T-Mobile</a:t>
            </a:r>
            <a:endParaRPr lang="en-US" sz="1100" dirty="0"/>
          </a:p>
          <a:p>
            <a:pPr>
              <a:spcBef>
                <a:spcPts val="0"/>
              </a:spcBef>
              <a:spcAft>
                <a:spcPts val="600"/>
              </a:spcAft>
            </a:pPr>
            <a:r>
              <a:rPr lang="en-US" sz="1200" dirty="0" smtClean="0">
                <a:solidFill>
                  <a:srgbClr val="0070C0"/>
                </a:solidFill>
              </a:rPr>
              <a:t>3</a:t>
            </a:r>
            <a:r>
              <a:rPr lang="en-US" sz="1200" dirty="0" smtClean="0"/>
              <a:t>, UK launches VoWiFi app</a:t>
            </a:r>
          </a:p>
          <a:p>
            <a:pPr marL="266700" lvl="4" indent="0">
              <a:spcBef>
                <a:spcPts val="0"/>
              </a:spcBef>
              <a:spcAft>
                <a:spcPts val="600"/>
              </a:spcAft>
              <a:buNone/>
            </a:pPr>
            <a:r>
              <a:rPr lang="en-NZ" sz="800" dirty="0">
                <a:hlinkClick r:id="rId4"/>
              </a:rPr>
              <a:t>http://</a:t>
            </a:r>
            <a:r>
              <a:rPr lang="en-NZ" sz="800" dirty="0" smtClean="0">
                <a:hlinkClick r:id="rId4"/>
              </a:rPr>
              <a:t>www.mobileworldlive.com/three-uk-adds-vowifi-momentum-app-launch</a:t>
            </a:r>
            <a:endParaRPr lang="en-US" sz="800" dirty="0"/>
          </a:p>
          <a:p>
            <a:pPr>
              <a:spcBef>
                <a:spcPts val="0"/>
              </a:spcBef>
              <a:spcAft>
                <a:spcPts val="600"/>
              </a:spcAft>
            </a:pPr>
            <a:r>
              <a:rPr lang="en-US" sz="1200" dirty="0" smtClean="0">
                <a:solidFill>
                  <a:srgbClr val="0070C0"/>
                </a:solidFill>
              </a:rPr>
              <a:t>EE</a:t>
            </a:r>
            <a:r>
              <a:rPr lang="en-US" sz="1200" dirty="0" smtClean="0"/>
              <a:t>, UK plans VoWiFi to boast indoor coverage</a:t>
            </a:r>
            <a:endParaRPr lang="en-NZ" sz="1200" dirty="0" smtClean="0">
              <a:hlinkClick r:id="rId5"/>
            </a:endParaRPr>
          </a:p>
          <a:p>
            <a:pPr marL="292100" lvl="1" indent="0">
              <a:spcBef>
                <a:spcPts val="0"/>
              </a:spcBef>
              <a:spcAft>
                <a:spcPts val="600"/>
              </a:spcAft>
              <a:buNone/>
            </a:pPr>
            <a:r>
              <a:rPr lang="en-US" sz="900" dirty="0" smtClean="0"/>
              <a:t>“The </a:t>
            </a:r>
            <a:r>
              <a:rPr lang="en-SG" sz="900" dirty="0" smtClean="0"/>
              <a:t>aim </a:t>
            </a:r>
            <a:r>
              <a:rPr lang="en-SG" sz="900" dirty="0"/>
              <a:t>of VoWiFi is to improve in-building coverage. Calls will be automatically routed via </a:t>
            </a:r>
            <a:r>
              <a:rPr lang="en-SG" sz="900" dirty="0" err="1"/>
              <a:t>WiFi</a:t>
            </a:r>
            <a:r>
              <a:rPr lang="en-SG" sz="900" dirty="0"/>
              <a:t>, for instance in a user’s home or office, where there is an absence of cellular coverage</a:t>
            </a:r>
            <a:r>
              <a:rPr lang="en-SG" sz="900" dirty="0" smtClean="0"/>
              <a:t>.”</a:t>
            </a:r>
            <a:endParaRPr lang="en-NZ" sz="900" dirty="0" smtClean="0">
              <a:hlinkClick r:id="rId5"/>
            </a:endParaRPr>
          </a:p>
          <a:p>
            <a:pPr marL="292100" lvl="1" indent="0">
              <a:spcBef>
                <a:spcPts val="0"/>
              </a:spcBef>
              <a:spcAft>
                <a:spcPts val="600"/>
              </a:spcAft>
              <a:buNone/>
            </a:pPr>
            <a:r>
              <a:rPr lang="en-NZ" sz="800" dirty="0" smtClean="0">
                <a:hlinkClick r:id="rId5"/>
              </a:rPr>
              <a:t>http</a:t>
            </a:r>
            <a:r>
              <a:rPr lang="en-NZ" sz="800" dirty="0">
                <a:hlinkClick r:id="rId5"/>
              </a:rPr>
              <a:t>://</a:t>
            </a:r>
            <a:r>
              <a:rPr lang="en-NZ" sz="800" dirty="0" smtClean="0">
                <a:hlinkClick r:id="rId5"/>
              </a:rPr>
              <a:t>www.mobileworldlive.com/ee-launch-volte-2015-polishes-voice-credentials</a:t>
            </a:r>
            <a:endParaRPr lang="en-NZ" sz="800" dirty="0" smtClean="0"/>
          </a:p>
          <a:p>
            <a:pPr marL="292100" lvl="1" indent="0">
              <a:spcBef>
                <a:spcPts val="0"/>
              </a:spcBef>
              <a:spcAft>
                <a:spcPts val="600"/>
              </a:spcAft>
              <a:buNone/>
            </a:pPr>
            <a:r>
              <a:rPr lang="en-NZ" sz="800" u="sng" dirty="0">
                <a:hlinkClick r:id="rId6"/>
              </a:rPr>
              <a:t>http://</a:t>
            </a:r>
            <a:r>
              <a:rPr lang="en-NZ" sz="800" u="sng" dirty="0" smtClean="0">
                <a:hlinkClick r:id="rId6"/>
              </a:rPr>
              <a:t>www.telegraph.co.uk/technology/news/11519179/EE-launches-WiFi-Calling-to-combat-poor-reception.html</a:t>
            </a:r>
            <a:endParaRPr lang="en-NZ" sz="800" dirty="0" smtClean="0"/>
          </a:p>
          <a:p>
            <a:pPr marL="236538" indent="-171450">
              <a:spcBef>
                <a:spcPts val="0"/>
              </a:spcBef>
              <a:spcAft>
                <a:spcPts val="600"/>
              </a:spcAft>
            </a:pPr>
            <a:r>
              <a:rPr lang="en-NZ" sz="1200" dirty="0">
                <a:solidFill>
                  <a:srgbClr val="0070C0"/>
                </a:solidFill>
              </a:rPr>
              <a:t>Sprint</a:t>
            </a:r>
            <a:r>
              <a:rPr lang="en-NZ" sz="1200" dirty="0"/>
              <a:t> prioritizes voice-over-Wi-Fi over </a:t>
            </a:r>
            <a:r>
              <a:rPr lang="en-NZ" sz="1200" dirty="0" smtClean="0"/>
              <a:t>VoLTE</a:t>
            </a:r>
          </a:p>
          <a:p>
            <a:pPr marL="292100" lvl="1" indent="0">
              <a:spcBef>
                <a:spcPts val="0"/>
              </a:spcBef>
              <a:spcAft>
                <a:spcPts val="600"/>
              </a:spcAft>
              <a:buNone/>
            </a:pPr>
            <a:r>
              <a:rPr lang="en-SG" sz="900" dirty="0" smtClean="0"/>
              <a:t>Four </a:t>
            </a:r>
            <a:r>
              <a:rPr lang="en-SG" sz="900" dirty="0"/>
              <a:t>Sprint devices </a:t>
            </a:r>
            <a:r>
              <a:rPr lang="en-SG" sz="900" dirty="0" smtClean="0"/>
              <a:t>with </a:t>
            </a:r>
            <a:r>
              <a:rPr lang="en-SG" sz="900" dirty="0"/>
              <a:t>the client pre-loaded. When the user connects to a </a:t>
            </a:r>
            <a:r>
              <a:rPr lang="en-SG" sz="900" dirty="0" err="1"/>
              <a:t>WiFi</a:t>
            </a:r>
            <a:r>
              <a:rPr lang="en-SG" sz="900" dirty="0"/>
              <a:t> hotspot, calls are automatically routed to the Wi-Fi network until the user leaves the area. </a:t>
            </a:r>
            <a:endParaRPr lang="en-SG" sz="900" dirty="0" smtClean="0"/>
          </a:p>
          <a:p>
            <a:pPr marL="292100" lvl="1" indent="0">
              <a:spcBef>
                <a:spcPts val="0"/>
              </a:spcBef>
              <a:spcAft>
                <a:spcPts val="600"/>
              </a:spcAft>
              <a:buNone/>
            </a:pPr>
            <a:r>
              <a:rPr lang="en-US" sz="800" dirty="0">
                <a:hlinkClick r:id="rId7"/>
              </a:rPr>
              <a:t>http://www.rcrwireless.com/article/20140328/carriers/sprint-prioritizes-voice-over-wifi</a:t>
            </a:r>
            <a:r>
              <a:rPr lang="en-US" sz="800" dirty="0" smtClean="0">
                <a:hlinkClick r:id="rId7"/>
              </a:rPr>
              <a:t>/</a:t>
            </a:r>
            <a:r>
              <a:rPr lang="en-US" sz="800" dirty="0" smtClean="0"/>
              <a:t> </a:t>
            </a:r>
          </a:p>
          <a:p>
            <a:pPr marL="292100" lvl="1" indent="0">
              <a:spcBef>
                <a:spcPts val="0"/>
              </a:spcBef>
              <a:spcAft>
                <a:spcPts val="600"/>
              </a:spcAft>
              <a:buNone/>
            </a:pPr>
            <a:r>
              <a:rPr lang="en-US" sz="1200" dirty="0" smtClean="0"/>
              <a:t>.</a:t>
            </a:r>
            <a:endParaRPr lang="en-NZ" sz="1200" dirty="0">
              <a:hlinkClick r:id="rId5"/>
            </a:endParaRPr>
          </a:p>
          <a:p>
            <a:pPr marL="292100" lvl="1" indent="0">
              <a:spcBef>
                <a:spcPts val="0"/>
              </a:spcBef>
              <a:spcAft>
                <a:spcPts val="1200"/>
              </a:spcAft>
              <a:buNone/>
            </a:pPr>
            <a:endParaRPr lang="en-NZ" sz="900" dirty="0"/>
          </a:p>
        </p:txBody>
      </p:sp>
      <p:sp>
        <p:nvSpPr>
          <p:cNvPr id="3" name="Title 2"/>
          <p:cNvSpPr>
            <a:spLocks noGrp="1"/>
          </p:cNvSpPr>
          <p:nvPr>
            <p:ph type="ctrTitle"/>
          </p:nvPr>
        </p:nvSpPr>
        <p:spPr/>
        <p:txBody>
          <a:bodyPr/>
          <a:lstStyle/>
          <a:p>
            <a:r>
              <a:rPr lang="en-US" dirty="0" smtClean="0"/>
              <a:t>Voice over </a:t>
            </a:r>
            <a:r>
              <a:rPr lang="en-US" dirty="0" err="1" smtClean="0"/>
              <a:t>WiFi</a:t>
            </a:r>
            <a:r>
              <a:rPr lang="en-US" dirty="0" smtClean="0"/>
              <a:t/>
            </a:r>
            <a:br>
              <a:rPr lang="en-US" dirty="0" smtClean="0"/>
            </a:br>
            <a:r>
              <a:rPr lang="en-US" sz="2400" dirty="0" smtClean="0"/>
              <a:t>Addressing indoor coverage holes</a:t>
            </a:r>
            <a:endParaRPr lang="en-NZ" sz="2400" dirty="0"/>
          </a:p>
        </p:txBody>
      </p:sp>
      <p:pic>
        <p:nvPicPr>
          <p:cNvPr id="9218" name="Picture 2" descr="http://9to5mac.files.wordpress.com/2014/07/screen-shot-2014-07-07-at-12-41-31-p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5444" y="2397290"/>
            <a:ext cx="2658516" cy="2393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4002948700"/>
              </p:ext>
            </p:extLst>
          </p:nvPr>
        </p:nvGraphicFramePr>
        <p:xfrm>
          <a:off x="6165444" y="730534"/>
          <a:ext cx="2675661" cy="1565520"/>
        </p:xfrm>
        <a:graphic>
          <a:graphicData uri="http://schemas.openxmlformats.org/drawingml/2006/table">
            <a:tbl>
              <a:tblPr firstRow="1" bandRow="1">
                <a:tableStyleId>{5C22544A-7EE6-4342-B048-85BDC9FD1C3A}</a:tableStyleId>
              </a:tblPr>
              <a:tblGrid>
                <a:gridCol w="997356"/>
                <a:gridCol w="822960"/>
                <a:gridCol w="855345"/>
              </a:tblGrid>
              <a:tr h="370840">
                <a:tc>
                  <a:txBody>
                    <a:bodyPr/>
                    <a:lstStyle/>
                    <a:p>
                      <a:r>
                        <a:rPr lang="en-US" sz="1050" dirty="0" smtClean="0"/>
                        <a:t>Requires</a:t>
                      </a:r>
                      <a:endParaRPr lang="en-NZ" sz="1050" dirty="0"/>
                    </a:p>
                  </a:txBody>
                  <a:tcPr/>
                </a:tc>
                <a:tc>
                  <a:txBody>
                    <a:bodyPr/>
                    <a:lstStyle/>
                    <a:p>
                      <a:r>
                        <a:rPr lang="en-US" sz="1050" dirty="0" smtClean="0"/>
                        <a:t>Device </a:t>
                      </a:r>
                    </a:p>
                    <a:p>
                      <a:r>
                        <a:rPr lang="en-US" sz="1000" b="0" dirty="0" smtClean="0"/>
                        <a:t>(Client App or OS)</a:t>
                      </a:r>
                      <a:endParaRPr lang="en-NZ" sz="1000" b="0" dirty="0"/>
                    </a:p>
                  </a:txBody>
                  <a:tcPr/>
                </a:tc>
                <a:tc>
                  <a:txBody>
                    <a:bodyPr/>
                    <a:lstStyle/>
                    <a:p>
                      <a:r>
                        <a:rPr lang="en-US" sz="1050" dirty="0" smtClean="0"/>
                        <a:t>Network</a:t>
                      </a:r>
                      <a:endParaRPr lang="en-NZ" sz="1050" dirty="0"/>
                    </a:p>
                  </a:txBody>
                  <a:tcPr/>
                </a:tc>
              </a:tr>
              <a:tr h="370840">
                <a:tc>
                  <a:txBody>
                    <a:bodyPr/>
                    <a:lstStyle/>
                    <a:p>
                      <a:r>
                        <a:rPr lang="en-US" sz="1050" dirty="0" smtClean="0"/>
                        <a:t>Secure Connectivity</a:t>
                      </a:r>
                      <a:endParaRPr lang="en-NZ" sz="1050" dirty="0"/>
                    </a:p>
                  </a:txBody>
                  <a:tcPr/>
                </a:tc>
                <a:tc>
                  <a:txBody>
                    <a:bodyPr/>
                    <a:lstStyle/>
                    <a:p>
                      <a:r>
                        <a:rPr lang="en-US" sz="1050" dirty="0" err="1" smtClean="0"/>
                        <a:t>iWAN</a:t>
                      </a:r>
                      <a:endParaRPr lang="en-US" sz="1050" dirty="0" smtClean="0"/>
                    </a:p>
                    <a:p>
                      <a:r>
                        <a:rPr lang="en-NZ" sz="600" dirty="0" smtClean="0"/>
                        <a:t>(Interworking Wireless LAN, IPsec)</a:t>
                      </a:r>
                      <a:endParaRPr lang="en-NZ" sz="600" dirty="0"/>
                    </a:p>
                  </a:txBody>
                  <a:tcPr marL="72000" marR="72000" marT="36000" marB="36000"/>
                </a:tc>
                <a:tc>
                  <a:txBody>
                    <a:bodyPr/>
                    <a:lstStyle/>
                    <a:p>
                      <a:r>
                        <a:rPr lang="en-US" sz="1050" dirty="0" err="1" smtClean="0"/>
                        <a:t>ePDG</a:t>
                      </a:r>
                      <a:endParaRPr lang="en-US" sz="1050" dirty="0" smtClean="0"/>
                    </a:p>
                    <a:p>
                      <a:r>
                        <a:rPr lang="en-US" sz="600" dirty="0" smtClean="0"/>
                        <a:t>(Evolved Packet Data Gateway: </a:t>
                      </a:r>
                      <a:r>
                        <a:rPr lang="en-SG" sz="600" dirty="0" smtClean="0"/>
                        <a:t>Terminate IPsec to connect UE to EPC)</a:t>
                      </a:r>
                      <a:endParaRPr lang="en-NZ" sz="600" dirty="0"/>
                    </a:p>
                  </a:txBody>
                  <a:tcPr marL="72000" marR="72000" marT="36000" marB="36000"/>
                </a:tc>
              </a:tr>
              <a:tr h="370840">
                <a:tc>
                  <a:txBody>
                    <a:bodyPr/>
                    <a:lstStyle/>
                    <a:p>
                      <a:r>
                        <a:rPr lang="en-US" sz="1050" dirty="0" smtClean="0"/>
                        <a:t>VoIP</a:t>
                      </a:r>
                      <a:r>
                        <a:rPr lang="en-US" sz="1050" baseline="0" dirty="0" smtClean="0"/>
                        <a:t> Call Management</a:t>
                      </a:r>
                      <a:endParaRPr lang="en-NZ" sz="1050" dirty="0"/>
                    </a:p>
                  </a:txBody>
                  <a:tcPr/>
                </a:tc>
                <a:tc>
                  <a:txBody>
                    <a:bodyPr/>
                    <a:lstStyle/>
                    <a:p>
                      <a:r>
                        <a:rPr lang="en-US" sz="1050" dirty="0" smtClean="0"/>
                        <a:t>IMS/SIP</a:t>
                      </a:r>
                      <a:endParaRPr lang="en-NZ" sz="1050" dirty="0"/>
                    </a:p>
                  </a:txBody>
                  <a:tcPr marL="72000" marR="72000" marT="36000" marB="36000"/>
                </a:tc>
                <a:tc>
                  <a:txBody>
                    <a:bodyPr/>
                    <a:lstStyle/>
                    <a:p>
                      <a:r>
                        <a:rPr lang="en-US" sz="1050" dirty="0" smtClean="0"/>
                        <a:t>IMS/SIP</a:t>
                      </a:r>
                      <a:endParaRPr lang="en-NZ" sz="1050" dirty="0"/>
                    </a:p>
                  </a:txBody>
                  <a:tcPr marL="72000" marR="72000" marT="36000" marB="36000"/>
                </a:tc>
              </a:tr>
            </a:tbl>
          </a:graphicData>
        </a:graphic>
      </p:graphicFrame>
    </p:spTree>
    <p:extLst>
      <p:ext uri="{BB962C8B-B14F-4D97-AF65-F5344CB8AC3E}">
        <p14:creationId xmlns:p14="http://schemas.microsoft.com/office/powerpoint/2010/main" val="383531465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loud"/>
          <p:cNvSpPr>
            <a:spLocks noChangeAspect="1" noEditPoints="1" noChangeArrowheads="1"/>
          </p:cNvSpPr>
          <p:nvPr/>
        </p:nvSpPr>
        <p:spPr bwMode="blackWhite">
          <a:xfrm>
            <a:off x="7411798" y="849630"/>
            <a:ext cx="1259762" cy="95531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bg1"/>
              </a:gs>
              <a:gs pos="100000">
                <a:schemeClr val="accent2">
                  <a:lumMod val="60000"/>
                  <a:lumOff val="40000"/>
                </a:schemeClr>
              </a:gs>
            </a:gsLst>
            <a:path path="rect">
              <a:fillToRect l="50000" t="50000" r="50000" b="50000"/>
            </a:path>
          </a:gradFill>
          <a:ln w="9525" algn="ctr">
            <a:noFill/>
            <a:miter lim="800000"/>
            <a:headEnd/>
            <a:tailEnd/>
          </a:ln>
          <a:effectLst>
            <a:prstShdw prst="shdw17" dist="17961" dir="2700000">
              <a:srgbClr val="C0C0C0">
                <a:gamma/>
                <a:shade val="60000"/>
                <a:invGamma/>
              </a:srgbClr>
            </a:prstShdw>
          </a:effectLst>
        </p:spPr>
        <p:txBody>
          <a:bodyPr wrap="none" lIns="0" tIns="0" rIns="0" bIns="0" anchor="ctr" anchorCtr="1"/>
          <a:lstStyle/>
          <a:p>
            <a:pPr defTabSz="457200" fontAlgn="auto">
              <a:lnSpc>
                <a:spcPct val="100000"/>
              </a:lnSpc>
              <a:spcBef>
                <a:spcPts val="0"/>
              </a:spcBef>
              <a:spcAft>
                <a:spcPts val="0"/>
              </a:spcAft>
            </a:pPr>
            <a:endParaRPr lang="en-US" sz="1000" dirty="0">
              <a:solidFill>
                <a:prstClr val="black"/>
              </a:solidFill>
              <a:latin typeface="Arial"/>
            </a:endParaRPr>
          </a:p>
        </p:txBody>
      </p:sp>
      <p:sp>
        <p:nvSpPr>
          <p:cNvPr id="12" name="Cloud"/>
          <p:cNvSpPr>
            <a:spLocks noChangeAspect="1" noEditPoints="1" noChangeArrowheads="1"/>
          </p:cNvSpPr>
          <p:nvPr/>
        </p:nvSpPr>
        <p:spPr bwMode="blackWhite">
          <a:xfrm>
            <a:off x="3634740" y="729792"/>
            <a:ext cx="3331791" cy="30370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bg1"/>
              </a:gs>
              <a:gs pos="100000">
                <a:schemeClr val="accent2">
                  <a:lumMod val="60000"/>
                  <a:lumOff val="40000"/>
                </a:schemeClr>
              </a:gs>
            </a:gsLst>
            <a:path path="rect">
              <a:fillToRect l="50000" t="50000" r="50000" b="50000"/>
            </a:path>
          </a:gradFill>
          <a:ln w="9525" algn="ctr">
            <a:noFill/>
            <a:miter lim="800000"/>
            <a:headEnd/>
            <a:tailEnd/>
          </a:ln>
          <a:effectLst>
            <a:prstShdw prst="shdw17" dist="17961" dir="2700000">
              <a:srgbClr val="C0C0C0">
                <a:gamma/>
                <a:shade val="60000"/>
                <a:invGamma/>
              </a:srgbClr>
            </a:prstShdw>
          </a:effectLst>
        </p:spPr>
        <p:txBody>
          <a:bodyPr wrap="none" lIns="0" tIns="0" rIns="0" bIns="0" anchor="ctr" anchorCtr="1"/>
          <a:lstStyle/>
          <a:p>
            <a:pPr defTabSz="457200" fontAlgn="auto">
              <a:lnSpc>
                <a:spcPct val="100000"/>
              </a:lnSpc>
              <a:spcBef>
                <a:spcPts val="0"/>
              </a:spcBef>
              <a:spcAft>
                <a:spcPts val="0"/>
              </a:spcAft>
            </a:pPr>
            <a:endParaRPr lang="en-US" sz="1000" dirty="0">
              <a:solidFill>
                <a:prstClr val="black"/>
              </a:solidFill>
              <a:latin typeface="Arial"/>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91" y="2140667"/>
            <a:ext cx="1852213" cy="1852213"/>
          </a:xfrm>
          <a:prstGeom prst="rect">
            <a:avLst/>
          </a:prstGeom>
        </p:spPr>
      </p:pic>
      <p:sp>
        <p:nvSpPr>
          <p:cNvPr id="2" name="Title 1"/>
          <p:cNvSpPr>
            <a:spLocks noGrp="1"/>
          </p:cNvSpPr>
          <p:nvPr>
            <p:ph type="title"/>
          </p:nvPr>
        </p:nvSpPr>
        <p:spPr>
          <a:xfrm>
            <a:off x="0" y="0"/>
            <a:ext cx="8588861" cy="628650"/>
          </a:xfrm>
        </p:spPr>
        <p:txBody>
          <a:bodyPr anchor="t" anchorCtr="0"/>
          <a:lstStyle/>
          <a:p>
            <a:pPr>
              <a:defRPr/>
            </a:pPr>
            <a:r>
              <a:rPr lang="en-US" dirty="0" smtClean="0"/>
              <a:t>Cisco </a:t>
            </a:r>
            <a:r>
              <a:rPr lang="en-US" dirty="0" err="1" smtClean="0"/>
              <a:t>WiFi</a:t>
            </a:r>
            <a:r>
              <a:rPr lang="en-US" dirty="0" smtClean="0"/>
              <a:t> </a:t>
            </a:r>
            <a:r>
              <a:rPr lang="en-US" dirty="0"/>
              <a:t>C</a:t>
            </a:r>
            <a:r>
              <a:rPr lang="en-US" dirty="0" smtClean="0"/>
              <a:t>alling Telco Cloud Solution</a:t>
            </a:r>
            <a:br>
              <a:rPr lang="en-US" dirty="0" smtClean="0"/>
            </a:br>
            <a:r>
              <a:rPr lang="en-US" sz="2400" dirty="0" smtClean="0"/>
              <a:t>NFV Based VoX Solution</a:t>
            </a:r>
            <a:endParaRPr dirty="0"/>
          </a:p>
        </p:txBody>
      </p:sp>
      <p:cxnSp>
        <p:nvCxnSpPr>
          <p:cNvPr id="44" name="Straight Connector 43"/>
          <p:cNvCxnSpPr>
            <a:stCxn id="36" idx="3"/>
            <a:endCxn id="10" idx="1"/>
          </p:cNvCxnSpPr>
          <p:nvPr/>
        </p:nvCxnSpPr>
        <p:spPr>
          <a:xfrm>
            <a:off x="4784200" y="3163230"/>
            <a:ext cx="999380" cy="3810"/>
          </a:xfrm>
          <a:prstGeom prst="line">
            <a:avLst/>
          </a:prstGeom>
          <a:ln w="12700"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10" name="AutoShape 116"/>
          <p:cNvSpPr>
            <a:spLocks noChangeArrowheads="1"/>
          </p:cNvSpPr>
          <p:nvPr/>
        </p:nvSpPr>
        <p:spPr bwMode="auto">
          <a:xfrm>
            <a:off x="5783580" y="2987040"/>
            <a:ext cx="720000" cy="360000"/>
          </a:xfrm>
          <a:prstGeom prst="roundRect">
            <a:avLst>
              <a:gd name="adj" fmla="val 16667"/>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auto">
              <a:spcBef>
                <a:spcPts val="0"/>
              </a:spcBef>
              <a:spcAft>
                <a:spcPts val="0"/>
              </a:spcAft>
            </a:pPr>
            <a:r>
              <a:rPr lang="en-US" sz="1200" b="1" dirty="0">
                <a:solidFill>
                  <a:schemeClr val="bg1"/>
                </a:solidFill>
              </a:rPr>
              <a:t> PGW</a:t>
            </a:r>
          </a:p>
        </p:txBody>
      </p:sp>
      <p:sp>
        <p:nvSpPr>
          <p:cNvPr id="24" name="TextBox 23"/>
          <p:cNvSpPr txBox="1"/>
          <p:nvPr/>
        </p:nvSpPr>
        <p:spPr>
          <a:xfrm>
            <a:off x="4992653" y="1458887"/>
            <a:ext cx="505267" cy="261610"/>
          </a:xfrm>
          <a:prstGeom prst="rect">
            <a:avLst/>
          </a:prstGeom>
          <a:noFill/>
        </p:spPr>
        <p:txBody>
          <a:bodyPr wrap="none" rtlCol="0">
            <a:spAutoFit/>
          </a:bodyPr>
          <a:lstStyle/>
          <a:p>
            <a:pPr algn="ctr" defTabSz="457200" eaLnBrk="1" fontAlgn="auto" hangingPunct="1">
              <a:lnSpc>
                <a:spcPct val="100000"/>
              </a:lnSpc>
              <a:spcBef>
                <a:spcPts val="0"/>
              </a:spcBef>
              <a:spcAft>
                <a:spcPts val="0"/>
              </a:spcAft>
            </a:pPr>
            <a:r>
              <a:rPr lang="en-US" sz="1100" dirty="0" smtClean="0">
                <a:solidFill>
                  <a:schemeClr val="accent2">
                    <a:lumMod val="75000"/>
                  </a:schemeClr>
                </a:solidFill>
                <a:latin typeface="Arial"/>
              </a:rPr>
              <a:t>vIMS</a:t>
            </a:r>
            <a:endParaRPr lang="en-US" sz="800" dirty="0">
              <a:solidFill>
                <a:schemeClr val="accent2">
                  <a:lumMod val="75000"/>
                </a:schemeClr>
              </a:solidFill>
              <a:latin typeface="Arial"/>
            </a:endParaRPr>
          </a:p>
        </p:txBody>
      </p:sp>
      <p:sp>
        <p:nvSpPr>
          <p:cNvPr id="28" name="Rounded Rectangle 27"/>
          <p:cNvSpPr/>
          <p:nvPr/>
        </p:nvSpPr>
        <p:spPr>
          <a:xfrm>
            <a:off x="4442460" y="1093471"/>
            <a:ext cx="768100" cy="390254"/>
          </a:xfrm>
          <a:prstGeom prst="roundRect">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457200" eaLnBrk="1" fontAlgn="auto" hangingPunct="1">
              <a:lnSpc>
                <a:spcPct val="100000"/>
              </a:lnSpc>
              <a:spcBef>
                <a:spcPts val="0"/>
              </a:spcBef>
              <a:spcAft>
                <a:spcPts val="0"/>
              </a:spcAft>
            </a:pPr>
            <a:r>
              <a:rPr lang="en-US" sz="1200" b="1" dirty="0" smtClean="0">
                <a:solidFill>
                  <a:schemeClr val="bg1"/>
                </a:solidFill>
              </a:rPr>
              <a:t>IMS</a:t>
            </a:r>
            <a:endParaRPr lang="en-US" sz="1200" b="1" dirty="0">
              <a:solidFill>
                <a:schemeClr val="bg1"/>
              </a:solidFill>
            </a:endParaRPr>
          </a:p>
        </p:txBody>
      </p:sp>
      <p:sp>
        <p:nvSpPr>
          <p:cNvPr id="29" name="AutoShape 89"/>
          <p:cNvSpPr>
            <a:spLocks noChangeArrowheads="1"/>
          </p:cNvSpPr>
          <p:nvPr/>
        </p:nvSpPr>
        <p:spPr bwMode="auto">
          <a:xfrm>
            <a:off x="7208521" y="2983230"/>
            <a:ext cx="720000" cy="360000"/>
          </a:xfrm>
          <a:prstGeom prst="roundRect">
            <a:avLst>
              <a:gd name="adj" fmla="val 16667"/>
            </a:avLst>
          </a:prstGeom>
          <a:solidFill>
            <a:schemeClr val="bg1">
              <a:lumMod val="5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auto">
              <a:spcBef>
                <a:spcPts val="0"/>
              </a:spcBef>
              <a:spcAft>
                <a:spcPts val="0"/>
              </a:spcAft>
            </a:pPr>
            <a:r>
              <a:rPr lang="en-US" sz="1050" b="1" dirty="0" err="1">
                <a:solidFill>
                  <a:schemeClr val="bg1"/>
                </a:solidFill>
              </a:rPr>
              <a:t>MGCF</a:t>
            </a:r>
            <a:endParaRPr lang="en-US" sz="1050" b="1" dirty="0">
              <a:solidFill>
                <a:schemeClr val="bg1"/>
              </a:solidFill>
            </a:endParaRPr>
          </a:p>
          <a:p>
            <a:pPr algn="ctr" fontAlgn="auto">
              <a:spcBef>
                <a:spcPts val="0"/>
              </a:spcBef>
              <a:spcAft>
                <a:spcPts val="0"/>
              </a:spcAft>
            </a:pPr>
            <a:r>
              <a:rPr lang="en-US" sz="1050" b="1" dirty="0">
                <a:solidFill>
                  <a:schemeClr val="bg1"/>
                </a:solidFill>
              </a:rPr>
              <a:t>MGW</a:t>
            </a:r>
          </a:p>
        </p:txBody>
      </p:sp>
      <p:sp>
        <p:nvSpPr>
          <p:cNvPr id="36" name="AutoShape 116"/>
          <p:cNvSpPr>
            <a:spLocks noChangeArrowheads="1"/>
          </p:cNvSpPr>
          <p:nvPr/>
        </p:nvSpPr>
        <p:spPr bwMode="auto">
          <a:xfrm>
            <a:off x="4064200" y="2983230"/>
            <a:ext cx="720000" cy="360000"/>
          </a:xfrm>
          <a:prstGeom prst="roundRect">
            <a:avLst>
              <a:gd name="adj" fmla="val 16667"/>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auto">
              <a:spcBef>
                <a:spcPts val="0"/>
              </a:spcBef>
              <a:spcAft>
                <a:spcPts val="0"/>
              </a:spcAft>
            </a:pPr>
            <a:r>
              <a:rPr lang="en-US" sz="1200" b="1" dirty="0">
                <a:solidFill>
                  <a:schemeClr val="bg1"/>
                </a:solidFill>
              </a:rPr>
              <a:t>ePDG</a:t>
            </a:r>
          </a:p>
        </p:txBody>
      </p:sp>
      <p:sp>
        <p:nvSpPr>
          <p:cNvPr id="37" name="Cloud"/>
          <p:cNvSpPr>
            <a:spLocks noChangeAspect="1" noEditPoints="1" noChangeArrowheads="1"/>
          </p:cNvSpPr>
          <p:nvPr/>
        </p:nvSpPr>
        <p:spPr bwMode="blackWhite">
          <a:xfrm>
            <a:off x="1828807" y="2853690"/>
            <a:ext cx="1358209" cy="6286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lgn="ctr">
            <a:noFill/>
            <a:miter lim="800000"/>
            <a:headEnd/>
            <a:tailEnd/>
          </a:ln>
          <a:effectLst>
            <a:prstShdw prst="shdw17" dist="17961" dir="2700000">
              <a:srgbClr val="C0C0C0">
                <a:gamma/>
                <a:shade val="60000"/>
                <a:invGamma/>
              </a:srgbClr>
            </a:prstShdw>
          </a:effectLst>
        </p:spPr>
        <p:txBody>
          <a:bodyPr wrap="none" lIns="0" tIns="0" rIns="0" bIns="0" anchor="ctr" anchorCtr="1"/>
          <a:lstStyle/>
          <a:p>
            <a:pPr algn="ctr" defTabSz="457200" fontAlgn="auto">
              <a:lnSpc>
                <a:spcPct val="100000"/>
              </a:lnSpc>
              <a:spcBef>
                <a:spcPts val="0"/>
              </a:spcBef>
              <a:spcAft>
                <a:spcPts val="0"/>
              </a:spcAft>
            </a:pPr>
            <a:r>
              <a:rPr lang="en-US" sz="1000" dirty="0" err="1" smtClean="0">
                <a:solidFill>
                  <a:srgbClr val="0096D6"/>
                </a:solidFill>
                <a:latin typeface="Arial"/>
              </a:rPr>
              <a:t>WiFi</a:t>
            </a:r>
            <a:r>
              <a:rPr lang="en-US" sz="1000" dirty="0" smtClean="0">
                <a:solidFill>
                  <a:srgbClr val="0096D6"/>
                </a:solidFill>
                <a:latin typeface="Arial"/>
              </a:rPr>
              <a:t>/</a:t>
            </a:r>
          </a:p>
          <a:p>
            <a:pPr algn="ctr" defTabSz="457200" fontAlgn="auto">
              <a:lnSpc>
                <a:spcPct val="100000"/>
              </a:lnSpc>
              <a:spcBef>
                <a:spcPts val="0"/>
              </a:spcBef>
              <a:spcAft>
                <a:spcPts val="0"/>
              </a:spcAft>
            </a:pPr>
            <a:r>
              <a:rPr lang="en-US" sz="1000" dirty="0" smtClean="0">
                <a:solidFill>
                  <a:srgbClr val="0096D6"/>
                </a:solidFill>
                <a:latin typeface="Arial"/>
              </a:rPr>
              <a:t>Internet</a:t>
            </a:r>
            <a:endParaRPr lang="en-US" sz="1000" dirty="0">
              <a:solidFill>
                <a:prstClr val="black"/>
              </a:solidFill>
              <a:latin typeface="Arial"/>
            </a:endParaRPr>
          </a:p>
        </p:txBody>
      </p:sp>
      <p:sp>
        <p:nvSpPr>
          <p:cNvPr id="4" name="TextBox 3"/>
          <p:cNvSpPr txBox="1"/>
          <p:nvPr/>
        </p:nvSpPr>
        <p:spPr>
          <a:xfrm>
            <a:off x="395550" y="2543893"/>
            <a:ext cx="684804" cy="369332"/>
          </a:xfrm>
          <a:prstGeom prst="rect">
            <a:avLst/>
          </a:prstGeom>
          <a:solidFill>
            <a:schemeClr val="tx2"/>
          </a:solidFill>
          <a:effectLst>
            <a:outerShdw blurRad="50800" dist="38100" dir="2700000" algn="tl" rotWithShape="0">
              <a:srgbClr val="000000">
                <a:alpha val="43000"/>
              </a:srgbClr>
            </a:outerShdw>
          </a:effectLst>
        </p:spPr>
        <p:txBody>
          <a:bodyPr wrap="none" rtlCol="0">
            <a:spAutoFit/>
          </a:bodyPr>
          <a:lstStyle/>
          <a:p>
            <a:pPr algn="ctr"/>
            <a:r>
              <a:rPr lang="en-US" sz="900" dirty="0" smtClean="0">
                <a:solidFill>
                  <a:srgbClr val="FFFFFF"/>
                </a:solidFill>
              </a:rPr>
              <a:t>VoIP SIP </a:t>
            </a:r>
          </a:p>
          <a:p>
            <a:pPr algn="ctr"/>
            <a:r>
              <a:rPr lang="en-US" sz="900" dirty="0" smtClean="0">
                <a:solidFill>
                  <a:srgbClr val="FFFFFF"/>
                </a:solidFill>
              </a:rPr>
              <a:t>Client</a:t>
            </a:r>
            <a:endParaRPr lang="en-US" sz="900" dirty="0">
              <a:solidFill>
                <a:srgbClr val="FFFFFF"/>
              </a:solidFill>
            </a:endParaRPr>
          </a:p>
        </p:txBody>
      </p:sp>
      <p:sp>
        <p:nvSpPr>
          <p:cNvPr id="39" name="TextBox 38"/>
          <p:cNvSpPr txBox="1"/>
          <p:nvPr/>
        </p:nvSpPr>
        <p:spPr>
          <a:xfrm>
            <a:off x="491948" y="2992109"/>
            <a:ext cx="479618" cy="369332"/>
          </a:xfrm>
          <a:prstGeom prst="rect">
            <a:avLst/>
          </a:prstGeom>
          <a:solidFill>
            <a:schemeClr val="tx2"/>
          </a:solidFill>
          <a:effectLst>
            <a:outerShdw blurRad="50800" dist="38100" dir="2700000" algn="tl" rotWithShape="0">
              <a:srgbClr val="000000">
                <a:alpha val="43000"/>
              </a:srgbClr>
            </a:outerShdw>
          </a:effectLst>
        </p:spPr>
        <p:txBody>
          <a:bodyPr wrap="none" rtlCol="0">
            <a:spAutoFit/>
          </a:bodyPr>
          <a:lstStyle/>
          <a:p>
            <a:pPr algn="ctr"/>
            <a:r>
              <a:rPr lang="en-US" sz="900" dirty="0" err="1" smtClean="0">
                <a:solidFill>
                  <a:srgbClr val="FFFFFF"/>
                </a:solidFill>
              </a:rPr>
              <a:t>SWu</a:t>
            </a:r>
            <a:r>
              <a:rPr lang="en-US" sz="900" dirty="0" smtClean="0">
                <a:solidFill>
                  <a:srgbClr val="FFFFFF"/>
                </a:solidFill>
              </a:rPr>
              <a:t> </a:t>
            </a:r>
          </a:p>
          <a:p>
            <a:pPr algn="ctr"/>
            <a:r>
              <a:rPr lang="en-US" sz="900" dirty="0" smtClean="0">
                <a:solidFill>
                  <a:srgbClr val="FFFFFF"/>
                </a:solidFill>
              </a:rPr>
              <a:t>Client</a:t>
            </a:r>
            <a:endParaRPr lang="en-US" sz="900" dirty="0">
              <a:solidFill>
                <a:srgbClr val="FFFFFF"/>
              </a:solidFill>
            </a:endParaRPr>
          </a:p>
        </p:txBody>
      </p:sp>
      <p:cxnSp>
        <p:nvCxnSpPr>
          <p:cNvPr id="41" name="Straight Arrow Connector 40"/>
          <p:cNvCxnSpPr>
            <a:endCxn id="28" idx="1"/>
          </p:cNvCxnSpPr>
          <p:nvPr/>
        </p:nvCxnSpPr>
        <p:spPr>
          <a:xfrm flipV="1">
            <a:off x="1219200" y="1288598"/>
            <a:ext cx="3223260" cy="1373930"/>
          </a:xfrm>
          <a:prstGeom prst="straightConnector1">
            <a:avLst/>
          </a:prstGeom>
          <a:ln w="12700" cmpd="sng">
            <a:solidFill>
              <a:schemeClr val="accent3">
                <a:lumMod val="10000"/>
              </a:schemeClr>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81947" y="3421384"/>
            <a:ext cx="952505" cy="261610"/>
          </a:xfrm>
          <a:prstGeom prst="rect">
            <a:avLst/>
          </a:prstGeom>
          <a:noFill/>
        </p:spPr>
        <p:txBody>
          <a:bodyPr wrap="none" rtlCol="0">
            <a:spAutoFit/>
          </a:bodyPr>
          <a:lstStyle/>
          <a:p>
            <a:r>
              <a:rPr lang="en-US" sz="1100" dirty="0" smtClean="0">
                <a:solidFill>
                  <a:schemeClr val="accent3">
                    <a:lumMod val="10000"/>
                  </a:schemeClr>
                </a:solidFill>
              </a:rPr>
              <a:t>Smartphone</a:t>
            </a:r>
            <a:endParaRPr lang="en-US" sz="1100" dirty="0">
              <a:solidFill>
                <a:schemeClr val="accent3">
                  <a:lumMod val="10000"/>
                </a:schemeClr>
              </a:solidFill>
            </a:endParaRPr>
          </a:p>
        </p:txBody>
      </p:sp>
      <p:sp>
        <p:nvSpPr>
          <p:cNvPr id="46" name="TextBox 45"/>
          <p:cNvSpPr txBox="1"/>
          <p:nvPr/>
        </p:nvSpPr>
        <p:spPr>
          <a:xfrm>
            <a:off x="5036564" y="3145054"/>
            <a:ext cx="410690" cy="246221"/>
          </a:xfrm>
          <a:prstGeom prst="rect">
            <a:avLst/>
          </a:prstGeom>
          <a:noFill/>
        </p:spPr>
        <p:txBody>
          <a:bodyPr wrap="none" rtlCol="0">
            <a:spAutoFit/>
          </a:bodyPr>
          <a:lstStyle/>
          <a:p>
            <a:r>
              <a:rPr lang="en-US" sz="1000" dirty="0" smtClean="0">
                <a:solidFill>
                  <a:schemeClr val="accent3">
                    <a:lumMod val="10000"/>
                  </a:schemeClr>
                </a:solidFill>
              </a:rPr>
              <a:t>S2b</a:t>
            </a:r>
            <a:endParaRPr lang="en-US" sz="1000" dirty="0">
              <a:solidFill>
                <a:schemeClr val="accent3">
                  <a:lumMod val="10000"/>
                </a:schemeClr>
              </a:solidFill>
            </a:endParaRPr>
          </a:p>
        </p:txBody>
      </p:sp>
      <p:cxnSp>
        <p:nvCxnSpPr>
          <p:cNvPr id="47" name="Straight Connector 46"/>
          <p:cNvCxnSpPr>
            <a:stCxn id="39" idx="3"/>
            <a:endCxn id="36" idx="1"/>
          </p:cNvCxnSpPr>
          <p:nvPr/>
        </p:nvCxnSpPr>
        <p:spPr>
          <a:xfrm flipV="1">
            <a:off x="971566" y="3163230"/>
            <a:ext cx="3092634" cy="13545"/>
          </a:xfrm>
          <a:prstGeom prst="line">
            <a:avLst/>
          </a:prstGeom>
          <a:ln w="12700" cmpd="sng">
            <a:solidFill>
              <a:srgbClr val="1F8BAE"/>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310640" y="2959640"/>
            <a:ext cx="524503" cy="246221"/>
          </a:xfrm>
          <a:prstGeom prst="rect">
            <a:avLst/>
          </a:prstGeom>
          <a:noFill/>
        </p:spPr>
        <p:txBody>
          <a:bodyPr wrap="none" rtlCol="0">
            <a:spAutoFit/>
          </a:bodyPr>
          <a:lstStyle/>
          <a:p>
            <a:r>
              <a:rPr lang="en-US" sz="1000" dirty="0" smtClean="0"/>
              <a:t>IPSec</a:t>
            </a:r>
            <a:endParaRPr lang="en-US" sz="1000" dirty="0"/>
          </a:p>
        </p:txBody>
      </p:sp>
      <p:sp>
        <p:nvSpPr>
          <p:cNvPr id="50" name="TextBox 49"/>
          <p:cNvSpPr txBox="1"/>
          <p:nvPr/>
        </p:nvSpPr>
        <p:spPr>
          <a:xfrm>
            <a:off x="1474638" y="1690865"/>
            <a:ext cx="1512402" cy="276999"/>
          </a:xfrm>
          <a:prstGeom prst="rect">
            <a:avLst/>
          </a:prstGeom>
          <a:noFill/>
        </p:spPr>
        <p:txBody>
          <a:bodyPr wrap="none" rtlCol="0">
            <a:spAutoFit/>
          </a:bodyPr>
          <a:lstStyle/>
          <a:p>
            <a:r>
              <a:rPr lang="en-US" sz="1200" dirty="0" smtClean="0">
                <a:solidFill>
                  <a:schemeClr val="accent3">
                    <a:lumMod val="10000"/>
                  </a:schemeClr>
                </a:solidFill>
              </a:rPr>
              <a:t>SIP – Control plane</a:t>
            </a:r>
            <a:endParaRPr lang="en-US" sz="1200" dirty="0">
              <a:solidFill>
                <a:schemeClr val="accent3">
                  <a:lumMod val="10000"/>
                </a:schemeClr>
              </a:solidFill>
            </a:endParaRPr>
          </a:p>
        </p:txBody>
      </p:sp>
      <p:sp>
        <p:nvSpPr>
          <p:cNvPr id="51" name="Freeform 50"/>
          <p:cNvSpPr/>
          <p:nvPr/>
        </p:nvSpPr>
        <p:spPr>
          <a:xfrm>
            <a:off x="489507" y="2691795"/>
            <a:ext cx="8342074" cy="938771"/>
          </a:xfrm>
          <a:custGeom>
            <a:avLst/>
            <a:gdLst>
              <a:gd name="connsiteX0" fmla="*/ 723840 w 8690839"/>
              <a:gd name="connsiteY0" fmla="*/ 575592 h 823269"/>
              <a:gd name="connsiteX1" fmla="*/ 669017 w 8690839"/>
              <a:gd name="connsiteY1" fmla="*/ 822274 h 823269"/>
              <a:gd name="connsiteX2" fmla="*/ 7805129 w 8690839"/>
              <a:gd name="connsiteY2" fmla="*/ 493364 h 823269"/>
              <a:gd name="connsiteX3" fmla="*/ 8335083 w 8690839"/>
              <a:gd name="connsiteY3" fmla="*/ 0 h 823269"/>
              <a:gd name="connsiteX0" fmla="*/ 723840 w 8750793"/>
              <a:gd name="connsiteY0" fmla="*/ 775857 h 1023534"/>
              <a:gd name="connsiteX1" fmla="*/ 669017 w 8750793"/>
              <a:gd name="connsiteY1" fmla="*/ 1022539 h 1023534"/>
              <a:gd name="connsiteX2" fmla="*/ 7805129 w 8750793"/>
              <a:gd name="connsiteY2" fmla="*/ 693629 h 1023534"/>
              <a:gd name="connsiteX3" fmla="*/ 8441763 w 8750793"/>
              <a:gd name="connsiteY3" fmla="*/ 0 h 1023534"/>
              <a:gd name="connsiteX0" fmla="*/ 720591 w 8729224"/>
              <a:gd name="connsiteY0" fmla="*/ 775857 h 1025853"/>
              <a:gd name="connsiteX1" fmla="*/ 665768 w 8729224"/>
              <a:gd name="connsiteY1" fmla="*/ 1022539 h 1025853"/>
              <a:gd name="connsiteX2" fmla="*/ 7756160 w 8729224"/>
              <a:gd name="connsiteY2" fmla="*/ 866586 h 1025853"/>
              <a:gd name="connsiteX3" fmla="*/ 8438514 w 8729224"/>
              <a:gd name="connsiteY3" fmla="*/ 0 h 1025853"/>
              <a:gd name="connsiteX0" fmla="*/ 211971 w 8220604"/>
              <a:gd name="connsiteY0" fmla="*/ 775857 h 937012"/>
              <a:gd name="connsiteX1" fmla="*/ 1582088 w 8220604"/>
              <a:gd name="connsiteY1" fmla="*/ 885995 h 937012"/>
              <a:gd name="connsiteX2" fmla="*/ 7247540 w 8220604"/>
              <a:gd name="connsiteY2" fmla="*/ 866586 h 937012"/>
              <a:gd name="connsiteX3" fmla="*/ 7929894 w 8220604"/>
              <a:gd name="connsiteY3" fmla="*/ 0 h 937012"/>
              <a:gd name="connsiteX0" fmla="*/ 175745 w 8542518"/>
              <a:gd name="connsiteY0" fmla="*/ 666622 h 942304"/>
              <a:gd name="connsiteX1" fmla="*/ 1904002 w 8542518"/>
              <a:gd name="connsiteY1" fmla="*/ 885995 h 942304"/>
              <a:gd name="connsiteX2" fmla="*/ 7569454 w 8542518"/>
              <a:gd name="connsiteY2" fmla="*/ 866586 h 942304"/>
              <a:gd name="connsiteX3" fmla="*/ 8251808 w 8542518"/>
              <a:gd name="connsiteY3" fmla="*/ 0 h 942304"/>
              <a:gd name="connsiteX0" fmla="*/ 175745 w 8542518"/>
              <a:gd name="connsiteY0" fmla="*/ 666622 h 953892"/>
              <a:gd name="connsiteX1" fmla="*/ 1904002 w 8542518"/>
              <a:gd name="connsiteY1" fmla="*/ 913304 h 953892"/>
              <a:gd name="connsiteX2" fmla="*/ 7569454 w 8542518"/>
              <a:gd name="connsiteY2" fmla="*/ 866586 h 953892"/>
              <a:gd name="connsiteX3" fmla="*/ 8251808 w 8542518"/>
              <a:gd name="connsiteY3" fmla="*/ 0 h 953892"/>
              <a:gd name="connsiteX0" fmla="*/ 176455 w 8543228"/>
              <a:gd name="connsiteY0" fmla="*/ 666622 h 941538"/>
              <a:gd name="connsiteX1" fmla="*/ 1904712 w 8543228"/>
              <a:gd name="connsiteY1" fmla="*/ 913304 h 941538"/>
              <a:gd name="connsiteX2" fmla="*/ 7570164 w 8543228"/>
              <a:gd name="connsiteY2" fmla="*/ 866586 h 941538"/>
              <a:gd name="connsiteX3" fmla="*/ 8252518 w 8543228"/>
              <a:gd name="connsiteY3" fmla="*/ 0 h 941538"/>
              <a:gd name="connsiteX0" fmla="*/ 176455 w 8543228"/>
              <a:gd name="connsiteY0" fmla="*/ 666622 h 913362"/>
              <a:gd name="connsiteX1" fmla="*/ 1904712 w 8543228"/>
              <a:gd name="connsiteY1" fmla="*/ 913304 h 913362"/>
              <a:gd name="connsiteX2" fmla="*/ 7570164 w 8543228"/>
              <a:gd name="connsiteY2" fmla="*/ 866586 h 913362"/>
              <a:gd name="connsiteX3" fmla="*/ 8252518 w 8543228"/>
              <a:gd name="connsiteY3" fmla="*/ 0 h 913362"/>
              <a:gd name="connsiteX0" fmla="*/ 185328 w 8468281"/>
              <a:gd name="connsiteY0" fmla="*/ 566489 h 913336"/>
              <a:gd name="connsiteX1" fmla="*/ 1829765 w 8468281"/>
              <a:gd name="connsiteY1" fmla="*/ 913304 h 913336"/>
              <a:gd name="connsiteX2" fmla="*/ 7495217 w 8468281"/>
              <a:gd name="connsiteY2" fmla="*/ 866586 h 913336"/>
              <a:gd name="connsiteX3" fmla="*/ 8177571 w 8468281"/>
              <a:gd name="connsiteY3" fmla="*/ 0 h 913336"/>
              <a:gd name="connsiteX0" fmla="*/ 185328 w 8516239"/>
              <a:gd name="connsiteY0" fmla="*/ 821372 h 1168219"/>
              <a:gd name="connsiteX1" fmla="*/ 1829765 w 8516239"/>
              <a:gd name="connsiteY1" fmla="*/ 1168187 h 1168219"/>
              <a:gd name="connsiteX2" fmla="*/ 7495217 w 8516239"/>
              <a:gd name="connsiteY2" fmla="*/ 1121469 h 1168219"/>
              <a:gd name="connsiteX3" fmla="*/ 8253771 w 8516239"/>
              <a:gd name="connsiteY3" fmla="*/ 0 h 1168219"/>
              <a:gd name="connsiteX0" fmla="*/ 187929 w 8495636"/>
              <a:gd name="connsiteY0" fmla="*/ 675725 h 1168206"/>
              <a:gd name="connsiteX1" fmla="*/ 1809162 w 8495636"/>
              <a:gd name="connsiteY1" fmla="*/ 1168187 h 1168206"/>
              <a:gd name="connsiteX2" fmla="*/ 7474614 w 8495636"/>
              <a:gd name="connsiteY2" fmla="*/ 1121469 h 1168206"/>
              <a:gd name="connsiteX3" fmla="*/ 8233168 w 8495636"/>
              <a:gd name="connsiteY3" fmla="*/ 0 h 1168206"/>
              <a:gd name="connsiteX0" fmla="*/ 159901 w 8467608"/>
              <a:gd name="connsiteY0" fmla="*/ 675725 h 1121469"/>
              <a:gd name="connsiteX1" fmla="*/ 2067317 w 8467608"/>
              <a:gd name="connsiteY1" fmla="*/ 1104466 h 1121469"/>
              <a:gd name="connsiteX2" fmla="*/ 7446586 w 8467608"/>
              <a:gd name="connsiteY2" fmla="*/ 1121469 h 1121469"/>
              <a:gd name="connsiteX3" fmla="*/ 8205140 w 8467608"/>
              <a:gd name="connsiteY3" fmla="*/ 0 h 1121469"/>
            </a:gdLst>
            <a:ahLst/>
            <a:cxnLst>
              <a:cxn ang="0">
                <a:pos x="connsiteX0" y="connsiteY0"/>
              </a:cxn>
              <a:cxn ang="0">
                <a:pos x="connsiteX1" y="connsiteY1"/>
              </a:cxn>
              <a:cxn ang="0">
                <a:pos x="connsiteX2" y="connsiteY2"/>
              </a:cxn>
              <a:cxn ang="0">
                <a:pos x="connsiteX3" y="connsiteY3"/>
              </a:cxn>
            </a:cxnLst>
            <a:rect l="l" t="t" r="r" b="b"/>
            <a:pathLst>
              <a:path w="8467608" h="1121469">
                <a:moveTo>
                  <a:pt x="159901" y="675725"/>
                </a:moveTo>
                <a:cubicBezTo>
                  <a:pt x="-457618" y="805918"/>
                  <a:pt x="827412" y="1107551"/>
                  <a:pt x="2067317" y="1104466"/>
                </a:cubicBezTo>
                <a:lnTo>
                  <a:pt x="7446586" y="1121469"/>
                </a:lnTo>
                <a:cubicBezTo>
                  <a:pt x="8724264" y="984423"/>
                  <a:pt x="8579002" y="178159"/>
                  <a:pt x="8205140" y="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2904811" y="3369052"/>
            <a:ext cx="1418978" cy="276999"/>
          </a:xfrm>
          <a:prstGeom prst="rect">
            <a:avLst/>
          </a:prstGeom>
          <a:noFill/>
        </p:spPr>
        <p:txBody>
          <a:bodyPr wrap="none" rtlCol="0">
            <a:spAutoFit/>
          </a:bodyPr>
          <a:lstStyle/>
          <a:p>
            <a:r>
              <a:rPr lang="en-US" sz="1200" dirty="0" smtClean="0">
                <a:solidFill>
                  <a:srgbClr val="FF6600"/>
                </a:solidFill>
              </a:rPr>
              <a:t>VoIP – User plane</a:t>
            </a:r>
            <a:endParaRPr lang="en-US" sz="1200" dirty="0">
              <a:solidFill>
                <a:srgbClr val="FF6600"/>
              </a:solidFill>
            </a:endParaRPr>
          </a:p>
        </p:txBody>
      </p:sp>
      <p:pic>
        <p:nvPicPr>
          <p:cNvPr id="54" name="Picture 53"/>
          <p:cNvPicPr>
            <a:picLocks/>
          </p:cNvPicPr>
          <p:nvPr/>
        </p:nvPicPr>
        <p:blipFill>
          <a:blip r:embed="rId4"/>
          <a:stretch>
            <a:fillRect/>
          </a:stretch>
        </p:blipFill>
        <p:spPr>
          <a:xfrm>
            <a:off x="2792061" y="2886075"/>
            <a:ext cx="248319" cy="152944"/>
          </a:xfrm>
          <a:prstGeom prst="rect">
            <a:avLst/>
          </a:prstGeom>
        </p:spPr>
      </p:pic>
      <p:sp>
        <p:nvSpPr>
          <p:cNvPr id="11" name="TextBox 10"/>
          <p:cNvSpPr txBox="1"/>
          <p:nvPr/>
        </p:nvSpPr>
        <p:spPr>
          <a:xfrm>
            <a:off x="7602331" y="1107220"/>
            <a:ext cx="720000" cy="360000"/>
          </a:xfrm>
          <a:prstGeom prst="roundRect">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defPPr>
              <a:defRPr lang="en-US"/>
            </a:defPPr>
            <a:lvl1pPr algn="ctr" eaLnBrk="1" fontAlgn="auto" hangingPunct="1">
              <a:lnSpc>
                <a:spcPct val="100000"/>
              </a:lnSpc>
              <a:spcBef>
                <a:spcPts val="0"/>
              </a:spcBef>
              <a:spcAft>
                <a:spcPts val="0"/>
              </a:spcAft>
              <a:defRPr sz="1200" b="1">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HCS</a:t>
            </a:r>
          </a:p>
        </p:txBody>
      </p:sp>
      <p:sp>
        <p:nvSpPr>
          <p:cNvPr id="13" name="TextBox 12"/>
          <p:cNvSpPr txBox="1"/>
          <p:nvPr/>
        </p:nvSpPr>
        <p:spPr>
          <a:xfrm>
            <a:off x="7080831" y="640080"/>
            <a:ext cx="1991304" cy="430887"/>
          </a:xfrm>
          <a:prstGeom prst="rect">
            <a:avLst/>
          </a:prstGeom>
          <a:noFill/>
        </p:spPr>
        <p:txBody>
          <a:bodyPr wrap="square" rtlCol="0">
            <a:spAutoFit/>
          </a:bodyPr>
          <a:lstStyle/>
          <a:p>
            <a:pPr algn="ctr"/>
            <a:r>
              <a:rPr lang="en-US" sz="1100" dirty="0" smtClean="0">
                <a:solidFill>
                  <a:schemeClr val="accent3">
                    <a:lumMod val="10000"/>
                  </a:schemeClr>
                </a:solidFill>
              </a:rPr>
              <a:t>Enterprise collaboration </a:t>
            </a:r>
          </a:p>
          <a:p>
            <a:pPr algn="ctr"/>
            <a:r>
              <a:rPr lang="en-US" sz="1100" dirty="0" smtClean="0">
                <a:solidFill>
                  <a:schemeClr val="accent3">
                    <a:lumMod val="10000"/>
                  </a:schemeClr>
                </a:solidFill>
              </a:rPr>
              <a:t>and PABX</a:t>
            </a:r>
            <a:endParaRPr lang="en-US" sz="1100" dirty="0">
              <a:solidFill>
                <a:schemeClr val="accent3">
                  <a:lumMod val="10000"/>
                </a:schemeClr>
              </a:solidFill>
            </a:endParaRPr>
          </a:p>
        </p:txBody>
      </p:sp>
      <p:sp>
        <p:nvSpPr>
          <p:cNvPr id="57" name="TextBox 56"/>
          <p:cNvSpPr txBox="1"/>
          <p:nvPr/>
        </p:nvSpPr>
        <p:spPr>
          <a:xfrm>
            <a:off x="6943671" y="1317887"/>
            <a:ext cx="397866" cy="246221"/>
          </a:xfrm>
          <a:prstGeom prst="rect">
            <a:avLst/>
          </a:prstGeom>
          <a:noFill/>
        </p:spPr>
        <p:txBody>
          <a:bodyPr wrap="none" rtlCol="0">
            <a:spAutoFit/>
          </a:bodyPr>
          <a:lstStyle/>
          <a:p>
            <a:r>
              <a:rPr lang="en-US" sz="1000" dirty="0">
                <a:solidFill>
                  <a:schemeClr val="accent3">
                    <a:lumMod val="10000"/>
                  </a:schemeClr>
                </a:solidFill>
              </a:rPr>
              <a:t>I</a:t>
            </a:r>
            <a:r>
              <a:rPr lang="en-US" sz="1000" dirty="0" smtClean="0">
                <a:solidFill>
                  <a:schemeClr val="accent3">
                    <a:lumMod val="10000"/>
                  </a:schemeClr>
                </a:solidFill>
              </a:rPr>
              <a:t>SC</a:t>
            </a:r>
            <a:endParaRPr lang="en-US" sz="1000" dirty="0">
              <a:solidFill>
                <a:schemeClr val="accent3">
                  <a:lumMod val="10000"/>
                </a:schemeClr>
              </a:solidFill>
            </a:endParaRPr>
          </a:p>
        </p:txBody>
      </p:sp>
      <p:sp>
        <p:nvSpPr>
          <p:cNvPr id="48" name="AutoShape 116"/>
          <p:cNvSpPr>
            <a:spLocks noChangeArrowheads="1"/>
          </p:cNvSpPr>
          <p:nvPr/>
        </p:nvSpPr>
        <p:spPr bwMode="auto">
          <a:xfrm>
            <a:off x="4061498" y="2305444"/>
            <a:ext cx="720000" cy="360000"/>
          </a:xfrm>
          <a:prstGeom prst="roundRect">
            <a:avLst>
              <a:gd name="adj" fmla="val 16667"/>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auto">
              <a:spcBef>
                <a:spcPts val="0"/>
              </a:spcBef>
              <a:spcAft>
                <a:spcPts val="0"/>
              </a:spcAft>
            </a:pPr>
            <a:r>
              <a:rPr lang="en-US" sz="1100" b="1" dirty="0">
                <a:solidFill>
                  <a:schemeClr val="bg1"/>
                </a:solidFill>
              </a:rPr>
              <a:t>3GPP AAA</a:t>
            </a:r>
          </a:p>
        </p:txBody>
      </p:sp>
      <p:cxnSp>
        <p:nvCxnSpPr>
          <p:cNvPr id="17" name="Straight Connector 16"/>
          <p:cNvCxnSpPr>
            <a:stCxn id="48" idx="2"/>
            <a:endCxn id="36" idx="0"/>
          </p:cNvCxnSpPr>
          <p:nvPr/>
        </p:nvCxnSpPr>
        <p:spPr>
          <a:xfrm>
            <a:off x="4421498" y="2665444"/>
            <a:ext cx="2702" cy="317786"/>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4410476" y="2707429"/>
            <a:ext cx="498855" cy="246221"/>
          </a:xfrm>
          <a:prstGeom prst="rect">
            <a:avLst/>
          </a:prstGeom>
          <a:noFill/>
        </p:spPr>
        <p:txBody>
          <a:bodyPr wrap="none" rtlCol="0">
            <a:spAutoFit/>
          </a:bodyPr>
          <a:lstStyle/>
          <a:p>
            <a:r>
              <a:rPr lang="en-US" sz="1000" dirty="0" err="1" smtClean="0">
                <a:solidFill>
                  <a:schemeClr val="accent3">
                    <a:lumMod val="10000"/>
                  </a:schemeClr>
                </a:solidFill>
              </a:rPr>
              <a:t>SWm</a:t>
            </a:r>
            <a:endParaRPr lang="en-US" sz="1000" dirty="0">
              <a:solidFill>
                <a:schemeClr val="accent3">
                  <a:lumMod val="10000"/>
                </a:schemeClr>
              </a:solidFill>
            </a:endParaRPr>
          </a:p>
        </p:txBody>
      </p:sp>
      <p:sp>
        <p:nvSpPr>
          <p:cNvPr id="16" name="Can 15"/>
          <p:cNvSpPr/>
          <p:nvPr/>
        </p:nvSpPr>
        <p:spPr>
          <a:xfrm>
            <a:off x="4189840" y="1698413"/>
            <a:ext cx="457200" cy="369856"/>
          </a:xfrm>
          <a:prstGeom prst="can">
            <a:avLst/>
          </a:prstGeom>
          <a:solidFill>
            <a:schemeClr val="accent3"/>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gn="ctr"/>
            <a:r>
              <a:rPr lang="en-US" sz="1050" dirty="0" smtClean="0">
                <a:solidFill>
                  <a:srgbClr val="000000"/>
                </a:solidFill>
              </a:rPr>
              <a:t>HSS</a:t>
            </a:r>
          </a:p>
        </p:txBody>
      </p:sp>
      <p:cxnSp>
        <p:nvCxnSpPr>
          <p:cNvPr id="59" name="Straight Connector 58"/>
          <p:cNvCxnSpPr>
            <a:stCxn id="16" idx="3"/>
            <a:endCxn id="48" idx="0"/>
          </p:cNvCxnSpPr>
          <p:nvPr/>
        </p:nvCxnSpPr>
        <p:spPr>
          <a:xfrm>
            <a:off x="4418440" y="2068269"/>
            <a:ext cx="3058" cy="237175"/>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410476" y="2063745"/>
            <a:ext cx="455574" cy="246221"/>
          </a:xfrm>
          <a:prstGeom prst="rect">
            <a:avLst/>
          </a:prstGeom>
          <a:noFill/>
        </p:spPr>
        <p:txBody>
          <a:bodyPr wrap="none" rtlCol="0">
            <a:spAutoFit/>
          </a:bodyPr>
          <a:lstStyle/>
          <a:p>
            <a:r>
              <a:rPr lang="en-US" sz="1000" dirty="0" err="1" smtClean="0">
                <a:solidFill>
                  <a:schemeClr val="accent3">
                    <a:lumMod val="10000"/>
                  </a:schemeClr>
                </a:solidFill>
              </a:rPr>
              <a:t>SWx</a:t>
            </a:r>
            <a:endParaRPr lang="en-US" sz="1000" dirty="0">
              <a:solidFill>
                <a:schemeClr val="accent3">
                  <a:lumMod val="10000"/>
                </a:schemeClr>
              </a:solidFill>
            </a:endParaRPr>
          </a:p>
        </p:txBody>
      </p:sp>
      <p:sp>
        <p:nvSpPr>
          <p:cNvPr id="61" name="Rounded Rectangle 60"/>
          <p:cNvSpPr/>
          <p:nvPr/>
        </p:nvSpPr>
        <p:spPr>
          <a:xfrm>
            <a:off x="5280660" y="1093471"/>
            <a:ext cx="768100" cy="390254"/>
          </a:xfrm>
          <a:prstGeom prst="roundRect">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auto">
              <a:spcBef>
                <a:spcPts val="0"/>
              </a:spcBef>
              <a:spcAft>
                <a:spcPts val="0"/>
              </a:spcAft>
            </a:pPr>
            <a:r>
              <a:rPr lang="en-US" sz="1200" b="1" dirty="0" smtClean="0">
                <a:solidFill>
                  <a:schemeClr val="bg1"/>
                </a:solidFill>
              </a:rPr>
              <a:t>VoLTE </a:t>
            </a:r>
            <a:r>
              <a:rPr lang="en-US" sz="1200" b="1" dirty="0">
                <a:solidFill>
                  <a:schemeClr val="bg1"/>
                </a:solidFill>
              </a:rPr>
              <a:t>Core</a:t>
            </a:r>
          </a:p>
        </p:txBody>
      </p:sp>
      <p:sp>
        <p:nvSpPr>
          <p:cNvPr id="6" name="Freeform 11"/>
          <p:cNvSpPr>
            <a:spLocks/>
          </p:cNvSpPr>
          <p:nvPr/>
        </p:nvSpPr>
        <p:spPr bwMode="auto">
          <a:xfrm>
            <a:off x="7848031" y="2300687"/>
            <a:ext cx="1065782" cy="517586"/>
          </a:xfrm>
          <a:custGeom>
            <a:avLst/>
            <a:gdLst>
              <a:gd name="T0" fmla="*/ 474 w 3300"/>
              <a:gd name="T1" fmla="*/ 1629 h 1947"/>
              <a:gd name="T2" fmla="*/ 310 w 3300"/>
              <a:gd name="T3" fmla="*/ 1568 h 1947"/>
              <a:gd name="T4" fmla="*/ 88 w 3300"/>
              <a:gd name="T5" fmla="*/ 1397 h 1947"/>
              <a:gd name="T6" fmla="*/ 154 w 3300"/>
              <a:gd name="T7" fmla="*/ 1133 h 1947"/>
              <a:gd name="T8" fmla="*/ 148 w 3300"/>
              <a:gd name="T9" fmla="*/ 1135 h 1947"/>
              <a:gd name="T10" fmla="*/ 344 w 3300"/>
              <a:gd name="T11" fmla="*/ 1169 h 1947"/>
              <a:gd name="T12" fmla="*/ 152 w 3300"/>
              <a:gd name="T13" fmla="*/ 1135 h 1947"/>
              <a:gd name="T14" fmla="*/ 14 w 3300"/>
              <a:gd name="T15" fmla="*/ 961 h 1947"/>
              <a:gd name="T16" fmla="*/ 38 w 3300"/>
              <a:gd name="T17" fmla="*/ 779 h 1947"/>
              <a:gd name="T18" fmla="*/ 282 w 3300"/>
              <a:gd name="T19" fmla="*/ 639 h 1947"/>
              <a:gd name="T20" fmla="*/ 286 w 3300"/>
              <a:gd name="T21" fmla="*/ 539 h 1947"/>
              <a:gd name="T22" fmla="*/ 584 w 3300"/>
              <a:gd name="T23" fmla="*/ 211 h 1947"/>
              <a:gd name="T24" fmla="*/ 846 w 3300"/>
              <a:gd name="T25" fmla="*/ 185 h 1947"/>
              <a:gd name="T26" fmla="*/ 1120 w 3300"/>
              <a:gd name="T27" fmla="*/ 297 h 1947"/>
              <a:gd name="T28" fmla="*/ 1022 w 3300"/>
              <a:gd name="T29" fmla="*/ 235 h 1947"/>
              <a:gd name="T30" fmla="*/ 1338 w 3300"/>
              <a:gd name="T31" fmla="*/ 65 h 1947"/>
              <a:gd name="T32" fmla="*/ 1626 w 3300"/>
              <a:gd name="T33" fmla="*/ 219 h 1947"/>
              <a:gd name="T34" fmla="*/ 1720 w 3300"/>
              <a:gd name="T35" fmla="*/ 77 h 1947"/>
              <a:gd name="T36" fmla="*/ 2140 w 3300"/>
              <a:gd name="T37" fmla="*/ 65 h 1947"/>
              <a:gd name="T38" fmla="*/ 2138 w 3300"/>
              <a:gd name="T39" fmla="*/ 185 h 1947"/>
              <a:gd name="T40" fmla="*/ 2500 w 3300"/>
              <a:gd name="T41" fmla="*/ 11 h 1947"/>
              <a:gd name="T42" fmla="*/ 2824 w 3300"/>
              <a:gd name="T43" fmla="*/ 307 h 1947"/>
              <a:gd name="T44" fmla="*/ 2918 w 3300"/>
              <a:gd name="T45" fmla="*/ 277 h 1947"/>
              <a:gd name="T46" fmla="*/ 2988 w 3300"/>
              <a:gd name="T47" fmla="*/ 783 h 1947"/>
              <a:gd name="T48" fmla="*/ 3072 w 3300"/>
              <a:gd name="T49" fmla="*/ 689 h 1947"/>
              <a:gd name="T50" fmla="*/ 2742 w 3300"/>
              <a:gd name="T51" fmla="*/ 1341 h 1947"/>
              <a:gd name="T52" fmla="*/ 2714 w 3300"/>
              <a:gd name="T53" fmla="*/ 1211 h 1947"/>
              <a:gd name="T54" fmla="*/ 2502 w 3300"/>
              <a:gd name="T55" fmla="*/ 1029 h 1947"/>
              <a:gd name="T56" fmla="*/ 2720 w 3300"/>
              <a:gd name="T57" fmla="*/ 1237 h 1947"/>
              <a:gd name="T58" fmla="*/ 2698 w 3300"/>
              <a:gd name="T59" fmla="*/ 1505 h 1947"/>
              <a:gd name="T60" fmla="*/ 2090 w 3300"/>
              <a:gd name="T61" fmla="*/ 1639 h 1947"/>
              <a:gd name="T62" fmla="*/ 1910 w 3300"/>
              <a:gd name="T63" fmla="*/ 1841 h 1947"/>
              <a:gd name="T64" fmla="*/ 1160 w 3300"/>
              <a:gd name="T65" fmla="*/ 1663 h 1947"/>
              <a:gd name="T66" fmla="*/ 898 w 3300"/>
              <a:gd name="T67" fmla="*/ 1813 h 1947"/>
              <a:gd name="T68" fmla="*/ 594 w 3300"/>
              <a:gd name="T69" fmla="*/ 1731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0" h="1947">
                <a:moveTo>
                  <a:pt x="598" y="1733"/>
                </a:moveTo>
                <a:cubicBezTo>
                  <a:pt x="552" y="1701"/>
                  <a:pt x="474" y="1629"/>
                  <a:pt x="474" y="1629"/>
                </a:cubicBezTo>
                <a:cubicBezTo>
                  <a:pt x="447" y="1548"/>
                  <a:pt x="589" y="1532"/>
                  <a:pt x="512" y="1553"/>
                </a:cubicBezTo>
                <a:cubicBezTo>
                  <a:pt x="478" y="1562"/>
                  <a:pt x="355" y="1579"/>
                  <a:pt x="310" y="1568"/>
                </a:cubicBezTo>
                <a:cubicBezTo>
                  <a:pt x="247" y="1547"/>
                  <a:pt x="217" y="1534"/>
                  <a:pt x="158" y="1496"/>
                </a:cubicBezTo>
                <a:cubicBezTo>
                  <a:pt x="127" y="1456"/>
                  <a:pt x="101" y="1439"/>
                  <a:pt x="88" y="1397"/>
                </a:cubicBezTo>
                <a:cubicBezTo>
                  <a:pt x="75" y="1355"/>
                  <a:pt x="67" y="1287"/>
                  <a:pt x="78" y="1243"/>
                </a:cubicBezTo>
                <a:cubicBezTo>
                  <a:pt x="89" y="1199"/>
                  <a:pt x="142" y="1152"/>
                  <a:pt x="154" y="1133"/>
                </a:cubicBezTo>
                <a:cubicBezTo>
                  <a:pt x="166" y="1114"/>
                  <a:pt x="149" y="1129"/>
                  <a:pt x="148" y="1129"/>
                </a:cubicBezTo>
                <a:cubicBezTo>
                  <a:pt x="147" y="1129"/>
                  <a:pt x="138" y="1132"/>
                  <a:pt x="148" y="1135"/>
                </a:cubicBezTo>
                <a:cubicBezTo>
                  <a:pt x="158" y="1138"/>
                  <a:pt x="173" y="1143"/>
                  <a:pt x="206" y="1149"/>
                </a:cubicBezTo>
                <a:cubicBezTo>
                  <a:pt x="239" y="1155"/>
                  <a:pt x="327" y="1165"/>
                  <a:pt x="344" y="1169"/>
                </a:cubicBezTo>
                <a:cubicBezTo>
                  <a:pt x="376" y="1123"/>
                  <a:pt x="357" y="1189"/>
                  <a:pt x="310" y="1171"/>
                </a:cubicBezTo>
                <a:cubicBezTo>
                  <a:pt x="278" y="1165"/>
                  <a:pt x="193" y="1153"/>
                  <a:pt x="152" y="1135"/>
                </a:cubicBezTo>
                <a:cubicBezTo>
                  <a:pt x="111" y="1117"/>
                  <a:pt x="85" y="1090"/>
                  <a:pt x="62" y="1061"/>
                </a:cubicBezTo>
                <a:cubicBezTo>
                  <a:pt x="37" y="1040"/>
                  <a:pt x="24" y="991"/>
                  <a:pt x="14" y="961"/>
                </a:cubicBezTo>
                <a:cubicBezTo>
                  <a:pt x="4" y="933"/>
                  <a:pt x="0" y="903"/>
                  <a:pt x="4" y="873"/>
                </a:cubicBezTo>
                <a:cubicBezTo>
                  <a:pt x="8" y="843"/>
                  <a:pt x="15" y="811"/>
                  <a:pt x="38" y="779"/>
                </a:cubicBezTo>
                <a:cubicBezTo>
                  <a:pt x="63" y="735"/>
                  <a:pt x="103" y="706"/>
                  <a:pt x="144" y="683"/>
                </a:cubicBezTo>
                <a:cubicBezTo>
                  <a:pt x="185" y="660"/>
                  <a:pt x="256" y="636"/>
                  <a:pt x="282" y="639"/>
                </a:cubicBezTo>
                <a:cubicBezTo>
                  <a:pt x="312" y="639"/>
                  <a:pt x="275" y="706"/>
                  <a:pt x="302" y="703"/>
                </a:cubicBezTo>
                <a:cubicBezTo>
                  <a:pt x="294" y="727"/>
                  <a:pt x="280" y="557"/>
                  <a:pt x="286" y="539"/>
                </a:cubicBezTo>
                <a:cubicBezTo>
                  <a:pt x="302" y="490"/>
                  <a:pt x="311" y="422"/>
                  <a:pt x="348" y="385"/>
                </a:cubicBezTo>
                <a:cubicBezTo>
                  <a:pt x="426" y="307"/>
                  <a:pt x="426" y="279"/>
                  <a:pt x="584" y="211"/>
                </a:cubicBezTo>
                <a:cubicBezTo>
                  <a:pt x="666" y="185"/>
                  <a:pt x="694" y="187"/>
                  <a:pt x="738" y="183"/>
                </a:cubicBezTo>
                <a:cubicBezTo>
                  <a:pt x="782" y="179"/>
                  <a:pt x="807" y="180"/>
                  <a:pt x="846" y="185"/>
                </a:cubicBezTo>
                <a:cubicBezTo>
                  <a:pt x="885" y="188"/>
                  <a:pt x="948" y="208"/>
                  <a:pt x="970" y="211"/>
                </a:cubicBezTo>
                <a:cubicBezTo>
                  <a:pt x="1016" y="230"/>
                  <a:pt x="1100" y="286"/>
                  <a:pt x="1120" y="297"/>
                </a:cubicBezTo>
                <a:cubicBezTo>
                  <a:pt x="1142" y="306"/>
                  <a:pt x="1108" y="287"/>
                  <a:pt x="1092" y="277"/>
                </a:cubicBezTo>
                <a:cubicBezTo>
                  <a:pt x="1076" y="267"/>
                  <a:pt x="1021" y="255"/>
                  <a:pt x="1022" y="235"/>
                </a:cubicBezTo>
                <a:cubicBezTo>
                  <a:pt x="1048" y="259"/>
                  <a:pt x="988" y="259"/>
                  <a:pt x="1096" y="159"/>
                </a:cubicBezTo>
                <a:cubicBezTo>
                  <a:pt x="1149" y="133"/>
                  <a:pt x="1218" y="77"/>
                  <a:pt x="1338" y="65"/>
                </a:cubicBezTo>
                <a:cubicBezTo>
                  <a:pt x="1430" y="63"/>
                  <a:pt x="1540" y="83"/>
                  <a:pt x="1648" y="147"/>
                </a:cubicBezTo>
                <a:cubicBezTo>
                  <a:pt x="1618" y="241"/>
                  <a:pt x="1628" y="220"/>
                  <a:pt x="1626" y="219"/>
                </a:cubicBezTo>
                <a:cubicBezTo>
                  <a:pt x="1626" y="219"/>
                  <a:pt x="1634" y="173"/>
                  <a:pt x="1650" y="149"/>
                </a:cubicBezTo>
                <a:cubicBezTo>
                  <a:pt x="1666" y="125"/>
                  <a:pt x="1681" y="101"/>
                  <a:pt x="1720" y="77"/>
                </a:cubicBezTo>
                <a:cubicBezTo>
                  <a:pt x="1759" y="53"/>
                  <a:pt x="1812" y="9"/>
                  <a:pt x="1882" y="7"/>
                </a:cubicBezTo>
                <a:cubicBezTo>
                  <a:pt x="1913" y="3"/>
                  <a:pt x="2038" y="7"/>
                  <a:pt x="2140" y="65"/>
                </a:cubicBezTo>
                <a:cubicBezTo>
                  <a:pt x="2192" y="111"/>
                  <a:pt x="2158" y="85"/>
                  <a:pt x="2196" y="109"/>
                </a:cubicBezTo>
                <a:cubicBezTo>
                  <a:pt x="2076" y="267"/>
                  <a:pt x="2126" y="194"/>
                  <a:pt x="2138" y="185"/>
                </a:cubicBezTo>
                <a:cubicBezTo>
                  <a:pt x="2150" y="176"/>
                  <a:pt x="2210" y="82"/>
                  <a:pt x="2270" y="53"/>
                </a:cubicBezTo>
                <a:cubicBezTo>
                  <a:pt x="2330" y="24"/>
                  <a:pt x="2421" y="0"/>
                  <a:pt x="2500" y="11"/>
                </a:cubicBezTo>
                <a:cubicBezTo>
                  <a:pt x="2569" y="26"/>
                  <a:pt x="2634" y="13"/>
                  <a:pt x="2746" y="117"/>
                </a:cubicBezTo>
                <a:cubicBezTo>
                  <a:pt x="2876" y="277"/>
                  <a:pt x="2788" y="499"/>
                  <a:pt x="2824" y="307"/>
                </a:cubicBezTo>
                <a:cubicBezTo>
                  <a:pt x="2828" y="403"/>
                  <a:pt x="2796" y="166"/>
                  <a:pt x="2818" y="253"/>
                </a:cubicBezTo>
                <a:cubicBezTo>
                  <a:pt x="2824" y="279"/>
                  <a:pt x="2756" y="193"/>
                  <a:pt x="2918" y="277"/>
                </a:cubicBezTo>
                <a:cubicBezTo>
                  <a:pt x="2924" y="291"/>
                  <a:pt x="2998" y="303"/>
                  <a:pt x="3068" y="435"/>
                </a:cubicBezTo>
                <a:cubicBezTo>
                  <a:pt x="3162" y="639"/>
                  <a:pt x="3034" y="725"/>
                  <a:pt x="2988" y="783"/>
                </a:cubicBezTo>
                <a:cubicBezTo>
                  <a:pt x="2944" y="849"/>
                  <a:pt x="2958" y="823"/>
                  <a:pt x="2972" y="807"/>
                </a:cubicBezTo>
                <a:cubicBezTo>
                  <a:pt x="2986" y="791"/>
                  <a:pt x="3016" y="745"/>
                  <a:pt x="3072" y="689"/>
                </a:cubicBezTo>
                <a:cubicBezTo>
                  <a:pt x="3300" y="951"/>
                  <a:pt x="3072" y="1253"/>
                  <a:pt x="2930" y="1295"/>
                </a:cubicBezTo>
                <a:cubicBezTo>
                  <a:pt x="2844" y="1329"/>
                  <a:pt x="2830" y="1337"/>
                  <a:pt x="2742" y="1341"/>
                </a:cubicBezTo>
                <a:cubicBezTo>
                  <a:pt x="2738" y="1293"/>
                  <a:pt x="2741" y="1321"/>
                  <a:pt x="2736" y="1299"/>
                </a:cubicBezTo>
                <a:cubicBezTo>
                  <a:pt x="2731" y="1277"/>
                  <a:pt x="2729" y="1241"/>
                  <a:pt x="2714" y="1211"/>
                </a:cubicBezTo>
                <a:cubicBezTo>
                  <a:pt x="2699" y="1181"/>
                  <a:pt x="2681" y="1151"/>
                  <a:pt x="2646" y="1121"/>
                </a:cubicBezTo>
                <a:cubicBezTo>
                  <a:pt x="2594" y="1067"/>
                  <a:pt x="2552" y="1037"/>
                  <a:pt x="2502" y="1029"/>
                </a:cubicBezTo>
                <a:cubicBezTo>
                  <a:pt x="2582" y="1061"/>
                  <a:pt x="2603" y="1060"/>
                  <a:pt x="2642" y="1113"/>
                </a:cubicBezTo>
                <a:cubicBezTo>
                  <a:pt x="2678" y="1148"/>
                  <a:pt x="2704" y="1198"/>
                  <a:pt x="2720" y="1237"/>
                </a:cubicBezTo>
                <a:cubicBezTo>
                  <a:pt x="2736" y="1276"/>
                  <a:pt x="2740" y="1302"/>
                  <a:pt x="2736" y="1347"/>
                </a:cubicBezTo>
                <a:cubicBezTo>
                  <a:pt x="2732" y="1392"/>
                  <a:pt x="2726" y="1453"/>
                  <a:pt x="2698" y="1505"/>
                </a:cubicBezTo>
                <a:cubicBezTo>
                  <a:pt x="2670" y="1557"/>
                  <a:pt x="2612" y="1615"/>
                  <a:pt x="2536" y="1643"/>
                </a:cubicBezTo>
                <a:cubicBezTo>
                  <a:pt x="2509" y="1659"/>
                  <a:pt x="2282" y="1733"/>
                  <a:pt x="2090" y="1639"/>
                </a:cubicBezTo>
                <a:cubicBezTo>
                  <a:pt x="2106" y="1581"/>
                  <a:pt x="2116" y="1547"/>
                  <a:pt x="2116" y="1547"/>
                </a:cubicBezTo>
                <a:cubicBezTo>
                  <a:pt x="2072" y="1713"/>
                  <a:pt x="2022" y="1773"/>
                  <a:pt x="1910" y="1841"/>
                </a:cubicBezTo>
                <a:cubicBezTo>
                  <a:pt x="1752" y="1947"/>
                  <a:pt x="1674" y="1927"/>
                  <a:pt x="1572" y="1925"/>
                </a:cubicBezTo>
                <a:cubicBezTo>
                  <a:pt x="1384" y="1921"/>
                  <a:pt x="1144" y="1701"/>
                  <a:pt x="1160" y="1663"/>
                </a:cubicBezTo>
                <a:cubicBezTo>
                  <a:pt x="1190" y="1771"/>
                  <a:pt x="1248" y="1720"/>
                  <a:pt x="1204" y="1745"/>
                </a:cubicBezTo>
                <a:cubicBezTo>
                  <a:pt x="1160" y="1770"/>
                  <a:pt x="980" y="1805"/>
                  <a:pt x="898" y="1813"/>
                </a:cubicBezTo>
                <a:cubicBezTo>
                  <a:pt x="818" y="1817"/>
                  <a:pt x="762" y="1805"/>
                  <a:pt x="712" y="1791"/>
                </a:cubicBezTo>
                <a:cubicBezTo>
                  <a:pt x="662" y="1777"/>
                  <a:pt x="619" y="1743"/>
                  <a:pt x="594" y="1731"/>
                </a:cubicBezTo>
              </a:path>
            </a:pathLst>
          </a:custGeom>
          <a:solidFill>
            <a:schemeClr val="tx1"/>
          </a:solidFill>
          <a:ln w="9525" algn="ctr">
            <a:noFill/>
            <a:miter lim="800000"/>
            <a:headEnd/>
            <a:tailEnd/>
          </a:ln>
          <a:effectLst>
            <a:prstShdw prst="shdw17" dist="17961" dir="2700000">
              <a:srgbClr val="C0C0C0">
                <a:gamma/>
                <a:shade val="60000"/>
                <a:invGamma/>
              </a:srgbClr>
            </a:prstShdw>
          </a:effectLst>
        </p:spPr>
        <p:txBody>
          <a:bodyPr wrap="none" lIns="0" tIns="0" rIns="0" bIns="0" anchor="ctr" anchorCtr="1"/>
          <a:lstStyle/>
          <a:p>
            <a:pPr fontAlgn="auto">
              <a:spcBef>
                <a:spcPts val="0"/>
              </a:spcBef>
              <a:spcAft>
                <a:spcPts val="0"/>
              </a:spcAft>
            </a:pPr>
            <a:r>
              <a:rPr lang="en-US" sz="1050" b="1" dirty="0">
                <a:solidFill>
                  <a:schemeClr val="bg1"/>
                </a:solidFill>
                <a:latin typeface="Arial"/>
              </a:rPr>
              <a:t>   PSTN</a:t>
            </a:r>
          </a:p>
        </p:txBody>
      </p:sp>
      <p:sp>
        <p:nvSpPr>
          <p:cNvPr id="55" name="AutoShape 116"/>
          <p:cNvSpPr>
            <a:spLocks noChangeArrowheads="1"/>
          </p:cNvSpPr>
          <p:nvPr/>
        </p:nvSpPr>
        <p:spPr bwMode="auto">
          <a:xfrm>
            <a:off x="5783590" y="2296917"/>
            <a:ext cx="720000" cy="360000"/>
          </a:xfrm>
          <a:prstGeom prst="roundRect">
            <a:avLst>
              <a:gd name="adj" fmla="val 16667"/>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auto">
              <a:spcBef>
                <a:spcPts val="0"/>
              </a:spcBef>
              <a:spcAft>
                <a:spcPts val="0"/>
              </a:spcAft>
            </a:pPr>
            <a:r>
              <a:rPr lang="en-US" sz="1200" b="1" dirty="0">
                <a:solidFill>
                  <a:schemeClr val="bg1"/>
                </a:solidFill>
              </a:rPr>
              <a:t>PCRF</a:t>
            </a:r>
          </a:p>
        </p:txBody>
      </p:sp>
      <p:cxnSp>
        <p:nvCxnSpPr>
          <p:cNvPr id="75" name="Straight Connector 74"/>
          <p:cNvCxnSpPr>
            <a:stCxn id="16" idx="1"/>
            <a:endCxn id="28" idx="2"/>
          </p:cNvCxnSpPr>
          <p:nvPr/>
        </p:nvCxnSpPr>
        <p:spPr>
          <a:xfrm flipV="1">
            <a:off x="4418440" y="1483725"/>
            <a:ext cx="408070" cy="21468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10" idx="0"/>
            <a:endCxn id="55" idx="2"/>
          </p:cNvCxnSpPr>
          <p:nvPr/>
        </p:nvCxnSpPr>
        <p:spPr>
          <a:xfrm flipV="1">
            <a:off x="6143580" y="2656917"/>
            <a:ext cx="10" cy="330123"/>
          </a:xfrm>
          <a:prstGeom prst="line">
            <a:avLst/>
          </a:prstGeom>
          <a:ln w="12700" cmpd="sng"/>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75290810"/>
              </p:ext>
            </p:extLst>
          </p:nvPr>
        </p:nvGraphicFramePr>
        <p:xfrm>
          <a:off x="1326131" y="3912870"/>
          <a:ext cx="7064780" cy="1120027"/>
        </p:xfrm>
        <a:graphic>
          <a:graphicData uri="http://schemas.openxmlformats.org/drawingml/2006/table">
            <a:tbl>
              <a:tblPr firstRow="1" bandRow="1">
                <a:tableStyleId>{5C22544A-7EE6-4342-B048-85BDC9FD1C3A}</a:tableStyleId>
              </a:tblPr>
              <a:tblGrid>
                <a:gridCol w="3532390"/>
                <a:gridCol w="3532390"/>
              </a:tblGrid>
              <a:tr h="297067">
                <a:tc gridSpan="2">
                  <a:txBody>
                    <a:bodyPr/>
                    <a:lstStyle/>
                    <a:p>
                      <a:pPr algn="ctr"/>
                      <a:r>
                        <a:rPr lang="en-US" sz="1200" dirty="0" smtClean="0"/>
                        <a:t>Cisco VoWiFi Solutions</a:t>
                      </a:r>
                      <a:endParaRPr lang="en-NZ" sz="1200" dirty="0"/>
                    </a:p>
                  </a:txBody>
                  <a:tcPr/>
                </a:tc>
                <a:tc hMerge="1">
                  <a:txBody>
                    <a:bodyPr/>
                    <a:lstStyle/>
                    <a:p>
                      <a:endParaRPr lang="en-NZ" dirty="0"/>
                    </a:p>
                  </a:txBody>
                  <a:tcPr/>
                </a:tc>
              </a:tr>
              <a:tr h="329622">
                <a:tc>
                  <a:txBody>
                    <a:bodyPr/>
                    <a:lstStyle/>
                    <a:p>
                      <a:r>
                        <a:rPr lang="en-SG" sz="1050" dirty="0" smtClean="0"/>
                        <a:t>ePDG: Base on proven StarOS multi-service platform (ASR5000</a:t>
                      </a:r>
                      <a:r>
                        <a:rPr lang="en-SG" sz="1050" baseline="0" dirty="0" smtClean="0"/>
                        <a:t> series </a:t>
                      </a:r>
                      <a:r>
                        <a:rPr lang="en-SG" sz="1050" dirty="0" smtClean="0"/>
                        <a:t>/ Virtual)</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050" dirty="0" smtClean="0"/>
                        <a:t>VoX TAS/IMS: Cisco Telco Cloud and UC/HCS Solutions</a:t>
                      </a:r>
                    </a:p>
                  </a:txBody>
                  <a:tcPr/>
                </a:tc>
              </a:tr>
              <a:tr h="329622">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050" dirty="0" smtClean="0"/>
                        <a:t>3GPP AAA: Cisco Prime Access Register</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050" dirty="0" smtClean="0"/>
                        <a:t>Carrier-grade</a:t>
                      </a:r>
                      <a:r>
                        <a:rPr lang="en-US" sz="1050" baseline="0" dirty="0" smtClean="0"/>
                        <a:t> Wi-Fi </a:t>
                      </a:r>
                      <a:r>
                        <a:rPr lang="en-US" sz="1050" dirty="0" smtClean="0"/>
                        <a:t>Access: Field proven for HD Voice experience</a:t>
                      </a:r>
                    </a:p>
                  </a:txBody>
                  <a:tcPr/>
                </a:tc>
              </a:tr>
            </a:tbl>
          </a:graphicData>
        </a:graphic>
      </p:graphicFrame>
      <p:cxnSp>
        <p:nvCxnSpPr>
          <p:cNvPr id="56" name="Straight Connector 55"/>
          <p:cNvCxnSpPr>
            <a:stCxn id="61" idx="3"/>
            <a:endCxn id="11" idx="1"/>
          </p:cNvCxnSpPr>
          <p:nvPr/>
        </p:nvCxnSpPr>
        <p:spPr>
          <a:xfrm flipV="1">
            <a:off x="6048760" y="1287220"/>
            <a:ext cx="1553571" cy="137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10" idx="3"/>
            <a:endCxn id="29" idx="1"/>
          </p:cNvCxnSpPr>
          <p:nvPr/>
        </p:nvCxnSpPr>
        <p:spPr>
          <a:xfrm flipV="1">
            <a:off x="6503580" y="3163230"/>
            <a:ext cx="704941" cy="3810"/>
          </a:xfrm>
          <a:prstGeom prst="line">
            <a:avLst/>
          </a:prstGeom>
          <a:ln w="12700"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9" idx="3"/>
            <a:endCxn id="6" idx="31"/>
          </p:cNvCxnSpPr>
          <p:nvPr/>
        </p:nvCxnSpPr>
        <p:spPr>
          <a:xfrm flipV="1">
            <a:off x="7928521" y="2790094"/>
            <a:ext cx="536372" cy="373136"/>
          </a:xfrm>
          <a:prstGeom prst="line">
            <a:avLst/>
          </a:prstGeom>
          <a:ln w="12700"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5" idx="0"/>
            <a:endCxn id="61" idx="2"/>
          </p:cNvCxnSpPr>
          <p:nvPr/>
        </p:nvCxnSpPr>
        <p:spPr>
          <a:xfrm flipH="1" flipV="1">
            <a:off x="5664710" y="1483725"/>
            <a:ext cx="478880" cy="813192"/>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180286" y="1496234"/>
            <a:ext cx="673582" cy="646331"/>
          </a:xfrm>
          <a:prstGeom prst="rect">
            <a:avLst/>
          </a:prstGeom>
          <a:noFill/>
        </p:spPr>
        <p:txBody>
          <a:bodyPr wrap="none" rtlCol="0">
            <a:spAutoFit/>
          </a:bodyPr>
          <a:lstStyle/>
          <a:p>
            <a:pPr algn="ctr" defTabSz="457200" eaLnBrk="1" fontAlgn="auto" hangingPunct="1">
              <a:lnSpc>
                <a:spcPct val="100000"/>
              </a:lnSpc>
              <a:spcBef>
                <a:spcPts val="0"/>
              </a:spcBef>
              <a:spcAft>
                <a:spcPts val="0"/>
              </a:spcAft>
            </a:pPr>
            <a:r>
              <a:rPr lang="en-US" sz="1200" b="1" dirty="0" smtClean="0">
                <a:solidFill>
                  <a:srgbClr val="000000"/>
                </a:solidFill>
                <a:latin typeface="Arial"/>
              </a:rPr>
              <a:t>Mobile</a:t>
            </a:r>
          </a:p>
          <a:p>
            <a:pPr algn="ctr" defTabSz="457200" eaLnBrk="1" fontAlgn="auto" hangingPunct="1">
              <a:lnSpc>
                <a:spcPct val="100000"/>
              </a:lnSpc>
              <a:spcBef>
                <a:spcPts val="0"/>
              </a:spcBef>
              <a:spcAft>
                <a:spcPts val="0"/>
              </a:spcAft>
            </a:pPr>
            <a:r>
              <a:rPr lang="en-US" sz="1200" b="1" dirty="0" smtClean="0">
                <a:solidFill>
                  <a:srgbClr val="000000"/>
                </a:solidFill>
                <a:latin typeface="Arial"/>
              </a:rPr>
              <a:t>Telco</a:t>
            </a:r>
          </a:p>
          <a:p>
            <a:pPr algn="ctr" defTabSz="457200" eaLnBrk="1" fontAlgn="auto" hangingPunct="1">
              <a:lnSpc>
                <a:spcPct val="100000"/>
              </a:lnSpc>
              <a:spcBef>
                <a:spcPts val="0"/>
              </a:spcBef>
              <a:spcAft>
                <a:spcPts val="0"/>
              </a:spcAft>
            </a:pPr>
            <a:r>
              <a:rPr lang="en-US" sz="1200" b="1" dirty="0" smtClean="0">
                <a:solidFill>
                  <a:srgbClr val="000000"/>
                </a:solidFill>
                <a:latin typeface="Arial"/>
              </a:rPr>
              <a:t>Cloud</a:t>
            </a:r>
            <a:endParaRPr lang="en-US" sz="900" b="1" dirty="0">
              <a:solidFill>
                <a:srgbClr val="000000"/>
              </a:solidFill>
              <a:latin typeface="Arial"/>
            </a:endParaRPr>
          </a:p>
        </p:txBody>
      </p:sp>
      <p:grpSp>
        <p:nvGrpSpPr>
          <p:cNvPr id="94" name="Group 93"/>
          <p:cNvGrpSpPr/>
          <p:nvPr/>
        </p:nvGrpSpPr>
        <p:grpSpPr>
          <a:xfrm>
            <a:off x="6553200" y="2351449"/>
            <a:ext cx="205254" cy="248421"/>
            <a:chOff x="8251764" y="1503853"/>
            <a:chExt cx="205254" cy="248421"/>
          </a:xfrm>
        </p:grpSpPr>
        <p:sp>
          <p:nvSpPr>
            <p:cNvPr id="91" name="TextBox 90"/>
            <p:cNvSpPr txBox="1"/>
            <p:nvPr/>
          </p:nvSpPr>
          <p:spPr>
            <a:xfrm>
              <a:off x="8279084" y="1644552"/>
              <a:ext cx="177934" cy="107722"/>
            </a:xfrm>
            <a:prstGeom prst="rect">
              <a:avLst/>
            </a:prstGeom>
            <a:noFill/>
          </p:spPr>
          <p:txBody>
            <a:bodyPr wrap="none" lIns="0" tIns="0" rIns="0" bIns="0" rtlCol="0">
              <a:spAutoFit/>
            </a:bodyPr>
            <a:lstStyle/>
            <a:p>
              <a:r>
                <a:rPr lang="en-US" sz="700" b="1" dirty="0" smtClean="0">
                  <a:solidFill>
                    <a:schemeClr val="accent5">
                      <a:lumMod val="75000"/>
                    </a:schemeClr>
                  </a:solidFill>
                </a:rPr>
                <a:t>VNF</a:t>
              </a:r>
              <a:endParaRPr lang="en-NZ" sz="700" b="1" dirty="0">
                <a:solidFill>
                  <a:schemeClr val="accent5">
                    <a:lumMod val="75000"/>
                  </a:schemeClr>
                </a:solidFill>
              </a:endParaRPr>
            </a:p>
          </p:txBody>
        </p:sp>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64" y="1503853"/>
              <a:ext cx="203449" cy="107421"/>
            </a:xfrm>
            <a:prstGeom prst="rect">
              <a:avLst/>
            </a:prstGeom>
          </p:spPr>
        </p:pic>
      </p:grpSp>
      <p:grpSp>
        <p:nvGrpSpPr>
          <p:cNvPr id="95" name="Group 94"/>
          <p:cNvGrpSpPr/>
          <p:nvPr/>
        </p:nvGrpSpPr>
        <p:grpSpPr>
          <a:xfrm>
            <a:off x="4831310" y="2367937"/>
            <a:ext cx="205254" cy="248421"/>
            <a:chOff x="8251764" y="1503853"/>
            <a:chExt cx="205254" cy="248421"/>
          </a:xfrm>
        </p:grpSpPr>
        <p:sp>
          <p:nvSpPr>
            <p:cNvPr id="96" name="TextBox 95"/>
            <p:cNvSpPr txBox="1"/>
            <p:nvPr/>
          </p:nvSpPr>
          <p:spPr>
            <a:xfrm>
              <a:off x="8279084" y="1644552"/>
              <a:ext cx="177934" cy="107722"/>
            </a:xfrm>
            <a:prstGeom prst="rect">
              <a:avLst/>
            </a:prstGeom>
            <a:noFill/>
          </p:spPr>
          <p:txBody>
            <a:bodyPr wrap="none" lIns="0" tIns="0" rIns="0" bIns="0" rtlCol="0">
              <a:spAutoFit/>
            </a:bodyPr>
            <a:lstStyle/>
            <a:p>
              <a:r>
                <a:rPr lang="en-US" sz="700" b="1" dirty="0" smtClean="0">
                  <a:solidFill>
                    <a:schemeClr val="accent5">
                      <a:lumMod val="75000"/>
                    </a:schemeClr>
                  </a:solidFill>
                </a:rPr>
                <a:t>VNF</a:t>
              </a:r>
              <a:endParaRPr lang="en-NZ" sz="700" b="1" dirty="0">
                <a:solidFill>
                  <a:schemeClr val="accent5">
                    <a:lumMod val="75000"/>
                  </a:schemeClr>
                </a:solidFill>
              </a:endParaRPr>
            </a:p>
          </p:txBody>
        </p:sp>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64" y="1503853"/>
              <a:ext cx="203449" cy="107421"/>
            </a:xfrm>
            <a:prstGeom prst="rect">
              <a:avLst/>
            </a:prstGeom>
          </p:spPr>
        </p:pic>
      </p:grpSp>
      <p:grpSp>
        <p:nvGrpSpPr>
          <p:cNvPr id="98" name="Group 97"/>
          <p:cNvGrpSpPr/>
          <p:nvPr/>
        </p:nvGrpSpPr>
        <p:grpSpPr>
          <a:xfrm>
            <a:off x="6521762" y="3039019"/>
            <a:ext cx="205254" cy="248421"/>
            <a:chOff x="8251764" y="1503853"/>
            <a:chExt cx="205254" cy="248421"/>
          </a:xfrm>
        </p:grpSpPr>
        <p:sp>
          <p:nvSpPr>
            <p:cNvPr id="99" name="TextBox 98"/>
            <p:cNvSpPr txBox="1"/>
            <p:nvPr/>
          </p:nvSpPr>
          <p:spPr>
            <a:xfrm>
              <a:off x="8279084" y="1644552"/>
              <a:ext cx="177934" cy="107722"/>
            </a:xfrm>
            <a:prstGeom prst="rect">
              <a:avLst/>
            </a:prstGeom>
            <a:noFill/>
          </p:spPr>
          <p:txBody>
            <a:bodyPr wrap="none" lIns="0" tIns="0" rIns="0" bIns="0" rtlCol="0">
              <a:spAutoFit/>
            </a:bodyPr>
            <a:lstStyle/>
            <a:p>
              <a:r>
                <a:rPr lang="en-US" sz="700" b="1" dirty="0" smtClean="0">
                  <a:solidFill>
                    <a:schemeClr val="accent5">
                      <a:lumMod val="75000"/>
                    </a:schemeClr>
                  </a:solidFill>
                </a:rPr>
                <a:t>VNF</a:t>
              </a:r>
              <a:endParaRPr lang="en-NZ" sz="700" b="1" dirty="0">
                <a:solidFill>
                  <a:schemeClr val="accent5">
                    <a:lumMod val="75000"/>
                  </a:schemeClr>
                </a:solidFill>
              </a:endParaRPr>
            </a:p>
          </p:txBody>
        </p:sp>
        <p:pic>
          <p:nvPicPr>
            <p:cNvPr id="100" name="Picture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64" y="1503853"/>
              <a:ext cx="203449" cy="107421"/>
            </a:xfrm>
            <a:prstGeom prst="rect">
              <a:avLst/>
            </a:prstGeom>
          </p:spPr>
        </p:pic>
      </p:grpSp>
      <p:grpSp>
        <p:nvGrpSpPr>
          <p:cNvPr id="101" name="Group 100"/>
          <p:cNvGrpSpPr/>
          <p:nvPr/>
        </p:nvGrpSpPr>
        <p:grpSpPr>
          <a:xfrm>
            <a:off x="4793044" y="3035220"/>
            <a:ext cx="205254" cy="248421"/>
            <a:chOff x="8251764" y="1503853"/>
            <a:chExt cx="205254" cy="248421"/>
          </a:xfrm>
        </p:grpSpPr>
        <p:sp>
          <p:nvSpPr>
            <p:cNvPr id="102" name="TextBox 101"/>
            <p:cNvSpPr txBox="1"/>
            <p:nvPr/>
          </p:nvSpPr>
          <p:spPr>
            <a:xfrm>
              <a:off x="8279084" y="1644552"/>
              <a:ext cx="177934" cy="107722"/>
            </a:xfrm>
            <a:prstGeom prst="rect">
              <a:avLst/>
            </a:prstGeom>
            <a:noFill/>
          </p:spPr>
          <p:txBody>
            <a:bodyPr wrap="none" lIns="0" tIns="0" rIns="0" bIns="0" rtlCol="0">
              <a:spAutoFit/>
            </a:bodyPr>
            <a:lstStyle/>
            <a:p>
              <a:r>
                <a:rPr lang="en-US" sz="700" b="1" dirty="0" smtClean="0">
                  <a:solidFill>
                    <a:schemeClr val="accent5">
                      <a:lumMod val="75000"/>
                    </a:schemeClr>
                  </a:solidFill>
                </a:rPr>
                <a:t>VNF</a:t>
              </a:r>
              <a:endParaRPr lang="en-NZ" sz="700" b="1" dirty="0">
                <a:solidFill>
                  <a:schemeClr val="accent5">
                    <a:lumMod val="75000"/>
                  </a:schemeClr>
                </a:solidFill>
              </a:endParaRPr>
            </a:p>
          </p:txBody>
        </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64" y="1503853"/>
              <a:ext cx="203449" cy="107421"/>
            </a:xfrm>
            <a:prstGeom prst="rect">
              <a:avLst/>
            </a:prstGeom>
          </p:spPr>
        </p:pic>
      </p:grpSp>
      <p:sp>
        <p:nvSpPr>
          <p:cNvPr id="104" name="TextBox 103"/>
          <p:cNvSpPr txBox="1"/>
          <p:nvPr/>
        </p:nvSpPr>
        <p:spPr>
          <a:xfrm>
            <a:off x="6139194" y="2689268"/>
            <a:ext cx="348172" cy="246221"/>
          </a:xfrm>
          <a:prstGeom prst="rect">
            <a:avLst/>
          </a:prstGeom>
          <a:noFill/>
        </p:spPr>
        <p:txBody>
          <a:bodyPr wrap="none" rtlCol="0">
            <a:spAutoFit/>
          </a:bodyPr>
          <a:lstStyle/>
          <a:p>
            <a:r>
              <a:rPr lang="en-US" sz="1000" dirty="0" smtClean="0">
                <a:solidFill>
                  <a:schemeClr val="accent3">
                    <a:lumMod val="10000"/>
                  </a:schemeClr>
                </a:solidFill>
              </a:rPr>
              <a:t>Gx</a:t>
            </a:r>
            <a:endParaRPr lang="en-US" sz="1000" dirty="0">
              <a:solidFill>
                <a:schemeClr val="accent3">
                  <a:lumMod val="10000"/>
                </a:schemeClr>
              </a:solidFill>
            </a:endParaRPr>
          </a:p>
        </p:txBody>
      </p:sp>
      <p:sp>
        <p:nvSpPr>
          <p:cNvPr id="105" name="TextBox 104"/>
          <p:cNvSpPr txBox="1"/>
          <p:nvPr/>
        </p:nvSpPr>
        <p:spPr>
          <a:xfrm>
            <a:off x="5896530" y="1698413"/>
            <a:ext cx="341760" cy="246221"/>
          </a:xfrm>
          <a:prstGeom prst="rect">
            <a:avLst/>
          </a:prstGeom>
          <a:noFill/>
        </p:spPr>
        <p:txBody>
          <a:bodyPr wrap="none" rtlCol="0">
            <a:spAutoFit/>
          </a:bodyPr>
          <a:lstStyle/>
          <a:p>
            <a:r>
              <a:rPr lang="en-US" sz="1000" dirty="0">
                <a:solidFill>
                  <a:schemeClr val="accent3">
                    <a:lumMod val="10000"/>
                  </a:schemeClr>
                </a:solidFill>
              </a:rPr>
              <a:t>R</a:t>
            </a:r>
            <a:r>
              <a:rPr lang="en-US" sz="1000" dirty="0" smtClean="0">
                <a:solidFill>
                  <a:schemeClr val="accent3">
                    <a:lumMod val="10000"/>
                  </a:schemeClr>
                </a:solidFill>
              </a:rPr>
              <a:t>x</a:t>
            </a:r>
            <a:endParaRPr lang="en-US" sz="1000" dirty="0">
              <a:solidFill>
                <a:schemeClr val="accent3">
                  <a:lumMod val="10000"/>
                </a:schemeClr>
              </a:solidFill>
            </a:endParaRPr>
          </a:p>
        </p:txBody>
      </p:sp>
      <p:grpSp>
        <p:nvGrpSpPr>
          <p:cNvPr id="106" name="Group 105"/>
          <p:cNvGrpSpPr/>
          <p:nvPr/>
        </p:nvGrpSpPr>
        <p:grpSpPr>
          <a:xfrm>
            <a:off x="6077659" y="1153277"/>
            <a:ext cx="205254" cy="248421"/>
            <a:chOff x="8251764" y="1503853"/>
            <a:chExt cx="205254" cy="248421"/>
          </a:xfrm>
        </p:grpSpPr>
        <p:sp>
          <p:nvSpPr>
            <p:cNvPr id="107" name="TextBox 106"/>
            <p:cNvSpPr txBox="1"/>
            <p:nvPr/>
          </p:nvSpPr>
          <p:spPr>
            <a:xfrm>
              <a:off x="8279084" y="1644552"/>
              <a:ext cx="177934" cy="107722"/>
            </a:xfrm>
            <a:prstGeom prst="rect">
              <a:avLst/>
            </a:prstGeom>
            <a:noFill/>
          </p:spPr>
          <p:txBody>
            <a:bodyPr wrap="none" lIns="0" tIns="0" rIns="0" bIns="0" rtlCol="0">
              <a:spAutoFit/>
            </a:bodyPr>
            <a:lstStyle/>
            <a:p>
              <a:r>
                <a:rPr lang="en-US" sz="700" b="1" dirty="0" smtClean="0">
                  <a:solidFill>
                    <a:schemeClr val="accent5">
                      <a:lumMod val="75000"/>
                    </a:schemeClr>
                  </a:solidFill>
                </a:rPr>
                <a:t>VNF</a:t>
              </a:r>
              <a:endParaRPr lang="en-NZ" sz="700" b="1" dirty="0">
                <a:solidFill>
                  <a:schemeClr val="accent5">
                    <a:lumMod val="75000"/>
                  </a:schemeClr>
                </a:solidFill>
              </a:endParaRPr>
            </a:p>
          </p:txBody>
        </p:sp>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64" y="1503853"/>
              <a:ext cx="203449" cy="107421"/>
            </a:xfrm>
            <a:prstGeom prst="rect">
              <a:avLst/>
            </a:prstGeom>
          </p:spPr>
        </p:pic>
      </p:grpSp>
      <p:grpSp>
        <p:nvGrpSpPr>
          <p:cNvPr id="109" name="Group 108"/>
          <p:cNvGrpSpPr/>
          <p:nvPr/>
        </p:nvGrpSpPr>
        <p:grpSpPr>
          <a:xfrm>
            <a:off x="8370423" y="1152464"/>
            <a:ext cx="205254" cy="248421"/>
            <a:chOff x="8251764" y="1503853"/>
            <a:chExt cx="205254" cy="248421"/>
          </a:xfrm>
        </p:grpSpPr>
        <p:sp>
          <p:nvSpPr>
            <p:cNvPr id="110" name="TextBox 109"/>
            <p:cNvSpPr txBox="1"/>
            <p:nvPr/>
          </p:nvSpPr>
          <p:spPr>
            <a:xfrm>
              <a:off x="8279084" y="1644552"/>
              <a:ext cx="177934" cy="107722"/>
            </a:xfrm>
            <a:prstGeom prst="rect">
              <a:avLst/>
            </a:prstGeom>
            <a:noFill/>
          </p:spPr>
          <p:txBody>
            <a:bodyPr wrap="none" lIns="0" tIns="0" rIns="0" bIns="0" rtlCol="0">
              <a:spAutoFit/>
            </a:bodyPr>
            <a:lstStyle/>
            <a:p>
              <a:r>
                <a:rPr lang="en-US" sz="700" b="1" dirty="0" smtClean="0">
                  <a:solidFill>
                    <a:schemeClr val="accent5">
                      <a:lumMod val="75000"/>
                    </a:schemeClr>
                  </a:solidFill>
                </a:rPr>
                <a:t>VNF</a:t>
              </a:r>
              <a:endParaRPr lang="en-NZ" sz="700" b="1" dirty="0">
                <a:solidFill>
                  <a:schemeClr val="accent5">
                    <a:lumMod val="75000"/>
                  </a:schemeClr>
                </a:solidFill>
              </a:endParaRPr>
            </a:p>
          </p:txBody>
        </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64" y="1503853"/>
              <a:ext cx="203449" cy="107421"/>
            </a:xfrm>
            <a:prstGeom prst="rect">
              <a:avLst/>
            </a:prstGeom>
          </p:spPr>
        </p:pic>
      </p:grpSp>
    </p:spTree>
    <p:extLst>
      <p:ext uri="{BB962C8B-B14F-4D97-AF65-F5344CB8AC3E}">
        <p14:creationId xmlns:p14="http://schemas.microsoft.com/office/powerpoint/2010/main" val="301912079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4041" y="819395"/>
            <a:ext cx="3566175" cy="1982066"/>
          </a:xfrm>
          <a:prstGeom prst="ellipse">
            <a:avLst/>
          </a:prstGeom>
          <a:solidFill>
            <a:schemeClr val="tx2">
              <a:lumMod val="60000"/>
              <a:lumOff val="40000"/>
            </a:schemeClr>
          </a:solidFill>
          <a:ln>
            <a:noFill/>
          </a:ln>
          <a:effectLst>
            <a:glow rad="558800">
              <a:srgbClr val="4B4E8B">
                <a:alpha val="52000"/>
              </a:srgbClr>
            </a:glow>
            <a:outerShdw blurRad="76200" dist="50800" dir="5400000" algn="ctr" rotWithShape="0">
              <a:srgbClr val="000000">
                <a:alpha val="27000"/>
              </a:srgbClr>
            </a:outerShdw>
            <a:softEdge rad="190500"/>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12" name="Rectangle 11"/>
          <p:cNvSpPr/>
          <p:nvPr/>
        </p:nvSpPr>
        <p:spPr>
          <a:xfrm>
            <a:off x="5726374" y="1660763"/>
            <a:ext cx="998302" cy="206389"/>
          </a:xfrm>
          <a:prstGeom prst="rect">
            <a:avLst/>
          </a:prstGeom>
          <a:gradFill flip="none" rotWithShape="1">
            <a:gsLst>
              <a:gs pos="0">
                <a:schemeClr val="bg1">
                  <a:alpha val="0"/>
                </a:schemeClr>
              </a:gs>
              <a:gs pos="77000">
                <a:schemeClr val="bg1"/>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GB" sz="1400" dirty="0">
                <a:solidFill>
                  <a:schemeClr val="tx1"/>
                </a:solidFill>
              </a:rPr>
              <a:t>VPN</a:t>
            </a:r>
          </a:p>
        </p:txBody>
      </p:sp>
      <p:sp>
        <p:nvSpPr>
          <p:cNvPr id="13" name="Rectangle 12"/>
          <p:cNvSpPr/>
          <p:nvPr/>
        </p:nvSpPr>
        <p:spPr>
          <a:xfrm>
            <a:off x="2491191" y="1655971"/>
            <a:ext cx="814630" cy="211164"/>
          </a:xfrm>
          <a:prstGeom prst="rect">
            <a:avLst/>
          </a:prstGeom>
          <a:gradFill flip="none" rotWithShape="1">
            <a:gsLst>
              <a:gs pos="0">
                <a:schemeClr val="bg1">
                  <a:alpha val="0"/>
                </a:schemeClr>
              </a:gs>
              <a:gs pos="77000">
                <a:schemeClr val="bg1"/>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GB" sz="1400" dirty="0">
                <a:solidFill>
                  <a:schemeClr val="tx1"/>
                </a:solidFill>
              </a:rPr>
              <a:t>VPN</a:t>
            </a:r>
          </a:p>
        </p:txBody>
      </p:sp>
      <p:sp>
        <p:nvSpPr>
          <p:cNvPr id="170" name="Freeform 19"/>
          <p:cNvSpPr>
            <a:spLocks/>
          </p:cNvSpPr>
          <p:nvPr/>
        </p:nvSpPr>
        <p:spPr bwMode="auto">
          <a:xfrm>
            <a:off x="3186872" y="908472"/>
            <a:ext cx="2674519" cy="1594988"/>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36" tIns="182872" rIns="91436" bIns="0" numCol="1" anchor="ctr" anchorCtr="0" compatLnSpc="1">
            <a:prstTxWarp prst="textNoShape">
              <a:avLst/>
            </a:prstTxWarp>
          </a:bodyPr>
          <a:lstStyle/>
          <a:p>
            <a:pPr algn="ctr"/>
            <a:endParaRPr lang="en-US" sz="1600" b="1" dirty="0">
              <a:solidFill>
                <a:srgbClr val="525252"/>
              </a:solidFill>
            </a:endParaRPr>
          </a:p>
        </p:txBody>
      </p:sp>
      <p:sp>
        <p:nvSpPr>
          <p:cNvPr id="173" name="Freeform 19"/>
          <p:cNvSpPr>
            <a:spLocks/>
          </p:cNvSpPr>
          <p:nvPr/>
        </p:nvSpPr>
        <p:spPr bwMode="auto">
          <a:xfrm>
            <a:off x="4626835" y="1051533"/>
            <a:ext cx="1337259" cy="728709"/>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36" tIns="182872" rIns="91436" bIns="0" numCol="1" anchor="ctr" anchorCtr="0" compatLnSpc="1">
            <a:prstTxWarp prst="textNoShape">
              <a:avLst/>
            </a:prstTxWarp>
          </a:bodyPr>
          <a:lstStyle/>
          <a:p>
            <a:pPr algn="ctr"/>
            <a:endParaRPr lang="en-US" sz="1600" b="1" dirty="0">
              <a:solidFill>
                <a:srgbClr val="525252"/>
              </a:solidFill>
            </a:endParaRPr>
          </a:p>
        </p:txBody>
      </p:sp>
      <p:sp>
        <p:nvSpPr>
          <p:cNvPr id="97" name="Title 96"/>
          <p:cNvSpPr>
            <a:spLocks noGrp="1"/>
          </p:cNvSpPr>
          <p:nvPr>
            <p:ph type="title"/>
          </p:nvPr>
        </p:nvSpPr>
        <p:spPr>
          <a:xfrm>
            <a:off x="0" y="0"/>
            <a:ext cx="8345488" cy="731837"/>
          </a:xfrm>
        </p:spPr>
        <p:txBody>
          <a:bodyPr lIns="360000" tIns="360000"/>
          <a:lstStyle/>
          <a:p>
            <a:r>
              <a:rPr lang="en-US" dirty="0"/>
              <a:t>Cisco </a:t>
            </a:r>
            <a:r>
              <a:rPr lang="en-US" dirty="0" err="1"/>
              <a:t>IoT</a:t>
            </a:r>
            <a:r>
              <a:rPr lang="en-US" dirty="0"/>
              <a:t> Cloud </a:t>
            </a:r>
            <a:r>
              <a:rPr lang="en-US" dirty="0" smtClean="0"/>
              <a:t>Connect</a:t>
            </a:r>
            <a:endParaRPr lang="en-US" dirty="0"/>
          </a:p>
        </p:txBody>
      </p:sp>
      <p:sp>
        <p:nvSpPr>
          <p:cNvPr id="2" name="Text Placeholder 1"/>
          <p:cNvSpPr>
            <a:spLocks noGrp="1"/>
          </p:cNvSpPr>
          <p:nvPr>
            <p:ph type="body" sz="quarter" idx="4294967295"/>
          </p:nvPr>
        </p:nvSpPr>
        <p:spPr>
          <a:xfrm>
            <a:off x="0" y="4689475"/>
            <a:ext cx="9144000" cy="455613"/>
          </a:xfrm>
          <a:prstGeom prst="rect">
            <a:avLst/>
          </a:prstGeom>
          <a:gradFill flip="none" rotWithShape="1">
            <a:gsLst>
              <a:gs pos="0">
                <a:schemeClr val="accent5">
                  <a:lumMod val="50000"/>
                </a:schemeClr>
              </a:gs>
              <a:gs pos="100000">
                <a:schemeClr val="accent6"/>
              </a:gs>
            </a:gsLst>
            <a:lin ang="0" scaled="1"/>
            <a:tileRect/>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marL="0" indent="0" algn="ctr" defTabSz="457200">
              <a:buNone/>
            </a:pPr>
            <a:r>
              <a:rPr lang="en-GB" sz="1800" dirty="0">
                <a:solidFill>
                  <a:srgbClr val="FFFFFF"/>
                </a:solidFill>
                <a:cs typeface="+mn-cs"/>
              </a:rPr>
              <a:t>Resolving Operators’ Challenges in Internet of Things</a:t>
            </a:r>
          </a:p>
        </p:txBody>
      </p:sp>
      <p:sp>
        <p:nvSpPr>
          <p:cNvPr id="10" name="Rounded Rectangle 9"/>
          <p:cNvSpPr/>
          <p:nvPr/>
        </p:nvSpPr>
        <p:spPr>
          <a:xfrm>
            <a:off x="6709860" y="1173000"/>
            <a:ext cx="2103120" cy="1305321"/>
          </a:xfrm>
          <a:prstGeom prst="roundRect">
            <a:avLst>
              <a:gd name="adj" fmla="val 0"/>
            </a:avLst>
          </a:prstGeom>
          <a:solidFill>
            <a:srgbClr val="000000">
              <a:alpha val="60000"/>
            </a:srgbClr>
          </a:solidFill>
          <a:ln w="9525" cap="flat" cmpd="sng" algn="ctr">
            <a:gradFill flip="none" rotWithShape="1">
              <a:gsLst>
                <a:gs pos="0">
                  <a:schemeClr val="accent6">
                    <a:lumMod val="60000"/>
                    <a:lumOff val="40000"/>
                  </a:schemeClr>
                </a:gs>
                <a:gs pos="100000">
                  <a:schemeClr val="accent6">
                    <a:lumMod val="60000"/>
                    <a:lumOff val="40000"/>
                    <a:alpha val="0"/>
                  </a:schemeClr>
                </a:gs>
              </a:gsLst>
              <a:lin ang="5400000" scaled="1"/>
              <a:tileRect/>
            </a:gradFill>
            <a:prstDash val="solid"/>
            <a:round/>
            <a:headEnd type="none" w="med" len="med"/>
            <a:tailEnd type="none" w="med" len="med"/>
          </a:ln>
          <a:effectLst/>
        </p:spPr>
        <p:txBody>
          <a:bodyPr rot="0" spcFirstLastPara="0" vertOverflow="overflow" horzOverflow="overflow" vert="horz" wrap="square" lIns="82121" tIns="45718" rIns="82121" bIns="0" numCol="1" spcCol="0" rtlCol="0" fromWordArt="0" anchor="t"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GB" sz="1600" dirty="0">
              <a:solidFill>
                <a:srgbClr val="FFFFFF"/>
              </a:solidFill>
              <a:cs typeface="Arial" charset="0"/>
            </a:endParaRPr>
          </a:p>
          <a:p>
            <a:pPr algn="ctr" defTabSz="814286" eaLnBrk="0" fontAlgn="base" hangingPunct="0">
              <a:lnSpc>
                <a:spcPct val="90000"/>
              </a:lnSpc>
              <a:spcBef>
                <a:spcPct val="0"/>
              </a:spcBef>
              <a:spcAft>
                <a:spcPct val="0"/>
              </a:spcAft>
            </a:pPr>
            <a:endParaRPr lang="en-GB" sz="1600" dirty="0">
              <a:solidFill>
                <a:srgbClr val="FFFFFF"/>
              </a:solidFill>
              <a:cs typeface="Arial" charset="0"/>
            </a:endParaRPr>
          </a:p>
          <a:p>
            <a:pPr algn="ctr" defTabSz="814286" eaLnBrk="0" fontAlgn="base" hangingPunct="0">
              <a:lnSpc>
                <a:spcPct val="90000"/>
              </a:lnSpc>
              <a:spcBef>
                <a:spcPct val="0"/>
              </a:spcBef>
              <a:spcAft>
                <a:spcPct val="0"/>
              </a:spcAft>
            </a:pPr>
            <a:endParaRPr lang="en-GB" sz="1600" dirty="0">
              <a:solidFill>
                <a:srgbClr val="FFFFFF"/>
              </a:solidFill>
              <a:cs typeface="Arial" charset="0"/>
            </a:endParaRPr>
          </a:p>
          <a:p>
            <a:pPr algn="ctr" defTabSz="814286" eaLnBrk="0" fontAlgn="base" hangingPunct="0">
              <a:lnSpc>
                <a:spcPct val="90000"/>
              </a:lnSpc>
              <a:spcBef>
                <a:spcPct val="0"/>
              </a:spcBef>
              <a:spcAft>
                <a:spcPct val="0"/>
              </a:spcAft>
            </a:pPr>
            <a:r>
              <a:rPr lang="en-GB" sz="1600" dirty="0">
                <a:solidFill>
                  <a:srgbClr val="FFFFFF"/>
                </a:solidFill>
                <a:cs typeface="Arial" charset="0"/>
              </a:rPr>
              <a:t>Enterprise M2M Applications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5505" y="1275322"/>
            <a:ext cx="571882" cy="571882"/>
          </a:xfrm>
          <a:prstGeom prst="rect">
            <a:avLst/>
          </a:prstGeom>
        </p:spPr>
      </p:pic>
      <p:sp>
        <p:nvSpPr>
          <p:cNvPr id="11" name="Rounded Rectangle 10"/>
          <p:cNvSpPr/>
          <p:nvPr/>
        </p:nvSpPr>
        <p:spPr>
          <a:xfrm>
            <a:off x="347512" y="1202270"/>
            <a:ext cx="2115104" cy="1319929"/>
          </a:xfrm>
          <a:prstGeom prst="roundRect">
            <a:avLst>
              <a:gd name="adj" fmla="val 0"/>
            </a:avLst>
          </a:prstGeom>
          <a:solidFill>
            <a:srgbClr val="000000">
              <a:alpha val="60000"/>
            </a:srgbClr>
          </a:solidFill>
          <a:ln w="9525" cap="flat" cmpd="sng" algn="ctr">
            <a:gradFill flip="none" rotWithShape="1">
              <a:gsLst>
                <a:gs pos="0">
                  <a:schemeClr val="accent6">
                    <a:lumMod val="60000"/>
                    <a:lumOff val="40000"/>
                  </a:schemeClr>
                </a:gs>
                <a:gs pos="100000">
                  <a:schemeClr val="accent6">
                    <a:lumMod val="60000"/>
                    <a:lumOff val="40000"/>
                    <a:alpha val="0"/>
                  </a:schemeClr>
                </a:gs>
              </a:gsLst>
              <a:lin ang="5400000" scaled="1"/>
              <a:tileRect/>
            </a:gradFill>
            <a:prstDash val="solid"/>
            <a:round/>
            <a:headEnd type="none" w="med" len="med"/>
            <a:tailEnd type="none" w="med" len="med"/>
          </a:ln>
          <a:effectLst/>
        </p:spPr>
        <p:txBody>
          <a:bodyPr rot="0" spcFirstLastPara="0" vertOverflow="overflow" horzOverflow="overflow" vert="horz" wrap="square" lIns="82121" tIns="41059" rIns="82121" bIns="41059" numCol="1" spcCol="0" rtlCol="0" fromWordArt="0" anchor="t"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GB" sz="1600" dirty="0">
              <a:solidFill>
                <a:srgbClr val="FFFFFF"/>
              </a:solidFill>
              <a:cs typeface="Arial" charset="0"/>
            </a:endParaRPr>
          </a:p>
          <a:p>
            <a:pPr algn="ctr" defTabSz="814286" eaLnBrk="0" fontAlgn="base" hangingPunct="0">
              <a:lnSpc>
                <a:spcPct val="90000"/>
              </a:lnSpc>
              <a:spcBef>
                <a:spcPct val="0"/>
              </a:spcBef>
              <a:spcAft>
                <a:spcPct val="0"/>
              </a:spcAft>
            </a:pPr>
            <a:endParaRPr lang="en-GB" sz="1600" dirty="0">
              <a:solidFill>
                <a:srgbClr val="FFFFFF"/>
              </a:solidFill>
              <a:cs typeface="Arial" charset="0"/>
            </a:endParaRPr>
          </a:p>
          <a:p>
            <a:pPr algn="ctr" defTabSz="814286" eaLnBrk="0" fontAlgn="base" hangingPunct="0">
              <a:lnSpc>
                <a:spcPct val="90000"/>
              </a:lnSpc>
              <a:spcBef>
                <a:spcPct val="0"/>
              </a:spcBef>
              <a:spcAft>
                <a:spcPct val="0"/>
              </a:spcAft>
            </a:pPr>
            <a:endParaRPr lang="en-GB" sz="1600" dirty="0">
              <a:solidFill>
                <a:srgbClr val="FFFFFF"/>
              </a:solidFill>
              <a:cs typeface="Arial" charset="0"/>
            </a:endParaRPr>
          </a:p>
          <a:p>
            <a:pPr algn="ctr" defTabSz="814286" eaLnBrk="0" fontAlgn="base" hangingPunct="0">
              <a:lnSpc>
                <a:spcPct val="90000"/>
              </a:lnSpc>
              <a:spcBef>
                <a:spcPct val="0"/>
              </a:spcBef>
              <a:spcAft>
                <a:spcPct val="0"/>
              </a:spcAft>
            </a:pPr>
            <a:r>
              <a:rPr lang="en-GB" sz="1600" dirty="0">
                <a:solidFill>
                  <a:srgbClr val="FFFFFF"/>
                </a:solidFill>
                <a:cs typeface="Arial" charset="0"/>
              </a:rPr>
              <a:t>2G/3G/LTE/CDMA Network</a:t>
            </a:r>
          </a:p>
        </p:txBody>
      </p:sp>
      <p:grpSp>
        <p:nvGrpSpPr>
          <p:cNvPr id="19" name="Group 100"/>
          <p:cNvGrpSpPr>
            <a:grpSpLocks/>
          </p:cNvGrpSpPr>
          <p:nvPr/>
        </p:nvGrpSpPr>
        <p:grpSpPr bwMode="auto">
          <a:xfrm>
            <a:off x="1138364" y="1312171"/>
            <a:ext cx="533400" cy="533400"/>
            <a:chOff x="2976" y="2016"/>
            <a:chExt cx="1816" cy="1588"/>
          </a:xfrm>
        </p:grpSpPr>
        <p:sp>
          <p:nvSpPr>
            <p:cNvPr id="20" name="AutoShape 101"/>
            <p:cNvSpPr>
              <a:spLocks noChangeAspect="1" noChangeArrowheads="1" noTextEdit="1"/>
            </p:cNvSpPr>
            <p:nvPr/>
          </p:nvSpPr>
          <p:spPr bwMode="auto">
            <a:xfrm>
              <a:off x="2976" y="2016"/>
              <a:ext cx="1816" cy="1588"/>
            </a:xfrm>
            <a:prstGeom prst="rect">
              <a:avLst/>
            </a:prstGeom>
            <a:noFill/>
            <a:ln w="9525">
              <a:noFill/>
              <a:miter lim="800000"/>
              <a:headEnd/>
              <a:tailEnd/>
            </a:ln>
          </p:spPr>
          <p:txBody>
            <a:bodyPr/>
            <a:lstStyle/>
            <a:p>
              <a:endParaRPr lang="en-US"/>
            </a:p>
          </p:txBody>
        </p:sp>
        <p:sp>
          <p:nvSpPr>
            <p:cNvPr id="21" name="Freeform 102"/>
            <p:cNvSpPr>
              <a:spLocks/>
            </p:cNvSpPr>
            <p:nvPr/>
          </p:nvSpPr>
          <p:spPr bwMode="auto">
            <a:xfrm>
              <a:off x="2987" y="2979"/>
              <a:ext cx="1794" cy="614"/>
            </a:xfrm>
            <a:custGeom>
              <a:avLst/>
              <a:gdLst>
                <a:gd name="T0" fmla="*/ 0 w 16146"/>
                <a:gd name="T1" fmla="*/ 0 h 5529"/>
                <a:gd name="T2" fmla="*/ 0 w 16146"/>
                <a:gd name="T3" fmla="*/ 0 h 5529"/>
                <a:gd name="T4" fmla="*/ 0 w 16146"/>
                <a:gd name="T5" fmla="*/ 0 h 5529"/>
                <a:gd name="T6" fmla="*/ 0 w 16146"/>
                <a:gd name="T7" fmla="*/ 0 h 5529"/>
                <a:gd name="T8" fmla="*/ 0 w 16146"/>
                <a:gd name="T9" fmla="*/ 0 h 5529"/>
                <a:gd name="T10" fmla="*/ 0 w 16146"/>
                <a:gd name="T11" fmla="*/ 0 h 5529"/>
                <a:gd name="T12" fmla="*/ 0 w 16146"/>
                <a:gd name="T13" fmla="*/ 0 h 5529"/>
                <a:gd name="T14" fmla="*/ 0 w 16146"/>
                <a:gd name="T15" fmla="*/ 0 h 5529"/>
                <a:gd name="T16" fmla="*/ 0 w 16146"/>
                <a:gd name="T17" fmla="*/ 0 h 5529"/>
                <a:gd name="T18" fmla="*/ 0 w 16146"/>
                <a:gd name="T19" fmla="*/ 0 h 5529"/>
                <a:gd name="T20" fmla="*/ 0 w 16146"/>
                <a:gd name="T21" fmla="*/ 0 h 5529"/>
                <a:gd name="T22" fmla="*/ 0 w 16146"/>
                <a:gd name="T23" fmla="*/ 0 h 5529"/>
                <a:gd name="T24" fmla="*/ 0 w 16146"/>
                <a:gd name="T25" fmla="*/ 0 h 5529"/>
                <a:gd name="T26" fmla="*/ 0 w 16146"/>
                <a:gd name="T27" fmla="*/ 0 h 5529"/>
                <a:gd name="T28" fmla="*/ 0 w 16146"/>
                <a:gd name="T29" fmla="*/ 0 h 5529"/>
                <a:gd name="T30" fmla="*/ 0 w 16146"/>
                <a:gd name="T31" fmla="*/ 0 h 5529"/>
                <a:gd name="T32" fmla="*/ 0 w 16146"/>
                <a:gd name="T33" fmla="*/ 0 h 5529"/>
                <a:gd name="T34" fmla="*/ 0 w 16146"/>
                <a:gd name="T35" fmla="*/ 0 h 5529"/>
                <a:gd name="T36" fmla="*/ 0 w 16146"/>
                <a:gd name="T37" fmla="*/ 0 h 5529"/>
                <a:gd name="T38" fmla="*/ 0 w 16146"/>
                <a:gd name="T39" fmla="*/ 0 h 5529"/>
                <a:gd name="T40" fmla="*/ 0 w 16146"/>
                <a:gd name="T41" fmla="*/ 0 h 5529"/>
                <a:gd name="T42" fmla="*/ 0 w 16146"/>
                <a:gd name="T43" fmla="*/ 0 h 5529"/>
                <a:gd name="T44" fmla="*/ 0 w 16146"/>
                <a:gd name="T45" fmla="*/ 0 h 5529"/>
                <a:gd name="T46" fmla="*/ 0 w 16146"/>
                <a:gd name="T47" fmla="*/ 0 h 5529"/>
                <a:gd name="T48" fmla="*/ 0 w 16146"/>
                <a:gd name="T49" fmla="*/ 0 h 5529"/>
                <a:gd name="T50" fmla="*/ 0 w 16146"/>
                <a:gd name="T51" fmla="*/ 0 h 5529"/>
                <a:gd name="T52" fmla="*/ 0 w 16146"/>
                <a:gd name="T53" fmla="*/ 0 h 5529"/>
                <a:gd name="T54" fmla="*/ 0 w 16146"/>
                <a:gd name="T55" fmla="*/ 0 h 5529"/>
                <a:gd name="T56" fmla="*/ 0 w 16146"/>
                <a:gd name="T57" fmla="*/ 0 h 5529"/>
                <a:gd name="T58" fmla="*/ 0 w 16146"/>
                <a:gd name="T59" fmla="*/ 0 h 5529"/>
                <a:gd name="T60" fmla="*/ 0 w 16146"/>
                <a:gd name="T61" fmla="*/ 0 h 5529"/>
                <a:gd name="T62" fmla="*/ 0 w 16146"/>
                <a:gd name="T63" fmla="*/ 0 h 5529"/>
                <a:gd name="T64" fmla="*/ 0 w 16146"/>
                <a:gd name="T65" fmla="*/ 0 h 5529"/>
                <a:gd name="T66" fmla="*/ 0 w 16146"/>
                <a:gd name="T67" fmla="*/ 0 h 5529"/>
                <a:gd name="T68" fmla="*/ 0 w 16146"/>
                <a:gd name="T69" fmla="*/ 0 h 5529"/>
                <a:gd name="T70" fmla="*/ 0 w 16146"/>
                <a:gd name="T71" fmla="*/ 0 h 5529"/>
                <a:gd name="T72" fmla="*/ 0 w 16146"/>
                <a:gd name="T73" fmla="*/ 0 h 5529"/>
                <a:gd name="T74" fmla="*/ 0 w 16146"/>
                <a:gd name="T75" fmla="*/ 0 h 5529"/>
                <a:gd name="T76" fmla="*/ 0 w 16146"/>
                <a:gd name="T77" fmla="*/ 0 h 5529"/>
                <a:gd name="T78" fmla="*/ 0 w 16146"/>
                <a:gd name="T79" fmla="*/ 0 h 5529"/>
                <a:gd name="T80" fmla="*/ 0 w 16146"/>
                <a:gd name="T81" fmla="*/ 0 h 5529"/>
                <a:gd name="T82" fmla="*/ 0 w 16146"/>
                <a:gd name="T83" fmla="*/ 0 h 5529"/>
                <a:gd name="T84" fmla="*/ 0 w 16146"/>
                <a:gd name="T85" fmla="*/ 0 h 55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46"/>
                <a:gd name="T130" fmla="*/ 0 h 5529"/>
                <a:gd name="T131" fmla="*/ 16146 w 16146"/>
                <a:gd name="T132" fmla="*/ 5529 h 55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46" h="5529">
                  <a:moveTo>
                    <a:pt x="16146" y="2765"/>
                  </a:moveTo>
                  <a:lnTo>
                    <a:pt x="16136" y="2907"/>
                  </a:lnTo>
                  <a:lnTo>
                    <a:pt x="16105" y="3047"/>
                  </a:lnTo>
                  <a:lnTo>
                    <a:pt x="16053" y="3185"/>
                  </a:lnTo>
                  <a:lnTo>
                    <a:pt x="15982" y="3321"/>
                  </a:lnTo>
                  <a:lnTo>
                    <a:pt x="15892" y="3455"/>
                  </a:lnTo>
                  <a:lnTo>
                    <a:pt x="15783" y="3586"/>
                  </a:lnTo>
                  <a:lnTo>
                    <a:pt x="15657" y="3715"/>
                  </a:lnTo>
                  <a:lnTo>
                    <a:pt x="15512" y="3840"/>
                  </a:lnTo>
                  <a:lnTo>
                    <a:pt x="15350" y="3963"/>
                  </a:lnTo>
                  <a:lnTo>
                    <a:pt x="15171" y="4082"/>
                  </a:lnTo>
                  <a:lnTo>
                    <a:pt x="14977" y="4198"/>
                  </a:lnTo>
                  <a:lnTo>
                    <a:pt x="14767" y="4310"/>
                  </a:lnTo>
                  <a:lnTo>
                    <a:pt x="14542" y="4419"/>
                  </a:lnTo>
                  <a:lnTo>
                    <a:pt x="14302" y="4523"/>
                  </a:lnTo>
                  <a:lnTo>
                    <a:pt x="14048" y="4623"/>
                  </a:lnTo>
                  <a:lnTo>
                    <a:pt x="13781" y="4720"/>
                  </a:lnTo>
                  <a:lnTo>
                    <a:pt x="13500" y="4811"/>
                  </a:lnTo>
                  <a:lnTo>
                    <a:pt x="13207" y="4898"/>
                  </a:lnTo>
                  <a:lnTo>
                    <a:pt x="12903" y="4979"/>
                  </a:lnTo>
                  <a:lnTo>
                    <a:pt x="12586" y="5057"/>
                  </a:lnTo>
                  <a:lnTo>
                    <a:pt x="12258" y="5129"/>
                  </a:lnTo>
                  <a:lnTo>
                    <a:pt x="11920" y="5195"/>
                  </a:lnTo>
                  <a:lnTo>
                    <a:pt x="11572" y="5257"/>
                  </a:lnTo>
                  <a:lnTo>
                    <a:pt x="11214" y="5312"/>
                  </a:lnTo>
                  <a:lnTo>
                    <a:pt x="10848" y="5361"/>
                  </a:lnTo>
                  <a:lnTo>
                    <a:pt x="10473" y="5405"/>
                  </a:lnTo>
                  <a:lnTo>
                    <a:pt x="10089" y="5442"/>
                  </a:lnTo>
                  <a:lnTo>
                    <a:pt x="9699" y="5474"/>
                  </a:lnTo>
                  <a:lnTo>
                    <a:pt x="9302" y="5497"/>
                  </a:lnTo>
                  <a:lnTo>
                    <a:pt x="8898" y="5515"/>
                  </a:lnTo>
                  <a:lnTo>
                    <a:pt x="8489" y="5526"/>
                  </a:lnTo>
                  <a:lnTo>
                    <a:pt x="8073" y="5529"/>
                  </a:lnTo>
                  <a:lnTo>
                    <a:pt x="7658" y="5526"/>
                  </a:lnTo>
                  <a:lnTo>
                    <a:pt x="7248" y="5515"/>
                  </a:lnTo>
                  <a:lnTo>
                    <a:pt x="6844" y="5497"/>
                  </a:lnTo>
                  <a:lnTo>
                    <a:pt x="6447" y="5474"/>
                  </a:lnTo>
                  <a:lnTo>
                    <a:pt x="6057" y="5442"/>
                  </a:lnTo>
                  <a:lnTo>
                    <a:pt x="5673" y="5405"/>
                  </a:lnTo>
                  <a:lnTo>
                    <a:pt x="5298" y="5361"/>
                  </a:lnTo>
                  <a:lnTo>
                    <a:pt x="4932" y="5312"/>
                  </a:lnTo>
                  <a:lnTo>
                    <a:pt x="4573" y="5257"/>
                  </a:lnTo>
                  <a:lnTo>
                    <a:pt x="4226" y="5195"/>
                  </a:lnTo>
                  <a:lnTo>
                    <a:pt x="3888" y="5129"/>
                  </a:lnTo>
                  <a:lnTo>
                    <a:pt x="3560" y="5057"/>
                  </a:lnTo>
                  <a:lnTo>
                    <a:pt x="3243" y="4979"/>
                  </a:lnTo>
                  <a:lnTo>
                    <a:pt x="2939" y="4898"/>
                  </a:lnTo>
                  <a:lnTo>
                    <a:pt x="2646" y="4811"/>
                  </a:lnTo>
                  <a:lnTo>
                    <a:pt x="2365" y="4720"/>
                  </a:lnTo>
                  <a:lnTo>
                    <a:pt x="2097" y="4623"/>
                  </a:lnTo>
                  <a:lnTo>
                    <a:pt x="1844" y="4523"/>
                  </a:lnTo>
                  <a:lnTo>
                    <a:pt x="1604" y="4419"/>
                  </a:lnTo>
                  <a:lnTo>
                    <a:pt x="1379" y="4310"/>
                  </a:lnTo>
                  <a:lnTo>
                    <a:pt x="1169" y="4198"/>
                  </a:lnTo>
                  <a:lnTo>
                    <a:pt x="975" y="4082"/>
                  </a:lnTo>
                  <a:lnTo>
                    <a:pt x="796" y="3963"/>
                  </a:lnTo>
                  <a:lnTo>
                    <a:pt x="634" y="3840"/>
                  </a:lnTo>
                  <a:lnTo>
                    <a:pt x="489" y="3715"/>
                  </a:lnTo>
                  <a:lnTo>
                    <a:pt x="363" y="3586"/>
                  </a:lnTo>
                  <a:lnTo>
                    <a:pt x="253" y="3455"/>
                  </a:lnTo>
                  <a:lnTo>
                    <a:pt x="164" y="3321"/>
                  </a:lnTo>
                  <a:lnTo>
                    <a:pt x="93" y="3185"/>
                  </a:lnTo>
                  <a:lnTo>
                    <a:pt x="41" y="3047"/>
                  </a:lnTo>
                  <a:lnTo>
                    <a:pt x="10" y="2907"/>
                  </a:lnTo>
                  <a:lnTo>
                    <a:pt x="0" y="2765"/>
                  </a:lnTo>
                  <a:lnTo>
                    <a:pt x="10" y="2622"/>
                  </a:lnTo>
                  <a:lnTo>
                    <a:pt x="41" y="2481"/>
                  </a:lnTo>
                  <a:lnTo>
                    <a:pt x="93" y="2343"/>
                  </a:lnTo>
                  <a:lnTo>
                    <a:pt x="164" y="2207"/>
                  </a:lnTo>
                  <a:lnTo>
                    <a:pt x="253" y="2073"/>
                  </a:lnTo>
                  <a:lnTo>
                    <a:pt x="363" y="1942"/>
                  </a:lnTo>
                  <a:lnTo>
                    <a:pt x="489" y="1814"/>
                  </a:lnTo>
                  <a:lnTo>
                    <a:pt x="634" y="1689"/>
                  </a:lnTo>
                  <a:lnTo>
                    <a:pt x="796" y="1566"/>
                  </a:lnTo>
                  <a:lnTo>
                    <a:pt x="975" y="1447"/>
                  </a:lnTo>
                  <a:lnTo>
                    <a:pt x="1169" y="1330"/>
                  </a:lnTo>
                  <a:lnTo>
                    <a:pt x="1379" y="1219"/>
                  </a:lnTo>
                  <a:lnTo>
                    <a:pt x="1604" y="1111"/>
                  </a:lnTo>
                  <a:lnTo>
                    <a:pt x="1844" y="1006"/>
                  </a:lnTo>
                  <a:lnTo>
                    <a:pt x="2097" y="906"/>
                  </a:lnTo>
                  <a:lnTo>
                    <a:pt x="2365" y="810"/>
                  </a:lnTo>
                  <a:lnTo>
                    <a:pt x="2646" y="718"/>
                  </a:lnTo>
                  <a:lnTo>
                    <a:pt x="2939" y="631"/>
                  </a:lnTo>
                  <a:lnTo>
                    <a:pt x="3243" y="549"/>
                  </a:lnTo>
                  <a:lnTo>
                    <a:pt x="3560" y="472"/>
                  </a:lnTo>
                  <a:lnTo>
                    <a:pt x="3888" y="400"/>
                  </a:lnTo>
                  <a:lnTo>
                    <a:pt x="4226" y="333"/>
                  </a:lnTo>
                  <a:lnTo>
                    <a:pt x="4573" y="272"/>
                  </a:lnTo>
                  <a:lnTo>
                    <a:pt x="4932" y="216"/>
                  </a:lnTo>
                  <a:lnTo>
                    <a:pt x="5298" y="167"/>
                  </a:lnTo>
                  <a:lnTo>
                    <a:pt x="5673" y="123"/>
                  </a:lnTo>
                  <a:lnTo>
                    <a:pt x="6057" y="87"/>
                  </a:lnTo>
                  <a:lnTo>
                    <a:pt x="6447" y="56"/>
                  </a:lnTo>
                  <a:lnTo>
                    <a:pt x="6844" y="31"/>
                  </a:lnTo>
                  <a:lnTo>
                    <a:pt x="7248" y="14"/>
                  </a:lnTo>
                  <a:lnTo>
                    <a:pt x="7658" y="3"/>
                  </a:lnTo>
                  <a:lnTo>
                    <a:pt x="8073" y="0"/>
                  </a:lnTo>
                  <a:lnTo>
                    <a:pt x="8489" y="3"/>
                  </a:lnTo>
                  <a:lnTo>
                    <a:pt x="8898" y="14"/>
                  </a:lnTo>
                  <a:lnTo>
                    <a:pt x="9302" y="31"/>
                  </a:lnTo>
                  <a:lnTo>
                    <a:pt x="9699" y="56"/>
                  </a:lnTo>
                  <a:lnTo>
                    <a:pt x="10089" y="87"/>
                  </a:lnTo>
                  <a:lnTo>
                    <a:pt x="10473" y="123"/>
                  </a:lnTo>
                  <a:lnTo>
                    <a:pt x="10848" y="167"/>
                  </a:lnTo>
                  <a:lnTo>
                    <a:pt x="11214" y="216"/>
                  </a:lnTo>
                  <a:lnTo>
                    <a:pt x="11572" y="272"/>
                  </a:lnTo>
                  <a:lnTo>
                    <a:pt x="11920" y="333"/>
                  </a:lnTo>
                  <a:lnTo>
                    <a:pt x="12258" y="400"/>
                  </a:lnTo>
                  <a:lnTo>
                    <a:pt x="12586" y="472"/>
                  </a:lnTo>
                  <a:lnTo>
                    <a:pt x="12903" y="549"/>
                  </a:lnTo>
                  <a:lnTo>
                    <a:pt x="13207" y="631"/>
                  </a:lnTo>
                  <a:lnTo>
                    <a:pt x="13500" y="718"/>
                  </a:lnTo>
                  <a:lnTo>
                    <a:pt x="13781" y="810"/>
                  </a:lnTo>
                  <a:lnTo>
                    <a:pt x="14048" y="906"/>
                  </a:lnTo>
                  <a:lnTo>
                    <a:pt x="14302" y="1006"/>
                  </a:lnTo>
                  <a:lnTo>
                    <a:pt x="14542" y="1111"/>
                  </a:lnTo>
                  <a:lnTo>
                    <a:pt x="14767" y="1219"/>
                  </a:lnTo>
                  <a:lnTo>
                    <a:pt x="14977" y="1330"/>
                  </a:lnTo>
                  <a:lnTo>
                    <a:pt x="15171" y="1447"/>
                  </a:lnTo>
                  <a:lnTo>
                    <a:pt x="15350" y="1566"/>
                  </a:lnTo>
                  <a:lnTo>
                    <a:pt x="15512" y="1689"/>
                  </a:lnTo>
                  <a:lnTo>
                    <a:pt x="15657" y="1814"/>
                  </a:lnTo>
                  <a:lnTo>
                    <a:pt x="15783" y="1942"/>
                  </a:lnTo>
                  <a:lnTo>
                    <a:pt x="15892" y="2073"/>
                  </a:lnTo>
                  <a:lnTo>
                    <a:pt x="15982" y="2207"/>
                  </a:lnTo>
                  <a:lnTo>
                    <a:pt x="16053" y="2343"/>
                  </a:lnTo>
                  <a:lnTo>
                    <a:pt x="16105" y="2481"/>
                  </a:lnTo>
                  <a:lnTo>
                    <a:pt x="16136" y="2622"/>
                  </a:lnTo>
                  <a:lnTo>
                    <a:pt x="16146" y="2765"/>
                  </a:lnTo>
                  <a:close/>
                </a:path>
              </a:pathLst>
            </a:custGeom>
            <a:solidFill>
              <a:srgbClr val="0079AD"/>
            </a:solidFill>
            <a:ln w="9525">
              <a:noFill/>
              <a:round/>
              <a:headEnd/>
              <a:tailEnd/>
            </a:ln>
          </p:spPr>
          <p:txBody>
            <a:bodyPr/>
            <a:lstStyle/>
            <a:p>
              <a:endParaRPr lang="en-US"/>
            </a:p>
          </p:txBody>
        </p:sp>
        <p:sp>
          <p:nvSpPr>
            <p:cNvPr id="22" name="Freeform 103"/>
            <p:cNvSpPr>
              <a:spLocks/>
            </p:cNvSpPr>
            <p:nvPr/>
          </p:nvSpPr>
          <p:spPr bwMode="auto">
            <a:xfrm>
              <a:off x="3884" y="3286"/>
              <a:ext cx="908" cy="318"/>
            </a:xfrm>
            <a:custGeom>
              <a:avLst/>
              <a:gdLst>
                <a:gd name="T0" fmla="*/ 0 w 8172"/>
                <a:gd name="T1" fmla="*/ 0 h 2863"/>
                <a:gd name="T2" fmla="*/ 0 w 8172"/>
                <a:gd name="T3" fmla="*/ 0 h 2863"/>
                <a:gd name="T4" fmla="*/ 0 w 8172"/>
                <a:gd name="T5" fmla="*/ 0 h 2863"/>
                <a:gd name="T6" fmla="*/ 0 w 8172"/>
                <a:gd name="T7" fmla="*/ 0 h 2863"/>
                <a:gd name="T8" fmla="*/ 0 w 8172"/>
                <a:gd name="T9" fmla="*/ 0 h 2863"/>
                <a:gd name="T10" fmla="*/ 0 w 8172"/>
                <a:gd name="T11" fmla="*/ 0 h 2863"/>
                <a:gd name="T12" fmla="*/ 0 w 8172"/>
                <a:gd name="T13" fmla="*/ 0 h 2863"/>
                <a:gd name="T14" fmla="*/ 0 w 8172"/>
                <a:gd name="T15" fmla="*/ 0 h 2863"/>
                <a:gd name="T16" fmla="*/ 0 w 8172"/>
                <a:gd name="T17" fmla="*/ 0 h 2863"/>
                <a:gd name="T18" fmla="*/ 0 w 8172"/>
                <a:gd name="T19" fmla="*/ 0 h 2863"/>
                <a:gd name="T20" fmla="*/ 0 w 8172"/>
                <a:gd name="T21" fmla="*/ 0 h 2863"/>
                <a:gd name="T22" fmla="*/ 0 w 8172"/>
                <a:gd name="T23" fmla="*/ 0 h 2863"/>
                <a:gd name="T24" fmla="*/ 0 w 8172"/>
                <a:gd name="T25" fmla="*/ 0 h 2863"/>
                <a:gd name="T26" fmla="*/ 0 w 8172"/>
                <a:gd name="T27" fmla="*/ 0 h 2863"/>
                <a:gd name="T28" fmla="*/ 0 w 8172"/>
                <a:gd name="T29" fmla="*/ 0 h 2863"/>
                <a:gd name="T30" fmla="*/ 0 w 8172"/>
                <a:gd name="T31" fmla="*/ 0 h 2863"/>
                <a:gd name="T32" fmla="*/ 0 w 8172"/>
                <a:gd name="T33" fmla="*/ 0 h 2863"/>
                <a:gd name="T34" fmla="*/ 0 w 8172"/>
                <a:gd name="T35" fmla="*/ 0 h 2863"/>
                <a:gd name="T36" fmla="*/ 0 w 8172"/>
                <a:gd name="T37" fmla="*/ 0 h 2863"/>
                <a:gd name="T38" fmla="*/ 0 w 8172"/>
                <a:gd name="T39" fmla="*/ 0 h 2863"/>
                <a:gd name="T40" fmla="*/ 0 w 8172"/>
                <a:gd name="T41" fmla="*/ 0 h 2863"/>
                <a:gd name="T42" fmla="*/ 0 w 8172"/>
                <a:gd name="T43" fmla="*/ 0 h 2863"/>
                <a:gd name="T44" fmla="*/ 0 w 8172"/>
                <a:gd name="T45" fmla="*/ 0 h 2863"/>
                <a:gd name="T46" fmla="*/ 0 w 8172"/>
                <a:gd name="T47" fmla="*/ 0 h 2863"/>
                <a:gd name="T48" fmla="*/ 0 w 8172"/>
                <a:gd name="T49" fmla="*/ 0 h 2863"/>
                <a:gd name="T50" fmla="*/ 0 w 8172"/>
                <a:gd name="T51" fmla="*/ 0 h 2863"/>
                <a:gd name="T52" fmla="*/ 0 w 8172"/>
                <a:gd name="T53" fmla="*/ 0 h 2863"/>
                <a:gd name="T54" fmla="*/ 0 w 8172"/>
                <a:gd name="T55" fmla="*/ 0 h 2863"/>
                <a:gd name="T56" fmla="*/ 0 w 8172"/>
                <a:gd name="T57" fmla="*/ 0 h 2863"/>
                <a:gd name="T58" fmla="*/ 0 w 8172"/>
                <a:gd name="T59" fmla="*/ 0 h 2863"/>
                <a:gd name="T60" fmla="*/ 0 w 8172"/>
                <a:gd name="T61" fmla="*/ 0 h 2863"/>
                <a:gd name="T62" fmla="*/ 0 w 8172"/>
                <a:gd name="T63" fmla="*/ 0 h 2863"/>
                <a:gd name="T64" fmla="*/ 0 w 8172"/>
                <a:gd name="T65" fmla="*/ 0 h 2863"/>
                <a:gd name="T66" fmla="*/ 0 w 8172"/>
                <a:gd name="T67" fmla="*/ 0 h 2863"/>
                <a:gd name="T68" fmla="*/ 0 w 8172"/>
                <a:gd name="T69" fmla="*/ 0 h 2863"/>
                <a:gd name="T70" fmla="*/ 0 w 8172"/>
                <a:gd name="T71" fmla="*/ 0 h 2863"/>
                <a:gd name="T72" fmla="*/ 0 w 8172"/>
                <a:gd name="T73" fmla="*/ 0 h 2863"/>
                <a:gd name="T74" fmla="*/ 0 w 8172"/>
                <a:gd name="T75" fmla="*/ 0 h 2863"/>
                <a:gd name="T76" fmla="*/ 0 w 8172"/>
                <a:gd name="T77" fmla="*/ 0 h 2863"/>
                <a:gd name="T78" fmla="*/ 0 w 8172"/>
                <a:gd name="T79" fmla="*/ 0 h 2863"/>
                <a:gd name="T80" fmla="*/ 0 w 8172"/>
                <a:gd name="T81" fmla="*/ 0 h 2863"/>
                <a:gd name="T82" fmla="*/ 0 w 8172"/>
                <a:gd name="T83" fmla="*/ 0 h 2863"/>
                <a:gd name="T84" fmla="*/ 0 w 8172"/>
                <a:gd name="T85" fmla="*/ 0 h 2863"/>
                <a:gd name="T86" fmla="*/ 0 w 8172"/>
                <a:gd name="T87" fmla="*/ 0 h 2863"/>
                <a:gd name="T88" fmla="*/ 0 w 8172"/>
                <a:gd name="T89" fmla="*/ 0 h 2863"/>
                <a:gd name="T90" fmla="*/ 0 w 8172"/>
                <a:gd name="T91" fmla="*/ 0 h 2863"/>
                <a:gd name="T92" fmla="*/ 0 w 8172"/>
                <a:gd name="T93" fmla="*/ 0 h 2863"/>
                <a:gd name="T94" fmla="*/ 0 w 8172"/>
                <a:gd name="T95" fmla="*/ 0 h 2863"/>
                <a:gd name="T96" fmla="*/ 0 w 8172"/>
                <a:gd name="T97" fmla="*/ 0 h 2863"/>
                <a:gd name="T98" fmla="*/ 0 w 8172"/>
                <a:gd name="T99" fmla="*/ 0 h 28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72"/>
                <a:gd name="T151" fmla="*/ 0 h 2863"/>
                <a:gd name="T152" fmla="*/ 8172 w 8172"/>
                <a:gd name="T153" fmla="*/ 2863 h 28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72" h="2863">
                  <a:moveTo>
                    <a:pt x="0" y="2863"/>
                  </a:moveTo>
                  <a:lnTo>
                    <a:pt x="0" y="2863"/>
                  </a:lnTo>
                  <a:lnTo>
                    <a:pt x="209" y="2862"/>
                  </a:lnTo>
                  <a:lnTo>
                    <a:pt x="417" y="2859"/>
                  </a:lnTo>
                  <a:lnTo>
                    <a:pt x="623" y="2855"/>
                  </a:lnTo>
                  <a:lnTo>
                    <a:pt x="828" y="2849"/>
                  </a:lnTo>
                  <a:lnTo>
                    <a:pt x="1032" y="2840"/>
                  </a:lnTo>
                  <a:lnTo>
                    <a:pt x="1234" y="2830"/>
                  </a:lnTo>
                  <a:lnTo>
                    <a:pt x="1434" y="2819"/>
                  </a:lnTo>
                  <a:lnTo>
                    <a:pt x="1633" y="2807"/>
                  </a:lnTo>
                  <a:lnTo>
                    <a:pt x="1831" y="2791"/>
                  </a:lnTo>
                  <a:lnTo>
                    <a:pt x="2026" y="2776"/>
                  </a:lnTo>
                  <a:lnTo>
                    <a:pt x="2219" y="2758"/>
                  </a:lnTo>
                  <a:lnTo>
                    <a:pt x="2411" y="2738"/>
                  </a:lnTo>
                  <a:lnTo>
                    <a:pt x="2600" y="2717"/>
                  </a:lnTo>
                  <a:lnTo>
                    <a:pt x="2787" y="2694"/>
                  </a:lnTo>
                  <a:lnTo>
                    <a:pt x="2973" y="2670"/>
                  </a:lnTo>
                  <a:lnTo>
                    <a:pt x="3155" y="2644"/>
                  </a:lnTo>
                  <a:lnTo>
                    <a:pt x="3336" y="2617"/>
                  </a:lnTo>
                  <a:lnTo>
                    <a:pt x="3515" y="2589"/>
                  </a:lnTo>
                  <a:lnTo>
                    <a:pt x="3692" y="2559"/>
                  </a:lnTo>
                  <a:lnTo>
                    <a:pt x="3865" y="2527"/>
                  </a:lnTo>
                  <a:lnTo>
                    <a:pt x="4036" y="2495"/>
                  </a:lnTo>
                  <a:lnTo>
                    <a:pt x="4206" y="2460"/>
                  </a:lnTo>
                  <a:lnTo>
                    <a:pt x="4371" y="2425"/>
                  </a:lnTo>
                  <a:lnTo>
                    <a:pt x="4534" y="2388"/>
                  </a:lnTo>
                  <a:lnTo>
                    <a:pt x="4696" y="2349"/>
                  </a:lnTo>
                  <a:lnTo>
                    <a:pt x="4854" y="2311"/>
                  </a:lnTo>
                  <a:lnTo>
                    <a:pt x="5008" y="2270"/>
                  </a:lnTo>
                  <a:lnTo>
                    <a:pt x="5161" y="2228"/>
                  </a:lnTo>
                  <a:lnTo>
                    <a:pt x="5310" y="2185"/>
                  </a:lnTo>
                  <a:lnTo>
                    <a:pt x="5456" y="2140"/>
                  </a:lnTo>
                  <a:lnTo>
                    <a:pt x="5528" y="2117"/>
                  </a:lnTo>
                  <a:lnTo>
                    <a:pt x="5600" y="2095"/>
                  </a:lnTo>
                  <a:lnTo>
                    <a:pt x="5670" y="2071"/>
                  </a:lnTo>
                  <a:lnTo>
                    <a:pt x="5740" y="2048"/>
                  </a:lnTo>
                  <a:lnTo>
                    <a:pt x="5808" y="2023"/>
                  </a:lnTo>
                  <a:lnTo>
                    <a:pt x="5877" y="2000"/>
                  </a:lnTo>
                  <a:lnTo>
                    <a:pt x="5943" y="1975"/>
                  </a:lnTo>
                  <a:lnTo>
                    <a:pt x="6009" y="1951"/>
                  </a:lnTo>
                  <a:lnTo>
                    <a:pt x="6076" y="1925"/>
                  </a:lnTo>
                  <a:lnTo>
                    <a:pt x="6140" y="1900"/>
                  </a:lnTo>
                  <a:lnTo>
                    <a:pt x="6204" y="1875"/>
                  </a:lnTo>
                  <a:lnTo>
                    <a:pt x="6267" y="1849"/>
                  </a:lnTo>
                  <a:lnTo>
                    <a:pt x="6329" y="1823"/>
                  </a:lnTo>
                  <a:lnTo>
                    <a:pt x="6389" y="1796"/>
                  </a:lnTo>
                  <a:lnTo>
                    <a:pt x="6450" y="1769"/>
                  </a:lnTo>
                  <a:lnTo>
                    <a:pt x="6510" y="1743"/>
                  </a:lnTo>
                  <a:lnTo>
                    <a:pt x="6568" y="1715"/>
                  </a:lnTo>
                  <a:lnTo>
                    <a:pt x="6625" y="1689"/>
                  </a:lnTo>
                  <a:lnTo>
                    <a:pt x="6683" y="1661"/>
                  </a:lnTo>
                  <a:lnTo>
                    <a:pt x="6738" y="1633"/>
                  </a:lnTo>
                  <a:lnTo>
                    <a:pt x="6793" y="1605"/>
                  </a:lnTo>
                  <a:lnTo>
                    <a:pt x="6847" y="1576"/>
                  </a:lnTo>
                  <a:lnTo>
                    <a:pt x="6900" y="1547"/>
                  </a:lnTo>
                  <a:lnTo>
                    <a:pt x="6952" y="1519"/>
                  </a:lnTo>
                  <a:lnTo>
                    <a:pt x="7003" y="1489"/>
                  </a:lnTo>
                  <a:lnTo>
                    <a:pt x="7053" y="1460"/>
                  </a:lnTo>
                  <a:lnTo>
                    <a:pt x="7102" y="1431"/>
                  </a:lnTo>
                  <a:lnTo>
                    <a:pt x="7151" y="1400"/>
                  </a:lnTo>
                  <a:lnTo>
                    <a:pt x="7199" y="1370"/>
                  </a:lnTo>
                  <a:lnTo>
                    <a:pt x="7244" y="1340"/>
                  </a:lnTo>
                  <a:lnTo>
                    <a:pt x="7289" y="1309"/>
                  </a:lnTo>
                  <a:lnTo>
                    <a:pt x="7333" y="1278"/>
                  </a:lnTo>
                  <a:lnTo>
                    <a:pt x="7377" y="1247"/>
                  </a:lnTo>
                  <a:lnTo>
                    <a:pt x="7419" y="1216"/>
                  </a:lnTo>
                  <a:lnTo>
                    <a:pt x="7460" y="1183"/>
                  </a:lnTo>
                  <a:lnTo>
                    <a:pt x="7500" y="1152"/>
                  </a:lnTo>
                  <a:lnTo>
                    <a:pt x="7540" y="1120"/>
                  </a:lnTo>
                  <a:lnTo>
                    <a:pt x="7577" y="1087"/>
                  </a:lnTo>
                  <a:lnTo>
                    <a:pt x="7614" y="1054"/>
                  </a:lnTo>
                  <a:lnTo>
                    <a:pt x="7650" y="1022"/>
                  </a:lnTo>
                  <a:lnTo>
                    <a:pt x="7685" y="989"/>
                  </a:lnTo>
                  <a:lnTo>
                    <a:pt x="7718" y="955"/>
                  </a:lnTo>
                  <a:lnTo>
                    <a:pt x="7751" y="921"/>
                  </a:lnTo>
                  <a:lnTo>
                    <a:pt x="7783" y="888"/>
                  </a:lnTo>
                  <a:lnTo>
                    <a:pt x="7813" y="854"/>
                  </a:lnTo>
                  <a:lnTo>
                    <a:pt x="7842" y="819"/>
                  </a:lnTo>
                  <a:lnTo>
                    <a:pt x="7871" y="784"/>
                  </a:lnTo>
                  <a:lnTo>
                    <a:pt x="7897" y="750"/>
                  </a:lnTo>
                  <a:lnTo>
                    <a:pt x="7924" y="714"/>
                  </a:lnTo>
                  <a:lnTo>
                    <a:pt x="7948" y="679"/>
                  </a:lnTo>
                  <a:lnTo>
                    <a:pt x="7972" y="643"/>
                  </a:lnTo>
                  <a:lnTo>
                    <a:pt x="7993" y="607"/>
                  </a:lnTo>
                  <a:lnTo>
                    <a:pt x="8015" y="571"/>
                  </a:lnTo>
                  <a:lnTo>
                    <a:pt x="8034" y="534"/>
                  </a:lnTo>
                  <a:lnTo>
                    <a:pt x="8052" y="497"/>
                  </a:lnTo>
                  <a:lnTo>
                    <a:pt x="8070" y="460"/>
                  </a:lnTo>
                  <a:lnTo>
                    <a:pt x="8086" y="423"/>
                  </a:lnTo>
                  <a:lnTo>
                    <a:pt x="8100" y="385"/>
                  </a:lnTo>
                  <a:lnTo>
                    <a:pt x="8114" y="348"/>
                  </a:lnTo>
                  <a:lnTo>
                    <a:pt x="8126" y="310"/>
                  </a:lnTo>
                  <a:lnTo>
                    <a:pt x="8136" y="272"/>
                  </a:lnTo>
                  <a:lnTo>
                    <a:pt x="8145" y="233"/>
                  </a:lnTo>
                  <a:lnTo>
                    <a:pt x="8154" y="195"/>
                  </a:lnTo>
                  <a:lnTo>
                    <a:pt x="8161" y="156"/>
                  </a:lnTo>
                  <a:lnTo>
                    <a:pt x="8165" y="117"/>
                  </a:lnTo>
                  <a:lnTo>
                    <a:pt x="8169" y="77"/>
                  </a:lnTo>
                  <a:lnTo>
                    <a:pt x="8171" y="39"/>
                  </a:lnTo>
                  <a:lnTo>
                    <a:pt x="8172" y="0"/>
                  </a:lnTo>
                  <a:lnTo>
                    <a:pt x="7975" y="0"/>
                  </a:lnTo>
                  <a:lnTo>
                    <a:pt x="7975" y="31"/>
                  </a:lnTo>
                  <a:lnTo>
                    <a:pt x="7973" y="64"/>
                  </a:lnTo>
                  <a:lnTo>
                    <a:pt x="7970" y="96"/>
                  </a:lnTo>
                  <a:lnTo>
                    <a:pt x="7966" y="128"/>
                  </a:lnTo>
                  <a:lnTo>
                    <a:pt x="7961" y="159"/>
                  </a:lnTo>
                  <a:lnTo>
                    <a:pt x="7953" y="191"/>
                  </a:lnTo>
                  <a:lnTo>
                    <a:pt x="7946" y="223"/>
                  </a:lnTo>
                  <a:lnTo>
                    <a:pt x="7937" y="254"/>
                  </a:lnTo>
                  <a:lnTo>
                    <a:pt x="7928" y="285"/>
                  </a:lnTo>
                  <a:lnTo>
                    <a:pt x="7917" y="317"/>
                  </a:lnTo>
                  <a:lnTo>
                    <a:pt x="7903" y="349"/>
                  </a:lnTo>
                  <a:lnTo>
                    <a:pt x="7890" y="380"/>
                  </a:lnTo>
                  <a:lnTo>
                    <a:pt x="7876" y="412"/>
                  </a:lnTo>
                  <a:lnTo>
                    <a:pt x="7860" y="443"/>
                  </a:lnTo>
                  <a:lnTo>
                    <a:pt x="7843" y="474"/>
                  </a:lnTo>
                  <a:lnTo>
                    <a:pt x="7825" y="506"/>
                  </a:lnTo>
                  <a:lnTo>
                    <a:pt x="7805" y="537"/>
                  </a:lnTo>
                  <a:lnTo>
                    <a:pt x="7785" y="568"/>
                  </a:lnTo>
                  <a:lnTo>
                    <a:pt x="7763" y="600"/>
                  </a:lnTo>
                  <a:lnTo>
                    <a:pt x="7741" y="631"/>
                  </a:lnTo>
                  <a:lnTo>
                    <a:pt x="7716" y="663"/>
                  </a:lnTo>
                  <a:lnTo>
                    <a:pt x="7691" y="693"/>
                  </a:lnTo>
                  <a:lnTo>
                    <a:pt x="7664" y="724"/>
                  </a:lnTo>
                  <a:lnTo>
                    <a:pt x="7638" y="755"/>
                  </a:lnTo>
                  <a:lnTo>
                    <a:pt x="7609" y="785"/>
                  </a:lnTo>
                  <a:lnTo>
                    <a:pt x="7580" y="816"/>
                  </a:lnTo>
                  <a:lnTo>
                    <a:pt x="7548" y="848"/>
                  </a:lnTo>
                  <a:lnTo>
                    <a:pt x="7516" y="877"/>
                  </a:lnTo>
                  <a:lnTo>
                    <a:pt x="7482" y="908"/>
                  </a:lnTo>
                  <a:lnTo>
                    <a:pt x="7449" y="939"/>
                  </a:lnTo>
                  <a:lnTo>
                    <a:pt x="7413" y="968"/>
                  </a:lnTo>
                  <a:lnTo>
                    <a:pt x="7377" y="998"/>
                  </a:lnTo>
                  <a:lnTo>
                    <a:pt x="7339" y="1029"/>
                  </a:lnTo>
                  <a:lnTo>
                    <a:pt x="7301" y="1058"/>
                  </a:lnTo>
                  <a:lnTo>
                    <a:pt x="7261" y="1088"/>
                  </a:lnTo>
                  <a:lnTo>
                    <a:pt x="7220" y="1118"/>
                  </a:lnTo>
                  <a:lnTo>
                    <a:pt x="7178" y="1146"/>
                  </a:lnTo>
                  <a:lnTo>
                    <a:pt x="7135" y="1176"/>
                  </a:lnTo>
                  <a:lnTo>
                    <a:pt x="7091" y="1205"/>
                  </a:lnTo>
                  <a:lnTo>
                    <a:pt x="7046" y="1233"/>
                  </a:lnTo>
                  <a:lnTo>
                    <a:pt x="7000" y="1262"/>
                  </a:lnTo>
                  <a:lnTo>
                    <a:pt x="6953" y="1291"/>
                  </a:lnTo>
                  <a:lnTo>
                    <a:pt x="6904" y="1319"/>
                  </a:lnTo>
                  <a:lnTo>
                    <a:pt x="6856" y="1347"/>
                  </a:lnTo>
                  <a:lnTo>
                    <a:pt x="6806" y="1375"/>
                  </a:lnTo>
                  <a:lnTo>
                    <a:pt x="6754" y="1402"/>
                  </a:lnTo>
                  <a:lnTo>
                    <a:pt x="6702" y="1430"/>
                  </a:lnTo>
                  <a:lnTo>
                    <a:pt x="6650" y="1457"/>
                  </a:lnTo>
                  <a:lnTo>
                    <a:pt x="6596" y="1484"/>
                  </a:lnTo>
                  <a:lnTo>
                    <a:pt x="6541" y="1511"/>
                  </a:lnTo>
                  <a:lnTo>
                    <a:pt x="6484" y="1537"/>
                  </a:lnTo>
                  <a:lnTo>
                    <a:pt x="6428" y="1564"/>
                  </a:lnTo>
                  <a:lnTo>
                    <a:pt x="6370" y="1590"/>
                  </a:lnTo>
                  <a:lnTo>
                    <a:pt x="6312" y="1616"/>
                  </a:lnTo>
                  <a:lnTo>
                    <a:pt x="6252" y="1642"/>
                  </a:lnTo>
                  <a:lnTo>
                    <a:pt x="6191" y="1667"/>
                  </a:lnTo>
                  <a:lnTo>
                    <a:pt x="6130" y="1692"/>
                  </a:lnTo>
                  <a:lnTo>
                    <a:pt x="6068" y="1716"/>
                  </a:lnTo>
                  <a:lnTo>
                    <a:pt x="6004" y="1742"/>
                  </a:lnTo>
                  <a:lnTo>
                    <a:pt x="5941" y="1766"/>
                  </a:lnTo>
                  <a:lnTo>
                    <a:pt x="5876" y="1790"/>
                  </a:lnTo>
                  <a:lnTo>
                    <a:pt x="5810" y="1814"/>
                  </a:lnTo>
                  <a:lnTo>
                    <a:pt x="5744" y="1838"/>
                  </a:lnTo>
                  <a:lnTo>
                    <a:pt x="5676" y="1860"/>
                  </a:lnTo>
                  <a:lnTo>
                    <a:pt x="5608" y="1884"/>
                  </a:lnTo>
                  <a:lnTo>
                    <a:pt x="5539" y="1907"/>
                  </a:lnTo>
                  <a:lnTo>
                    <a:pt x="5469" y="1930"/>
                  </a:lnTo>
                  <a:lnTo>
                    <a:pt x="5399" y="1952"/>
                  </a:lnTo>
                  <a:lnTo>
                    <a:pt x="5255" y="1996"/>
                  </a:lnTo>
                  <a:lnTo>
                    <a:pt x="5108" y="2037"/>
                  </a:lnTo>
                  <a:lnTo>
                    <a:pt x="4958" y="2079"/>
                  </a:lnTo>
                  <a:lnTo>
                    <a:pt x="4805" y="2119"/>
                  </a:lnTo>
                  <a:lnTo>
                    <a:pt x="4650" y="2158"/>
                  </a:lnTo>
                  <a:lnTo>
                    <a:pt x="4491" y="2196"/>
                  </a:lnTo>
                  <a:lnTo>
                    <a:pt x="4329" y="2232"/>
                  </a:lnTo>
                  <a:lnTo>
                    <a:pt x="4166" y="2268"/>
                  </a:lnTo>
                  <a:lnTo>
                    <a:pt x="3998" y="2301"/>
                  </a:lnTo>
                  <a:lnTo>
                    <a:pt x="3830" y="2334"/>
                  </a:lnTo>
                  <a:lnTo>
                    <a:pt x="3657" y="2365"/>
                  </a:lnTo>
                  <a:lnTo>
                    <a:pt x="3483" y="2394"/>
                  </a:lnTo>
                  <a:lnTo>
                    <a:pt x="3307" y="2422"/>
                  </a:lnTo>
                  <a:lnTo>
                    <a:pt x="3128" y="2450"/>
                  </a:lnTo>
                  <a:lnTo>
                    <a:pt x="2946" y="2475"/>
                  </a:lnTo>
                  <a:lnTo>
                    <a:pt x="2763" y="2499"/>
                  </a:lnTo>
                  <a:lnTo>
                    <a:pt x="2577" y="2521"/>
                  </a:lnTo>
                  <a:lnTo>
                    <a:pt x="2389" y="2542"/>
                  </a:lnTo>
                  <a:lnTo>
                    <a:pt x="2200" y="2561"/>
                  </a:lnTo>
                  <a:lnTo>
                    <a:pt x="2008" y="2579"/>
                  </a:lnTo>
                  <a:lnTo>
                    <a:pt x="1815" y="2595"/>
                  </a:lnTo>
                  <a:lnTo>
                    <a:pt x="1620" y="2609"/>
                  </a:lnTo>
                  <a:lnTo>
                    <a:pt x="1423" y="2623"/>
                  </a:lnTo>
                  <a:lnTo>
                    <a:pt x="1224" y="2634"/>
                  </a:lnTo>
                  <a:lnTo>
                    <a:pt x="1024" y="2644"/>
                  </a:lnTo>
                  <a:lnTo>
                    <a:pt x="822" y="2651"/>
                  </a:lnTo>
                  <a:lnTo>
                    <a:pt x="619" y="2657"/>
                  </a:lnTo>
                  <a:lnTo>
                    <a:pt x="414" y="2662"/>
                  </a:lnTo>
                  <a:lnTo>
                    <a:pt x="207" y="2665"/>
                  </a:lnTo>
                  <a:lnTo>
                    <a:pt x="0" y="2666"/>
                  </a:lnTo>
                  <a:lnTo>
                    <a:pt x="0" y="2863"/>
                  </a:lnTo>
                  <a:close/>
                </a:path>
              </a:pathLst>
            </a:custGeom>
            <a:solidFill>
              <a:srgbClr val="ADD7E7"/>
            </a:solidFill>
            <a:ln w="9525">
              <a:noFill/>
              <a:round/>
              <a:headEnd/>
              <a:tailEnd/>
            </a:ln>
          </p:spPr>
          <p:txBody>
            <a:bodyPr/>
            <a:lstStyle/>
            <a:p>
              <a:endParaRPr lang="en-US"/>
            </a:p>
          </p:txBody>
        </p:sp>
        <p:sp>
          <p:nvSpPr>
            <p:cNvPr id="23" name="Freeform 104"/>
            <p:cNvSpPr>
              <a:spLocks/>
            </p:cNvSpPr>
            <p:nvPr/>
          </p:nvSpPr>
          <p:spPr bwMode="auto">
            <a:xfrm>
              <a:off x="2976" y="3286"/>
              <a:ext cx="908" cy="318"/>
            </a:xfrm>
            <a:custGeom>
              <a:avLst/>
              <a:gdLst>
                <a:gd name="T0" fmla="*/ 0 w 8172"/>
                <a:gd name="T1" fmla="*/ 0 h 2863"/>
                <a:gd name="T2" fmla="*/ 0 w 8172"/>
                <a:gd name="T3" fmla="*/ 0 h 2863"/>
                <a:gd name="T4" fmla="*/ 0 w 8172"/>
                <a:gd name="T5" fmla="*/ 0 h 2863"/>
                <a:gd name="T6" fmla="*/ 0 w 8172"/>
                <a:gd name="T7" fmla="*/ 0 h 2863"/>
                <a:gd name="T8" fmla="*/ 0 w 8172"/>
                <a:gd name="T9" fmla="*/ 0 h 2863"/>
                <a:gd name="T10" fmla="*/ 0 w 8172"/>
                <a:gd name="T11" fmla="*/ 0 h 2863"/>
                <a:gd name="T12" fmla="*/ 0 w 8172"/>
                <a:gd name="T13" fmla="*/ 0 h 2863"/>
                <a:gd name="T14" fmla="*/ 0 w 8172"/>
                <a:gd name="T15" fmla="*/ 0 h 2863"/>
                <a:gd name="T16" fmla="*/ 0 w 8172"/>
                <a:gd name="T17" fmla="*/ 0 h 2863"/>
                <a:gd name="T18" fmla="*/ 0 w 8172"/>
                <a:gd name="T19" fmla="*/ 0 h 2863"/>
                <a:gd name="T20" fmla="*/ 0 w 8172"/>
                <a:gd name="T21" fmla="*/ 0 h 2863"/>
                <a:gd name="T22" fmla="*/ 0 w 8172"/>
                <a:gd name="T23" fmla="*/ 0 h 2863"/>
                <a:gd name="T24" fmla="*/ 0 w 8172"/>
                <a:gd name="T25" fmla="*/ 0 h 2863"/>
                <a:gd name="T26" fmla="*/ 0 w 8172"/>
                <a:gd name="T27" fmla="*/ 0 h 2863"/>
                <a:gd name="T28" fmla="*/ 0 w 8172"/>
                <a:gd name="T29" fmla="*/ 0 h 2863"/>
                <a:gd name="T30" fmla="*/ 0 w 8172"/>
                <a:gd name="T31" fmla="*/ 0 h 2863"/>
                <a:gd name="T32" fmla="*/ 0 w 8172"/>
                <a:gd name="T33" fmla="*/ 0 h 2863"/>
                <a:gd name="T34" fmla="*/ 0 w 8172"/>
                <a:gd name="T35" fmla="*/ 0 h 2863"/>
                <a:gd name="T36" fmla="*/ 0 w 8172"/>
                <a:gd name="T37" fmla="*/ 0 h 2863"/>
                <a:gd name="T38" fmla="*/ 0 w 8172"/>
                <a:gd name="T39" fmla="*/ 0 h 2863"/>
                <a:gd name="T40" fmla="*/ 0 w 8172"/>
                <a:gd name="T41" fmla="*/ 0 h 2863"/>
                <a:gd name="T42" fmla="*/ 0 w 8172"/>
                <a:gd name="T43" fmla="*/ 0 h 2863"/>
                <a:gd name="T44" fmla="*/ 0 w 8172"/>
                <a:gd name="T45" fmla="*/ 0 h 2863"/>
                <a:gd name="T46" fmla="*/ 0 w 8172"/>
                <a:gd name="T47" fmla="*/ 0 h 2863"/>
                <a:gd name="T48" fmla="*/ 0 w 8172"/>
                <a:gd name="T49" fmla="*/ 0 h 2863"/>
                <a:gd name="T50" fmla="*/ 0 w 8172"/>
                <a:gd name="T51" fmla="*/ 0 h 2863"/>
                <a:gd name="T52" fmla="*/ 0 w 8172"/>
                <a:gd name="T53" fmla="*/ 0 h 2863"/>
                <a:gd name="T54" fmla="*/ 0 w 8172"/>
                <a:gd name="T55" fmla="*/ 0 h 2863"/>
                <a:gd name="T56" fmla="*/ 0 w 8172"/>
                <a:gd name="T57" fmla="*/ 0 h 2863"/>
                <a:gd name="T58" fmla="*/ 0 w 8172"/>
                <a:gd name="T59" fmla="*/ 0 h 2863"/>
                <a:gd name="T60" fmla="*/ 0 w 8172"/>
                <a:gd name="T61" fmla="*/ 0 h 2863"/>
                <a:gd name="T62" fmla="*/ 0 w 8172"/>
                <a:gd name="T63" fmla="*/ 0 h 2863"/>
                <a:gd name="T64" fmla="*/ 0 w 8172"/>
                <a:gd name="T65" fmla="*/ 0 h 2863"/>
                <a:gd name="T66" fmla="*/ 0 w 8172"/>
                <a:gd name="T67" fmla="*/ 0 h 2863"/>
                <a:gd name="T68" fmla="*/ 0 w 8172"/>
                <a:gd name="T69" fmla="*/ 0 h 2863"/>
                <a:gd name="T70" fmla="*/ 0 w 8172"/>
                <a:gd name="T71" fmla="*/ 0 h 2863"/>
                <a:gd name="T72" fmla="*/ 0 w 8172"/>
                <a:gd name="T73" fmla="*/ 0 h 2863"/>
                <a:gd name="T74" fmla="*/ 0 w 8172"/>
                <a:gd name="T75" fmla="*/ 0 h 2863"/>
                <a:gd name="T76" fmla="*/ 0 w 8172"/>
                <a:gd name="T77" fmla="*/ 0 h 2863"/>
                <a:gd name="T78" fmla="*/ 0 w 8172"/>
                <a:gd name="T79" fmla="*/ 0 h 2863"/>
                <a:gd name="T80" fmla="*/ 0 w 8172"/>
                <a:gd name="T81" fmla="*/ 0 h 2863"/>
                <a:gd name="T82" fmla="*/ 0 w 8172"/>
                <a:gd name="T83" fmla="*/ 0 h 2863"/>
                <a:gd name="T84" fmla="*/ 0 w 8172"/>
                <a:gd name="T85" fmla="*/ 0 h 2863"/>
                <a:gd name="T86" fmla="*/ 0 w 8172"/>
                <a:gd name="T87" fmla="*/ 0 h 2863"/>
                <a:gd name="T88" fmla="*/ 0 w 8172"/>
                <a:gd name="T89" fmla="*/ 0 h 2863"/>
                <a:gd name="T90" fmla="*/ 0 w 8172"/>
                <a:gd name="T91" fmla="*/ 0 h 2863"/>
                <a:gd name="T92" fmla="*/ 0 w 8172"/>
                <a:gd name="T93" fmla="*/ 0 h 2863"/>
                <a:gd name="T94" fmla="*/ 0 w 8172"/>
                <a:gd name="T95" fmla="*/ 0 h 2863"/>
                <a:gd name="T96" fmla="*/ 0 w 8172"/>
                <a:gd name="T97" fmla="*/ 0 h 2863"/>
                <a:gd name="T98" fmla="*/ 0 w 8172"/>
                <a:gd name="T99" fmla="*/ 0 h 2863"/>
                <a:gd name="T100" fmla="*/ 0 w 8172"/>
                <a:gd name="T101" fmla="*/ 0 h 28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72"/>
                <a:gd name="T154" fmla="*/ 0 h 2863"/>
                <a:gd name="T155" fmla="*/ 8172 w 8172"/>
                <a:gd name="T156" fmla="*/ 2863 h 28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72" h="2863">
                  <a:moveTo>
                    <a:pt x="0" y="0"/>
                  </a:moveTo>
                  <a:lnTo>
                    <a:pt x="0" y="0"/>
                  </a:lnTo>
                  <a:lnTo>
                    <a:pt x="1" y="39"/>
                  </a:lnTo>
                  <a:lnTo>
                    <a:pt x="3" y="77"/>
                  </a:lnTo>
                  <a:lnTo>
                    <a:pt x="7" y="117"/>
                  </a:lnTo>
                  <a:lnTo>
                    <a:pt x="11" y="156"/>
                  </a:lnTo>
                  <a:lnTo>
                    <a:pt x="18" y="195"/>
                  </a:lnTo>
                  <a:lnTo>
                    <a:pt x="27" y="233"/>
                  </a:lnTo>
                  <a:lnTo>
                    <a:pt x="36" y="272"/>
                  </a:lnTo>
                  <a:lnTo>
                    <a:pt x="46" y="310"/>
                  </a:lnTo>
                  <a:lnTo>
                    <a:pt x="58" y="348"/>
                  </a:lnTo>
                  <a:lnTo>
                    <a:pt x="72" y="385"/>
                  </a:lnTo>
                  <a:lnTo>
                    <a:pt x="86" y="423"/>
                  </a:lnTo>
                  <a:lnTo>
                    <a:pt x="102" y="460"/>
                  </a:lnTo>
                  <a:lnTo>
                    <a:pt x="118" y="497"/>
                  </a:lnTo>
                  <a:lnTo>
                    <a:pt x="138" y="534"/>
                  </a:lnTo>
                  <a:lnTo>
                    <a:pt x="157" y="571"/>
                  </a:lnTo>
                  <a:lnTo>
                    <a:pt x="179" y="607"/>
                  </a:lnTo>
                  <a:lnTo>
                    <a:pt x="200" y="643"/>
                  </a:lnTo>
                  <a:lnTo>
                    <a:pt x="224" y="679"/>
                  </a:lnTo>
                  <a:lnTo>
                    <a:pt x="248" y="714"/>
                  </a:lnTo>
                  <a:lnTo>
                    <a:pt x="275" y="750"/>
                  </a:lnTo>
                  <a:lnTo>
                    <a:pt x="301" y="784"/>
                  </a:lnTo>
                  <a:lnTo>
                    <a:pt x="330" y="819"/>
                  </a:lnTo>
                  <a:lnTo>
                    <a:pt x="359" y="854"/>
                  </a:lnTo>
                  <a:lnTo>
                    <a:pt x="389" y="888"/>
                  </a:lnTo>
                  <a:lnTo>
                    <a:pt x="421" y="921"/>
                  </a:lnTo>
                  <a:lnTo>
                    <a:pt x="454" y="955"/>
                  </a:lnTo>
                  <a:lnTo>
                    <a:pt x="486" y="989"/>
                  </a:lnTo>
                  <a:lnTo>
                    <a:pt x="522" y="1022"/>
                  </a:lnTo>
                  <a:lnTo>
                    <a:pt x="558" y="1054"/>
                  </a:lnTo>
                  <a:lnTo>
                    <a:pt x="595" y="1087"/>
                  </a:lnTo>
                  <a:lnTo>
                    <a:pt x="632" y="1120"/>
                  </a:lnTo>
                  <a:lnTo>
                    <a:pt x="672" y="1152"/>
                  </a:lnTo>
                  <a:lnTo>
                    <a:pt x="712" y="1183"/>
                  </a:lnTo>
                  <a:lnTo>
                    <a:pt x="753" y="1216"/>
                  </a:lnTo>
                  <a:lnTo>
                    <a:pt x="795" y="1247"/>
                  </a:lnTo>
                  <a:lnTo>
                    <a:pt x="838" y="1278"/>
                  </a:lnTo>
                  <a:lnTo>
                    <a:pt x="883" y="1309"/>
                  </a:lnTo>
                  <a:lnTo>
                    <a:pt x="928" y="1340"/>
                  </a:lnTo>
                  <a:lnTo>
                    <a:pt x="973" y="1370"/>
                  </a:lnTo>
                  <a:lnTo>
                    <a:pt x="1022" y="1400"/>
                  </a:lnTo>
                  <a:lnTo>
                    <a:pt x="1070" y="1431"/>
                  </a:lnTo>
                  <a:lnTo>
                    <a:pt x="1119" y="1460"/>
                  </a:lnTo>
                  <a:lnTo>
                    <a:pt x="1169" y="1489"/>
                  </a:lnTo>
                  <a:lnTo>
                    <a:pt x="1220" y="1519"/>
                  </a:lnTo>
                  <a:lnTo>
                    <a:pt x="1272" y="1547"/>
                  </a:lnTo>
                  <a:lnTo>
                    <a:pt x="1325" y="1576"/>
                  </a:lnTo>
                  <a:lnTo>
                    <a:pt x="1379" y="1605"/>
                  </a:lnTo>
                  <a:lnTo>
                    <a:pt x="1433" y="1633"/>
                  </a:lnTo>
                  <a:lnTo>
                    <a:pt x="1489" y="1661"/>
                  </a:lnTo>
                  <a:lnTo>
                    <a:pt x="1547" y="1689"/>
                  </a:lnTo>
                  <a:lnTo>
                    <a:pt x="1604" y="1715"/>
                  </a:lnTo>
                  <a:lnTo>
                    <a:pt x="1662" y="1743"/>
                  </a:lnTo>
                  <a:lnTo>
                    <a:pt x="1721" y="1769"/>
                  </a:lnTo>
                  <a:lnTo>
                    <a:pt x="1781" y="1796"/>
                  </a:lnTo>
                  <a:lnTo>
                    <a:pt x="1843" y="1823"/>
                  </a:lnTo>
                  <a:lnTo>
                    <a:pt x="1905" y="1849"/>
                  </a:lnTo>
                  <a:lnTo>
                    <a:pt x="1968" y="1875"/>
                  </a:lnTo>
                  <a:lnTo>
                    <a:pt x="2032" y="1900"/>
                  </a:lnTo>
                  <a:lnTo>
                    <a:pt x="2096" y="1925"/>
                  </a:lnTo>
                  <a:lnTo>
                    <a:pt x="2163" y="1951"/>
                  </a:lnTo>
                  <a:lnTo>
                    <a:pt x="2228" y="1975"/>
                  </a:lnTo>
                  <a:lnTo>
                    <a:pt x="2295" y="2000"/>
                  </a:lnTo>
                  <a:lnTo>
                    <a:pt x="2364" y="2023"/>
                  </a:lnTo>
                  <a:lnTo>
                    <a:pt x="2432" y="2048"/>
                  </a:lnTo>
                  <a:lnTo>
                    <a:pt x="2502" y="2071"/>
                  </a:lnTo>
                  <a:lnTo>
                    <a:pt x="2572" y="2095"/>
                  </a:lnTo>
                  <a:lnTo>
                    <a:pt x="2644" y="2117"/>
                  </a:lnTo>
                  <a:lnTo>
                    <a:pt x="2715" y="2140"/>
                  </a:lnTo>
                  <a:lnTo>
                    <a:pt x="2788" y="2162"/>
                  </a:lnTo>
                  <a:lnTo>
                    <a:pt x="2861" y="2185"/>
                  </a:lnTo>
                  <a:lnTo>
                    <a:pt x="2936" y="2206"/>
                  </a:lnTo>
                  <a:lnTo>
                    <a:pt x="3011" y="2228"/>
                  </a:lnTo>
                  <a:lnTo>
                    <a:pt x="3163" y="2270"/>
                  </a:lnTo>
                  <a:lnTo>
                    <a:pt x="3318" y="2311"/>
                  </a:lnTo>
                  <a:lnTo>
                    <a:pt x="3476" y="2349"/>
                  </a:lnTo>
                  <a:lnTo>
                    <a:pt x="3638" y="2388"/>
                  </a:lnTo>
                  <a:lnTo>
                    <a:pt x="3801" y="2425"/>
                  </a:lnTo>
                  <a:lnTo>
                    <a:pt x="3966" y="2460"/>
                  </a:lnTo>
                  <a:lnTo>
                    <a:pt x="4135" y="2495"/>
                  </a:lnTo>
                  <a:lnTo>
                    <a:pt x="4307" y="2527"/>
                  </a:lnTo>
                  <a:lnTo>
                    <a:pt x="4480" y="2559"/>
                  </a:lnTo>
                  <a:lnTo>
                    <a:pt x="4657" y="2589"/>
                  </a:lnTo>
                  <a:lnTo>
                    <a:pt x="4836" y="2617"/>
                  </a:lnTo>
                  <a:lnTo>
                    <a:pt x="5017" y="2644"/>
                  </a:lnTo>
                  <a:lnTo>
                    <a:pt x="5199" y="2670"/>
                  </a:lnTo>
                  <a:lnTo>
                    <a:pt x="5385" y="2694"/>
                  </a:lnTo>
                  <a:lnTo>
                    <a:pt x="5572" y="2717"/>
                  </a:lnTo>
                  <a:lnTo>
                    <a:pt x="5761" y="2738"/>
                  </a:lnTo>
                  <a:lnTo>
                    <a:pt x="5953" y="2758"/>
                  </a:lnTo>
                  <a:lnTo>
                    <a:pt x="6146" y="2776"/>
                  </a:lnTo>
                  <a:lnTo>
                    <a:pt x="6341" y="2791"/>
                  </a:lnTo>
                  <a:lnTo>
                    <a:pt x="6539" y="2807"/>
                  </a:lnTo>
                  <a:lnTo>
                    <a:pt x="6738" y="2819"/>
                  </a:lnTo>
                  <a:lnTo>
                    <a:pt x="6938" y="2830"/>
                  </a:lnTo>
                  <a:lnTo>
                    <a:pt x="7140" y="2840"/>
                  </a:lnTo>
                  <a:lnTo>
                    <a:pt x="7344" y="2849"/>
                  </a:lnTo>
                  <a:lnTo>
                    <a:pt x="7549" y="2855"/>
                  </a:lnTo>
                  <a:lnTo>
                    <a:pt x="7755" y="2859"/>
                  </a:lnTo>
                  <a:lnTo>
                    <a:pt x="7963" y="2862"/>
                  </a:lnTo>
                  <a:lnTo>
                    <a:pt x="8172" y="2863"/>
                  </a:lnTo>
                  <a:lnTo>
                    <a:pt x="8172" y="2666"/>
                  </a:lnTo>
                  <a:lnTo>
                    <a:pt x="7965" y="2665"/>
                  </a:lnTo>
                  <a:lnTo>
                    <a:pt x="7758" y="2662"/>
                  </a:lnTo>
                  <a:lnTo>
                    <a:pt x="7553" y="2657"/>
                  </a:lnTo>
                  <a:lnTo>
                    <a:pt x="7350" y="2651"/>
                  </a:lnTo>
                  <a:lnTo>
                    <a:pt x="7148" y="2644"/>
                  </a:lnTo>
                  <a:lnTo>
                    <a:pt x="6948" y="2634"/>
                  </a:lnTo>
                  <a:lnTo>
                    <a:pt x="6749" y="2623"/>
                  </a:lnTo>
                  <a:lnTo>
                    <a:pt x="6552" y="2609"/>
                  </a:lnTo>
                  <a:lnTo>
                    <a:pt x="6357" y="2595"/>
                  </a:lnTo>
                  <a:lnTo>
                    <a:pt x="6164" y="2579"/>
                  </a:lnTo>
                  <a:lnTo>
                    <a:pt x="5972" y="2561"/>
                  </a:lnTo>
                  <a:lnTo>
                    <a:pt x="5783" y="2542"/>
                  </a:lnTo>
                  <a:lnTo>
                    <a:pt x="5595" y="2521"/>
                  </a:lnTo>
                  <a:lnTo>
                    <a:pt x="5409" y="2499"/>
                  </a:lnTo>
                  <a:lnTo>
                    <a:pt x="5226" y="2475"/>
                  </a:lnTo>
                  <a:lnTo>
                    <a:pt x="5044" y="2450"/>
                  </a:lnTo>
                  <a:lnTo>
                    <a:pt x="4865" y="2422"/>
                  </a:lnTo>
                  <a:lnTo>
                    <a:pt x="4689" y="2394"/>
                  </a:lnTo>
                  <a:lnTo>
                    <a:pt x="4514" y="2365"/>
                  </a:lnTo>
                  <a:lnTo>
                    <a:pt x="4342" y="2334"/>
                  </a:lnTo>
                  <a:lnTo>
                    <a:pt x="4173" y="2301"/>
                  </a:lnTo>
                  <a:lnTo>
                    <a:pt x="4006" y="2268"/>
                  </a:lnTo>
                  <a:lnTo>
                    <a:pt x="3842" y="2232"/>
                  </a:lnTo>
                  <a:lnTo>
                    <a:pt x="3681" y="2196"/>
                  </a:lnTo>
                  <a:lnTo>
                    <a:pt x="3522" y="2158"/>
                  </a:lnTo>
                  <a:lnTo>
                    <a:pt x="3367" y="2119"/>
                  </a:lnTo>
                  <a:lnTo>
                    <a:pt x="3214" y="2079"/>
                  </a:lnTo>
                  <a:lnTo>
                    <a:pt x="3063" y="2037"/>
                  </a:lnTo>
                  <a:lnTo>
                    <a:pt x="2990" y="2017"/>
                  </a:lnTo>
                  <a:lnTo>
                    <a:pt x="2917" y="1996"/>
                  </a:lnTo>
                  <a:lnTo>
                    <a:pt x="2845" y="1974"/>
                  </a:lnTo>
                  <a:lnTo>
                    <a:pt x="2773" y="1952"/>
                  </a:lnTo>
                  <a:lnTo>
                    <a:pt x="2703" y="1930"/>
                  </a:lnTo>
                  <a:lnTo>
                    <a:pt x="2633" y="1907"/>
                  </a:lnTo>
                  <a:lnTo>
                    <a:pt x="2564" y="1884"/>
                  </a:lnTo>
                  <a:lnTo>
                    <a:pt x="2496" y="1860"/>
                  </a:lnTo>
                  <a:lnTo>
                    <a:pt x="2428" y="1838"/>
                  </a:lnTo>
                  <a:lnTo>
                    <a:pt x="2362" y="1814"/>
                  </a:lnTo>
                  <a:lnTo>
                    <a:pt x="2296" y="1790"/>
                  </a:lnTo>
                  <a:lnTo>
                    <a:pt x="2231" y="1766"/>
                  </a:lnTo>
                  <a:lnTo>
                    <a:pt x="2168" y="1742"/>
                  </a:lnTo>
                  <a:lnTo>
                    <a:pt x="2104" y="1716"/>
                  </a:lnTo>
                  <a:lnTo>
                    <a:pt x="2042" y="1692"/>
                  </a:lnTo>
                  <a:lnTo>
                    <a:pt x="1981" y="1667"/>
                  </a:lnTo>
                  <a:lnTo>
                    <a:pt x="1920" y="1642"/>
                  </a:lnTo>
                  <a:lnTo>
                    <a:pt x="1860" y="1616"/>
                  </a:lnTo>
                  <a:lnTo>
                    <a:pt x="1802" y="1590"/>
                  </a:lnTo>
                  <a:lnTo>
                    <a:pt x="1744" y="1564"/>
                  </a:lnTo>
                  <a:lnTo>
                    <a:pt x="1686" y="1537"/>
                  </a:lnTo>
                  <a:lnTo>
                    <a:pt x="1631" y="1511"/>
                  </a:lnTo>
                  <a:lnTo>
                    <a:pt x="1576" y="1484"/>
                  </a:lnTo>
                  <a:lnTo>
                    <a:pt x="1522" y="1457"/>
                  </a:lnTo>
                  <a:lnTo>
                    <a:pt x="1469" y="1430"/>
                  </a:lnTo>
                  <a:lnTo>
                    <a:pt x="1417" y="1402"/>
                  </a:lnTo>
                  <a:lnTo>
                    <a:pt x="1367" y="1375"/>
                  </a:lnTo>
                  <a:lnTo>
                    <a:pt x="1316" y="1347"/>
                  </a:lnTo>
                  <a:lnTo>
                    <a:pt x="1267" y="1319"/>
                  </a:lnTo>
                  <a:lnTo>
                    <a:pt x="1219" y="1291"/>
                  </a:lnTo>
                  <a:lnTo>
                    <a:pt x="1172" y="1262"/>
                  </a:lnTo>
                  <a:lnTo>
                    <a:pt x="1126" y="1233"/>
                  </a:lnTo>
                  <a:lnTo>
                    <a:pt x="1081" y="1205"/>
                  </a:lnTo>
                  <a:lnTo>
                    <a:pt x="1037" y="1176"/>
                  </a:lnTo>
                  <a:lnTo>
                    <a:pt x="994" y="1146"/>
                  </a:lnTo>
                  <a:lnTo>
                    <a:pt x="952" y="1118"/>
                  </a:lnTo>
                  <a:lnTo>
                    <a:pt x="911" y="1088"/>
                  </a:lnTo>
                  <a:lnTo>
                    <a:pt x="871" y="1058"/>
                  </a:lnTo>
                  <a:lnTo>
                    <a:pt x="833" y="1029"/>
                  </a:lnTo>
                  <a:lnTo>
                    <a:pt x="795" y="998"/>
                  </a:lnTo>
                  <a:lnTo>
                    <a:pt x="759" y="968"/>
                  </a:lnTo>
                  <a:lnTo>
                    <a:pt x="723" y="939"/>
                  </a:lnTo>
                  <a:lnTo>
                    <a:pt x="690" y="908"/>
                  </a:lnTo>
                  <a:lnTo>
                    <a:pt x="656" y="877"/>
                  </a:lnTo>
                  <a:lnTo>
                    <a:pt x="624" y="848"/>
                  </a:lnTo>
                  <a:lnTo>
                    <a:pt x="592" y="816"/>
                  </a:lnTo>
                  <a:lnTo>
                    <a:pt x="563" y="785"/>
                  </a:lnTo>
                  <a:lnTo>
                    <a:pt x="534" y="755"/>
                  </a:lnTo>
                  <a:lnTo>
                    <a:pt x="507" y="724"/>
                  </a:lnTo>
                  <a:lnTo>
                    <a:pt x="480" y="693"/>
                  </a:lnTo>
                  <a:lnTo>
                    <a:pt x="456" y="663"/>
                  </a:lnTo>
                  <a:lnTo>
                    <a:pt x="431" y="631"/>
                  </a:lnTo>
                  <a:lnTo>
                    <a:pt x="409" y="600"/>
                  </a:lnTo>
                  <a:lnTo>
                    <a:pt x="387" y="568"/>
                  </a:lnTo>
                  <a:lnTo>
                    <a:pt x="367" y="537"/>
                  </a:lnTo>
                  <a:lnTo>
                    <a:pt x="347" y="506"/>
                  </a:lnTo>
                  <a:lnTo>
                    <a:pt x="329" y="474"/>
                  </a:lnTo>
                  <a:lnTo>
                    <a:pt x="312" y="443"/>
                  </a:lnTo>
                  <a:lnTo>
                    <a:pt x="296" y="412"/>
                  </a:lnTo>
                  <a:lnTo>
                    <a:pt x="281" y="380"/>
                  </a:lnTo>
                  <a:lnTo>
                    <a:pt x="268" y="349"/>
                  </a:lnTo>
                  <a:lnTo>
                    <a:pt x="255" y="317"/>
                  </a:lnTo>
                  <a:lnTo>
                    <a:pt x="244" y="285"/>
                  </a:lnTo>
                  <a:lnTo>
                    <a:pt x="235" y="254"/>
                  </a:lnTo>
                  <a:lnTo>
                    <a:pt x="226" y="223"/>
                  </a:lnTo>
                  <a:lnTo>
                    <a:pt x="218" y="191"/>
                  </a:lnTo>
                  <a:lnTo>
                    <a:pt x="211" y="159"/>
                  </a:lnTo>
                  <a:lnTo>
                    <a:pt x="206" y="128"/>
                  </a:lnTo>
                  <a:lnTo>
                    <a:pt x="202" y="96"/>
                  </a:lnTo>
                  <a:lnTo>
                    <a:pt x="199" y="64"/>
                  </a:lnTo>
                  <a:lnTo>
                    <a:pt x="197" y="31"/>
                  </a:lnTo>
                  <a:lnTo>
                    <a:pt x="197" y="0"/>
                  </a:lnTo>
                  <a:lnTo>
                    <a:pt x="0" y="0"/>
                  </a:lnTo>
                  <a:close/>
                </a:path>
              </a:pathLst>
            </a:custGeom>
            <a:solidFill>
              <a:srgbClr val="ADD7E7"/>
            </a:solidFill>
            <a:ln w="9525">
              <a:noFill/>
              <a:round/>
              <a:headEnd/>
              <a:tailEnd/>
            </a:ln>
          </p:spPr>
          <p:txBody>
            <a:bodyPr/>
            <a:lstStyle/>
            <a:p>
              <a:endParaRPr lang="en-US"/>
            </a:p>
          </p:txBody>
        </p:sp>
        <p:sp>
          <p:nvSpPr>
            <p:cNvPr id="24" name="Freeform 105"/>
            <p:cNvSpPr>
              <a:spLocks/>
            </p:cNvSpPr>
            <p:nvPr/>
          </p:nvSpPr>
          <p:spPr bwMode="auto">
            <a:xfrm>
              <a:off x="2976" y="2968"/>
              <a:ext cx="908" cy="318"/>
            </a:xfrm>
            <a:custGeom>
              <a:avLst/>
              <a:gdLst>
                <a:gd name="T0" fmla="*/ 0 w 8172"/>
                <a:gd name="T1" fmla="*/ 0 h 2865"/>
                <a:gd name="T2" fmla="*/ 0 w 8172"/>
                <a:gd name="T3" fmla="*/ 0 h 2865"/>
                <a:gd name="T4" fmla="*/ 0 w 8172"/>
                <a:gd name="T5" fmla="*/ 0 h 2865"/>
                <a:gd name="T6" fmla="*/ 0 w 8172"/>
                <a:gd name="T7" fmla="*/ 0 h 2865"/>
                <a:gd name="T8" fmla="*/ 0 w 8172"/>
                <a:gd name="T9" fmla="*/ 0 h 2865"/>
                <a:gd name="T10" fmla="*/ 0 w 8172"/>
                <a:gd name="T11" fmla="*/ 0 h 2865"/>
                <a:gd name="T12" fmla="*/ 0 w 8172"/>
                <a:gd name="T13" fmla="*/ 0 h 2865"/>
                <a:gd name="T14" fmla="*/ 0 w 8172"/>
                <a:gd name="T15" fmla="*/ 0 h 2865"/>
                <a:gd name="T16" fmla="*/ 0 w 8172"/>
                <a:gd name="T17" fmla="*/ 0 h 2865"/>
                <a:gd name="T18" fmla="*/ 0 w 8172"/>
                <a:gd name="T19" fmla="*/ 0 h 2865"/>
                <a:gd name="T20" fmla="*/ 0 w 8172"/>
                <a:gd name="T21" fmla="*/ 0 h 2865"/>
                <a:gd name="T22" fmla="*/ 0 w 8172"/>
                <a:gd name="T23" fmla="*/ 0 h 2865"/>
                <a:gd name="T24" fmla="*/ 0 w 8172"/>
                <a:gd name="T25" fmla="*/ 0 h 2865"/>
                <a:gd name="T26" fmla="*/ 0 w 8172"/>
                <a:gd name="T27" fmla="*/ 0 h 2865"/>
                <a:gd name="T28" fmla="*/ 0 w 8172"/>
                <a:gd name="T29" fmla="*/ 0 h 2865"/>
                <a:gd name="T30" fmla="*/ 0 w 8172"/>
                <a:gd name="T31" fmla="*/ 0 h 2865"/>
                <a:gd name="T32" fmla="*/ 0 w 8172"/>
                <a:gd name="T33" fmla="*/ 0 h 2865"/>
                <a:gd name="T34" fmla="*/ 0 w 8172"/>
                <a:gd name="T35" fmla="*/ 0 h 2865"/>
                <a:gd name="T36" fmla="*/ 0 w 8172"/>
                <a:gd name="T37" fmla="*/ 0 h 2865"/>
                <a:gd name="T38" fmla="*/ 0 w 8172"/>
                <a:gd name="T39" fmla="*/ 0 h 2865"/>
                <a:gd name="T40" fmla="*/ 0 w 8172"/>
                <a:gd name="T41" fmla="*/ 0 h 2865"/>
                <a:gd name="T42" fmla="*/ 0 w 8172"/>
                <a:gd name="T43" fmla="*/ 0 h 2865"/>
                <a:gd name="T44" fmla="*/ 0 w 8172"/>
                <a:gd name="T45" fmla="*/ 0 h 2865"/>
                <a:gd name="T46" fmla="*/ 0 w 8172"/>
                <a:gd name="T47" fmla="*/ 0 h 2865"/>
                <a:gd name="T48" fmla="*/ 0 w 8172"/>
                <a:gd name="T49" fmla="*/ 0 h 2865"/>
                <a:gd name="T50" fmla="*/ 0 w 8172"/>
                <a:gd name="T51" fmla="*/ 0 h 2865"/>
                <a:gd name="T52" fmla="*/ 0 w 8172"/>
                <a:gd name="T53" fmla="*/ 0 h 2865"/>
                <a:gd name="T54" fmla="*/ 0 w 8172"/>
                <a:gd name="T55" fmla="*/ 0 h 2865"/>
                <a:gd name="T56" fmla="*/ 0 w 8172"/>
                <a:gd name="T57" fmla="*/ 0 h 2865"/>
                <a:gd name="T58" fmla="*/ 0 w 8172"/>
                <a:gd name="T59" fmla="*/ 0 h 2865"/>
                <a:gd name="T60" fmla="*/ 0 w 8172"/>
                <a:gd name="T61" fmla="*/ 0 h 2865"/>
                <a:gd name="T62" fmla="*/ 0 w 8172"/>
                <a:gd name="T63" fmla="*/ 0 h 2865"/>
                <a:gd name="T64" fmla="*/ 0 w 8172"/>
                <a:gd name="T65" fmla="*/ 0 h 2865"/>
                <a:gd name="T66" fmla="*/ 0 w 8172"/>
                <a:gd name="T67" fmla="*/ 0 h 2865"/>
                <a:gd name="T68" fmla="*/ 0 w 8172"/>
                <a:gd name="T69" fmla="*/ 0 h 2865"/>
                <a:gd name="T70" fmla="*/ 0 w 8172"/>
                <a:gd name="T71" fmla="*/ 0 h 2865"/>
                <a:gd name="T72" fmla="*/ 0 w 8172"/>
                <a:gd name="T73" fmla="*/ 0 h 2865"/>
                <a:gd name="T74" fmla="*/ 0 w 8172"/>
                <a:gd name="T75" fmla="*/ 0 h 2865"/>
                <a:gd name="T76" fmla="*/ 0 w 8172"/>
                <a:gd name="T77" fmla="*/ 0 h 2865"/>
                <a:gd name="T78" fmla="*/ 0 w 8172"/>
                <a:gd name="T79" fmla="*/ 0 h 2865"/>
                <a:gd name="T80" fmla="*/ 0 w 8172"/>
                <a:gd name="T81" fmla="*/ 0 h 2865"/>
                <a:gd name="T82" fmla="*/ 0 w 8172"/>
                <a:gd name="T83" fmla="*/ 0 h 2865"/>
                <a:gd name="T84" fmla="*/ 0 w 8172"/>
                <a:gd name="T85" fmla="*/ 0 h 2865"/>
                <a:gd name="T86" fmla="*/ 0 w 8172"/>
                <a:gd name="T87" fmla="*/ 0 h 2865"/>
                <a:gd name="T88" fmla="*/ 0 w 8172"/>
                <a:gd name="T89" fmla="*/ 0 h 2865"/>
                <a:gd name="T90" fmla="*/ 0 w 8172"/>
                <a:gd name="T91" fmla="*/ 0 h 2865"/>
                <a:gd name="T92" fmla="*/ 0 w 8172"/>
                <a:gd name="T93" fmla="*/ 0 h 2865"/>
                <a:gd name="T94" fmla="*/ 0 w 8172"/>
                <a:gd name="T95" fmla="*/ 0 h 2865"/>
                <a:gd name="T96" fmla="*/ 0 w 8172"/>
                <a:gd name="T97" fmla="*/ 0 h 28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72"/>
                <a:gd name="T148" fmla="*/ 0 h 2865"/>
                <a:gd name="T149" fmla="*/ 8172 w 8172"/>
                <a:gd name="T150" fmla="*/ 2865 h 28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72" h="2865">
                  <a:moveTo>
                    <a:pt x="8172" y="0"/>
                  </a:moveTo>
                  <a:lnTo>
                    <a:pt x="8172" y="0"/>
                  </a:lnTo>
                  <a:lnTo>
                    <a:pt x="7963" y="1"/>
                  </a:lnTo>
                  <a:lnTo>
                    <a:pt x="7755" y="4"/>
                  </a:lnTo>
                  <a:lnTo>
                    <a:pt x="7549" y="10"/>
                  </a:lnTo>
                  <a:lnTo>
                    <a:pt x="7344" y="16"/>
                  </a:lnTo>
                  <a:lnTo>
                    <a:pt x="7140" y="23"/>
                  </a:lnTo>
                  <a:lnTo>
                    <a:pt x="6938" y="33"/>
                  </a:lnTo>
                  <a:lnTo>
                    <a:pt x="6738" y="44"/>
                  </a:lnTo>
                  <a:lnTo>
                    <a:pt x="6539" y="58"/>
                  </a:lnTo>
                  <a:lnTo>
                    <a:pt x="6341" y="72"/>
                  </a:lnTo>
                  <a:lnTo>
                    <a:pt x="6146" y="88"/>
                  </a:lnTo>
                  <a:lnTo>
                    <a:pt x="5953" y="107"/>
                  </a:lnTo>
                  <a:lnTo>
                    <a:pt x="5761" y="126"/>
                  </a:lnTo>
                  <a:lnTo>
                    <a:pt x="5572" y="147"/>
                  </a:lnTo>
                  <a:lnTo>
                    <a:pt x="5385" y="169"/>
                  </a:lnTo>
                  <a:lnTo>
                    <a:pt x="5199" y="194"/>
                  </a:lnTo>
                  <a:lnTo>
                    <a:pt x="5017" y="219"/>
                  </a:lnTo>
                  <a:lnTo>
                    <a:pt x="4836" y="247"/>
                  </a:lnTo>
                  <a:lnTo>
                    <a:pt x="4657" y="275"/>
                  </a:lnTo>
                  <a:lnTo>
                    <a:pt x="4480" y="305"/>
                  </a:lnTo>
                  <a:lnTo>
                    <a:pt x="4307" y="337"/>
                  </a:lnTo>
                  <a:lnTo>
                    <a:pt x="4135" y="369"/>
                  </a:lnTo>
                  <a:lnTo>
                    <a:pt x="3966" y="403"/>
                  </a:lnTo>
                  <a:lnTo>
                    <a:pt x="3801" y="439"/>
                  </a:lnTo>
                  <a:lnTo>
                    <a:pt x="3638" y="476"/>
                  </a:lnTo>
                  <a:lnTo>
                    <a:pt x="3476" y="514"/>
                  </a:lnTo>
                  <a:lnTo>
                    <a:pt x="3318" y="554"/>
                  </a:lnTo>
                  <a:lnTo>
                    <a:pt x="3163" y="594"/>
                  </a:lnTo>
                  <a:lnTo>
                    <a:pt x="3011" y="636"/>
                  </a:lnTo>
                  <a:lnTo>
                    <a:pt x="2861" y="680"/>
                  </a:lnTo>
                  <a:lnTo>
                    <a:pt x="2715" y="724"/>
                  </a:lnTo>
                  <a:lnTo>
                    <a:pt x="2572" y="770"/>
                  </a:lnTo>
                  <a:lnTo>
                    <a:pt x="2433" y="816"/>
                  </a:lnTo>
                  <a:lnTo>
                    <a:pt x="2364" y="840"/>
                  </a:lnTo>
                  <a:lnTo>
                    <a:pt x="2295" y="865"/>
                  </a:lnTo>
                  <a:lnTo>
                    <a:pt x="2228" y="888"/>
                  </a:lnTo>
                  <a:lnTo>
                    <a:pt x="2163" y="913"/>
                  </a:lnTo>
                  <a:lnTo>
                    <a:pt x="2096" y="938"/>
                  </a:lnTo>
                  <a:lnTo>
                    <a:pt x="2032" y="963"/>
                  </a:lnTo>
                  <a:lnTo>
                    <a:pt x="1968" y="989"/>
                  </a:lnTo>
                  <a:lnTo>
                    <a:pt x="1905" y="1015"/>
                  </a:lnTo>
                  <a:lnTo>
                    <a:pt x="1843" y="1041"/>
                  </a:lnTo>
                  <a:lnTo>
                    <a:pt x="1781" y="1067"/>
                  </a:lnTo>
                  <a:lnTo>
                    <a:pt x="1721" y="1094"/>
                  </a:lnTo>
                  <a:lnTo>
                    <a:pt x="1662" y="1121"/>
                  </a:lnTo>
                  <a:lnTo>
                    <a:pt x="1604" y="1148"/>
                  </a:lnTo>
                  <a:lnTo>
                    <a:pt x="1547" y="1176"/>
                  </a:lnTo>
                  <a:lnTo>
                    <a:pt x="1489" y="1203"/>
                  </a:lnTo>
                  <a:lnTo>
                    <a:pt x="1433" y="1231"/>
                  </a:lnTo>
                  <a:lnTo>
                    <a:pt x="1379" y="1259"/>
                  </a:lnTo>
                  <a:lnTo>
                    <a:pt x="1325" y="1287"/>
                  </a:lnTo>
                  <a:lnTo>
                    <a:pt x="1272" y="1316"/>
                  </a:lnTo>
                  <a:lnTo>
                    <a:pt x="1220" y="1345"/>
                  </a:lnTo>
                  <a:lnTo>
                    <a:pt x="1169" y="1374"/>
                  </a:lnTo>
                  <a:lnTo>
                    <a:pt x="1119" y="1404"/>
                  </a:lnTo>
                  <a:lnTo>
                    <a:pt x="1070" y="1434"/>
                  </a:lnTo>
                  <a:lnTo>
                    <a:pt x="1022" y="1463"/>
                  </a:lnTo>
                  <a:lnTo>
                    <a:pt x="973" y="1494"/>
                  </a:lnTo>
                  <a:lnTo>
                    <a:pt x="928" y="1525"/>
                  </a:lnTo>
                  <a:lnTo>
                    <a:pt x="883" y="1555"/>
                  </a:lnTo>
                  <a:lnTo>
                    <a:pt x="838" y="1586"/>
                  </a:lnTo>
                  <a:lnTo>
                    <a:pt x="795" y="1617"/>
                  </a:lnTo>
                  <a:lnTo>
                    <a:pt x="753" y="1648"/>
                  </a:lnTo>
                  <a:lnTo>
                    <a:pt x="712" y="1680"/>
                  </a:lnTo>
                  <a:lnTo>
                    <a:pt x="672" y="1712"/>
                  </a:lnTo>
                  <a:lnTo>
                    <a:pt x="632" y="1744"/>
                  </a:lnTo>
                  <a:lnTo>
                    <a:pt x="595" y="1776"/>
                  </a:lnTo>
                  <a:lnTo>
                    <a:pt x="558" y="1809"/>
                  </a:lnTo>
                  <a:lnTo>
                    <a:pt x="522" y="1842"/>
                  </a:lnTo>
                  <a:lnTo>
                    <a:pt x="486" y="1875"/>
                  </a:lnTo>
                  <a:lnTo>
                    <a:pt x="454" y="1908"/>
                  </a:lnTo>
                  <a:lnTo>
                    <a:pt x="421" y="1942"/>
                  </a:lnTo>
                  <a:lnTo>
                    <a:pt x="389" y="1976"/>
                  </a:lnTo>
                  <a:lnTo>
                    <a:pt x="359" y="2011"/>
                  </a:lnTo>
                  <a:lnTo>
                    <a:pt x="330" y="2045"/>
                  </a:lnTo>
                  <a:lnTo>
                    <a:pt x="301" y="2080"/>
                  </a:lnTo>
                  <a:lnTo>
                    <a:pt x="275" y="2114"/>
                  </a:lnTo>
                  <a:lnTo>
                    <a:pt x="248" y="2150"/>
                  </a:lnTo>
                  <a:lnTo>
                    <a:pt x="224" y="2185"/>
                  </a:lnTo>
                  <a:lnTo>
                    <a:pt x="200" y="2221"/>
                  </a:lnTo>
                  <a:lnTo>
                    <a:pt x="179" y="2257"/>
                  </a:lnTo>
                  <a:lnTo>
                    <a:pt x="157" y="2293"/>
                  </a:lnTo>
                  <a:lnTo>
                    <a:pt x="138" y="2330"/>
                  </a:lnTo>
                  <a:lnTo>
                    <a:pt x="118" y="2367"/>
                  </a:lnTo>
                  <a:lnTo>
                    <a:pt x="102" y="2403"/>
                  </a:lnTo>
                  <a:lnTo>
                    <a:pt x="86" y="2440"/>
                  </a:lnTo>
                  <a:lnTo>
                    <a:pt x="72" y="2478"/>
                  </a:lnTo>
                  <a:lnTo>
                    <a:pt x="58" y="2516"/>
                  </a:lnTo>
                  <a:lnTo>
                    <a:pt x="46" y="2554"/>
                  </a:lnTo>
                  <a:lnTo>
                    <a:pt x="36" y="2592"/>
                  </a:lnTo>
                  <a:lnTo>
                    <a:pt x="27" y="2630"/>
                  </a:lnTo>
                  <a:lnTo>
                    <a:pt x="18" y="2669"/>
                  </a:lnTo>
                  <a:lnTo>
                    <a:pt x="11" y="2708"/>
                  </a:lnTo>
                  <a:lnTo>
                    <a:pt x="7" y="2747"/>
                  </a:lnTo>
                  <a:lnTo>
                    <a:pt x="3" y="2786"/>
                  </a:lnTo>
                  <a:lnTo>
                    <a:pt x="1" y="2825"/>
                  </a:lnTo>
                  <a:lnTo>
                    <a:pt x="0" y="2865"/>
                  </a:lnTo>
                  <a:lnTo>
                    <a:pt x="197" y="2865"/>
                  </a:lnTo>
                  <a:lnTo>
                    <a:pt x="197" y="2832"/>
                  </a:lnTo>
                  <a:lnTo>
                    <a:pt x="199" y="2800"/>
                  </a:lnTo>
                  <a:lnTo>
                    <a:pt x="202" y="2769"/>
                  </a:lnTo>
                  <a:lnTo>
                    <a:pt x="206" y="2737"/>
                  </a:lnTo>
                  <a:lnTo>
                    <a:pt x="211" y="2705"/>
                  </a:lnTo>
                  <a:lnTo>
                    <a:pt x="218" y="2673"/>
                  </a:lnTo>
                  <a:lnTo>
                    <a:pt x="226" y="2642"/>
                  </a:lnTo>
                  <a:lnTo>
                    <a:pt x="235" y="2610"/>
                  </a:lnTo>
                  <a:lnTo>
                    <a:pt x="244" y="2578"/>
                  </a:lnTo>
                  <a:lnTo>
                    <a:pt x="255" y="2547"/>
                  </a:lnTo>
                  <a:lnTo>
                    <a:pt x="268" y="2515"/>
                  </a:lnTo>
                  <a:lnTo>
                    <a:pt x="281" y="2483"/>
                  </a:lnTo>
                  <a:lnTo>
                    <a:pt x="296" y="2452"/>
                  </a:lnTo>
                  <a:lnTo>
                    <a:pt x="312" y="2421"/>
                  </a:lnTo>
                  <a:lnTo>
                    <a:pt x="329" y="2389"/>
                  </a:lnTo>
                  <a:lnTo>
                    <a:pt x="347" y="2358"/>
                  </a:lnTo>
                  <a:lnTo>
                    <a:pt x="367" y="2327"/>
                  </a:lnTo>
                  <a:lnTo>
                    <a:pt x="387" y="2295"/>
                  </a:lnTo>
                  <a:lnTo>
                    <a:pt x="409" y="2264"/>
                  </a:lnTo>
                  <a:lnTo>
                    <a:pt x="431" y="2234"/>
                  </a:lnTo>
                  <a:lnTo>
                    <a:pt x="456" y="2202"/>
                  </a:lnTo>
                  <a:lnTo>
                    <a:pt x="480" y="2170"/>
                  </a:lnTo>
                  <a:lnTo>
                    <a:pt x="507" y="2139"/>
                  </a:lnTo>
                  <a:lnTo>
                    <a:pt x="534" y="2109"/>
                  </a:lnTo>
                  <a:lnTo>
                    <a:pt x="563" y="2078"/>
                  </a:lnTo>
                  <a:lnTo>
                    <a:pt x="592" y="2047"/>
                  </a:lnTo>
                  <a:lnTo>
                    <a:pt x="624" y="2017"/>
                  </a:lnTo>
                  <a:lnTo>
                    <a:pt x="656" y="1986"/>
                  </a:lnTo>
                  <a:lnTo>
                    <a:pt x="690" y="1955"/>
                  </a:lnTo>
                  <a:lnTo>
                    <a:pt x="723" y="1926"/>
                  </a:lnTo>
                  <a:lnTo>
                    <a:pt x="759" y="1895"/>
                  </a:lnTo>
                  <a:lnTo>
                    <a:pt x="795" y="1865"/>
                  </a:lnTo>
                  <a:lnTo>
                    <a:pt x="833" y="1835"/>
                  </a:lnTo>
                  <a:lnTo>
                    <a:pt x="871" y="1806"/>
                  </a:lnTo>
                  <a:lnTo>
                    <a:pt x="911" y="1776"/>
                  </a:lnTo>
                  <a:lnTo>
                    <a:pt x="952" y="1747"/>
                  </a:lnTo>
                  <a:lnTo>
                    <a:pt x="994" y="1717"/>
                  </a:lnTo>
                  <a:lnTo>
                    <a:pt x="1037" y="1687"/>
                  </a:lnTo>
                  <a:lnTo>
                    <a:pt x="1081" y="1659"/>
                  </a:lnTo>
                  <a:lnTo>
                    <a:pt x="1126" y="1630"/>
                  </a:lnTo>
                  <a:lnTo>
                    <a:pt x="1172" y="1601"/>
                  </a:lnTo>
                  <a:lnTo>
                    <a:pt x="1219" y="1574"/>
                  </a:lnTo>
                  <a:lnTo>
                    <a:pt x="1267" y="1545"/>
                  </a:lnTo>
                  <a:lnTo>
                    <a:pt x="1316" y="1517"/>
                  </a:lnTo>
                  <a:lnTo>
                    <a:pt x="1367" y="1489"/>
                  </a:lnTo>
                  <a:lnTo>
                    <a:pt x="1417" y="1461"/>
                  </a:lnTo>
                  <a:lnTo>
                    <a:pt x="1470" y="1435"/>
                  </a:lnTo>
                  <a:lnTo>
                    <a:pt x="1522" y="1407"/>
                  </a:lnTo>
                  <a:lnTo>
                    <a:pt x="1576" y="1379"/>
                  </a:lnTo>
                  <a:lnTo>
                    <a:pt x="1631" y="1353"/>
                  </a:lnTo>
                  <a:lnTo>
                    <a:pt x="1686" y="1326"/>
                  </a:lnTo>
                  <a:lnTo>
                    <a:pt x="1744" y="1300"/>
                  </a:lnTo>
                  <a:lnTo>
                    <a:pt x="1802" y="1274"/>
                  </a:lnTo>
                  <a:lnTo>
                    <a:pt x="1860" y="1248"/>
                  </a:lnTo>
                  <a:lnTo>
                    <a:pt x="1920" y="1223"/>
                  </a:lnTo>
                  <a:lnTo>
                    <a:pt x="1981" y="1197"/>
                  </a:lnTo>
                  <a:lnTo>
                    <a:pt x="2042" y="1172"/>
                  </a:lnTo>
                  <a:lnTo>
                    <a:pt x="2104" y="1147"/>
                  </a:lnTo>
                  <a:lnTo>
                    <a:pt x="2168" y="1123"/>
                  </a:lnTo>
                  <a:lnTo>
                    <a:pt x="2231" y="1098"/>
                  </a:lnTo>
                  <a:lnTo>
                    <a:pt x="2296" y="1073"/>
                  </a:lnTo>
                  <a:lnTo>
                    <a:pt x="2362" y="1050"/>
                  </a:lnTo>
                  <a:lnTo>
                    <a:pt x="2428" y="1026"/>
                  </a:lnTo>
                  <a:lnTo>
                    <a:pt x="2496" y="1003"/>
                  </a:lnTo>
                  <a:lnTo>
                    <a:pt x="2633" y="957"/>
                  </a:lnTo>
                  <a:lnTo>
                    <a:pt x="2773" y="912"/>
                  </a:lnTo>
                  <a:lnTo>
                    <a:pt x="2917" y="869"/>
                  </a:lnTo>
                  <a:lnTo>
                    <a:pt x="3065" y="826"/>
                  </a:lnTo>
                  <a:lnTo>
                    <a:pt x="3214" y="785"/>
                  </a:lnTo>
                  <a:lnTo>
                    <a:pt x="3367" y="745"/>
                  </a:lnTo>
                  <a:lnTo>
                    <a:pt x="3522" y="705"/>
                  </a:lnTo>
                  <a:lnTo>
                    <a:pt x="3681" y="668"/>
                  </a:lnTo>
                  <a:lnTo>
                    <a:pt x="3842" y="632"/>
                  </a:lnTo>
                  <a:lnTo>
                    <a:pt x="4006" y="597"/>
                  </a:lnTo>
                  <a:lnTo>
                    <a:pt x="4173" y="563"/>
                  </a:lnTo>
                  <a:lnTo>
                    <a:pt x="4342" y="530"/>
                  </a:lnTo>
                  <a:lnTo>
                    <a:pt x="4514" y="500"/>
                  </a:lnTo>
                  <a:lnTo>
                    <a:pt x="4689" y="469"/>
                  </a:lnTo>
                  <a:lnTo>
                    <a:pt x="4865" y="441"/>
                  </a:lnTo>
                  <a:lnTo>
                    <a:pt x="5044" y="415"/>
                  </a:lnTo>
                  <a:lnTo>
                    <a:pt x="5226" y="389"/>
                  </a:lnTo>
                  <a:lnTo>
                    <a:pt x="5409" y="366"/>
                  </a:lnTo>
                  <a:lnTo>
                    <a:pt x="5595" y="343"/>
                  </a:lnTo>
                  <a:lnTo>
                    <a:pt x="5783" y="322"/>
                  </a:lnTo>
                  <a:lnTo>
                    <a:pt x="5972" y="302"/>
                  </a:lnTo>
                  <a:lnTo>
                    <a:pt x="6164" y="285"/>
                  </a:lnTo>
                  <a:lnTo>
                    <a:pt x="6357" y="268"/>
                  </a:lnTo>
                  <a:lnTo>
                    <a:pt x="6552" y="254"/>
                  </a:lnTo>
                  <a:lnTo>
                    <a:pt x="6749" y="241"/>
                  </a:lnTo>
                  <a:lnTo>
                    <a:pt x="6948" y="230"/>
                  </a:lnTo>
                  <a:lnTo>
                    <a:pt x="7148" y="220"/>
                  </a:lnTo>
                  <a:lnTo>
                    <a:pt x="7350" y="212"/>
                  </a:lnTo>
                  <a:lnTo>
                    <a:pt x="7553" y="206"/>
                  </a:lnTo>
                  <a:lnTo>
                    <a:pt x="7758" y="201"/>
                  </a:lnTo>
                  <a:lnTo>
                    <a:pt x="7965" y="199"/>
                  </a:lnTo>
                  <a:lnTo>
                    <a:pt x="8172" y="198"/>
                  </a:lnTo>
                  <a:lnTo>
                    <a:pt x="8172" y="0"/>
                  </a:lnTo>
                  <a:close/>
                </a:path>
              </a:pathLst>
            </a:custGeom>
            <a:solidFill>
              <a:srgbClr val="ADD7E7"/>
            </a:solidFill>
            <a:ln w="9525">
              <a:noFill/>
              <a:round/>
              <a:headEnd/>
              <a:tailEnd/>
            </a:ln>
          </p:spPr>
          <p:txBody>
            <a:bodyPr/>
            <a:lstStyle/>
            <a:p>
              <a:endParaRPr lang="en-US"/>
            </a:p>
          </p:txBody>
        </p:sp>
        <p:sp>
          <p:nvSpPr>
            <p:cNvPr id="25" name="Freeform 106"/>
            <p:cNvSpPr>
              <a:spLocks/>
            </p:cNvSpPr>
            <p:nvPr/>
          </p:nvSpPr>
          <p:spPr bwMode="auto">
            <a:xfrm>
              <a:off x="3884" y="2968"/>
              <a:ext cx="908" cy="318"/>
            </a:xfrm>
            <a:custGeom>
              <a:avLst/>
              <a:gdLst>
                <a:gd name="T0" fmla="*/ 0 w 8172"/>
                <a:gd name="T1" fmla="*/ 0 h 2865"/>
                <a:gd name="T2" fmla="*/ 0 w 8172"/>
                <a:gd name="T3" fmla="*/ 0 h 2865"/>
                <a:gd name="T4" fmla="*/ 0 w 8172"/>
                <a:gd name="T5" fmla="*/ 0 h 2865"/>
                <a:gd name="T6" fmla="*/ 0 w 8172"/>
                <a:gd name="T7" fmla="*/ 0 h 2865"/>
                <a:gd name="T8" fmla="*/ 0 w 8172"/>
                <a:gd name="T9" fmla="*/ 0 h 2865"/>
                <a:gd name="T10" fmla="*/ 0 w 8172"/>
                <a:gd name="T11" fmla="*/ 0 h 2865"/>
                <a:gd name="T12" fmla="*/ 0 w 8172"/>
                <a:gd name="T13" fmla="*/ 0 h 2865"/>
                <a:gd name="T14" fmla="*/ 0 w 8172"/>
                <a:gd name="T15" fmla="*/ 0 h 2865"/>
                <a:gd name="T16" fmla="*/ 0 w 8172"/>
                <a:gd name="T17" fmla="*/ 0 h 2865"/>
                <a:gd name="T18" fmla="*/ 0 w 8172"/>
                <a:gd name="T19" fmla="*/ 0 h 2865"/>
                <a:gd name="T20" fmla="*/ 0 w 8172"/>
                <a:gd name="T21" fmla="*/ 0 h 2865"/>
                <a:gd name="T22" fmla="*/ 0 w 8172"/>
                <a:gd name="T23" fmla="*/ 0 h 2865"/>
                <a:gd name="T24" fmla="*/ 0 w 8172"/>
                <a:gd name="T25" fmla="*/ 0 h 2865"/>
                <a:gd name="T26" fmla="*/ 0 w 8172"/>
                <a:gd name="T27" fmla="*/ 0 h 2865"/>
                <a:gd name="T28" fmla="*/ 0 w 8172"/>
                <a:gd name="T29" fmla="*/ 0 h 2865"/>
                <a:gd name="T30" fmla="*/ 0 w 8172"/>
                <a:gd name="T31" fmla="*/ 0 h 2865"/>
                <a:gd name="T32" fmla="*/ 0 w 8172"/>
                <a:gd name="T33" fmla="*/ 0 h 2865"/>
                <a:gd name="T34" fmla="*/ 0 w 8172"/>
                <a:gd name="T35" fmla="*/ 0 h 2865"/>
                <a:gd name="T36" fmla="*/ 0 w 8172"/>
                <a:gd name="T37" fmla="*/ 0 h 2865"/>
                <a:gd name="T38" fmla="*/ 0 w 8172"/>
                <a:gd name="T39" fmla="*/ 0 h 2865"/>
                <a:gd name="T40" fmla="*/ 0 w 8172"/>
                <a:gd name="T41" fmla="*/ 0 h 2865"/>
                <a:gd name="T42" fmla="*/ 0 w 8172"/>
                <a:gd name="T43" fmla="*/ 0 h 2865"/>
                <a:gd name="T44" fmla="*/ 0 w 8172"/>
                <a:gd name="T45" fmla="*/ 0 h 2865"/>
                <a:gd name="T46" fmla="*/ 0 w 8172"/>
                <a:gd name="T47" fmla="*/ 0 h 2865"/>
                <a:gd name="T48" fmla="*/ 0 w 8172"/>
                <a:gd name="T49" fmla="*/ 0 h 2865"/>
                <a:gd name="T50" fmla="*/ 0 w 8172"/>
                <a:gd name="T51" fmla="*/ 0 h 2865"/>
                <a:gd name="T52" fmla="*/ 0 w 8172"/>
                <a:gd name="T53" fmla="*/ 0 h 2865"/>
                <a:gd name="T54" fmla="*/ 0 w 8172"/>
                <a:gd name="T55" fmla="*/ 0 h 2865"/>
                <a:gd name="T56" fmla="*/ 0 w 8172"/>
                <a:gd name="T57" fmla="*/ 0 h 2865"/>
                <a:gd name="T58" fmla="*/ 0 w 8172"/>
                <a:gd name="T59" fmla="*/ 0 h 2865"/>
                <a:gd name="T60" fmla="*/ 0 w 8172"/>
                <a:gd name="T61" fmla="*/ 0 h 2865"/>
                <a:gd name="T62" fmla="*/ 0 w 8172"/>
                <a:gd name="T63" fmla="*/ 0 h 2865"/>
                <a:gd name="T64" fmla="*/ 0 w 8172"/>
                <a:gd name="T65" fmla="*/ 0 h 2865"/>
                <a:gd name="T66" fmla="*/ 0 w 8172"/>
                <a:gd name="T67" fmla="*/ 0 h 2865"/>
                <a:gd name="T68" fmla="*/ 0 w 8172"/>
                <a:gd name="T69" fmla="*/ 0 h 2865"/>
                <a:gd name="T70" fmla="*/ 0 w 8172"/>
                <a:gd name="T71" fmla="*/ 0 h 2865"/>
                <a:gd name="T72" fmla="*/ 0 w 8172"/>
                <a:gd name="T73" fmla="*/ 0 h 2865"/>
                <a:gd name="T74" fmla="*/ 0 w 8172"/>
                <a:gd name="T75" fmla="*/ 0 h 2865"/>
                <a:gd name="T76" fmla="*/ 0 w 8172"/>
                <a:gd name="T77" fmla="*/ 0 h 2865"/>
                <a:gd name="T78" fmla="*/ 0 w 8172"/>
                <a:gd name="T79" fmla="*/ 0 h 2865"/>
                <a:gd name="T80" fmla="*/ 0 w 8172"/>
                <a:gd name="T81" fmla="*/ 0 h 2865"/>
                <a:gd name="T82" fmla="*/ 0 w 8172"/>
                <a:gd name="T83" fmla="*/ 0 h 2865"/>
                <a:gd name="T84" fmla="*/ 0 w 8172"/>
                <a:gd name="T85" fmla="*/ 0 h 2865"/>
                <a:gd name="T86" fmla="*/ 0 w 8172"/>
                <a:gd name="T87" fmla="*/ 0 h 2865"/>
                <a:gd name="T88" fmla="*/ 0 w 8172"/>
                <a:gd name="T89" fmla="*/ 0 h 2865"/>
                <a:gd name="T90" fmla="*/ 0 w 8172"/>
                <a:gd name="T91" fmla="*/ 0 h 2865"/>
                <a:gd name="T92" fmla="*/ 0 w 8172"/>
                <a:gd name="T93" fmla="*/ 0 h 2865"/>
                <a:gd name="T94" fmla="*/ 0 w 8172"/>
                <a:gd name="T95" fmla="*/ 0 h 2865"/>
                <a:gd name="T96" fmla="*/ 0 w 8172"/>
                <a:gd name="T97" fmla="*/ 0 h 28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72"/>
                <a:gd name="T148" fmla="*/ 0 h 2865"/>
                <a:gd name="T149" fmla="*/ 8172 w 8172"/>
                <a:gd name="T150" fmla="*/ 2865 h 28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72" h="2865">
                  <a:moveTo>
                    <a:pt x="8172" y="2865"/>
                  </a:moveTo>
                  <a:lnTo>
                    <a:pt x="8172" y="2865"/>
                  </a:lnTo>
                  <a:lnTo>
                    <a:pt x="8171" y="2825"/>
                  </a:lnTo>
                  <a:lnTo>
                    <a:pt x="8169" y="2786"/>
                  </a:lnTo>
                  <a:lnTo>
                    <a:pt x="8165" y="2747"/>
                  </a:lnTo>
                  <a:lnTo>
                    <a:pt x="8161" y="2708"/>
                  </a:lnTo>
                  <a:lnTo>
                    <a:pt x="8154" y="2669"/>
                  </a:lnTo>
                  <a:lnTo>
                    <a:pt x="8145" y="2630"/>
                  </a:lnTo>
                  <a:lnTo>
                    <a:pt x="8136" y="2592"/>
                  </a:lnTo>
                  <a:lnTo>
                    <a:pt x="8126" y="2554"/>
                  </a:lnTo>
                  <a:lnTo>
                    <a:pt x="8114" y="2516"/>
                  </a:lnTo>
                  <a:lnTo>
                    <a:pt x="8100" y="2478"/>
                  </a:lnTo>
                  <a:lnTo>
                    <a:pt x="8086" y="2441"/>
                  </a:lnTo>
                  <a:lnTo>
                    <a:pt x="8070" y="2403"/>
                  </a:lnTo>
                  <a:lnTo>
                    <a:pt x="8052" y="2367"/>
                  </a:lnTo>
                  <a:lnTo>
                    <a:pt x="8034" y="2330"/>
                  </a:lnTo>
                  <a:lnTo>
                    <a:pt x="8015" y="2293"/>
                  </a:lnTo>
                  <a:lnTo>
                    <a:pt x="7993" y="2257"/>
                  </a:lnTo>
                  <a:lnTo>
                    <a:pt x="7972" y="2221"/>
                  </a:lnTo>
                  <a:lnTo>
                    <a:pt x="7948" y="2185"/>
                  </a:lnTo>
                  <a:lnTo>
                    <a:pt x="7924" y="2150"/>
                  </a:lnTo>
                  <a:lnTo>
                    <a:pt x="7897" y="2114"/>
                  </a:lnTo>
                  <a:lnTo>
                    <a:pt x="7871" y="2079"/>
                  </a:lnTo>
                  <a:lnTo>
                    <a:pt x="7842" y="2045"/>
                  </a:lnTo>
                  <a:lnTo>
                    <a:pt x="7813" y="2011"/>
                  </a:lnTo>
                  <a:lnTo>
                    <a:pt x="7783" y="1976"/>
                  </a:lnTo>
                  <a:lnTo>
                    <a:pt x="7751" y="1942"/>
                  </a:lnTo>
                  <a:lnTo>
                    <a:pt x="7718" y="1908"/>
                  </a:lnTo>
                  <a:lnTo>
                    <a:pt x="7685" y="1875"/>
                  </a:lnTo>
                  <a:lnTo>
                    <a:pt x="7650" y="1842"/>
                  </a:lnTo>
                  <a:lnTo>
                    <a:pt x="7614" y="1809"/>
                  </a:lnTo>
                  <a:lnTo>
                    <a:pt x="7577" y="1776"/>
                  </a:lnTo>
                  <a:lnTo>
                    <a:pt x="7540" y="1744"/>
                  </a:lnTo>
                  <a:lnTo>
                    <a:pt x="7500" y="1712"/>
                  </a:lnTo>
                  <a:lnTo>
                    <a:pt x="7460" y="1680"/>
                  </a:lnTo>
                  <a:lnTo>
                    <a:pt x="7419" y="1648"/>
                  </a:lnTo>
                  <a:lnTo>
                    <a:pt x="7377" y="1617"/>
                  </a:lnTo>
                  <a:lnTo>
                    <a:pt x="7333" y="1586"/>
                  </a:lnTo>
                  <a:lnTo>
                    <a:pt x="7289" y="1555"/>
                  </a:lnTo>
                  <a:lnTo>
                    <a:pt x="7244" y="1525"/>
                  </a:lnTo>
                  <a:lnTo>
                    <a:pt x="7199" y="1494"/>
                  </a:lnTo>
                  <a:lnTo>
                    <a:pt x="7151" y="1463"/>
                  </a:lnTo>
                  <a:lnTo>
                    <a:pt x="7102" y="1434"/>
                  </a:lnTo>
                  <a:lnTo>
                    <a:pt x="7053" y="1404"/>
                  </a:lnTo>
                  <a:lnTo>
                    <a:pt x="7003" y="1374"/>
                  </a:lnTo>
                  <a:lnTo>
                    <a:pt x="6952" y="1345"/>
                  </a:lnTo>
                  <a:lnTo>
                    <a:pt x="6900" y="1316"/>
                  </a:lnTo>
                  <a:lnTo>
                    <a:pt x="6847" y="1287"/>
                  </a:lnTo>
                  <a:lnTo>
                    <a:pt x="6793" y="1259"/>
                  </a:lnTo>
                  <a:lnTo>
                    <a:pt x="6738" y="1231"/>
                  </a:lnTo>
                  <a:lnTo>
                    <a:pt x="6683" y="1203"/>
                  </a:lnTo>
                  <a:lnTo>
                    <a:pt x="6625" y="1176"/>
                  </a:lnTo>
                  <a:lnTo>
                    <a:pt x="6568" y="1148"/>
                  </a:lnTo>
                  <a:lnTo>
                    <a:pt x="6510" y="1121"/>
                  </a:lnTo>
                  <a:lnTo>
                    <a:pt x="6450" y="1094"/>
                  </a:lnTo>
                  <a:lnTo>
                    <a:pt x="6389" y="1067"/>
                  </a:lnTo>
                  <a:lnTo>
                    <a:pt x="6329" y="1041"/>
                  </a:lnTo>
                  <a:lnTo>
                    <a:pt x="6267" y="1015"/>
                  </a:lnTo>
                  <a:lnTo>
                    <a:pt x="6204" y="989"/>
                  </a:lnTo>
                  <a:lnTo>
                    <a:pt x="6140" y="963"/>
                  </a:lnTo>
                  <a:lnTo>
                    <a:pt x="6076" y="938"/>
                  </a:lnTo>
                  <a:lnTo>
                    <a:pt x="6009" y="913"/>
                  </a:lnTo>
                  <a:lnTo>
                    <a:pt x="5943" y="888"/>
                  </a:lnTo>
                  <a:lnTo>
                    <a:pt x="5877" y="865"/>
                  </a:lnTo>
                  <a:lnTo>
                    <a:pt x="5808" y="840"/>
                  </a:lnTo>
                  <a:lnTo>
                    <a:pt x="5739" y="816"/>
                  </a:lnTo>
                  <a:lnTo>
                    <a:pt x="5600" y="770"/>
                  </a:lnTo>
                  <a:lnTo>
                    <a:pt x="5456" y="724"/>
                  </a:lnTo>
                  <a:lnTo>
                    <a:pt x="5310" y="680"/>
                  </a:lnTo>
                  <a:lnTo>
                    <a:pt x="5161" y="636"/>
                  </a:lnTo>
                  <a:lnTo>
                    <a:pt x="5008" y="594"/>
                  </a:lnTo>
                  <a:lnTo>
                    <a:pt x="4854" y="554"/>
                  </a:lnTo>
                  <a:lnTo>
                    <a:pt x="4696" y="514"/>
                  </a:lnTo>
                  <a:lnTo>
                    <a:pt x="4534" y="476"/>
                  </a:lnTo>
                  <a:lnTo>
                    <a:pt x="4371" y="439"/>
                  </a:lnTo>
                  <a:lnTo>
                    <a:pt x="4206" y="403"/>
                  </a:lnTo>
                  <a:lnTo>
                    <a:pt x="4036" y="369"/>
                  </a:lnTo>
                  <a:lnTo>
                    <a:pt x="3865" y="337"/>
                  </a:lnTo>
                  <a:lnTo>
                    <a:pt x="3692" y="305"/>
                  </a:lnTo>
                  <a:lnTo>
                    <a:pt x="3515" y="275"/>
                  </a:lnTo>
                  <a:lnTo>
                    <a:pt x="3336" y="247"/>
                  </a:lnTo>
                  <a:lnTo>
                    <a:pt x="3155" y="219"/>
                  </a:lnTo>
                  <a:lnTo>
                    <a:pt x="2973" y="194"/>
                  </a:lnTo>
                  <a:lnTo>
                    <a:pt x="2787" y="169"/>
                  </a:lnTo>
                  <a:lnTo>
                    <a:pt x="2600" y="147"/>
                  </a:lnTo>
                  <a:lnTo>
                    <a:pt x="2411" y="126"/>
                  </a:lnTo>
                  <a:lnTo>
                    <a:pt x="2219" y="107"/>
                  </a:lnTo>
                  <a:lnTo>
                    <a:pt x="2026" y="88"/>
                  </a:lnTo>
                  <a:lnTo>
                    <a:pt x="1831" y="72"/>
                  </a:lnTo>
                  <a:lnTo>
                    <a:pt x="1633" y="58"/>
                  </a:lnTo>
                  <a:lnTo>
                    <a:pt x="1434" y="44"/>
                  </a:lnTo>
                  <a:lnTo>
                    <a:pt x="1234" y="33"/>
                  </a:lnTo>
                  <a:lnTo>
                    <a:pt x="1032" y="23"/>
                  </a:lnTo>
                  <a:lnTo>
                    <a:pt x="828" y="16"/>
                  </a:lnTo>
                  <a:lnTo>
                    <a:pt x="623" y="10"/>
                  </a:lnTo>
                  <a:lnTo>
                    <a:pt x="417" y="4"/>
                  </a:lnTo>
                  <a:lnTo>
                    <a:pt x="209" y="1"/>
                  </a:lnTo>
                  <a:lnTo>
                    <a:pt x="0" y="0"/>
                  </a:lnTo>
                  <a:lnTo>
                    <a:pt x="0" y="198"/>
                  </a:lnTo>
                  <a:lnTo>
                    <a:pt x="207" y="199"/>
                  </a:lnTo>
                  <a:lnTo>
                    <a:pt x="414" y="201"/>
                  </a:lnTo>
                  <a:lnTo>
                    <a:pt x="619" y="206"/>
                  </a:lnTo>
                  <a:lnTo>
                    <a:pt x="822" y="212"/>
                  </a:lnTo>
                  <a:lnTo>
                    <a:pt x="1024" y="220"/>
                  </a:lnTo>
                  <a:lnTo>
                    <a:pt x="1224" y="230"/>
                  </a:lnTo>
                  <a:lnTo>
                    <a:pt x="1423" y="241"/>
                  </a:lnTo>
                  <a:lnTo>
                    <a:pt x="1620" y="254"/>
                  </a:lnTo>
                  <a:lnTo>
                    <a:pt x="1815" y="268"/>
                  </a:lnTo>
                  <a:lnTo>
                    <a:pt x="2008" y="285"/>
                  </a:lnTo>
                  <a:lnTo>
                    <a:pt x="2200" y="302"/>
                  </a:lnTo>
                  <a:lnTo>
                    <a:pt x="2389" y="322"/>
                  </a:lnTo>
                  <a:lnTo>
                    <a:pt x="2577" y="343"/>
                  </a:lnTo>
                  <a:lnTo>
                    <a:pt x="2763" y="366"/>
                  </a:lnTo>
                  <a:lnTo>
                    <a:pt x="2946" y="389"/>
                  </a:lnTo>
                  <a:lnTo>
                    <a:pt x="3128" y="415"/>
                  </a:lnTo>
                  <a:lnTo>
                    <a:pt x="3307" y="441"/>
                  </a:lnTo>
                  <a:lnTo>
                    <a:pt x="3483" y="469"/>
                  </a:lnTo>
                  <a:lnTo>
                    <a:pt x="3657" y="500"/>
                  </a:lnTo>
                  <a:lnTo>
                    <a:pt x="3830" y="530"/>
                  </a:lnTo>
                  <a:lnTo>
                    <a:pt x="3998" y="563"/>
                  </a:lnTo>
                  <a:lnTo>
                    <a:pt x="4166" y="597"/>
                  </a:lnTo>
                  <a:lnTo>
                    <a:pt x="4329" y="632"/>
                  </a:lnTo>
                  <a:lnTo>
                    <a:pt x="4491" y="668"/>
                  </a:lnTo>
                  <a:lnTo>
                    <a:pt x="4650" y="705"/>
                  </a:lnTo>
                  <a:lnTo>
                    <a:pt x="4805" y="745"/>
                  </a:lnTo>
                  <a:lnTo>
                    <a:pt x="4958" y="785"/>
                  </a:lnTo>
                  <a:lnTo>
                    <a:pt x="5108" y="826"/>
                  </a:lnTo>
                  <a:lnTo>
                    <a:pt x="5255" y="869"/>
                  </a:lnTo>
                  <a:lnTo>
                    <a:pt x="5399" y="912"/>
                  </a:lnTo>
                  <a:lnTo>
                    <a:pt x="5539" y="957"/>
                  </a:lnTo>
                  <a:lnTo>
                    <a:pt x="5676" y="1003"/>
                  </a:lnTo>
                  <a:lnTo>
                    <a:pt x="5744" y="1026"/>
                  </a:lnTo>
                  <a:lnTo>
                    <a:pt x="5810" y="1050"/>
                  </a:lnTo>
                  <a:lnTo>
                    <a:pt x="5876" y="1073"/>
                  </a:lnTo>
                  <a:lnTo>
                    <a:pt x="5941" y="1098"/>
                  </a:lnTo>
                  <a:lnTo>
                    <a:pt x="6004" y="1123"/>
                  </a:lnTo>
                  <a:lnTo>
                    <a:pt x="6068" y="1147"/>
                  </a:lnTo>
                  <a:lnTo>
                    <a:pt x="6130" y="1172"/>
                  </a:lnTo>
                  <a:lnTo>
                    <a:pt x="6191" y="1197"/>
                  </a:lnTo>
                  <a:lnTo>
                    <a:pt x="6252" y="1223"/>
                  </a:lnTo>
                  <a:lnTo>
                    <a:pt x="6312" y="1248"/>
                  </a:lnTo>
                  <a:lnTo>
                    <a:pt x="6370" y="1274"/>
                  </a:lnTo>
                  <a:lnTo>
                    <a:pt x="6428" y="1300"/>
                  </a:lnTo>
                  <a:lnTo>
                    <a:pt x="6484" y="1326"/>
                  </a:lnTo>
                  <a:lnTo>
                    <a:pt x="6541" y="1353"/>
                  </a:lnTo>
                  <a:lnTo>
                    <a:pt x="6596" y="1379"/>
                  </a:lnTo>
                  <a:lnTo>
                    <a:pt x="6650" y="1407"/>
                  </a:lnTo>
                  <a:lnTo>
                    <a:pt x="6702" y="1435"/>
                  </a:lnTo>
                  <a:lnTo>
                    <a:pt x="6754" y="1461"/>
                  </a:lnTo>
                  <a:lnTo>
                    <a:pt x="6806" y="1489"/>
                  </a:lnTo>
                  <a:lnTo>
                    <a:pt x="6856" y="1517"/>
                  </a:lnTo>
                  <a:lnTo>
                    <a:pt x="6904" y="1545"/>
                  </a:lnTo>
                  <a:lnTo>
                    <a:pt x="6953" y="1574"/>
                  </a:lnTo>
                  <a:lnTo>
                    <a:pt x="7000" y="1601"/>
                  </a:lnTo>
                  <a:lnTo>
                    <a:pt x="7046" y="1630"/>
                  </a:lnTo>
                  <a:lnTo>
                    <a:pt x="7091" y="1659"/>
                  </a:lnTo>
                  <a:lnTo>
                    <a:pt x="7135" y="1687"/>
                  </a:lnTo>
                  <a:lnTo>
                    <a:pt x="7178" y="1717"/>
                  </a:lnTo>
                  <a:lnTo>
                    <a:pt x="7220" y="1747"/>
                  </a:lnTo>
                  <a:lnTo>
                    <a:pt x="7261" y="1776"/>
                  </a:lnTo>
                  <a:lnTo>
                    <a:pt x="7301" y="1806"/>
                  </a:lnTo>
                  <a:lnTo>
                    <a:pt x="7339" y="1835"/>
                  </a:lnTo>
                  <a:lnTo>
                    <a:pt x="7377" y="1865"/>
                  </a:lnTo>
                  <a:lnTo>
                    <a:pt x="7413" y="1895"/>
                  </a:lnTo>
                  <a:lnTo>
                    <a:pt x="7449" y="1926"/>
                  </a:lnTo>
                  <a:lnTo>
                    <a:pt x="7482" y="1955"/>
                  </a:lnTo>
                  <a:lnTo>
                    <a:pt x="7516" y="1986"/>
                  </a:lnTo>
                  <a:lnTo>
                    <a:pt x="7548" y="2017"/>
                  </a:lnTo>
                  <a:lnTo>
                    <a:pt x="7580" y="2047"/>
                  </a:lnTo>
                  <a:lnTo>
                    <a:pt x="7609" y="2078"/>
                  </a:lnTo>
                  <a:lnTo>
                    <a:pt x="7638" y="2109"/>
                  </a:lnTo>
                  <a:lnTo>
                    <a:pt x="7664" y="2139"/>
                  </a:lnTo>
                  <a:lnTo>
                    <a:pt x="7691" y="2170"/>
                  </a:lnTo>
                  <a:lnTo>
                    <a:pt x="7716" y="2202"/>
                  </a:lnTo>
                  <a:lnTo>
                    <a:pt x="7741" y="2234"/>
                  </a:lnTo>
                  <a:lnTo>
                    <a:pt x="7763" y="2264"/>
                  </a:lnTo>
                  <a:lnTo>
                    <a:pt x="7785" y="2295"/>
                  </a:lnTo>
                  <a:lnTo>
                    <a:pt x="7805" y="2327"/>
                  </a:lnTo>
                  <a:lnTo>
                    <a:pt x="7825" y="2358"/>
                  </a:lnTo>
                  <a:lnTo>
                    <a:pt x="7843" y="2389"/>
                  </a:lnTo>
                  <a:lnTo>
                    <a:pt x="7860" y="2421"/>
                  </a:lnTo>
                  <a:lnTo>
                    <a:pt x="7876" y="2452"/>
                  </a:lnTo>
                  <a:lnTo>
                    <a:pt x="7890" y="2483"/>
                  </a:lnTo>
                  <a:lnTo>
                    <a:pt x="7903" y="2515"/>
                  </a:lnTo>
                  <a:lnTo>
                    <a:pt x="7917" y="2547"/>
                  </a:lnTo>
                  <a:lnTo>
                    <a:pt x="7928" y="2578"/>
                  </a:lnTo>
                  <a:lnTo>
                    <a:pt x="7937" y="2610"/>
                  </a:lnTo>
                  <a:lnTo>
                    <a:pt x="7946" y="2642"/>
                  </a:lnTo>
                  <a:lnTo>
                    <a:pt x="7953" y="2673"/>
                  </a:lnTo>
                  <a:lnTo>
                    <a:pt x="7961" y="2705"/>
                  </a:lnTo>
                  <a:lnTo>
                    <a:pt x="7966" y="2737"/>
                  </a:lnTo>
                  <a:lnTo>
                    <a:pt x="7970" y="2769"/>
                  </a:lnTo>
                  <a:lnTo>
                    <a:pt x="7973" y="2800"/>
                  </a:lnTo>
                  <a:lnTo>
                    <a:pt x="7975" y="2832"/>
                  </a:lnTo>
                  <a:lnTo>
                    <a:pt x="7975" y="2865"/>
                  </a:lnTo>
                  <a:lnTo>
                    <a:pt x="8172" y="2865"/>
                  </a:lnTo>
                  <a:close/>
                </a:path>
              </a:pathLst>
            </a:custGeom>
            <a:solidFill>
              <a:srgbClr val="ADD7E7"/>
            </a:solidFill>
            <a:ln w="9525">
              <a:noFill/>
              <a:round/>
              <a:headEnd/>
              <a:tailEnd/>
            </a:ln>
          </p:spPr>
          <p:txBody>
            <a:bodyPr/>
            <a:lstStyle/>
            <a:p>
              <a:endParaRPr lang="en-US"/>
            </a:p>
          </p:txBody>
        </p:sp>
        <p:sp>
          <p:nvSpPr>
            <p:cNvPr id="26" name="Freeform 107"/>
            <p:cNvSpPr>
              <a:spLocks/>
            </p:cNvSpPr>
            <p:nvPr/>
          </p:nvSpPr>
          <p:spPr bwMode="auto">
            <a:xfrm>
              <a:off x="2984" y="2331"/>
              <a:ext cx="1797" cy="936"/>
            </a:xfrm>
            <a:custGeom>
              <a:avLst/>
              <a:gdLst>
                <a:gd name="T0" fmla="*/ 0 w 16174"/>
                <a:gd name="T1" fmla="*/ 0 h 8419"/>
                <a:gd name="T2" fmla="*/ 0 w 16174"/>
                <a:gd name="T3" fmla="*/ 0 h 8419"/>
                <a:gd name="T4" fmla="*/ 0 w 16174"/>
                <a:gd name="T5" fmla="*/ 0 h 8419"/>
                <a:gd name="T6" fmla="*/ 0 w 16174"/>
                <a:gd name="T7" fmla="*/ 0 h 8419"/>
                <a:gd name="T8" fmla="*/ 0 w 16174"/>
                <a:gd name="T9" fmla="*/ 0 h 8419"/>
                <a:gd name="T10" fmla="*/ 0 60000 65536"/>
                <a:gd name="T11" fmla="*/ 0 60000 65536"/>
                <a:gd name="T12" fmla="*/ 0 60000 65536"/>
                <a:gd name="T13" fmla="*/ 0 60000 65536"/>
                <a:gd name="T14" fmla="*/ 0 60000 65536"/>
                <a:gd name="T15" fmla="*/ 0 w 16174"/>
                <a:gd name="T16" fmla="*/ 0 h 8419"/>
                <a:gd name="T17" fmla="*/ 16174 w 16174"/>
                <a:gd name="T18" fmla="*/ 8419 h 8419"/>
              </a:gdLst>
              <a:ahLst/>
              <a:cxnLst>
                <a:cxn ang="T10">
                  <a:pos x="T0" y="T1"/>
                </a:cxn>
                <a:cxn ang="T11">
                  <a:pos x="T2" y="T3"/>
                </a:cxn>
                <a:cxn ang="T12">
                  <a:pos x="T4" y="T5"/>
                </a:cxn>
                <a:cxn ang="T13">
                  <a:pos x="T6" y="T7"/>
                </a:cxn>
                <a:cxn ang="T14">
                  <a:pos x="T8" y="T9"/>
                </a:cxn>
              </a:cxnLst>
              <a:rect l="T15" t="T16" r="T17" b="T18"/>
              <a:pathLst>
                <a:path w="16174" h="8419">
                  <a:moveTo>
                    <a:pt x="0" y="0"/>
                  </a:moveTo>
                  <a:lnTo>
                    <a:pt x="0" y="8419"/>
                  </a:lnTo>
                  <a:lnTo>
                    <a:pt x="16171" y="8419"/>
                  </a:lnTo>
                  <a:lnTo>
                    <a:pt x="16174" y="4"/>
                  </a:lnTo>
                  <a:lnTo>
                    <a:pt x="0" y="0"/>
                  </a:lnTo>
                  <a:close/>
                </a:path>
              </a:pathLst>
            </a:custGeom>
            <a:solidFill>
              <a:srgbClr val="0079AD"/>
            </a:solidFill>
            <a:ln w="9525">
              <a:noFill/>
              <a:round/>
              <a:headEnd/>
              <a:tailEnd/>
            </a:ln>
          </p:spPr>
          <p:txBody>
            <a:bodyPr/>
            <a:lstStyle/>
            <a:p>
              <a:endParaRPr lang="en-US"/>
            </a:p>
          </p:txBody>
        </p:sp>
        <p:sp>
          <p:nvSpPr>
            <p:cNvPr id="27" name="Rectangle 108"/>
            <p:cNvSpPr>
              <a:spLocks noChangeArrowheads="1"/>
            </p:cNvSpPr>
            <p:nvPr/>
          </p:nvSpPr>
          <p:spPr bwMode="auto">
            <a:xfrm>
              <a:off x="2978" y="2331"/>
              <a:ext cx="22" cy="11"/>
            </a:xfrm>
            <a:prstGeom prst="rect">
              <a:avLst/>
            </a:prstGeom>
            <a:solidFill>
              <a:srgbClr val="ADD7E7"/>
            </a:solidFill>
            <a:ln w="9525">
              <a:noFill/>
              <a:miter lim="800000"/>
              <a:headEnd/>
              <a:tailEnd/>
            </a:ln>
          </p:spPr>
          <p:txBody>
            <a:bodyPr/>
            <a:lstStyle/>
            <a:p>
              <a:pPr eaLnBrk="1" hangingPunct="1">
                <a:spcBef>
                  <a:spcPct val="0"/>
                </a:spcBef>
              </a:pPr>
              <a:endParaRPr lang="en-US">
                <a:ea typeface="ＭＳ Ｐゴシック" pitchFamily="34" charset="-128"/>
              </a:endParaRPr>
            </a:p>
          </p:txBody>
        </p:sp>
        <p:sp>
          <p:nvSpPr>
            <p:cNvPr id="28" name="Freeform 109"/>
            <p:cNvSpPr>
              <a:spLocks/>
            </p:cNvSpPr>
            <p:nvPr/>
          </p:nvSpPr>
          <p:spPr bwMode="auto">
            <a:xfrm>
              <a:off x="2977" y="2342"/>
              <a:ext cx="23" cy="968"/>
            </a:xfrm>
            <a:custGeom>
              <a:avLst/>
              <a:gdLst>
                <a:gd name="T0" fmla="*/ 0 w 211"/>
                <a:gd name="T1" fmla="*/ 0 h 8708"/>
                <a:gd name="T2" fmla="*/ 0 w 211"/>
                <a:gd name="T3" fmla="*/ 0 h 8708"/>
                <a:gd name="T4" fmla="*/ 0 w 211"/>
                <a:gd name="T5" fmla="*/ 0 h 8708"/>
                <a:gd name="T6" fmla="*/ 0 w 211"/>
                <a:gd name="T7" fmla="*/ 0 h 8708"/>
                <a:gd name="T8" fmla="*/ 0 w 211"/>
                <a:gd name="T9" fmla="*/ 0 h 8708"/>
                <a:gd name="T10" fmla="*/ 0 60000 65536"/>
                <a:gd name="T11" fmla="*/ 0 60000 65536"/>
                <a:gd name="T12" fmla="*/ 0 60000 65536"/>
                <a:gd name="T13" fmla="*/ 0 60000 65536"/>
                <a:gd name="T14" fmla="*/ 0 60000 65536"/>
                <a:gd name="T15" fmla="*/ 0 w 211"/>
                <a:gd name="T16" fmla="*/ 0 h 8708"/>
                <a:gd name="T17" fmla="*/ 211 w 211"/>
                <a:gd name="T18" fmla="*/ 8708 h 8708"/>
              </a:gdLst>
              <a:ahLst/>
              <a:cxnLst>
                <a:cxn ang="T10">
                  <a:pos x="T0" y="T1"/>
                </a:cxn>
                <a:cxn ang="T11">
                  <a:pos x="T2" y="T3"/>
                </a:cxn>
                <a:cxn ang="T12">
                  <a:pos x="T4" y="T5"/>
                </a:cxn>
                <a:cxn ang="T13">
                  <a:pos x="T6" y="T7"/>
                </a:cxn>
                <a:cxn ang="T14">
                  <a:pos x="T8" y="T9"/>
                </a:cxn>
              </a:cxnLst>
              <a:rect l="T15" t="T16" r="T17" b="T18"/>
              <a:pathLst>
                <a:path w="211" h="8708">
                  <a:moveTo>
                    <a:pt x="197" y="8708"/>
                  </a:moveTo>
                  <a:lnTo>
                    <a:pt x="211" y="0"/>
                  </a:lnTo>
                  <a:lnTo>
                    <a:pt x="13" y="0"/>
                  </a:lnTo>
                  <a:lnTo>
                    <a:pt x="0" y="8708"/>
                  </a:lnTo>
                  <a:lnTo>
                    <a:pt x="197" y="8708"/>
                  </a:lnTo>
                  <a:close/>
                </a:path>
              </a:pathLst>
            </a:custGeom>
            <a:solidFill>
              <a:srgbClr val="ADD7E7"/>
            </a:solidFill>
            <a:ln w="9525">
              <a:noFill/>
              <a:round/>
              <a:headEnd/>
              <a:tailEnd/>
            </a:ln>
          </p:spPr>
          <p:txBody>
            <a:bodyPr/>
            <a:lstStyle/>
            <a:p>
              <a:endParaRPr lang="en-US"/>
            </a:p>
          </p:txBody>
        </p:sp>
        <p:sp>
          <p:nvSpPr>
            <p:cNvPr id="29" name="Rectangle 110"/>
            <p:cNvSpPr>
              <a:spLocks noChangeArrowheads="1"/>
            </p:cNvSpPr>
            <p:nvPr/>
          </p:nvSpPr>
          <p:spPr bwMode="auto">
            <a:xfrm>
              <a:off x="2977" y="3310"/>
              <a:ext cx="22" cy="11"/>
            </a:xfrm>
            <a:prstGeom prst="rect">
              <a:avLst/>
            </a:prstGeom>
            <a:solidFill>
              <a:srgbClr val="ADD7E7"/>
            </a:solidFill>
            <a:ln w="9525">
              <a:noFill/>
              <a:miter lim="800000"/>
              <a:headEnd/>
              <a:tailEnd/>
            </a:ln>
          </p:spPr>
          <p:txBody>
            <a:bodyPr/>
            <a:lstStyle/>
            <a:p>
              <a:pPr eaLnBrk="1" hangingPunct="1">
                <a:spcBef>
                  <a:spcPct val="0"/>
                </a:spcBef>
              </a:pPr>
              <a:endParaRPr lang="en-US">
                <a:ea typeface="ＭＳ Ｐゴシック" pitchFamily="34" charset="-128"/>
              </a:endParaRPr>
            </a:p>
          </p:txBody>
        </p:sp>
        <p:sp>
          <p:nvSpPr>
            <p:cNvPr id="30" name="Rectangle 111"/>
            <p:cNvSpPr>
              <a:spLocks noChangeArrowheads="1"/>
            </p:cNvSpPr>
            <p:nvPr/>
          </p:nvSpPr>
          <p:spPr bwMode="auto">
            <a:xfrm>
              <a:off x="4769" y="2331"/>
              <a:ext cx="22" cy="11"/>
            </a:xfrm>
            <a:prstGeom prst="rect">
              <a:avLst/>
            </a:prstGeom>
            <a:solidFill>
              <a:srgbClr val="ADD7E7"/>
            </a:solidFill>
            <a:ln w="9525">
              <a:noFill/>
              <a:miter lim="800000"/>
              <a:headEnd/>
              <a:tailEnd/>
            </a:ln>
          </p:spPr>
          <p:txBody>
            <a:bodyPr/>
            <a:lstStyle/>
            <a:p>
              <a:pPr eaLnBrk="1" hangingPunct="1">
                <a:spcBef>
                  <a:spcPct val="0"/>
                </a:spcBef>
              </a:pPr>
              <a:endParaRPr lang="en-US">
                <a:ea typeface="ＭＳ Ｐゴシック" pitchFamily="34" charset="-128"/>
              </a:endParaRPr>
            </a:p>
          </p:txBody>
        </p:sp>
        <p:sp>
          <p:nvSpPr>
            <p:cNvPr id="31" name="Rectangle 112"/>
            <p:cNvSpPr>
              <a:spLocks noChangeArrowheads="1"/>
            </p:cNvSpPr>
            <p:nvPr/>
          </p:nvSpPr>
          <p:spPr bwMode="auto">
            <a:xfrm>
              <a:off x="4769" y="2342"/>
              <a:ext cx="22" cy="970"/>
            </a:xfrm>
            <a:prstGeom prst="rect">
              <a:avLst/>
            </a:prstGeom>
            <a:solidFill>
              <a:srgbClr val="ADD7E7"/>
            </a:solidFill>
            <a:ln w="9525">
              <a:noFill/>
              <a:miter lim="800000"/>
              <a:headEnd/>
              <a:tailEnd/>
            </a:ln>
          </p:spPr>
          <p:txBody>
            <a:bodyPr/>
            <a:lstStyle/>
            <a:p>
              <a:pPr eaLnBrk="1" hangingPunct="1">
                <a:spcBef>
                  <a:spcPct val="0"/>
                </a:spcBef>
              </a:pPr>
              <a:endParaRPr lang="en-US">
                <a:ea typeface="ＭＳ Ｐゴシック" pitchFamily="34" charset="-128"/>
              </a:endParaRPr>
            </a:p>
          </p:txBody>
        </p:sp>
        <p:sp>
          <p:nvSpPr>
            <p:cNvPr id="32" name="Rectangle 113"/>
            <p:cNvSpPr>
              <a:spLocks noChangeArrowheads="1"/>
            </p:cNvSpPr>
            <p:nvPr/>
          </p:nvSpPr>
          <p:spPr bwMode="auto">
            <a:xfrm>
              <a:off x="4769" y="3312"/>
              <a:ext cx="22" cy="11"/>
            </a:xfrm>
            <a:prstGeom prst="rect">
              <a:avLst/>
            </a:prstGeom>
            <a:solidFill>
              <a:srgbClr val="ADD7E7"/>
            </a:solidFill>
            <a:ln w="9525">
              <a:noFill/>
              <a:miter lim="800000"/>
              <a:headEnd/>
              <a:tailEnd/>
            </a:ln>
          </p:spPr>
          <p:txBody>
            <a:bodyPr/>
            <a:lstStyle/>
            <a:p>
              <a:pPr eaLnBrk="1" hangingPunct="1">
                <a:spcBef>
                  <a:spcPct val="0"/>
                </a:spcBef>
              </a:pPr>
              <a:endParaRPr lang="en-US">
                <a:ea typeface="ＭＳ Ｐゴシック" pitchFamily="34" charset="-128"/>
              </a:endParaRPr>
            </a:p>
          </p:txBody>
        </p:sp>
        <p:sp>
          <p:nvSpPr>
            <p:cNvPr id="33" name="Freeform 114"/>
            <p:cNvSpPr>
              <a:spLocks/>
            </p:cNvSpPr>
            <p:nvPr/>
          </p:nvSpPr>
          <p:spPr bwMode="auto">
            <a:xfrm>
              <a:off x="3269" y="2836"/>
              <a:ext cx="230" cy="276"/>
            </a:xfrm>
            <a:custGeom>
              <a:avLst/>
              <a:gdLst>
                <a:gd name="T0" fmla="*/ 0 w 2075"/>
                <a:gd name="T1" fmla="*/ 0 h 2480"/>
                <a:gd name="T2" fmla="*/ 0 w 2075"/>
                <a:gd name="T3" fmla="*/ 0 h 2480"/>
                <a:gd name="T4" fmla="*/ 0 w 2075"/>
                <a:gd name="T5" fmla="*/ 0 h 2480"/>
                <a:gd name="T6" fmla="*/ 0 w 2075"/>
                <a:gd name="T7" fmla="*/ 0 h 2480"/>
                <a:gd name="T8" fmla="*/ 0 w 2075"/>
                <a:gd name="T9" fmla="*/ 0 h 2480"/>
                <a:gd name="T10" fmla="*/ 0 w 2075"/>
                <a:gd name="T11" fmla="*/ 0 h 2480"/>
                <a:gd name="T12" fmla="*/ 0 w 2075"/>
                <a:gd name="T13" fmla="*/ 0 h 2480"/>
                <a:gd name="T14" fmla="*/ 0 w 2075"/>
                <a:gd name="T15" fmla="*/ 0 h 2480"/>
                <a:gd name="T16" fmla="*/ 0 60000 65536"/>
                <a:gd name="T17" fmla="*/ 0 60000 65536"/>
                <a:gd name="T18" fmla="*/ 0 60000 65536"/>
                <a:gd name="T19" fmla="*/ 0 60000 65536"/>
                <a:gd name="T20" fmla="*/ 0 60000 65536"/>
                <a:gd name="T21" fmla="*/ 0 60000 65536"/>
                <a:gd name="T22" fmla="*/ 0 60000 65536"/>
                <a:gd name="T23" fmla="*/ 0 60000 65536"/>
                <a:gd name="T24" fmla="*/ 0 w 2075"/>
                <a:gd name="T25" fmla="*/ 0 h 2480"/>
                <a:gd name="T26" fmla="*/ 2075 w 2075"/>
                <a:gd name="T27" fmla="*/ 2480 h 2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5" h="2480">
                  <a:moveTo>
                    <a:pt x="1443" y="0"/>
                  </a:moveTo>
                  <a:lnTo>
                    <a:pt x="1443" y="1118"/>
                  </a:lnTo>
                  <a:lnTo>
                    <a:pt x="2075" y="1118"/>
                  </a:lnTo>
                  <a:lnTo>
                    <a:pt x="2075" y="1451"/>
                  </a:lnTo>
                  <a:lnTo>
                    <a:pt x="1455" y="1451"/>
                  </a:lnTo>
                  <a:lnTo>
                    <a:pt x="1455" y="2480"/>
                  </a:lnTo>
                  <a:lnTo>
                    <a:pt x="0" y="1285"/>
                  </a:lnTo>
                  <a:lnTo>
                    <a:pt x="1443" y="0"/>
                  </a:lnTo>
                  <a:close/>
                </a:path>
              </a:pathLst>
            </a:custGeom>
            <a:solidFill>
              <a:srgbClr val="1F1A17"/>
            </a:solidFill>
            <a:ln w="9525">
              <a:noFill/>
              <a:round/>
              <a:headEnd/>
              <a:tailEnd/>
            </a:ln>
          </p:spPr>
          <p:txBody>
            <a:bodyPr/>
            <a:lstStyle/>
            <a:p>
              <a:endParaRPr lang="en-US"/>
            </a:p>
          </p:txBody>
        </p:sp>
        <p:sp>
          <p:nvSpPr>
            <p:cNvPr id="34" name="Freeform 115"/>
            <p:cNvSpPr>
              <a:spLocks/>
            </p:cNvSpPr>
            <p:nvPr/>
          </p:nvSpPr>
          <p:spPr bwMode="auto">
            <a:xfrm>
              <a:off x="3250" y="3106"/>
              <a:ext cx="231" cy="276"/>
            </a:xfrm>
            <a:custGeom>
              <a:avLst/>
              <a:gdLst>
                <a:gd name="T0" fmla="*/ 0 w 2075"/>
                <a:gd name="T1" fmla="*/ 0 h 2480"/>
                <a:gd name="T2" fmla="*/ 0 w 2075"/>
                <a:gd name="T3" fmla="*/ 0 h 2480"/>
                <a:gd name="T4" fmla="*/ 0 w 2075"/>
                <a:gd name="T5" fmla="*/ 0 h 2480"/>
                <a:gd name="T6" fmla="*/ 0 w 2075"/>
                <a:gd name="T7" fmla="*/ 0 h 2480"/>
                <a:gd name="T8" fmla="*/ 0 w 2075"/>
                <a:gd name="T9" fmla="*/ 0 h 2480"/>
                <a:gd name="T10" fmla="*/ 0 w 2075"/>
                <a:gd name="T11" fmla="*/ 0 h 2480"/>
                <a:gd name="T12" fmla="*/ 0 w 2075"/>
                <a:gd name="T13" fmla="*/ 0 h 2480"/>
                <a:gd name="T14" fmla="*/ 0 w 2075"/>
                <a:gd name="T15" fmla="*/ 0 h 2480"/>
                <a:gd name="T16" fmla="*/ 0 60000 65536"/>
                <a:gd name="T17" fmla="*/ 0 60000 65536"/>
                <a:gd name="T18" fmla="*/ 0 60000 65536"/>
                <a:gd name="T19" fmla="*/ 0 60000 65536"/>
                <a:gd name="T20" fmla="*/ 0 60000 65536"/>
                <a:gd name="T21" fmla="*/ 0 60000 65536"/>
                <a:gd name="T22" fmla="*/ 0 60000 65536"/>
                <a:gd name="T23" fmla="*/ 0 60000 65536"/>
                <a:gd name="T24" fmla="*/ 0 w 2075"/>
                <a:gd name="T25" fmla="*/ 0 h 2480"/>
                <a:gd name="T26" fmla="*/ 2075 w 2075"/>
                <a:gd name="T27" fmla="*/ 2480 h 2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5" h="2480">
                  <a:moveTo>
                    <a:pt x="632" y="2480"/>
                  </a:moveTo>
                  <a:lnTo>
                    <a:pt x="632" y="1362"/>
                  </a:lnTo>
                  <a:lnTo>
                    <a:pt x="0" y="1362"/>
                  </a:lnTo>
                  <a:lnTo>
                    <a:pt x="0" y="1027"/>
                  </a:lnTo>
                  <a:lnTo>
                    <a:pt x="620" y="1027"/>
                  </a:lnTo>
                  <a:lnTo>
                    <a:pt x="620" y="0"/>
                  </a:lnTo>
                  <a:lnTo>
                    <a:pt x="2075" y="1195"/>
                  </a:lnTo>
                  <a:lnTo>
                    <a:pt x="632" y="2480"/>
                  </a:lnTo>
                  <a:close/>
                </a:path>
              </a:pathLst>
            </a:custGeom>
            <a:solidFill>
              <a:srgbClr val="1F1A17"/>
            </a:solidFill>
            <a:ln w="9525">
              <a:noFill/>
              <a:round/>
              <a:headEnd/>
              <a:tailEnd/>
            </a:ln>
          </p:spPr>
          <p:txBody>
            <a:bodyPr/>
            <a:lstStyle/>
            <a:p>
              <a:endParaRPr lang="en-US"/>
            </a:p>
          </p:txBody>
        </p:sp>
        <p:sp>
          <p:nvSpPr>
            <p:cNvPr id="35" name="Freeform 116"/>
            <p:cNvSpPr>
              <a:spLocks/>
            </p:cNvSpPr>
            <p:nvPr/>
          </p:nvSpPr>
          <p:spPr bwMode="auto">
            <a:xfrm>
              <a:off x="4295" y="2836"/>
              <a:ext cx="230" cy="276"/>
            </a:xfrm>
            <a:custGeom>
              <a:avLst/>
              <a:gdLst>
                <a:gd name="T0" fmla="*/ 0 w 2073"/>
                <a:gd name="T1" fmla="*/ 0 h 2480"/>
                <a:gd name="T2" fmla="*/ 0 w 2073"/>
                <a:gd name="T3" fmla="*/ 0 h 2480"/>
                <a:gd name="T4" fmla="*/ 0 w 2073"/>
                <a:gd name="T5" fmla="*/ 0 h 2480"/>
                <a:gd name="T6" fmla="*/ 0 w 2073"/>
                <a:gd name="T7" fmla="*/ 0 h 2480"/>
                <a:gd name="T8" fmla="*/ 0 w 2073"/>
                <a:gd name="T9" fmla="*/ 0 h 2480"/>
                <a:gd name="T10" fmla="*/ 0 w 2073"/>
                <a:gd name="T11" fmla="*/ 0 h 2480"/>
                <a:gd name="T12" fmla="*/ 0 w 2073"/>
                <a:gd name="T13" fmla="*/ 0 h 2480"/>
                <a:gd name="T14" fmla="*/ 0 w 2073"/>
                <a:gd name="T15" fmla="*/ 0 h 2480"/>
                <a:gd name="T16" fmla="*/ 0 60000 65536"/>
                <a:gd name="T17" fmla="*/ 0 60000 65536"/>
                <a:gd name="T18" fmla="*/ 0 60000 65536"/>
                <a:gd name="T19" fmla="*/ 0 60000 65536"/>
                <a:gd name="T20" fmla="*/ 0 60000 65536"/>
                <a:gd name="T21" fmla="*/ 0 60000 65536"/>
                <a:gd name="T22" fmla="*/ 0 60000 65536"/>
                <a:gd name="T23" fmla="*/ 0 60000 65536"/>
                <a:gd name="T24" fmla="*/ 0 w 2073"/>
                <a:gd name="T25" fmla="*/ 0 h 2480"/>
                <a:gd name="T26" fmla="*/ 2073 w 2073"/>
                <a:gd name="T27" fmla="*/ 2480 h 2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3" h="2480">
                  <a:moveTo>
                    <a:pt x="632" y="0"/>
                  </a:moveTo>
                  <a:lnTo>
                    <a:pt x="632" y="1118"/>
                  </a:lnTo>
                  <a:lnTo>
                    <a:pt x="0" y="1118"/>
                  </a:lnTo>
                  <a:lnTo>
                    <a:pt x="0" y="1451"/>
                  </a:lnTo>
                  <a:lnTo>
                    <a:pt x="619" y="1451"/>
                  </a:lnTo>
                  <a:lnTo>
                    <a:pt x="619" y="2480"/>
                  </a:lnTo>
                  <a:lnTo>
                    <a:pt x="2073" y="1285"/>
                  </a:lnTo>
                  <a:lnTo>
                    <a:pt x="632" y="0"/>
                  </a:lnTo>
                  <a:close/>
                </a:path>
              </a:pathLst>
            </a:custGeom>
            <a:solidFill>
              <a:srgbClr val="1F1A17"/>
            </a:solidFill>
            <a:ln w="9525">
              <a:noFill/>
              <a:round/>
              <a:headEnd/>
              <a:tailEnd/>
            </a:ln>
          </p:spPr>
          <p:txBody>
            <a:bodyPr/>
            <a:lstStyle/>
            <a:p>
              <a:endParaRPr lang="en-US"/>
            </a:p>
          </p:txBody>
        </p:sp>
        <p:sp>
          <p:nvSpPr>
            <p:cNvPr id="36" name="Freeform 117"/>
            <p:cNvSpPr>
              <a:spLocks/>
            </p:cNvSpPr>
            <p:nvPr/>
          </p:nvSpPr>
          <p:spPr bwMode="auto">
            <a:xfrm>
              <a:off x="4313" y="3106"/>
              <a:ext cx="230" cy="276"/>
            </a:xfrm>
            <a:custGeom>
              <a:avLst/>
              <a:gdLst>
                <a:gd name="T0" fmla="*/ 0 w 2074"/>
                <a:gd name="T1" fmla="*/ 0 h 2480"/>
                <a:gd name="T2" fmla="*/ 0 w 2074"/>
                <a:gd name="T3" fmla="*/ 0 h 2480"/>
                <a:gd name="T4" fmla="*/ 0 w 2074"/>
                <a:gd name="T5" fmla="*/ 0 h 2480"/>
                <a:gd name="T6" fmla="*/ 0 w 2074"/>
                <a:gd name="T7" fmla="*/ 0 h 2480"/>
                <a:gd name="T8" fmla="*/ 0 w 2074"/>
                <a:gd name="T9" fmla="*/ 0 h 2480"/>
                <a:gd name="T10" fmla="*/ 0 w 2074"/>
                <a:gd name="T11" fmla="*/ 0 h 2480"/>
                <a:gd name="T12" fmla="*/ 0 w 2074"/>
                <a:gd name="T13" fmla="*/ 0 h 2480"/>
                <a:gd name="T14" fmla="*/ 0 w 2074"/>
                <a:gd name="T15" fmla="*/ 0 h 2480"/>
                <a:gd name="T16" fmla="*/ 0 60000 65536"/>
                <a:gd name="T17" fmla="*/ 0 60000 65536"/>
                <a:gd name="T18" fmla="*/ 0 60000 65536"/>
                <a:gd name="T19" fmla="*/ 0 60000 65536"/>
                <a:gd name="T20" fmla="*/ 0 60000 65536"/>
                <a:gd name="T21" fmla="*/ 0 60000 65536"/>
                <a:gd name="T22" fmla="*/ 0 60000 65536"/>
                <a:gd name="T23" fmla="*/ 0 60000 65536"/>
                <a:gd name="T24" fmla="*/ 0 w 2074"/>
                <a:gd name="T25" fmla="*/ 0 h 2480"/>
                <a:gd name="T26" fmla="*/ 2074 w 2074"/>
                <a:gd name="T27" fmla="*/ 2480 h 2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4" h="2480">
                  <a:moveTo>
                    <a:pt x="1442" y="2480"/>
                  </a:moveTo>
                  <a:lnTo>
                    <a:pt x="1442" y="1362"/>
                  </a:lnTo>
                  <a:lnTo>
                    <a:pt x="2074" y="1362"/>
                  </a:lnTo>
                  <a:lnTo>
                    <a:pt x="2074" y="1027"/>
                  </a:lnTo>
                  <a:lnTo>
                    <a:pt x="1454" y="1027"/>
                  </a:lnTo>
                  <a:lnTo>
                    <a:pt x="1454" y="0"/>
                  </a:lnTo>
                  <a:lnTo>
                    <a:pt x="0" y="1195"/>
                  </a:lnTo>
                  <a:lnTo>
                    <a:pt x="1442" y="2480"/>
                  </a:lnTo>
                  <a:close/>
                </a:path>
              </a:pathLst>
            </a:custGeom>
            <a:solidFill>
              <a:srgbClr val="1F1A17"/>
            </a:solidFill>
            <a:ln w="9525">
              <a:noFill/>
              <a:round/>
              <a:headEnd/>
              <a:tailEnd/>
            </a:ln>
          </p:spPr>
          <p:txBody>
            <a:bodyPr/>
            <a:lstStyle/>
            <a:p>
              <a:endParaRPr lang="en-US"/>
            </a:p>
          </p:txBody>
        </p:sp>
        <p:sp>
          <p:nvSpPr>
            <p:cNvPr id="37" name="Freeform 118"/>
            <p:cNvSpPr>
              <a:spLocks/>
            </p:cNvSpPr>
            <p:nvPr/>
          </p:nvSpPr>
          <p:spPr bwMode="auto">
            <a:xfrm>
              <a:off x="3258" y="2825"/>
              <a:ext cx="230" cy="276"/>
            </a:xfrm>
            <a:custGeom>
              <a:avLst/>
              <a:gdLst>
                <a:gd name="T0" fmla="*/ 0 w 2074"/>
                <a:gd name="T1" fmla="*/ 0 h 2478"/>
                <a:gd name="T2" fmla="*/ 0 w 2074"/>
                <a:gd name="T3" fmla="*/ 0 h 2478"/>
                <a:gd name="T4" fmla="*/ 0 w 2074"/>
                <a:gd name="T5" fmla="*/ 0 h 2478"/>
                <a:gd name="T6" fmla="*/ 0 w 2074"/>
                <a:gd name="T7" fmla="*/ 0 h 2478"/>
                <a:gd name="T8" fmla="*/ 0 w 2074"/>
                <a:gd name="T9" fmla="*/ 0 h 2478"/>
                <a:gd name="T10" fmla="*/ 0 w 2074"/>
                <a:gd name="T11" fmla="*/ 0 h 2478"/>
                <a:gd name="T12" fmla="*/ 0 w 2074"/>
                <a:gd name="T13" fmla="*/ 0 h 2478"/>
                <a:gd name="T14" fmla="*/ 0 w 2074"/>
                <a:gd name="T15" fmla="*/ 0 h 2478"/>
                <a:gd name="T16" fmla="*/ 0 60000 65536"/>
                <a:gd name="T17" fmla="*/ 0 60000 65536"/>
                <a:gd name="T18" fmla="*/ 0 60000 65536"/>
                <a:gd name="T19" fmla="*/ 0 60000 65536"/>
                <a:gd name="T20" fmla="*/ 0 60000 65536"/>
                <a:gd name="T21" fmla="*/ 0 60000 65536"/>
                <a:gd name="T22" fmla="*/ 0 60000 65536"/>
                <a:gd name="T23" fmla="*/ 0 60000 65536"/>
                <a:gd name="T24" fmla="*/ 0 w 2074"/>
                <a:gd name="T25" fmla="*/ 0 h 2478"/>
                <a:gd name="T26" fmla="*/ 2074 w 2074"/>
                <a:gd name="T27" fmla="*/ 2478 h 2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4" h="2478">
                  <a:moveTo>
                    <a:pt x="1442" y="0"/>
                  </a:moveTo>
                  <a:lnTo>
                    <a:pt x="1442" y="1117"/>
                  </a:lnTo>
                  <a:lnTo>
                    <a:pt x="2074" y="1117"/>
                  </a:lnTo>
                  <a:lnTo>
                    <a:pt x="2074" y="1451"/>
                  </a:lnTo>
                  <a:lnTo>
                    <a:pt x="1455" y="1451"/>
                  </a:lnTo>
                  <a:lnTo>
                    <a:pt x="1455" y="2478"/>
                  </a:lnTo>
                  <a:lnTo>
                    <a:pt x="0" y="1283"/>
                  </a:lnTo>
                  <a:lnTo>
                    <a:pt x="1442" y="0"/>
                  </a:lnTo>
                  <a:close/>
                </a:path>
              </a:pathLst>
            </a:custGeom>
            <a:solidFill>
              <a:srgbClr val="FFFFFF"/>
            </a:solidFill>
            <a:ln w="9525">
              <a:noFill/>
              <a:round/>
              <a:headEnd/>
              <a:tailEnd/>
            </a:ln>
          </p:spPr>
          <p:txBody>
            <a:bodyPr/>
            <a:lstStyle/>
            <a:p>
              <a:endParaRPr lang="en-US"/>
            </a:p>
          </p:txBody>
        </p:sp>
        <p:sp>
          <p:nvSpPr>
            <p:cNvPr id="38" name="Freeform 119"/>
            <p:cNvSpPr>
              <a:spLocks/>
            </p:cNvSpPr>
            <p:nvPr/>
          </p:nvSpPr>
          <p:spPr bwMode="auto">
            <a:xfrm>
              <a:off x="3240" y="3095"/>
              <a:ext cx="230" cy="276"/>
            </a:xfrm>
            <a:custGeom>
              <a:avLst/>
              <a:gdLst>
                <a:gd name="T0" fmla="*/ 0 w 2074"/>
                <a:gd name="T1" fmla="*/ 0 h 2480"/>
                <a:gd name="T2" fmla="*/ 0 w 2074"/>
                <a:gd name="T3" fmla="*/ 0 h 2480"/>
                <a:gd name="T4" fmla="*/ 0 w 2074"/>
                <a:gd name="T5" fmla="*/ 0 h 2480"/>
                <a:gd name="T6" fmla="*/ 0 w 2074"/>
                <a:gd name="T7" fmla="*/ 0 h 2480"/>
                <a:gd name="T8" fmla="*/ 0 w 2074"/>
                <a:gd name="T9" fmla="*/ 0 h 2480"/>
                <a:gd name="T10" fmla="*/ 0 w 2074"/>
                <a:gd name="T11" fmla="*/ 0 h 2480"/>
                <a:gd name="T12" fmla="*/ 0 w 2074"/>
                <a:gd name="T13" fmla="*/ 0 h 2480"/>
                <a:gd name="T14" fmla="*/ 0 w 2074"/>
                <a:gd name="T15" fmla="*/ 0 h 2480"/>
                <a:gd name="T16" fmla="*/ 0 60000 65536"/>
                <a:gd name="T17" fmla="*/ 0 60000 65536"/>
                <a:gd name="T18" fmla="*/ 0 60000 65536"/>
                <a:gd name="T19" fmla="*/ 0 60000 65536"/>
                <a:gd name="T20" fmla="*/ 0 60000 65536"/>
                <a:gd name="T21" fmla="*/ 0 60000 65536"/>
                <a:gd name="T22" fmla="*/ 0 60000 65536"/>
                <a:gd name="T23" fmla="*/ 0 60000 65536"/>
                <a:gd name="T24" fmla="*/ 0 w 2074"/>
                <a:gd name="T25" fmla="*/ 0 h 2480"/>
                <a:gd name="T26" fmla="*/ 2074 w 2074"/>
                <a:gd name="T27" fmla="*/ 2480 h 2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4" h="2480">
                  <a:moveTo>
                    <a:pt x="632" y="2480"/>
                  </a:moveTo>
                  <a:lnTo>
                    <a:pt x="632" y="1362"/>
                  </a:lnTo>
                  <a:lnTo>
                    <a:pt x="0" y="1362"/>
                  </a:lnTo>
                  <a:lnTo>
                    <a:pt x="0" y="1028"/>
                  </a:lnTo>
                  <a:lnTo>
                    <a:pt x="620" y="1028"/>
                  </a:lnTo>
                  <a:lnTo>
                    <a:pt x="620" y="0"/>
                  </a:lnTo>
                  <a:lnTo>
                    <a:pt x="2074" y="1195"/>
                  </a:lnTo>
                  <a:lnTo>
                    <a:pt x="632" y="2480"/>
                  </a:lnTo>
                  <a:close/>
                </a:path>
              </a:pathLst>
            </a:custGeom>
            <a:solidFill>
              <a:srgbClr val="FFFFFF"/>
            </a:solidFill>
            <a:ln w="9525">
              <a:noFill/>
              <a:round/>
              <a:headEnd/>
              <a:tailEnd/>
            </a:ln>
          </p:spPr>
          <p:txBody>
            <a:bodyPr/>
            <a:lstStyle/>
            <a:p>
              <a:endParaRPr lang="en-US"/>
            </a:p>
          </p:txBody>
        </p:sp>
        <p:sp>
          <p:nvSpPr>
            <p:cNvPr id="39" name="Freeform 120"/>
            <p:cNvSpPr>
              <a:spLocks/>
            </p:cNvSpPr>
            <p:nvPr/>
          </p:nvSpPr>
          <p:spPr bwMode="auto">
            <a:xfrm>
              <a:off x="4284" y="2825"/>
              <a:ext cx="230" cy="276"/>
            </a:xfrm>
            <a:custGeom>
              <a:avLst/>
              <a:gdLst>
                <a:gd name="T0" fmla="*/ 0 w 2074"/>
                <a:gd name="T1" fmla="*/ 0 h 2478"/>
                <a:gd name="T2" fmla="*/ 0 w 2074"/>
                <a:gd name="T3" fmla="*/ 0 h 2478"/>
                <a:gd name="T4" fmla="*/ 0 w 2074"/>
                <a:gd name="T5" fmla="*/ 0 h 2478"/>
                <a:gd name="T6" fmla="*/ 0 w 2074"/>
                <a:gd name="T7" fmla="*/ 0 h 2478"/>
                <a:gd name="T8" fmla="*/ 0 w 2074"/>
                <a:gd name="T9" fmla="*/ 0 h 2478"/>
                <a:gd name="T10" fmla="*/ 0 w 2074"/>
                <a:gd name="T11" fmla="*/ 0 h 2478"/>
                <a:gd name="T12" fmla="*/ 0 w 2074"/>
                <a:gd name="T13" fmla="*/ 0 h 2478"/>
                <a:gd name="T14" fmla="*/ 0 w 2074"/>
                <a:gd name="T15" fmla="*/ 0 h 2478"/>
                <a:gd name="T16" fmla="*/ 0 60000 65536"/>
                <a:gd name="T17" fmla="*/ 0 60000 65536"/>
                <a:gd name="T18" fmla="*/ 0 60000 65536"/>
                <a:gd name="T19" fmla="*/ 0 60000 65536"/>
                <a:gd name="T20" fmla="*/ 0 60000 65536"/>
                <a:gd name="T21" fmla="*/ 0 60000 65536"/>
                <a:gd name="T22" fmla="*/ 0 60000 65536"/>
                <a:gd name="T23" fmla="*/ 0 60000 65536"/>
                <a:gd name="T24" fmla="*/ 0 w 2074"/>
                <a:gd name="T25" fmla="*/ 0 h 2478"/>
                <a:gd name="T26" fmla="*/ 2074 w 2074"/>
                <a:gd name="T27" fmla="*/ 2478 h 2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4" h="2478">
                  <a:moveTo>
                    <a:pt x="632" y="0"/>
                  </a:moveTo>
                  <a:lnTo>
                    <a:pt x="632" y="1117"/>
                  </a:lnTo>
                  <a:lnTo>
                    <a:pt x="0" y="1117"/>
                  </a:lnTo>
                  <a:lnTo>
                    <a:pt x="0" y="1451"/>
                  </a:lnTo>
                  <a:lnTo>
                    <a:pt x="620" y="1451"/>
                  </a:lnTo>
                  <a:lnTo>
                    <a:pt x="620" y="2478"/>
                  </a:lnTo>
                  <a:lnTo>
                    <a:pt x="2074" y="1283"/>
                  </a:lnTo>
                  <a:lnTo>
                    <a:pt x="632" y="0"/>
                  </a:lnTo>
                  <a:close/>
                </a:path>
              </a:pathLst>
            </a:custGeom>
            <a:solidFill>
              <a:srgbClr val="FFFFFF"/>
            </a:solidFill>
            <a:ln w="9525">
              <a:noFill/>
              <a:round/>
              <a:headEnd/>
              <a:tailEnd/>
            </a:ln>
          </p:spPr>
          <p:txBody>
            <a:bodyPr/>
            <a:lstStyle/>
            <a:p>
              <a:endParaRPr lang="en-US"/>
            </a:p>
          </p:txBody>
        </p:sp>
        <p:sp>
          <p:nvSpPr>
            <p:cNvPr id="40" name="Freeform 121"/>
            <p:cNvSpPr>
              <a:spLocks/>
            </p:cNvSpPr>
            <p:nvPr/>
          </p:nvSpPr>
          <p:spPr bwMode="auto">
            <a:xfrm>
              <a:off x="4302" y="3095"/>
              <a:ext cx="230" cy="276"/>
            </a:xfrm>
            <a:custGeom>
              <a:avLst/>
              <a:gdLst>
                <a:gd name="T0" fmla="*/ 0 w 2074"/>
                <a:gd name="T1" fmla="*/ 0 h 2480"/>
                <a:gd name="T2" fmla="*/ 0 w 2074"/>
                <a:gd name="T3" fmla="*/ 0 h 2480"/>
                <a:gd name="T4" fmla="*/ 0 w 2074"/>
                <a:gd name="T5" fmla="*/ 0 h 2480"/>
                <a:gd name="T6" fmla="*/ 0 w 2074"/>
                <a:gd name="T7" fmla="*/ 0 h 2480"/>
                <a:gd name="T8" fmla="*/ 0 w 2074"/>
                <a:gd name="T9" fmla="*/ 0 h 2480"/>
                <a:gd name="T10" fmla="*/ 0 w 2074"/>
                <a:gd name="T11" fmla="*/ 0 h 2480"/>
                <a:gd name="T12" fmla="*/ 0 w 2074"/>
                <a:gd name="T13" fmla="*/ 0 h 2480"/>
                <a:gd name="T14" fmla="*/ 0 w 2074"/>
                <a:gd name="T15" fmla="*/ 0 h 2480"/>
                <a:gd name="T16" fmla="*/ 0 60000 65536"/>
                <a:gd name="T17" fmla="*/ 0 60000 65536"/>
                <a:gd name="T18" fmla="*/ 0 60000 65536"/>
                <a:gd name="T19" fmla="*/ 0 60000 65536"/>
                <a:gd name="T20" fmla="*/ 0 60000 65536"/>
                <a:gd name="T21" fmla="*/ 0 60000 65536"/>
                <a:gd name="T22" fmla="*/ 0 60000 65536"/>
                <a:gd name="T23" fmla="*/ 0 60000 65536"/>
                <a:gd name="T24" fmla="*/ 0 w 2074"/>
                <a:gd name="T25" fmla="*/ 0 h 2480"/>
                <a:gd name="T26" fmla="*/ 2074 w 2074"/>
                <a:gd name="T27" fmla="*/ 2480 h 2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4" h="2480">
                  <a:moveTo>
                    <a:pt x="1443" y="2480"/>
                  </a:moveTo>
                  <a:lnTo>
                    <a:pt x="1443" y="1362"/>
                  </a:lnTo>
                  <a:lnTo>
                    <a:pt x="2074" y="1362"/>
                  </a:lnTo>
                  <a:lnTo>
                    <a:pt x="2074" y="1028"/>
                  </a:lnTo>
                  <a:lnTo>
                    <a:pt x="1455" y="1028"/>
                  </a:lnTo>
                  <a:lnTo>
                    <a:pt x="1455" y="0"/>
                  </a:lnTo>
                  <a:lnTo>
                    <a:pt x="0" y="1195"/>
                  </a:lnTo>
                  <a:lnTo>
                    <a:pt x="1443" y="2480"/>
                  </a:lnTo>
                  <a:close/>
                </a:path>
              </a:pathLst>
            </a:custGeom>
            <a:solidFill>
              <a:srgbClr val="FFFFFF"/>
            </a:solidFill>
            <a:ln w="9525">
              <a:noFill/>
              <a:round/>
              <a:headEnd/>
              <a:tailEnd/>
            </a:ln>
          </p:spPr>
          <p:txBody>
            <a:bodyPr/>
            <a:lstStyle/>
            <a:p>
              <a:endParaRPr lang="en-US"/>
            </a:p>
          </p:txBody>
        </p:sp>
        <p:sp>
          <p:nvSpPr>
            <p:cNvPr id="41" name="Freeform 122"/>
            <p:cNvSpPr>
              <a:spLocks/>
            </p:cNvSpPr>
            <p:nvPr/>
          </p:nvSpPr>
          <p:spPr bwMode="auto">
            <a:xfrm>
              <a:off x="2987" y="2027"/>
              <a:ext cx="1794" cy="614"/>
            </a:xfrm>
            <a:custGeom>
              <a:avLst/>
              <a:gdLst>
                <a:gd name="T0" fmla="*/ 0 w 16146"/>
                <a:gd name="T1" fmla="*/ 0 h 5529"/>
                <a:gd name="T2" fmla="*/ 0 w 16146"/>
                <a:gd name="T3" fmla="*/ 0 h 5529"/>
                <a:gd name="T4" fmla="*/ 0 w 16146"/>
                <a:gd name="T5" fmla="*/ 0 h 5529"/>
                <a:gd name="T6" fmla="*/ 0 w 16146"/>
                <a:gd name="T7" fmla="*/ 0 h 5529"/>
                <a:gd name="T8" fmla="*/ 0 w 16146"/>
                <a:gd name="T9" fmla="*/ 0 h 5529"/>
                <a:gd name="T10" fmla="*/ 0 w 16146"/>
                <a:gd name="T11" fmla="*/ 0 h 5529"/>
                <a:gd name="T12" fmla="*/ 0 w 16146"/>
                <a:gd name="T13" fmla="*/ 0 h 5529"/>
                <a:gd name="T14" fmla="*/ 0 w 16146"/>
                <a:gd name="T15" fmla="*/ 0 h 5529"/>
                <a:gd name="T16" fmla="*/ 0 w 16146"/>
                <a:gd name="T17" fmla="*/ 0 h 5529"/>
                <a:gd name="T18" fmla="*/ 0 w 16146"/>
                <a:gd name="T19" fmla="*/ 0 h 5529"/>
                <a:gd name="T20" fmla="*/ 0 w 16146"/>
                <a:gd name="T21" fmla="*/ 0 h 5529"/>
                <a:gd name="T22" fmla="*/ 0 w 16146"/>
                <a:gd name="T23" fmla="*/ 0 h 5529"/>
                <a:gd name="T24" fmla="*/ 0 w 16146"/>
                <a:gd name="T25" fmla="*/ 0 h 5529"/>
                <a:gd name="T26" fmla="*/ 0 w 16146"/>
                <a:gd name="T27" fmla="*/ 0 h 5529"/>
                <a:gd name="T28" fmla="*/ 0 w 16146"/>
                <a:gd name="T29" fmla="*/ 0 h 5529"/>
                <a:gd name="T30" fmla="*/ 0 w 16146"/>
                <a:gd name="T31" fmla="*/ 0 h 5529"/>
                <a:gd name="T32" fmla="*/ 0 w 16146"/>
                <a:gd name="T33" fmla="*/ 0 h 5529"/>
                <a:gd name="T34" fmla="*/ 0 w 16146"/>
                <a:gd name="T35" fmla="*/ 0 h 5529"/>
                <a:gd name="T36" fmla="*/ 0 w 16146"/>
                <a:gd name="T37" fmla="*/ 0 h 5529"/>
                <a:gd name="T38" fmla="*/ 0 w 16146"/>
                <a:gd name="T39" fmla="*/ 0 h 5529"/>
                <a:gd name="T40" fmla="*/ 0 w 16146"/>
                <a:gd name="T41" fmla="*/ 0 h 5529"/>
                <a:gd name="T42" fmla="*/ 0 w 16146"/>
                <a:gd name="T43" fmla="*/ 0 h 5529"/>
                <a:gd name="T44" fmla="*/ 0 w 16146"/>
                <a:gd name="T45" fmla="*/ 0 h 5529"/>
                <a:gd name="T46" fmla="*/ 0 w 16146"/>
                <a:gd name="T47" fmla="*/ 0 h 5529"/>
                <a:gd name="T48" fmla="*/ 0 w 16146"/>
                <a:gd name="T49" fmla="*/ 0 h 5529"/>
                <a:gd name="T50" fmla="*/ 0 w 16146"/>
                <a:gd name="T51" fmla="*/ 0 h 5529"/>
                <a:gd name="T52" fmla="*/ 0 w 16146"/>
                <a:gd name="T53" fmla="*/ 0 h 5529"/>
                <a:gd name="T54" fmla="*/ 0 w 16146"/>
                <a:gd name="T55" fmla="*/ 0 h 5529"/>
                <a:gd name="T56" fmla="*/ 0 w 16146"/>
                <a:gd name="T57" fmla="*/ 0 h 5529"/>
                <a:gd name="T58" fmla="*/ 0 w 16146"/>
                <a:gd name="T59" fmla="*/ 0 h 5529"/>
                <a:gd name="T60" fmla="*/ 0 w 16146"/>
                <a:gd name="T61" fmla="*/ 0 h 5529"/>
                <a:gd name="T62" fmla="*/ 0 w 16146"/>
                <a:gd name="T63" fmla="*/ 0 h 5529"/>
                <a:gd name="T64" fmla="*/ 0 w 16146"/>
                <a:gd name="T65" fmla="*/ 0 h 5529"/>
                <a:gd name="T66" fmla="*/ 0 w 16146"/>
                <a:gd name="T67" fmla="*/ 0 h 5529"/>
                <a:gd name="T68" fmla="*/ 0 w 16146"/>
                <a:gd name="T69" fmla="*/ 0 h 5529"/>
                <a:gd name="T70" fmla="*/ 0 w 16146"/>
                <a:gd name="T71" fmla="*/ 0 h 5529"/>
                <a:gd name="T72" fmla="*/ 0 w 16146"/>
                <a:gd name="T73" fmla="*/ 0 h 5529"/>
                <a:gd name="T74" fmla="*/ 0 w 16146"/>
                <a:gd name="T75" fmla="*/ 0 h 5529"/>
                <a:gd name="T76" fmla="*/ 0 w 16146"/>
                <a:gd name="T77" fmla="*/ 0 h 5529"/>
                <a:gd name="T78" fmla="*/ 0 w 16146"/>
                <a:gd name="T79" fmla="*/ 0 h 5529"/>
                <a:gd name="T80" fmla="*/ 0 w 16146"/>
                <a:gd name="T81" fmla="*/ 0 h 5529"/>
                <a:gd name="T82" fmla="*/ 0 w 16146"/>
                <a:gd name="T83" fmla="*/ 0 h 5529"/>
                <a:gd name="T84" fmla="*/ 0 w 16146"/>
                <a:gd name="T85" fmla="*/ 0 h 55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46"/>
                <a:gd name="T130" fmla="*/ 0 h 5529"/>
                <a:gd name="T131" fmla="*/ 16146 w 16146"/>
                <a:gd name="T132" fmla="*/ 5529 h 55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46" h="5529">
                  <a:moveTo>
                    <a:pt x="16146" y="2764"/>
                  </a:moveTo>
                  <a:lnTo>
                    <a:pt x="16136" y="2907"/>
                  </a:lnTo>
                  <a:lnTo>
                    <a:pt x="16105" y="3048"/>
                  </a:lnTo>
                  <a:lnTo>
                    <a:pt x="16053" y="3186"/>
                  </a:lnTo>
                  <a:lnTo>
                    <a:pt x="15982" y="3322"/>
                  </a:lnTo>
                  <a:lnTo>
                    <a:pt x="15892" y="3456"/>
                  </a:lnTo>
                  <a:lnTo>
                    <a:pt x="15783" y="3587"/>
                  </a:lnTo>
                  <a:lnTo>
                    <a:pt x="15657" y="3715"/>
                  </a:lnTo>
                  <a:lnTo>
                    <a:pt x="15512" y="3840"/>
                  </a:lnTo>
                  <a:lnTo>
                    <a:pt x="15350" y="3963"/>
                  </a:lnTo>
                  <a:lnTo>
                    <a:pt x="15171" y="4082"/>
                  </a:lnTo>
                  <a:lnTo>
                    <a:pt x="14977" y="4199"/>
                  </a:lnTo>
                  <a:lnTo>
                    <a:pt x="14767" y="4310"/>
                  </a:lnTo>
                  <a:lnTo>
                    <a:pt x="14542" y="4418"/>
                  </a:lnTo>
                  <a:lnTo>
                    <a:pt x="14302" y="4523"/>
                  </a:lnTo>
                  <a:lnTo>
                    <a:pt x="14048" y="4624"/>
                  </a:lnTo>
                  <a:lnTo>
                    <a:pt x="13781" y="4719"/>
                  </a:lnTo>
                  <a:lnTo>
                    <a:pt x="13500" y="4811"/>
                  </a:lnTo>
                  <a:lnTo>
                    <a:pt x="13207" y="4898"/>
                  </a:lnTo>
                  <a:lnTo>
                    <a:pt x="12903" y="4980"/>
                  </a:lnTo>
                  <a:lnTo>
                    <a:pt x="12586" y="5057"/>
                  </a:lnTo>
                  <a:lnTo>
                    <a:pt x="12258" y="5129"/>
                  </a:lnTo>
                  <a:lnTo>
                    <a:pt x="11920" y="5196"/>
                  </a:lnTo>
                  <a:lnTo>
                    <a:pt x="11572" y="5257"/>
                  </a:lnTo>
                  <a:lnTo>
                    <a:pt x="11214" y="5313"/>
                  </a:lnTo>
                  <a:lnTo>
                    <a:pt x="10848" y="5362"/>
                  </a:lnTo>
                  <a:lnTo>
                    <a:pt x="10473" y="5406"/>
                  </a:lnTo>
                  <a:lnTo>
                    <a:pt x="10089" y="5442"/>
                  </a:lnTo>
                  <a:lnTo>
                    <a:pt x="9699" y="5473"/>
                  </a:lnTo>
                  <a:lnTo>
                    <a:pt x="9302" y="5498"/>
                  </a:lnTo>
                  <a:lnTo>
                    <a:pt x="8898" y="5515"/>
                  </a:lnTo>
                  <a:lnTo>
                    <a:pt x="8489" y="5526"/>
                  </a:lnTo>
                  <a:lnTo>
                    <a:pt x="8073" y="5529"/>
                  </a:lnTo>
                  <a:lnTo>
                    <a:pt x="7658" y="5526"/>
                  </a:lnTo>
                  <a:lnTo>
                    <a:pt x="7248" y="5515"/>
                  </a:lnTo>
                  <a:lnTo>
                    <a:pt x="6844" y="5498"/>
                  </a:lnTo>
                  <a:lnTo>
                    <a:pt x="6447" y="5473"/>
                  </a:lnTo>
                  <a:lnTo>
                    <a:pt x="6057" y="5442"/>
                  </a:lnTo>
                  <a:lnTo>
                    <a:pt x="5673" y="5406"/>
                  </a:lnTo>
                  <a:lnTo>
                    <a:pt x="5298" y="5362"/>
                  </a:lnTo>
                  <a:lnTo>
                    <a:pt x="4932" y="5313"/>
                  </a:lnTo>
                  <a:lnTo>
                    <a:pt x="4573" y="5257"/>
                  </a:lnTo>
                  <a:lnTo>
                    <a:pt x="4226" y="5196"/>
                  </a:lnTo>
                  <a:lnTo>
                    <a:pt x="3888" y="5129"/>
                  </a:lnTo>
                  <a:lnTo>
                    <a:pt x="3560" y="5057"/>
                  </a:lnTo>
                  <a:lnTo>
                    <a:pt x="3243" y="4980"/>
                  </a:lnTo>
                  <a:lnTo>
                    <a:pt x="2939" y="4898"/>
                  </a:lnTo>
                  <a:lnTo>
                    <a:pt x="2646" y="4811"/>
                  </a:lnTo>
                  <a:lnTo>
                    <a:pt x="2365" y="4719"/>
                  </a:lnTo>
                  <a:lnTo>
                    <a:pt x="2097" y="4624"/>
                  </a:lnTo>
                  <a:lnTo>
                    <a:pt x="1844" y="4523"/>
                  </a:lnTo>
                  <a:lnTo>
                    <a:pt x="1604" y="4418"/>
                  </a:lnTo>
                  <a:lnTo>
                    <a:pt x="1379" y="4310"/>
                  </a:lnTo>
                  <a:lnTo>
                    <a:pt x="1169" y="4199"/>
                  </a:lnTo>
                  <a:lnTo>
                    <a:pt x="975" y="4082"/>
                  </a:lnTo>
                  <a:lnTo>
                    <a:pt x="796" y="3963"/>
                  </a:lnTo>
                  <a:lnTo>
                    <a:pt x="634" y="3840"/>
                  </a:lnTo>
                  <a:lnTo>
                    <a:pt x="489" y="3715"/>
                  </a:lnTo>
                  <a:lnTo>
                    <a:pt x="363" y="3587"/>
                  </a:lnTo>
                  <a:lnTo>
                    <a:pt x="253" y="3456"/>
                  </a:lnTo>
                  <a:lnTo>
                    <a:pt x="164" y="3322"/>
                  </a:lnTo>
                  <a:lnTo>
                    <a:pt x="93" y="3186"/>
                  </a:lnTo>
                  <a:lnTo>
                    <a:pt x="41" y="3048"/>
                  </a:lnTo>
                  <a:lnTo>
                    <a:pt x="10" y="2907"/>
                  </a:lnTo>
                  <a:lnTo>
                    <a:pt x="0" y="2764"/>
                  </a:lnTo>
                  <a:lnTo>
                    <a:pt x="10" y="2622"/>
                  </a:lnTo>
                  <a:lnTo>
                    <a:pt x="41" y="2482"/>
                  </a:lnTo>
                  <a:lnTo>
                    <a:pt x="93" y="2344"/>
                  </a:lnTo>
                  <a:lnTo>
                    <a:pt x="164" y="2208"/>
                  </a:lnTo>
                  <a:lnTo>
                    <a:pt x="253" y="2074"/>
                  </a:lnTo>
                  <a:lnTo>
                    <a:pt x="363" y="1943"/>
                  </a:lnTo>
                  <a:lnTo>
                    <a:pt x="489" y="1814"/>
                  </a:lnTo>
                  <a:lnTo>
                    <a:pt x="634" y="1689"/>
                  </a:lnTo>
                  <a:lnTo>
                    <a:pt x="796" y="1566"/>
                  </a:lnTo>
                  <a:lnTo>
                    <a:pt x="975" y="1447"/>
                  </a:lnTo>
                  <a:lnTo>
                    <a:pt x="1169" y="1331"/>
                  </a:lnTo>
                  <a:lnTo>
                    <a:pt x="1379" y="1220"/>
                  </a:lnTo>
                  <a:lnTo>
                    <a:pt x="1604" y="1111"/>
                  </a:lnTo>
                  <a:lnTo>
                    <a:pt x="1844" y="1007"/>
                  </a:lnTo>
                  <a:lnTo>
                    <a:pt x="2097" y="906"/>
                  </a:lnTo>
                  <a:lnTo>
                    <a:pt x="2365" y="810"/>
                  </a:lnTo>
                  <a:lnTo>
                    <a:pt x="2646" y="718"/>
                  </a:lnTo>
                  <a:lnTo>
                    <a:pt x="2939" y="631"/>
                  </a:lnTo>
                  <a:lnTo>
                    <a:pt x="3243" y="550"/>
                  </a:lnTo>
                  <a:lnTo>
                    <a:pt x="3560" y="472"/>
                  </a:lnTo>
                  <a:lnTo>
                    <a:pt x="3888" y="400"/>
                  </a:lnTo>
                  <a:lnTo>
                    <a:pt x="4226" y="334"/>
                  </a:lnTo>
                  <a:lnTo>
                    <a:pt x="4573" y="272"/>
                  </a:lnTo>
                  <a:lnTo>
                    <a:pt x="4932" y="217"/>
                  </a:lnTo>
                  <a:lnTo>
                    <a:pt x="5298" y="168"/>
                  </a:lnTo>
                  <a:lnTo>
                    <a:pt x="5673" y="124"/>
                  </a:lnTo>
                  <a:lnTo>
                    <a:pt x="6057" y="87"/>
                  </a:lnTo>
                  <a:lnTo>
                    <a:pt x="6447" y="56"/>
                  </a:lnTo>
                  <a:lnTo>
                    <a:pt x="6844" y="32"/>
                  </a:lnTo>
                  <a:lnTo>
                    <a:pt x="7248" y="15"/>
                  </a:lnTo>
                  <a:lnTo>
                    <a:pt x="7658" y="3"/>
                  </a:lnTo>
                  <a:lnTo>
                    <a:pt x="8073" y="0"/>
                  </a:lnTo>
                  <a:lnTo>
                    <a:pt x="8489" y="3"/>
                  </a:lnTo>
                  <a:lnTo>
                    <a:pt x="8898" y="15"/>
                  </a:lnTo>
                  <a:lnTo>
                    <a:pt x="9302" y="32"/>
                  </a:lnTo>
                  <a:lnTo>
                    <a:pt x="9699" y="56"/>
                  </a:lnTo>
                  <a:lnTo>
                    <a:pt x="10089" y="87"/>
                  </a:lnTo>
                  <a:lnTo>
                    <a:pt x="10473" y="124"/>
                  </a:lnTo>
                  <a:lnTo>
                    <a:pt x="10848" y="168"/>
                  </a:lnTo>
                  <a:lnTo>
                    <a:pt x="11214" y="217"/>
                  </a:lnTo>
                  <a:lnTo>
                    <a:pt x="11572" y="272"/>
                  </a:lnTo>
                  <a:lnTo>
                    <a:pt x="11920" y="334"/>
                  </a:lnTo>
                  <a:lnTo>
                    <a:pt x="12258" y="400"/>
                  </a:lnTo>
                  <a:lnTo>
                    <a:pt x="12586" y="472"/>
                  </a:lnTo>
                  <a:lnTo>
                    <a:pt x="12903" y="550"/>
                  </a:lnTo>
                  <a:lnTo>
                    <a:pt x="13207" y="631"/>
                  </a:lnTo>
                  <a:lnTo>
                    <a:pt x="13500" y="718"/>
                  </a:lnTo>
                  <a:lnTo>
                    <a:pt x="13781" y="810"/>
                  </a:lnTo>
                  <a:lnTo>
                    <a:pt x="14048" y="906"/>
                  </a:lnTo>
                  <a:lnTo>
                    <a:pt x="14302" y="1007"/>
                  </a:lnTo>
                  <a:lnTo>
                    <a:pt x="14542" y="1111"/>
                  </a:lnTo>
                  <a:lnTo>
                    <a:pt x="14767" y="1220"/>
                  </a:lnTo>
                  <a:lnTo>
                    <a:pt x="14977" y="1331"/>
                  </a:lnTo>
                  <a:lnTo>
                    <a:pt x="15171" y="1447"/>
                  </a:lnTo>
                  <a:lnTo>
                    <a:pt x="15350" y="1566"/>
                  </a:lnTo>
                  <a:lnTo>
                    <a:pt x="15512" y="1689"/>
                  </a:lnTo>
                  <a:lnTo>
                    <a:pt x="15657" y="1814"/>
                  </a:lnTo>
                  <a:lnTo>
                    <a:pt x="15783" y="1943"/>
                  </a:lnTo>
                  <a:lnTo>
                    <a:pt x="15892" y="2074"/>
                  </a:lnTo>
                  <a:lnTo>
                    <a:pt x="15982" y="2208"/>
                  </a:lnTo>
                  <a:lnTo>
                    <a:pt x="16053" y="2344"/>
                  </a:lnTo>
                  <a:lnTo>
                    <a:pt x="16105" y="2482"/>
                  </a:lnTo>
                  <a:lnTo>
                    <a:pt x="16136" y="2622"/>
                  </a:lnTo>
                  <a:lnTo>
                    <a:pt x="16146" y="2764"/>
                  </a:lnTo>
                  <a:close/>
                </a:path>
              </a:pathLst>
            </a:custGeom>
            <a:solidFill>
              <a:srgbClr val="3399FF"/>
            </a:solidFill>
            <a:ln w="9525">
              <a:noFill/>
              <a:round/>
              <a:headEnd/>
              <a:tailEnd/>
            </a:ln>
          </p:spPr>
          <p:txBody>
            <a:bodyPr/>
            <a:lstStyle/>
            <a:p>
              <a:endParaRPr lang="en-US"/>
            </a:p>
          </p:txBody>
        </p:sp>
        <p:sp>
          <p:nvSpPr>
            <p:cNvPr id="42" name="Freeform 123"/>
            <p:cNvSpPr>
              <a:spLocks/>
            </p:cNvSpPr>
            <p:nvPr/>
          </p:nvSpPr>
          <p:spPr bwMode="auto">
            <a:xfrm>
              <a:off x="3884" y="2334"/>
              <a:ext cx="908" cy="318"/>
            </a:xfrm>
            <a:custGeom>
              <a:avLst/>
              <a:gdLst>
                <a:gd name="T0" fmla="*/ 0 w 8172"/>
                <a:gd name="T1" fmla="*/ 0 h 2865"/>
                <a:gd name="T2" fmla="*/ 0 w 8172"/>
                <a:gd name="T3" fmla="*/ 0 h 2865"/>
                <a:gd name="T4" fmla="*/ 0 w 8172"/>
                <a:gd name="T5" fmla="*/ 0 h 2865"/>
                <a:gd name="T6" fmla="*/ 0 w 8172"/>
                <a:gd name="T7" fmla="*/ 0 h 2865"/>
                <a:gd name="T8" fmla="*/ 0 w 8172"/>
                <a:gd name="T9" fmla="*/ 0 h 2865"/>
                <a:gd name="T10" fmla="*/ 0 w 8172"/>
                <a:gd name="T11" fmla="*/ 0 h 2865"/>
                <a:gd name="T12" fmla="*/ 0 w 8172"/>
                <a:gd name="T13" fmla="*/ 0 h 2865"/>
                <a:gd name="T14" fmla="*/ 0 w 8172"/>
                <a:gd name="T15" fmla="*/ 0 h 2865"/>
                <a:gd name="T16" fmla="*/ 0 w 8172"/>
                <a:gd name="T17" fmla="*/ 0 h 2865"/>
                <a:gd name="T18" fmla="*/ 0 w 8172"/>
                <a:gd name="T19" fmla="*/ 0 h 2865"/>
                <a:gd name="T20" fmla="*/ 0 w 8172"/>
                <a:gd name="T21" fmla="*/ 0 h 2865"/>
                <a:gd name="T22" fmla="*/ 0 w 8172"/>
                <a:gd name="T23" fmla="*/ 0 h 2865"/>
                <a:gd name="T24" fmla="*/ 0 w 8172"/>
                <a:gd name="T25" fmla="*/ 0 h 2865"/>
                <a:gd name="T26" fmla="*/ 0 w 8172"/>
                <a:gd name="T27" fmla="*/ 0 h 2865"/>
                <a:gd name="T28" fmla="*/ 0 w 8172"/>
                <a:gd name="T29" fmla="*/ 0 h 2865"/>
                <a:gd name="T30" fmla="*/ 0 w 8172"/>
                <a:gd name="T31" fmla="*/ 0 h 2865"/>
                <a:gd name="T32" fmla="*/ 0 w 8172"/>
                <a:gd name="T33" fmla="*/ 0 h 2865"/>
                <a:gd name="T34" fmla="*/ 0 w 8172"/>
                <a:gd name="T35" fmla="*/ 0 h 2865"/>
                <a:gd name="T36" fmla="*/ 0 w 8172"/>
                <a:gd name="T37" fmla="*/ 0 h 2865"/>
                <a:gd name="T38" fmla="*/ 0 w 8172"/>
                <a:gd name="T39" fmla="*/ 0 h 2865"/>
                <a:gd name="T40" fmla="*/ 0 w 8172"/>
                <a:gd name="T41" fmla="*/ 0 h 2865"/>
                <a:gd name="T42" fmla="*/ 0 w 8172"/>
                <a:gd name="T43" fmla="*/ 0 h 2865"/>
                <a:gd name="T44" fmla="*/ 0 w 8172"/>
                <a:gd name="T45" fmla="*/ 0 h 2865"/>
                <a:gd name="T46" fmla="*/ 0 w 8172"/>
                <a:gd name="T47" fmla="*/ 0 h 2865"/>
                <a:gd name="T48" fmla="*/ 0 w 8172"/>
                <a:gd name="T49" fmla="*/ 0 h 2865"/>
                <a:gd name="T50" fmla="*/ 0 w 8172"/>
                <a:gd name="T51" fmla="*/ 0 h 2865"/>
                <a:gd name="T52" fmla="*/ 0 w 8172"/>
                <a:gd name="T53" fmla="*/ 0 h 2865"/>
                <a:gd name="T54" fmla="*/ 0 w 8172"/>
                <a:gd name="T55" fmla="*/ 0 h 2865"/>
                <a:gd name="T56" fmla="*/ 0 w 8172"/>
                <a:gd name="T57" fmla="*/ 0 h 2865"/>
                <a:gd name="T58" fmla="*/ 0 w 8172"/>
                <a:gd name="T59" fmla="*/ 0 h 2865"/>
                <a:gd name="T60" fmla="*/ 0 w 8172"/>
                <a:gd name="T61" fmla="*/ 0 h 2865"/>
                <a:gd name="T62" fmla="*/ 0 w 8172"/>
                <a:gd name="T63" fmla="*/ 0 h 2865"/>
                <a:gd name="T64" fmla="*/ 0 w 8172"/>
                <a:gd name="T65" fmla="*/ 0 h 2865"/>
                <a:gd name="T66" fmla="*/ 0 w 8172"/>
                <a:gd name="T67" fmla="*/ 0 h 2865"/>
                <a:gd name="T68" fmla="*/ 0 w 8172"/>
                <a:gd name="T69" fmla="*/ 0 h 2865"/>
                <a:gd name="T70" fmla="*/ 0 w 8172"/>
                <a:gd name="T71" fmla="*/ 0 h 2865"/>
                <a:gd name="T72" fmla="*/ 0 w 8172"/>
                <a:gd name="T73" fmla="*/ 0 h 2865"/>
                <a:gd name="T74" fmla="*/ 0 w 8172"/>
                <a:gd name="T75" fmla="*/ 0 h 2865"/>
                <a:gd name="T76" fmla="*/ 0 w 8172"/>
                <a:gd name="T77" fmla="*/ 0 h 2865"/>
                <a:gd name="T78" fmla="*/ 0 w 8172"/>
                <a:gd name="T79" fmla="*/ 0 h 2865"/>
                <a:gd name="T80" fmla="*/ 0 w 8172"/>
                <a:gd name="T81" fmla="*/ 0 h 2865"/>
                <a:gd name="T82" fmla="*/ 0 w 8172"/>
                <a:gd name="T83" fmla="*/ 0 h 2865"/>
                <a:gd name="T84" fmla="*/ 0 w 8172"/>
                <a:gd name="T85" fmla="*/ 0 h 2865"/>
                <a:gd name="T86" fmla="*/ 0 w 8172"/>
                <a:gd name="T87" fmla="*/ 0 h 2865"/>
                <a:gd name="T88" fmla="*/ 0 w 8172"/>
                <a:gd name="T89" fmla="*/ 0 h 2865"/>
                <a:gd name="T90" fmla="*/ 0 w 8172"/>
                <a:gd name="T91" fmla="*/ 0 h 2865"/>
                <a:gd name="T92" fmla="*/ 0 w 8172"/>
                <a:gd name="T93" fmla="*/ 0 h 2865"/>
                <a:gd name="T94" fmla="*/ 0 w 8172"/>
                <a:gd name="T95" fmla="*/ 0 h 2865"/>
                <a:gd name="T96" fmla="*/ 0 w 8172"/>
                <a:gd name="T97" fmla="*/ 0 h 2865"/>
                <a:gd name="T98" fmla="*/ 0 w 8172"/>
                <a:gd name="T99" fmla="*/ 0 h 28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72"/>
                <a:gd name="T151" fmla="*/ 0 h 2865"/>
                <a:gd name="T152" fmla="*/ 8172 w 8172"/>
                <a:gd name="T153" fmla="*/ 2865 h 28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72" h="2865">
                  <a:moveTo>
                    <a:pt x="0" y="2865"/>
                  </a:moveTo>
                  <a:lnTo>
                    <a:pt x="0" y="2865"/>
                  </a:lnTo>
                  <a:lnTo>
                    <a:pt x="209" y="2864"/>
                  </a:lnTo>
                  <a:lnTo>
                    <a:pt x="417" y="2861"/>
                  </a:lnTo>
                  <a:lnTo>
                    <a:pt x="623" y="2856"/>
                  </a:lnTo>
                  <a:lnTo>
                    <a:pt x="828" y="2849"/>
                  </a:lnTo>
                  <a:lnTo>
                    <a:pt x="1032" y="2842"/>
                  </a:lnTo>
                  <a:lnTo>
                    <a:pt x="1234" y="2832"/>
                  </a:lnTo>
                  <a:lnTo>
                    <a:pt x="1434" y="2821"/>
                  </a:lnTo>
                  <a:lnTo>
                    <a:pt x="1633" y="2807"/>
                  </a:lnTo>
                  <a:lnTo>
                    <a:pt x="1831" y="2793"/>
                  </a:lnTo>
                  <a:lnTo>
                    <a:pt x="2026" y="2777"/>
                  </a:lnTo>
                  <a:lnTo>
                    <a:pt x="2219" y="2758"/>
                  </a:lnTo>
                  <a:lnTo>
                    <a:pt x="2411" y="2739"/>
                  </a:lnTo>
                  <a:lnTo>
                    <a:pt x="2600" y="2718"/>
                  </a:lnTo>
                  <a:lnTo>
                    <a:pt x="2787" y="2696"/>
                  </a:lnTo>
                  <a:lnTo>
                    <a:pt x="2973" y="2671"/>
                  </a:lnTo>
                  <a:lnTo>
                    <a:pt x="3155" y="2646"/>
                  </a:lnTo>
                  <a:lnTo>
                    <a:pt x="3336" y="2619"/>
                  </a:lnTo>
                  <a:lnTo>
                    <a:pt x="3515" y="2590"/>
                  </a:lnTo>
                  <a:lnTo>
                    <a:pt x="3692" y="2561"/>
                  </a:lnTo>
                  <a:lnTo>
                    <a:pt x="3865" y="2529"/>
                  </a:lnTo>
                  <a:lnTo>
                    <a:pt x="4036" y="2496"/>
                  </a:lnTo>
                  <a:lnTo>
                    <a:pt x="4206" y="2462"/>
                  </a:lnTo>
                  <a:lnTo>
                    <a:pt x="4371" y="2427"/>
                  </a:lnTo>
                  <a:lnTo>
                    <a:pt x="4534" y="2389"/>
                  </a:lnTo>
                  <a:lnTo>
                    <a:pt x="4696" y="2351"/>
                  </a:lnTo>
                  <a:lnTo>
                    <a:pt x="4854" y="2312"/>
                  </a:lnTo>
                  <a:lnTo>
                    <a:pt x="5008" y="2271"/>
                  </a:lnTo>
                  <a:lnTo>
                    <a:pt x="5161" y="2229"/>
                  </a:lnTo>
                  <a:lnTo>
                    <a:pt x="5310" y="2185"/>
                  </a:lnTo>
                  <a:lnTo>
                    <a:pt x="5456" y="2141"/>
                  </a:lnTo>
                  <a:lnTo>
                    <a:pt x="5528" y="2119"/>
                  </a:lnTo>
                  <a:lnTo>
                    <a:pt x="5600" y="2095"/>
                  </a:lnTo>
                  <a:lnTo>
                    <a:pt x="5670" y="2072"/>
                  </a:lnTo>
                  <a:lnTo>
                    <a:pt x="5740" y="2049"/>
                  </a:lnTo>
                  <a:lnTo>
                    <a:pt x="5808" y="2025"/>
                  </a:lnTo>
                  <a:lnTo>
                    <a:pt x="5877" y="2000"/>
                  </a:lnTo>
                  <a:lnTo>
                    <a:pt x="5943" y="1977"/>
                  </a:lnTo>
                  <a:lnTo>
                    <a:pt x="6009" y="1952"/>
                  </a:lnTo>
                  <a:lnTo>
                    <a:pt x="6076" y="1927"/>
                  </a:lnTo>
                  <a:lnTo>
                    <a:pt x="6140" y="1902"/>
                  </a:lnTo>
                  <a:lnTo>
                    <a:pt x="6204" y="1876"/>
                  </a:lnTo>
                  <a:lnTo>
                    <a:pt x="6267" y="1850"/>
                  </a:lnTo>
                  <a:lnTo>
                    <a:pt x="6329" y="1824"/>
                  </a:lnTo>
                  <a:lnTo>
                    <a:pt x="6389" y="1798"/>
                  </a:lnTo>
                  <a:lnTo>
                    <a:pt x="6450" y="1771"/>
                  </a:lnTo>
                  <a:lnTo>
                    <a:pt x="6510" y="1744"/>
                  </a:lnTo>
                  <a:lnTo>
                    <a:pt x="6568" y="1717"/>
                  </a:lnTo>
                  <a:lnTo>
                    <a:pt x="6625" y="1690"/>
                  </a:lnTo>
                  <a:lnTo>
                    <a:pt x="6683" y="1663"/>
                  </a:lnTo>
                  <a:lnTo>
                    <a:pt x="6738" y="1634"/>
                  </a:lnTo>
                  <a:lnTo>
                    <a:pt x="6793" y="1606"/>
                  </a:lnTo>
                  <a:lnTo>
                    <a:pt x="6847" y="1578"/>
                  </a:lnTo>
                  <a:lnTo>
                    <a:pt x="6900" y="1549"/>
                  </a:lnTo>
                  <a:lnTo>
                    <a:pt x="6952" y="1520"/>
                  </a:lnTo>
                  <a:lnTo>
                    <a:pt x="7003" y="1491"/>
                  </a:lnTo>
                  <a:lnTo>
                    <a:pt x="7053" y="1461"/>
                  </a:lnTo>
                  <a:lnTo>
                    <a:pt x="7102" y="1431"/>
                  </a:lnTo>
                  <a:lnTo>
                    <a:pt x="7151" y="1402"/>
                  </a:lnTo>
                  <a:lnTo>
                    <a:pt x="7199" y="1371"/>
                  </a:lnTo>
                  <a:lnTo>
                    <a:pt x="7244" y="1341"/>
                  </a:lnTo>
                  <a:lnTo>
                    <a:pt x="7289" y="1311"/>
                  </a:lnTo>
                  <a:lnTo>
                    <a:pt x="7333" y="1279"/>
                  </a:lnTo>
                  <a:lnTo>
                    <a:pt x="7377" y="1248"/>
                  </a:lnTo>
                  <a:lnTo>
                    <a:pt x="7419" y="1217"/>
                  </a:lnTo>
                  <a:lnTo>
                    <a:pt x="7460" y="1185"/>
                  </a:lnTo>
                  <a:lnTo>
                    <a:pt x="7500" y="1153"/>
                  </a:lnTo>
                  <a:lnTo>
                    <a:pt x="7540" y="1121"/>
                  </a:lnTo>
                  <a:lnTo>
                    <a:pt x="7577" y="1089"/>
                  </a:lnTo>
                  <a:lnTo>
                    <a:pt x="7614" y="1056"/>
                  </a:lnTo>
                  <a:lnTo>
                    <a:pt x="7650" y="1023"/>
                  </a:lnTo>
                  <a:lnTo>
                    <a:pt x="7685" y="990"/>
                  </a:lnTo>
                  <a:lnTo>
                    <a:pt x="7718" y="957"/>
                  </a:lnTo>
                  <a:lnTo>
                    <a:pt x="7751" y="923"/>
                  </a:lnTo>
                  <a:lnTo>
                    <a:pt x="7783" y="889"/>
                  </a:lnTo>
                  <a:lnTo>
                    <a:pt x="7813" y="854"/>
                  </a:lnTo>
                  <a:lnTo>
                    <a:pt x="7842" y="821"/>
                  </a:lnTo>
                  <a:lnTo>
                    <a:pt x="7871" y="786"/>
                  </a:lnTo>
                  <a:lnTo>
                    <a:pt x="7897" y="751"/>
                  </a:lnTo>
                  <a:lnTo>
                    <a:pt x="7924" y="715"/>
                  </a:lnTo>
                  <a:lnTo>
                    <a:pt x="7948" y="681"/>
                  </a:lnTo>
                  <a:lnTo>
                    <a:pt x="7972" y="645"/>
                  </a:lnTo>
                  <a:lnTo>
                    <a:pt x="7993" y="608"/>
                  </a:lnTo>
                  <a:lnTo>
                    <a:pt x="8015" y="572"/>
                  </a:lnTo>
                  <a:lnTo>
                    <a:pt x="8034" y="535"/>
                  </a:lnTo>
                  <a:lnTo>
                    <a:pt x="8052" y="498"/>
                  </a:lnTo>
                  <a:lnTo>
                    <a:pt x="8070" y="462"/>
                  </a:lnTo>
                  <a:lnTo>
                    <a:pt x="8086" y="425"/>
                  </a:lnTo>
                  <a:lnTo>
                    <a:pt x="8100" y="387"/>
                  </a:lnTo>
                  <a:lnTo>
                    <a:pt x="8114" y="349"/>
                  </a:lnTo>
                  <a:lnTo>
                    <a:pt x="8126" y="311"/>
                  </a:lnTo>
                  <a:lnTo>
                    <a:pt x="8136" y="273"/>
                  </a:lnTo>
                  <a:lnTo>
                    <a:pt x="8145" y="235"/>
                  </a:lnTo>
                  <a:lnTo>
                    <a:pt x="8154" y="196"/>
                  </a:lnTo>
                  <a:lnTo>
                    <a:pt x="8161" y="157"/>
                  </a:lnTo>
                  <a:lnTo>
                    <a:pt x="8165" y="118"/>
                  </a:lnTo>
                  <a:lnTo>
                    <a:pt x="8169" y="79"/>
                  </a:lnTo>
                  <a:lnTo>
                    <a:pt x="8171" y="40"/>
                  </a:lnTo>
                  <a:lnTo>
                    <a:pt x="8172" y="0"/>
                  </a:lnTo>
                  <a:lnTo>
                    <a:pt x="7975" y="0"/>
                  </a:lnTo>
                  <a:lnTo>
                    <a:pt x="7975" y="33"/>
                  </a:lnTo>
                  <a:lnTo>
                    <a:pt x="7973" y="65"/>
                  </a:lnTo>
                  <a:lnTo>
                    <a:pt x="7970" y="96"/>
                  </a:lnTo>
                  <a:lnTo>
                    <a:pt x="7966" y="128"/>
                  </a:lnTo>
                  <a:lnTo>
                    <a:pt x="7961" y="161"/>
                  </a:lnTo>
                  <a:lnTo>
                    <a:pt x="7953" y="193"/>
                  </a:lnTo>
                  <a:lnTo>
                    <a:pt x="7946" y="223"/>
                  </a:lnTo>
                  <a:lnTo>
                    <a:pt x="7937" y="255"/>
                  </a:lnTo>
                  <a:lnTo>
                    <a:pt x="7928" y="287"/>
                  </a:lnTo>
                  <a:lnTo>
                    <a:pt x="7917" y="318"/>
                  </a:lnTo>
                  <a:lnTo>
                    <a:pt x="7903" y="350"/>
                  </a:lnTo>
                  <a:lnTo>
                    <a:pt x="7890" y="382"/>
                  </a:lnTo>
                  <a:lnTo>
                    <a:pt x="7876" y="414"/>
                  </a:lnTo>
                  <a:lnTo>
                    <a:pt x="7860" y="444"/>
                  </a:lnTo>
                  <a:lnTo>
                    <a:pt x="7843" y="476"/>
                  </a:lnTo>
                  <a:lnTo>
                    <a:pt x="7825" y="508"/>
                  </a:lnTo>
                  <a:lnTo>
                    <a:pt x="7805" y="538"/>
                  </a:lnTo>
                  <a:lnTo>
                    <a:pt x="7785" y="570"/>
                  </a:lnTo>
                  <a:lnTo>
                    <a:pt x="7763" y="601"/>
                  </a:lnTo>
                  <a:lnTo>
                    <a:pt x="7741" y="633"/>
                  </a:lnTo>
                  <a:lnTo>
                    <a:pt x="7716" y="663"/>
                  </a:lnTo>
                  <a:lnTo>
                    <a:pt x="7691" y="695"/>
                  </a:lnTo>
                  <a:lnTo>
                    <a:pt x="7664" y="726"/>
                  </a:lnTo>
                  <a:lnTo>
                    <a:pt x="7638" y="756"/>
                  </a:lnTo>
                  <a:lnTo>
                    <a:pt x="7609" y="787"/>
                  </a:lnTo>
                  <a:lnTo>
                    <a:pt x="7580" y="818"/>
                  </a:lnTo>
                  <a:lnTo>
                    <a:pt x="7548" y="848"/>
                  </a:lnTo>
                  <a:lnTo>
                    <a:pt x="7516" y="879"/>
                  </a:lnTo>
                  <a:lnTo>
                    <a:pt x="7482" y="910"/>
                  </a:lnTo>
                  <a:lnTo>
                    <a:pt x="7449" y="939"/>
                  </a:lnTo>
                  <a:lnTo>
                    <a:pt x="7413" y="970"/>
                  </a:lnTo>
                  <a:lnTo>
                    <a:pt x="7377" y="1000"/>
                  </a:lnTo>
                  <a:lnTo>
                    <a:pt x="7339" y="1030"/>
                  </a:lnTo>
                  <a:lnTo>
                    <a:pt x="7301" y="1060"/>
                  </a:lnTo>
                  <a:lnTo>
                    <a:pt x="7261" y="1090"/>
                  </a:lnTo>
                  <a:lnTo>
                    <a:pt x="7220" y="1118"/>
                  </a:lnTo>
                  <a:lnTo>
                    <a:pt x="7178" y="1148"/>
                  </a:lnTo>
                  <a:lnTo>
                    <a:pt x="7135" y="1178"/>
                  </a:lnTo>
                  <a:lnTo>
                    <a:pt x="7091" y="1206"/>
                  </a:lnTo>
                  <a:lnTo>
                    <a:pt x="7046" y="1235"/>
                  </a:lnTo>
                  <a:lnTo>
                    <a:pt x="7000" y="1264"/>
                  </a:lnTo>
                  <a:lnTo>
                    <a:pt x="6953" y="1292"/>
                  </a:lnTo>
                  <a:lnTo>
                    <a:pt x="6904" y="1320"/>
                  </a:lnTo>
                  <a:lnTo>
                    <a:pt x="6856" y="1349"/>
                  </a:lnTo>
                  <a:lnTo>
                    <a:pt x="6806" y="1376"/>
                  </a:lnTo>
                  <a:lnTo>
                    <a:pt x="6754" y="1404"/>
                  </a:lnTo>
                  <a:lnTo>
                    <a:pt x="6702" y="1431"/>
                  </a:lnTo>
                  <a:lnTo>
                    <a:pt x="6650" y="1458"/>
                  </a:lnTo>
                  <a:lnTo>
                    <a:pt x="6596" y="1486"/>
                  </a:lnTo>
                  <a:lnTo>
                    <a:pt x="6541" y="1512"/>
                  </a:lnTo>
                  <a:lnTo>
                    <a:pt x="6484" y="1539"/>
                  </a:lnTo>
                  <a:lnTo>
                    <a:pt x="6428" y="1565"/>
                  </a:lnTo>
                  <a:lnTo>
                    <a:pt x="6370" y="1591"/>
                  </a:lnTo>
                  <a:lnTo>
                    <a:pt x="6312" y="1618"/>
                  </a:lnTo>
                  <a:lnTo>
                    <a:pt x="6252" y="1643"/>
                  </a:lnTo>
                  <a:lnTo>
                    <a:pt x="6191" y="1668"/>
                  </a:lnTo>
                  <a:lnTo>
                    <a:pt x="6130" y="1693"/>
                  </a:lnTo>
                  <a:lnTo>
                    <a:pt x="6068" y="1718"/>
                  </a:lnTo>
                  <a:lnTo>
                    <a:pt x="6004" y="1743"/>
                  </a:lnTo>
                  <a:lnTo>
                    <a:pt x="5941" y="1767"/>
                  </a:lnTo>
                  <a:lnTo>
                    <a:pt x="5876" y="1792"/>
                  </a:lnTo>
                  <a:lnTo>
                    <a:pt x="5810" y="1815"/>
                  </a:lnTo>
                  <a:lnTo>
                    <a:pt x="5744" y="1839"/>
                  </a:lnTo>
                  <a:lnTo>
                    <a:pt x="5676" y="1862"/>
                  </a:lnTo>
                  <a:lnTo>
                    <a:pt x="5608" y="1886"/>
                  </a:lnTo>
                  <a:lnTo>
                    <a:pt x="5539" y="1908"/>
                  </a:lnTo>
                  <a:lnTo>
                    <a:pt x="5469" y="1931"/>
                  </a:lnTo>
                  <a:lnTo>
                    <a:pt x="5399" y="1953"/>
                  </a:lnTo>
                  <a:lnTo>
                    <a:pt x="5255" y="1997"/>
                  </a:lnTo>
                  <a:lnTo>
                    <a:pt x="5108" y="2039"/>
                  </a:lnTo>
                  <a:lnTo>
                    <a:pt x="4958" y="2080"/>
                  </a:lnTo>
                  <a:lnTo>
                    <a:pt x="4805" y="2121"/>
                  </a:lnTo>
                  <a:lnTo>
                    <a:pt x="4650" y="2160"/>
                  </a:lnTo>
                  <a:lnTo>
                    <a:pt x="4491" y="2198"/>
                  </a:lnTo>
                  <a:lnTo>
                    <a:pt x="4329" y="2233"/>
                  </a:lnTo>
                  <a:lnTo>
                    <a:pt x="4166" y="2269"/>
                  </a:lnTo>
                  <a:lnTo>
                    <a:pt x="3998" y="2302"/>
                  </a:lnTo>
                  <a:lnTo>
                    <a:pt x="3830" y="2335"/>
                  </a:lnTo>
                  <a:lnTo>
                    <a:pt x="3657" y="2365"/>
                  </a:lnTo>
                  <a:lnTo>
                    <a:pt x="3483" y="2396"/>
                  </a:lnTo>
                  <a:lnTo>
                    <a:pt x="3307" y="2424"/>
                  </a:lnTo>
                  <a:lnTo>
                    <a:pt x="3128" y="2450"/>
                  </a:lnTo>
                  <a:lnTo>
                    <a:pt x="2946" y="2476"/>
                  </a:lnTo>
                  <a:lnTo>
                    <a:pt x="2763" y="2499"/>
                  </a:lnTo>
                  <a:lnTo>
                    <a:pt x="2577" y="2522"/>
                  </a:lnTo>
                  <a:lnTo>
                    <a:pt x="2389" y="2543"/>
                  </a:lnTo>
                  <a:lnTo>
                    <a:pt x="2200" y="2563"/>
                  </a:lnTo>
                  <a:lnTo>
                    <a:pt x="2008" y="2580"/>
                  </a:lnTo>
                  <a:lnTo>
                    <a:pt x="1815" y="2597"/>
                  </a:lnTo>
                  <a:lnTo>
                    <a:pt x="1620" y="2611"/>
                  </a:lnTo>
                  <a:lnTo>
                    <a:pt x="1423" y="2624"/>
                  </a:lnTo>
                  <a:lnTo>
                    <a:pt x="1224" y="2635"/>
                  </a:lnTo>
                  <a:lnTo>
                    <a:pt x="1024" y="2645"/>
                  </a:lnTo>
                  <a:lnTo>
                    <a:pt x="822" y="2653"/>
                  </a:lnTo>
                  <a:lnTo>
                    <a:pt x="619" y="2659"/>
                  </a:lnTo>
                  <a:lnTo>
                    <a:pt x="414" y="2664"/>
                  </a:lnTo>
                  <a:lnTo>
                    <a:pt x="207" y="2666"/>
                  </a:lnTo>
                  <a:lnTo>
                    <a:pt x="0" y="2667"/>
                  </a:lnTo>
                  <a:lnTo>
                    <a:pt x="0" y="2865"/>
                  </a:lnTo>
                  <a:close/>
                </a:path>
              </a:pathLst>
            </a:custGeom>
            <a:solidFill>
              <a:srgbClr val="ADD7E7"/>
            </a:solidFill>
            <a:ln w="9525">
              <a:noFill/>
              <a:round/>
              <a:headEnd/>
              <a:tailEnd/>
            </a:ln>
          </p:spPr>
          <p:txBody>
            <a:bodyPr/>
            <a:lstStyle/>
            <a:p>
              <a:endParaRPr lang="en-US"/>
            </a:p>
          </p:txBody>
        </p:sp>
        <p:sp>
          <p:nvSpPr>
            <p:cNvPr id="43" name="Freeform 124"/>
            <p:cNvSpPr>
              <a:spLocks/>
            </p:cNvSpPr>
            <p:nvPr/>
          </p:nvSpPr>
          <p:spPr bwMode="auto">
            <a:xfrm>
              <a:off x="2976" y="2334"/>
              <a:ext cx="908" cy="318"/>
            </a:xfrm>
            <a:custGeom>
              <a:avLst/>
              <a:gdLst>
                <a:gd name="T0" fmla="*/ 0 w 8172"/>
                <a:gd name="T1" fmla="*/ 0 h 2865"/>
                <a:gd name="T2" fmla="*/ 0 w 8172"/>
                <a:gd name="T3" fmla="*/ 0 h 2865"/>
                <a:gd name="T4" fmla="*/ 0 w 8172"/>
                <a:gd name="T5" fmla="*/ 0 h 2865"/>
                <a:gd name="T6" fmla="*/ 0 w 8172"/>
                <a:gd name="T7" fmla="*/ 0 h 2865"/>
                <a:gd name="T8" fmla="*/ 0 w 8172"/>
                <a:gd name="T9" fmla="*/ 0 h 2865"/>
                <a:gd name="T10" fmla="*/ 0 w 8172"/>
                <a:gd name="T11" fmla="*/ 0 h 2865"/>
                <a:gd name="T12" fmla="*/ 0 w 8172"/>
                <a:gd name="T13" fmla="*/ 0 h 2865"/>
                <a:gd name="T14" fmla="*/ 0 w 8172"/>
                <a:gd name="T15" fmla="*/ 0 h 2865"/>
                <a:gd name="T16" fmla="*/ 0 w 8172"/>
                <a:gd name="T17" fmla="*/ 0 h 2865"/>
                <a:gd name="T18" fmla="*/ 0 w 8172"/>
                <a:gd name="T19" fmla="*/ 0 h 2865"/>
                <a:gd name="T20" fmla="*/ 0 w 8172"/>
                <a:gd name="T21" fmla="*/ 0 h 2865"/>
                <a:gd name="T22" fmla="*/ 0 w 8172"/>
                <a:gd name="T23" fmla="*/ 0 h 2865"/>
                <a:gd name="T24" fmla="*/ 0 w 8172"/>
                <a:gd name="T25" fmla="*/ 0 h 2865"/>
                <a:gd name="T26" fmla="*/ 0 w 8172"/>
                <a:gd name="T27" fmla="*/ 0 h 2865"/>
                <a:gd name="T28" fmla="*/ 0 w 8172"/>
                <a:gd name="T29" fmla="*/ 0 h 2865"/>
                <a:gd name="T30" fmla="*/ 0 w 8172"/>
                <a:gd name="T31" fmla="*/ 0 h 2865"/>
                <a:gd name="T32" fmla="*/ 0 w 8172"/>
                <a:gd name="T33" fmla="*/ 0 h 2865"/>
                <a:gd name="T34" fmla="*/ 0 w 8172"/>
                <a:gd name="T35" fmla="*/ 0 h 2865"/>
                <a:gd name="T36" fmla="*/ 0 w 8172"/>
                <a:gd name="T37" fmla="*/ 0 h 2865"/>
                <a:gd name="T38" fmla="*/ 0 w 8172"/>
                <a:gd name="T39" fmla="*/ 0 h 2865"/>
                <a:gd name="T40" fmla="*/ 0 w 8172"/>
                <a:gd name="T41" fmla="*/ 0 h 2865"/>
                <a:gd name="T42" fmla="*/ 0 w 8172"/>
                <a:gd name="T43" fmla="*/ 0 h 2865"/>
                <a:gd name="T44" fmla="*/ 0 w 8172"/>
                <a:gd name="T45" fmla="*/ 0 h 2865"/>
                <a:gd name="T46" fmla="*/ 0 w 8172"/>
                <a:gd name="T47" fmla="*/ 0 h 2865"/>
                <a:gd name="T48" fmla="*/ 0 w 8172"/>
                <a:gd name="T49" fmla="*/ 0 h 2865"/>
                <a:gd name="T50" fmla="*/ 0 w 8172"/>
                <a:gd name="T51" fmla="*/ 0 h 2865"/>
                <a:gd name="T52" fmla="*/ 0 w 8172"/>
                <a:gd name="T53" fmla="*/ 0 h 2865"/>
                <a:gd name="T54" fmla="*/ 0 w 8172"/>
                <a:gd name="T55" fmla="*/ 0 h 2865"/>
                <a:gd name="T56" fmla="*/ 0 w 8172"/>
                <a:gd name="T57" fmla="*/ 0 h 2865"/>
                <a:gd name="T58" fmla="*/ 0 w 8172"/>
                <a:gd name="T59" fmla="*/ 0 h 2865"/>
                <a:gd name="T60" fmla="*/ 0 w 8172"/>
                <a:gd name="T61" fmla="*/ 0 h 2865"/>
                <a:gd name="T62" fmla="*/ 0 w 8172"/>
                <a:gd name="T63" fmla="*/ 0 h 2865"/>
                <a:gd name="T64" fmla="*/ 0 w 8172"/>
                <a:gd name="T65" fmla="*/ 0 h 2865"/>
                <a:gd name="T66" fmla="*/ 0 w 8172"/>
                <a:gd name="T67" fmla="*/ 0 h 2865"/>
                <a:gd name="T68" fmla="*/ 0 w 8172"/>
                <a:gd name="T69" fmla="*/ 0 h 2865"/>
                <a:gd name="T70" fmla="*/ 0 w 8172"/>
                <a:gd name="T71" fmla="*/ 0 h 2865"/>
                <a:gd name="T72" fmla="*/ 0 w 8172"/>
                <a:gd name="T73" fmla="*/ 0 h 2865"/>
                <a:gd name="T74" fmla="*/ 0 w 8172"/>
                <a:gd name="T75" fmla="*/ 0 h 2865"/>
                <a:gd name="T76" fmla="*/ 0 w 8172"/>
                <a:gd name="T77" fmla="*/ 0 h 2865"/>
                <a:gd name="T78" fmla="*/ 0 w 8172"/>
                <a:gd name="T79" fmla="*/ 0 h 2865"/>
                <a:gd name="T80" fmla="*/ 0 w 8172"/>
                <a:gd name="T81" fmla="*/ 0 h 2865"/>
                <a:gd name="T82" fmla="*/ 0 w 8172"/>
                <a:gd name="T83" fmla="*/ 0 h 2865"/>
                <a:gd name="T84" fmla="*/ 0 w 8172"/>
                <a:gd name="T85" fmla="*/ 0 h 2865"/>
                <a:gd name="T86" fmla="*/ 0 w 8172"/>
                <a:gd name="T87" fmla="*/ 0 h 2865"/>
                <a:gd name="T88" fmla="*/ 0 w 8172"/>
                <a:gd name="T89" fmla="*/ 0 h 2865"/>
                <a:gd name="T90" fmla="*/ 0 w 8172"/>
                <a:gd name="T91" fmla="*/ 0 h 2865"/>
                <a:gd name="T92" fmla="*/ 0 w 8172"/>
                <a:gd name="T93" fmla="*/ 0 h 2865"/>
                <a:gd name="T94" fmla="*/ 0 w 8172"/>
                <a:gd name="T95" fmla="*/ 0 h 2865"/>
                <a:gd name="T96" fmla="*/ 0 w 8172"/>
                <a:gd name="T97" fmla="*/ 0 h 2865"/>
                <a:gd name="T98" fmla="*/ 0 w 8172"/>
                <a:gd name="T99" fmla="*/ 0 h 2865"/>
                <a:gd name="T100" fmla="*/ 0 w 8172"/>
                <a:gd name="T101" fmla="*/ 0 h 2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72"/>
                <a:gd name="T154" fmla="*/ 0 h 2865"/>
                <a:gd name="T155" fmla="*/ 8172 w 8172"/>
                <a:gd name="T156" fmla="*/ 2865 h 2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72" h="2865">
                  <a:moveTo>
                    <a:pt x="0" y="0"/>
                  </a:moveTo>
                  <a:lnTo>
                    <a:pt x="0" y="0"/>
                  </a:lnTo>
                  <a:lnTo>
                    <a:pt x="1" y="40"/>
                  </a:lnTo>
                  <a:lnTo>
                    <a:pt x="3" y="79"/>
                  </a:lnTo>
                  <a:lnTo>
                    <a:pt x="7" y="118"/>
                  </a:lnTo>
                  <a:lnTo>
                    <a:pt x="11" y="157"/>
                  </a:lnTo>
                  <a:lnTo>
                    <a:pt x="18" y="196"/>
                  </a:lnTo>
                  <a:lnTo>
                    <a:pt x="27" y="235"/>
                  </a:lnTo>
                  <a:lnTo>
                    <a:pt x="36" y="273"/>
                  </a:lnTo>
                  <a:lnTo>
                    <a:pt x="46" y="311"/>
                  </a:lnTo>
                  <a:lnTo>
                    <a:pt x="58" y="349"/>
                  </a:lnTo>
                  <a:lnTo>
                    <a:pt x="72" y="387"/>
                  </a:lnTo>
                  <a:lnTo>
                    <a:pt x="86" y="425"/>
                  </a:lnTo>
                  <a:lnTo>
                    <a:pt x="102" y="462"/>
                  </a:lnTo>
                  <a:lnTo>
                    <a:pt x="118" y="498"/>
                  </a:lnTo>
                  <a:lnTo>
                    <a:pt x="138" y="535"/>
                  </a:lnTo>
                  <a:lnTo>
                    <a:pt x="157" y="572"/>
                  </a:lnTo>
                  <a:lnTo>
                    <a:pt x="179" y="608"/>
                  </a:lnTo>
                  <a:lnTo>
                    <a:pt x="200" y="645"/>
                  </a:lnTo>
                  <a:lnTo>
                    <a:pt x="224" y="681"/>
                  </a:lnTo>
                  <a:lnTo>
                    <a:pt x="248" y="715"/>
                  </a:lnTo>
                  <a:lnTo>
                    <a:pt x="275" y="750"/>
                  </a:lnTo>
                  <a:lnTo>
                    <a:pt x="301" y="786"/>
                  </a:lnTo>
                  <a:lnTo>
                    <a:pt x="330" y="821"/>
                  </a:lnTo>
                  <a:lnTo>
                    <a:pt x="359" y="854"/>
                  </a:lnTo>
                  <a:lnTo>
                    <a:pt x="389" y="889"/>
                  </a:lnTo>
                  <a:lnTo>
                    <a:pt x="421" y="923"/>
                  </a:lnTo>
                  <a:lnTo>
                    <a:pt x="454" y="957"/>
                  </a:lnTo>
                  <a:lnTo>
                    <a:pt x="486" y="990"/>
                  </a:lnTo>
                  <a:lnTo>
                    <a:pt x="522" y="1023"/>
                  </a:lnTo>
                  <a:lnTo>
                    <a:pt x="558" y="1056"/>
                  </a:lnTo>
                  <a:lnTo>
                    <a:pt x="595" y="1089"/>
                  </a:lnTo>
                  <a:lnTo>
                    <a:pt x="632" y="1121"/>
                  </a:lnTo>
                  <a:lnTo>
                    <a:pt x="672" y="1153"/>
                  </a:lnTo>
                  <a:lnTo>
                    <a:pt x="712" y="1185"/>
                  </a:lnTo>
                  <a:lnTo>
                    <a:pt x="753" y="1217"/>
                  </a:lnTo>
                  <a:lnTo>
                    <a:pt x="795" y="1248"/>
                  </a:lnTo>
                  <a:lnTo>
                    <a:pt x="838" y="1279"/>
                  </a:lnTo>
                  <a:lnTo>
                    <a:pt x="883" y="1311"/>
                  </a:lnTo>
                  <a:lnTo>
                    <a:pt x="928" y="1341"/>
                  </a:lnTo>
                  <a:lnTo>
                    <a:pt x="973" y="1371"/>
                  </a:lnTo>
                  <a:lnTo>
                    <a:pt x="1022" y="1402"/>
                  </a:lnTo>
                  <a:lnTo>
                    <a:pt x="1070" y="1431"/>
                  </a:lnTo>
                  <a:lnTo>
                    <a:pt x="1119" y="1461"/>
                  </a:lnTo>
                  <a:lnTo>
                    <a:pt x="1169" y="1491"/>
                  </a:lnTo>
                  <a:lnTo>
                    <a:pt x="1220" y="1520"/>
                  </a:lnTo>
                  <a:lnTo>
                    <a:pt x="1272" y="1549"/>
                  </a:lnTo>
                  <a:lnTo>
                    <a:pt x="1325" y="1578"/>
                  </a:lnTo>
                  <a:lnTo>
                    <a:pt x="1379" y="1606"/>
                  </a:lnTo>
                  <a:lnTo>
                    <a:pt x="1433" y="1634"/>
                  </a:lnTo>
                  <a:lnTo>
                    <a:pt x="1489" y="1663"/>
                  </a:lnTo>
                  <a:lnTo>
                    <a:pt x="1547" y="1690"/>
                  </a:lnTo>
                  <a:lnTo>
                    <a:pt x="1604" y="1717"/>
                  </a:lnTo>
                  <a:lnTo>
                    <a:pt x="1662" y="1744"/>
                  </a:lnTo>
                  <a:lnTo>
                    <a:pt x="1721" y="1771"/>
                  </a:lnTo>
                  <a:lnTo>
                    <a:pt x="1781" y="1798"/>
                  </a:lnTo>
                  <a:lnTo>
                    <a:pt x="1843" y="1824"/>
                  </a:lnTo>
                  <a:lnTo>
                    <a:pt x="1905" y="1850"/>
                  </a:lnTo>
                  <a:lnTo>
                    <a:pt x="1968" y="1876"/>
                  </a:lnTo>
                  <a:lnTo>
                    <a:pt x="2032" y="1902"/>
                  </a:lnTo>
                  <a:lnTo>
                    <a:pt x="2096" y="1927"/>
                  </a:lnTo>
                  <a:lnTo>
                    <a:pt x="2163" y="1952"/>
                  </a:lnTo>
                  <a:lnTo>
                    <a:pt x="2228" y="1977"/>
                  </a:lnTo>
                  <a:lnTo>
                    <a:pt x="2295" y="2000"/>
                  </a:lnTo>
                  <a:lnTo>
                    <a:pt x="2364" y="2025"/>
                  </a:lnTo>
                  <a:lnTo>
                    <a:pt x="2432" y="2049"/>
                  </a:lnTo>
                  <a:lnTo>
                    <a:pt x="2502" y="2072"/>
                  </a:lnTo>
                  <a:lnTo>
                    <a:pt x="2572" y="2095"/>
                  </a:lnTo>
                  <a:lnTo>
                    <a:pt x="2644" y="2119"/>
                  </a:lnTo>
                  <a:lnTo>
                    <a:pt x="2715" y="2141"/>
                  </a:lnTo>
                  <a:lnTo>
                    <a:pt x="2788" y="2164"/>
                  </a:lnTo>
                  <a:lnTo>
                    <a:pt x="2861" y="2185"/>
                  </a:lnTo>
                  <a:lnTo>
                    <a:pt x="2936" y="2207"/>
                  </a:lnTo>
                  <a:lnTo>
                    <a:pt x="3011" y="2229"/>
                  </a:lnTo>
                  <a:lnTo>
                    <a:pt x="3163" y="2271"/>
                  </a:lnTo>
                  <a:lnTo>
                    <a:pt x="3318" y="2312"/>
                  </a:lnTo>
                  <a:lnTo>
                    <a:pt x="3476" y="2351"/>
                  </a:lnTo>
                  <a:lnTo>
                    <a:pt x="3638" y="2389"/>
                  </a:lnTo>
                  <a:lnTo>
                    <a:pt x="3801" y="2427"/>
                  </a:lnTo>
                  <a:lnTo>
                    <a:pt x="3966" y="2462"/>
                  </a:lnTo>
                  <a:lnTo>
                    <a:pt x="4135" y="2496"/>
                  </a:lnTo>
                  <a:lnTo>
                    <a:pt x="4307" y="2529"/>
                  </a:lnTo>
                  <a:lnTo>
                    <a:pt x="4480" y="2561"/>
                  </a:lnTo>
                  <a:lnTo>
                    <a:pt x="4657" y="2590"/>
                  </a:lnTo>
                  <a:lnTo>
                    <a:pt x="4836" y="2619"/>
                  </a:lnTo>
                  <a:lnTo>
                    <a:pt x="5017" y="2646"/>
                  </a:lnTo>
                  <a:lnTo>
                    <a:pt x="5199" y="2671"/>
                  </a:lnTo>
                  <a:lnTo>
                    <a:pt x="5385" y="2696"/>
                  </a:lnTo>
                  <a:lnTo>
                    <a:pt x="5572" y="2718"/>
                  </a:lnTo>
                  <a:lnTo>
                    <a:pt x="5761" y="2739"/>
                  </a:lnTo>
                  <a:lnTo>
                    <a:pt x="5953" y="2758"/>
                  </a:lnTo>
                  <a:lnTo>
                    <a:pt x="6146" y="2777"/>
                  </a:lnTo>
                  <a:lnTo>
                    <a:pt x="6341" y="2793"/>
                  </a:lnTo>
                  <a:lnTo>
                    <a:pt x="6539" y="2807"/>
                  </a:lnTo>
                  <a:lnTo>
                    <a:pt x="6738" y="2821"/>
                  </a:lnTo>
                  <a:lnTo>
                    <a:pt x="6938" y="2832"/>
                  </a:lnTo>
                  <a:lnTo>
                    <a:pt x="7140" y="2842"/>
                  </a:lnTo>
                  <a:lnTo>
                    <a:pt x="7344" y="2849"/>
                  </a:lnTo>
                  <a:lnTo>
                    <a:pt x="7549" y="2856"/>
                  </a:lnTo>
                  <a:lnTo>
                    <a:pt x="7755" y="2861"/>
                  </a:lnTo>
                  <a:lnTo>
                    <a:pt x="7963" y="2864"/>
                  </a:lnTo>
                  <a:lnTo>
                    <a:pt x="8172" y="2865"/>
                  </a:lnTo>
                  <a:lnTo>
                    <a:pt x="8172" y="2667"/>
                  </a:lnTo>
                  <a:lnTo>
                    <a:pt x="7965" y="2666"/>
                  </a:lnTo>
                  <a:lnTo>
                    <a:pt x="7758" y="2664"/>
                  </a:lnTo>
                  <a:lnTo>
                    <a:pt x="7553" y="2659"/>
                  </a:lnTo>
                  <a:lnTo>
                    <a:pt x="7350" y="2653"/>
                  </a:lnTo>
                  <a:lnTo>
                    <a:pt x="7148" y="2645"/>
                  </a:lnTo>
                  <a:lnTo>
                    <a:pt x="6948" y="2635"/>
                  </a:lnTo>
                  <a:lnTo>
                    <a:pt x="6749" y="2624"/>
                  </a:lnTo>
                  <a:lnTo>
                    <a:pt x="6552" y="2611"/>
                  </a:lnTo>
                  <a:lnTo>
                    <a:pt x="6357" y="2597"/>
                  </a:lnTo>
                  <a:lnTo>
                    <a:pt x="6164" y="2580"/>
                  </a:lnTo>
                  <a:lnTo>
                    <a:pt x="5972" y="2563"/>
                  </a:lnTo>
                  <a:lnTo>
                    <a:pt x="5783" y="2543"/>
                  </a:lnTo>
                  <a:lnTo>
                    <a:pt x="5595" y="2522"/>
                  </a:lnTo>
                  <a:lnTo>
                    <a:pt x="5409" y="2499"/>
                  </a:lnTo>
                  <a:lnTo>
                    <a:pt x="5226" y="2476"/>
                  </a:lnTo>
                  <a:lnTo>
                    <a:pt x="5044" y="2450"/>
                  </a:lnTo>
                  <a:lnTo>
                    <a:pt x="4865" y="2424"/>
                  </a:lnTo>
                  <a:lnTo>
                    <a:pt x="4689" y="2396"/>
                  </a:lnTo>
                  <a:lnTo>
                    <a:pt x="4514" y="2365"/>
                  </a:lnTo>
                  <a:lnTo>
                    <a:pt x="4342" y="2335"/>
                  </a:lnTo>
                  <a:lnTo>
                    <a:pt x="4173" y="2302"/>
                  </a:lnTo>
                  <a:lnTo>
                    <a:pt x="4006" y="2269"/>
                  </a:lnTo>
                  <a:lnTo>
                    <a:pt x="3842" y="2233"/>
                  </a:lnTo>
                  <a:lnTo>
                    <a:pt x="3681" y="2198"/>
                  </a:lnTo>
                  <a:lnTo>
                    <a:pt x="3522" y="2160"/>
                  </a:lnTo>
                  <a:lnTo>
                    <a:pt x="3367" y="2121"/>
                  </a:lnTo>
                  <a:lnTo>
                    <a:pt x="3214" y="2080"/>
                  </a:lnTo>
                  <a:lnTo>
                    <a:pt x="3063" y="2039"/>
                  </a:lnTo>
                  <a:lnTo>
                    <a:pt x="2990" y="2019"/>
                  </a:lnTo>
                  <a:lnTo>
                    <a:pt x="2917" y="1997"/>
                  </a:lnTo>
                  <a:lnTo>
                    <a:pt x="2845" y="1976"/>
                  </a:lnTo>
                  <a:lnTo>
                    <a:pt x="2773" y="1953"/>
                  </a:lnTo>
                  <a:lnTo>
                    <a:pt x="2703" y="1931"/>
                  </a:lnTo>
                  <a:lnTo>
                    <a:pt x="2633" y="1908"/>
                  </a:lnTo>
                  <a:lnTo>
                    <a:pt x="2564" y="1886"/>
                  </a:lnTo>
                  <a:lnTo>
                    <a:pt x="2496" y="1862"/>
                  </a:lnTo>
                  <a:lnTo>
                    <a:pt x="2428" y="1839"/>
                  </a:lnTo>
                  <a:lnTo>
                    <a:pt x="2362" y="1815"/>
                  </a:lnTo>
                  <a:lnTo>
                    <a:pt x="2296" y="1792"/>
                  </a:lnTo>
                  <a:lnTo>
                    <a:pt x="2231" y="1767"/>
                  </a:lnTo>
                  <a:lnTo>
                    <a:pt x="2168" y="1743"/>
                  </a:lnTo>
                  <a:lnTo>
                    <a:pt x="2104" y="1718"/>
                  </a:lnTo>
                  <a:lnTo>
                    <a:pt x="2042" y="1693"/>
                  </a:lnTo>
                  <a:lnTo>
                    <a:pt x="1981" y="1668"/>
                  </a:lnTo>
                  <a:lnTo>
                    <a:pt x="1920" y="1643"/>
                  </a:lnTo>
                  <a:lnTo>
                    <a:pt x="1860" y="1618"/>
                  </a:lnTo>
                  <a:lnTo>
                    <a:pt x="1802" y="1591"/>
                  </a:lnTo>
                  <a:lnTo>
                    <a:pt x="1744" y="1565"/>
                  </a:lnTo>
                  <a:lnTo>
                    <a:pt x="1686" y="1539"/>
                  </a:lnTo>
                  <a:lnTo>
                    <a:pt x="1631" y="1512"/>
                  </a:lnTo>
                  <a:lnTo>
                    <a:pt x="1576" y="1486"/>
                  </a:lnTo>
                  <a:lnTo>
                    <a:pt x="1522" y="1458"/>
                  </a:lnTo>
                  <a:lnTo>
                    <a:pt x="1469" y="1431"/>
                  </a:lnTo>
                  <a:lnTo>
                    <a:pt x="1417" y="1404"/>
                  </a:lnTo>
                  <a:lnTo>
                    <a:pt x="1367" y="1376"/>
                  </a:lnTo>
                  <a:lnTo>
                    <a:pt x="1316" y="1349"/>
                  </a:lnTo>
                  <a:lnTo>
                    <a:pt x="1267" y="1320"/>
                  </a:lnTo>
                  <a:lnTo>
                    <a:pt x="1219" y="1292"/>
                  </a:lnTo>
                  <a:lnTo>
                    <a:pt x="1172" y="1264"/>
                  </a:lnTo>
                  <a:lnTo>
                    <a:pt x="1126" y="1235"/>
                  </a:lnTo>
                  <a:lnTo>
                    <a:pt x="1081" y="1206"/>
                  </a:lnTo>
                  <a:lnTo>
                    <a:pt x="1037" y="1177"/>
                  </a:lnTo>
                  <a:lnTo>
                    <a:pt x="994" y="1148"/>
                  </a:lnTo>
                  <a:lnTo>
                    <a:pt x="952" y="1118"/>
                  </a:lnTo>
                  <a:lnTo>
                    <a:pt x="911" y="1090"/>
                  </a:lnTo>
                  <a:lnTo>
                    <a:pt x="871" y="1060"/>
                  </a:lnTo>
                  <a:lnTo>
                    <a:pt x="833" y="1030"/>
                  </a:lnTo>
                  <a:lnTo>
                    <a:pt x="795" y="1000"/>
                  </a:lnTo>
                  <a:lnTo>
                    <a:pt x="759" y="970"/>
                  </a:lnTo>
                  <a:lnTo>
                    <a:pt x="723" y="939"/>
                  </a:lnTo>
                  <a:lnTo>
                    <a:pt x="690" y="910"/>
                  </a:lnTo>
                  <a:lnTo>
                    <a:pt x="656" y="879"/>
                  </a:lnTo>
                  <a:lnTo>
                    <a:pt x="624" y="848"/>
                  </a:lnTo>
                  <a:lnTo>
                    <a:pt x="592" y="818"/>
                  </a:lnTo>
                  <a:lnTo>
                    <a:pt x="563" y="787"/>
                  </a:lnTo>
                  <a:lnTo>
                    <a:pt x="534" y="756"/>
                  </a:lnTo>
                  <a:lnTo>
                    <a:pt x="507" y="726"/>
                  </a:lnTo>
                  <a:lnTo>
                    <a:pt x="480" y="695"/>
                  </a:lnTo>
                  <a:lnTo>
                    <a:pt x="456" y="663"/>
                  </a:lnTo>
                  <a:lnTo>
                    <a:pt x="431" y="633"/>
                  </a:lnTo>
                  <a:lnTo>
                    <a:pt x="409" y="601"/>
                  </a:lnTo>
                  <a:lnTo>
                    <a:pt x="387" y="570"/>
                  </a:lnTo>
                  <a:lnTo>
                    <a:pt x="367" y="538"/>
                  </a:lnTo>
                  <a:lnTo>
                    <a:pt x="347" y="508"/>
                  </a:lnTo>
                  <a:lnTo>
                    <a:pt x="329" y="476"/>
                  </a:lnTo>
                  <a:lnTo>
                    <a:pt x="312" y="444"/>
                  </a:lnTo>
                  <a:lnTo>
                    <a:pt x="296" y="414"/>
                  </a:lnTo>
                  <a:lnTo>
                    <a:pt x="281" y="382"/>
                  </a:lnTo>
                  <a:lnTo>
                    <a:pt x="268" y="350"/>
                  </a:lnTo>
                  <a:lnTo>
                    <a:pt x="255" y="318"/>
                  </a:lnTo>
                  <a:lnTo>
                    <a:pt x="244" y="287"/>
                  </a:lnTo>
                  <a:lnTo>
                    <a:pt x="235" y="255"/>
                  </a:lnTo>
                  <a:lnTo>
                    <a:pt x="226" y="223"/>
                  </a:lnTo>
                  <a:lnTo>
                    <a:pt x="218" y="193"/>
                  </a:lnTo>
                  <a:lnTo>
                    <a:pt x="211" y="161"/>
                  </a:lnTo>
                  <a:lnTo>
                    <a:pt x="206" y="128"/>
                  </a:lnTo>
                  <a:lnTo>
                    <a:pt x="202" y="96"/>
                  </a:lnTo>
                  <a:lnTo>
                    <a:pt x="199" y="65"/>
                  </a:lnTo>
                  <a:lnTo>
                    <a:pt x="197" y="33"/>
                  </a:lnTo>
                  <a:lnTo>
                    <a:pt x="197" y="0"/>
                  </a:lnTo>
                  <a:lnTo>
                    <a:pt x="0" y="0"/>
                  </a:lnTo>
                  <a:close/>
                </a:path>
              </a:pathLst>
            </a:custGeom>
            <a:solidFill>
              <a:srgbClr val="ADD7E7"/>
            </a:solidFill>
            <a:ln w="9525">
              <a:noFill/>
              <a:round/>
              <a:headEnd/>
              <a:tailEnd/>
            </a:ln>
          </p:spPr>
          <p:txBody>
            <a:bodyPr/>
            <a:lstStyle/>
            <a:p>
              <a:endParaRPr lang="en-US"/>
            </a:p>
          </p:txBody>
        </p:sp>
        <p:sp>
          <p:nvSpPr>
            <p:cNvPr id="44" name="Freeform 125"/>
            <p:cNvSpPr>
              <a:spLocks/>
            </p:cNvSpPr>
            <p:nvPr/>
          </p:nvSpPr>
          <p:spPr bwMode="auto">
            <a:xfrm>
              <a:off x="2976" y="2016"/>
              <a:ext cx="908" cy="318"/>
            </a:xfrm>
            <a:custGeom>
              <a:avLst/>
              <a:gdLst>
                <a:gd name="T0" fmla="*/ 0 w 8172"/>
                <a:gd name="T1" fmla="*/ 0 h 2863"/>
                <a:gd name="T2" fmla="*/ 0 w 8172"/>
                <a:gd name="T3" fmla="*/ 0 h 2863"/>
                <a:gd name="T4" fmla="*/ 0 w 8172"/>
                <a:gd name="T5" fmla="*/ 0 h 2863"/>
                <a:gd name="T6" fmla="*/ 0 w 8172"/>
                <a:gd name="T7" fmla="*/ 0 h 2863"/>
                <a:gd name="T8" fmla="*/ 0 w 8172"/>
                <a:gd name="T9" fmla="*/ 0 h 2863"/>
                <a:gd name="T10" fmla="*/ 0 w 8172"/>
                <a:gd name="T11" fmla="*/ 0 h 2863"/>
                <a:gd name="T12" fmla="*/ 0 w 8172"/>
                <a:gd name="T13" fmla="*/ 0 h 2863"/>
                <a:gd name="T14" fmla="*/ 0 w 8172"/>
                <a:gd name="T15" fmla="*/ 0 h 2863"/>
                <a:gd name="T16" fmla="*/ 0 w 8172"/>
                <a:gd name="T17" fmla="*/ 0 h 2863"/>
                <a:gd name="T18" fmla="*/ 0 w 8172"/>
                <a:gd name="T19" fmla="*/ 0 h 2863"/>
                <a:gd name="T20" fmla="*/ 0 w 8172"/>
                <a:gd name="T21" fmla="*/ 0 h 2863"/>
                <a:gd name="T22" fmla="*/ 0 w 8172"/>
                <a:gd name="T23" fmla="*/ 0 h 2863"/>
                <a:gd name="T24" fmla="*/ 0 w 8172"/>
                <a:gd name="T25" fmla="*/ 0 h 2863"/>
                <a:gd name="T26" fmla="*/ 0 w 8172"/>
                <a:gd name="T27" fmla="*/ 0 h 2863"/>
                <a:gd name="T28" fmla="*/ 0 w 8172"/>
                <a:gd name="T29" fmla="*/ 0 h 2863"/>
                <a:gd name="T30" fmla="*/ 0 w 8172"/>
                <a:gd name="T31" fmla="*/ 0 h 2863"/>
                <a:gd name="T32" fmla="*/ 0 w 8172"/>
                <a:gd name="T33" fmla="*/ 0 h 2863"/>
                <a:gd name="T34" fmla="*/ 0 w 8172"/>
                <a:gd name="T35" fmla="*/ 0 h 2863"/>
                <a:gd name="T36" fmla="*/ 0 w 8172"/>
                <a:gd name="T37" fmla="*/ 0 h 2863"/>
                <a:gd name="T38" fmla="*/ 0 w 8172"/>
                <a:gd name="T39" fmla="*/ 0 h 2863"/>
                <a:gd name="T40" fmla="*/ 0 w 8172"/>
                <a:gd name="T41" fmla="*/ 0 h 2863"/>
                <a:gd name="T42" fmla="*/ 0 w 8172"/>
                <a:gd name="T43" fmla="*/ 0 h 2863"/>
                <a:gd name="T44" fmla="*/ 0 w 8172"/>
                <a:gd name="T45" fmla="*/ 0 h 2863"/>
                <a:gd name="T46" fmla="*/ 0 w 8172"/>
                <a:gd name="T47" fmla="*/ 0 h 2863"/>
                <a:gd name="T48" fmla="*/ 0 w 8172"/>
                <a:gd name="T49" fmla="*/ 0 h 2863"/>
                <a:gd name="T50" fmla="*/ 0 w 8172"/>
                <a:gd name="T51" fmla="*/ 0 h 2863"/>
                <a:gd name="T52" fmla="*/ 0 w 8172"/>
                <a:gd name="T53" fmla="*/ 0 h 2863"/>
                <a:gd name="T54" fmla="*/ 0 w 8172"/>
                <a:gd name="T55" fmla="*/ 0 h 2863"/>
                <a:gd name="T56" fmla="*/ 0 w 8172"/>
                <a:gd name="T57" fmla="*/ 0 h 2863"/>
                <a:gd name="T58" fmla="*/ 0 w 8172"/>
                <a:gd name="T59" fmla="*/ 0 h 2863"/>
                <a:gd name="T60" fmla="*/ 0 w 8172"/>
                <a:gd name="T61" fmla="*/ 0 h 2863"/>
                <a:gd name="T62" fmla="*/ 0 w 8172"/>
                <a:gd name="T63" fmla="*/ 0 h 2863"/>
                <a:gd name="T64" fmla="*/ 0 w 8172"/>
                <a:gd name="T65" fmla="*/ 0 h 2863"/>
                <a:gd name="T66" fmla="*/ 0 w 8172"/>
                <a:gd name="T67" fmla="*/ 0 h 2863"/>
                <a:gd name="T68" fmla="*/ 0 w 8172"/>
                <a:gd name="T69" fmla="*/ 0 h 2863"/>
                <a:gd name="T70" fmla="*/ 0 w 8172"/>
                <a:gd name="T71" fmla="*/ 0 h 2863"/>
                <a:gd name="T72" fmla="*/ 0 w 8172"/>
                <a:gd name="T73" fmla="*/ 0 h 2863"/>
                <a:gd name="T74" fmla="*/ 0 w 8172"/>
                <a:gd name="T75" fmla="*/ 0 h 2863"/>
                <a:gd name="T76" fmla="*/ 0 w 8172"/>
                <a:gd name="T77" fmla="*/ 0 h 2863"/>
                <a:gd name="T78" fmla="*/ 0 w 8172"/>
                <a:gd name="T79" fmla="*/ 0 h 2863"/>
                <a:gd name="T80" fmla="*/ 0 w 8172"/>
                <a:gd name="T81" fmla="*/ 0 h 2863"/>
                <a:gd name="T82" fmla="*/ 0 w 8172"/>
                <a:gd name="T83" fmla="*/ 0 h 2863"/>
                <a:gd name="T84" fmla="*/ 0 w 8172"/>
                <a:gd name="T85" fmla="*/ 0 h 2863"/>
                <a:gd name="T86" fmla="*/ 0 w 8172"/>
                <a:gd name="T87" fmla="*/ 0 h 2863"/>
                <a:gd name="T88" fmla="*/ 0 w 8172"/>
                <a:gd name="T89" fmla="*/ 0 h 2863"/>
                <a:gd name="T90" fmla="*/ 0 w 8172"/>
                <a:gd name="T91" fmla="*/ 0 h 2863"/>
                <a:gd name="T92" fmla="*/ 0 w 8172"/>
                <a:gd name="T93" fmla="*/ 0 h 2863"/>
                <a:gd name="T94" fmla="*/ 0 w 8172"/>
                <a:gd name="T95" fmla="*/ 0 h 2863"/>
                <a:gd name="T96" fmla="*/ 0 w 8172"/>
                <a:gd name="T97" fmla="*/ 0 h 28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72"/>
                <a:gd name="T148" fmla="*/ 0 h 2863"/>
                <a:gd name="T149" fmla="*/ 8172 w 8172"/>
                <a:gd name="T150" fmla="*/ 2863 h 28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72" h="2863">
                  <a:moveTo>
                    <a:pt x="8172" y="0"/>
                  </a:moveTo>
                  <a:lnTo>
                    <a:pt x="8172" y="0"/>
                  </a:lnTo>
                  <a:lnTo>
                    <a:pt x="7963" y="1"/>
                  </a:lnTo>
                  <a:lnTo>
                    <a:pt x="7755" y="4"/>
                  </a:lnTo>
                  <a:lnTo>
                    <a:pt x="7549" y="8"/>
                  </a:lnTo>
                  <a:lnTo>
                    <a:pt x="7344" y="14"/>
                  </a:lnTo>
                  <a:lnTo>
                    <a:pt x="7140" y="23"/>
                  </a:lnTo>
                  <a:lnTo>
                    <a:pt x="6938" y="33"/>
                  </a:lnTo>
                  <a:lnTo>
                    <a:pt x="6738" y="44"/>
                  </a:lnTo>
                  <a:lnTo>
                    <a:pt x="6539" y="56"/>
                  </a:lnTo>
                  <a:lnTo>
                    <a:pt x="6341" y="72"/>
                  </a:lnTo>
                  <a:lnTo>
                    <a:pt x="6146" y="88"/>
                  </a:lnTo>
                  <a:lnTo>
                    <a:pt x="5953" y="105"/>
                  </a:lnTo>
                  <a:lnTo>
                    <a:pt x="5761" y="125"/>
                  </a:lnTo>
                  <a:lnTo>
                    <a:pt x="5572" y="146"/>
                  </a:lnTo>
                  <a:lnTo>
                    <a:pt x="5385" y="169"/>
                  </a:lnTo>
                  <a:lnTo>
                    <a:pt x="5199" y="193"/>
                  </a:lnTo>
                  <a:lnTo>
                    <a:pt x="5017" y="219"/>
                  </a:lnTo>
                  <a:lnTo>
                    <a:pt x="4836" y="246"/>
                  </a:lnTo>
                  <a:lnTo>
                    <a:pt x="4657" y="274"/>
                  </a:lnTo>
                  <a:lnTo>
                    <a:pt x="4480" y="304"/>
                  </a:lnTo>
                  <a:lnTo>
                    <a:pt x="4307" y="336"/>
                  </a:lnTo>
                  <a:lnTo>
                    <a:pt x="4135" y="368"/>
                  </a:lnTo>
                  <a:lnTo>
                    <a:pt x="3966" y="403"/>
                  </a:lnTo>
                  <a:lnTo>
                    <a:pt x="3801" y="438"/>
                  </a:lnTo>
                  <a:lnTo>
                    <a:pt x="3638" y="475"/>
                  </a:lnTo>
                  <a:lnTo>
                    <a:pt x="3476" y="514"/>
                  </a:lnTo>
                  <a:lnTo>
                    <a:pt x="3318" y="552"/>
                  </a:lnTo>
                  <a:lnTo>
                    <a:pt x="3163" y="593"/>
                  </a:lnTo>
                  <a:lnTo>
                    <a:pt x="3011" y="635"/>
                  </a:lnTo>
                  <a:lnTo>
                    <a:pt x="2861" y="679"/>
                  </a:lnTo>
                  <a:lnTo>
                    <a:pt x="2715" y="723"/>
                  </a:lnTo>
                  <a:lnTo>
                    <a:pt x="2572" y="769"/>
                  </a:lnTo>
                  <a:lnTo>
                    <a:pt x="2433" y="815"/>
                  </a:lnTo>
                  <a:lnTo>
                    <a:pt x="2364" y="840"/>
                  </a:lnTo>
                  <a:lnTo>
                    <a:pt x="2295" y="863"/>
                  </a:lnTo>
                  <a:lnTo>
                    <a:pt x="2228" y="888"/>
                  </a:lnTo>
                  <a:lnTo>
                    <a:pt x="2163" y="912"/>
                  </a:lnTo>
                  <a:lnTo>
                    <a:pt x="2096" y="938"/>
                  </a:lnTo>
                  <a:lnTo>
                    <a:pt x="2032" y="963"/>
                  </a:lnTo>
                  <a:lnTo>
                    <a:pt x="1968" y="988"/>
                  </a:lnTo>
                  <a:lnTo>
                    <a:pt x="1905" y="1015"/>
                  </a:lnTo>
                  <a:lnTo>
                    <a:pt x="1843" y="1040"/>
                  </a:lnTo>
                  <a:lnTo>
                    <a:pt x="1781" y="1067"/>
                  </a:lnTo>
                  <a:lnTo>
                    <a:pt x="1721" y="1094"/>
                  </a:lnTo>
                  <a:lnTo>
                    <a:pt x="1662" y="1120"/>
                  </a:lnTo>
                  <a:lnTo>
                    <a:pt x="1604" y="1148"/>
                  </a:lnTo>
                  <a:lnTo>
                    <a:pt x="1547" y="1174"/>
                  </a:lnTo>
                  <a:lnTo>
                    <a:pt x="1489" y="1202"/>
                  </a:lnTo>
                  <a:lnTo>
                    <a:pt x="1433" y="1231"/>
                  </a:lnTo>
                  <a:lnTo>
                    <a:pt x="1379" y="1258"/>
                  </a:lnTo>
                  <a:lnTo>
                    <a:pt x="1325" y="1287"/>
                  </a:lnTo>
                  <a:lnTo>
                    <a:pt x="1272" y="1316"/>
                  </a:lnTo>
                  <a:lnTo>
                    <a:pt x="1220" y="1344"/>
                  </a:lnTo>
                  <a:lnTo>
                    <a:pt x="1169" y="1374"/>
                  </a:lnTo>
                  <a:lnTo>
                    <a:pt x="1119" y="1403"/>
                  </a:lnTo>
                  <a:lnTo>
                    <a:pt x="1070" y="1433"/>
                  </a:lnTo>
                  <a:lnTo>
                    <a:pt x="1022" y="1463"/>
                  </a:lnTo>
                  <a:lnTo>
                    <a:pt x="973" y="1494"/>
                  </a:lnTo>
                  <a:lnTo>
                    <a:pt x="928" y="1523"/>
                  </a:lnTo>
                  <a:lnTo>
                    <a:pt x="883" y="1554"/>
                  </a:lnTo>
                  <a:lnTo>
                    <a:pt x="838" y="1586"/>
                  </a:lnTo>
                  <a:lnTo>
                    <a:pt x="795" y="1616"/>
                  </a:lnTo>
                  <a:lnTo>
                    <a:pt x="753" y="1648"/>
                  </a:lnTo>
                  <a:lnTo>
                    <a:pt x="712" y="1680"/>
                  </a:lnTo>
                  <a:lnTo>
                    <a:pt x="672" y="1711"/>
                  </a:lnTo>
                  <a:lnTo>
                    <a:pt x="632" y="1743"/>
                  </a:lnTo>
                  <a:lnTo>
                    <a:pt x="595" y="1776"/>
                  </a:lnTo>
                  <a:lnTo>
                    <a:pt x="558" y="1809"/>
                  </a:lnTo>
                  <a:lnTo>
                    <a:pt x="522" y="1841"/>
                  </a:lnTo>
                  <a:lnTo>
                    <a:pt x="486" y="1875"/>
                  </a:lnTo>
                  <a:lnTo>
                    <a:pt x="454" y="1908"/>
                  </a:lnTo>
                  <a:lnTo>
                    <a:pt x="421" y="1942"/>
                  </a:lnTo>
                  <a:lnTo>
                    <a:pt x="389" y="1975"/>
                  </a:lnTo>
                  <a:lnTo>
                    <a:pt x="359" y="2009"/>
                  </a:lnTo>
                  <a:lnTo>
                    <a:pt x="330" y="2044"/>
                  </a:lnTo>
                  <a:lnTo>
                    <a:pt x="301" y="2079"/>
                  </a:lnTo>
                  <a:lnTo>
                    <a:pt x="275" y="2113"/>
                  </a:lnTo>
                  <a:lnTo>
                    <a:pt x="248" y="2149"/>
                  </a:lnTo>
                  <a:lnTo>
                    <a:pt x="224" y="2184"/>
                  </a:lnTo>
                  <a:lnTo>
                    <a:pt x="200" y="2220"/>
                  </a:lnTo>
                  <a:lnTo>
                    <a:pt x="179" y="2257"/>
                  </a:lnTo>
                  <a:lnTo>
                    <a:pt x="157" y="2292"/>
                  </a:lnTo>
                  <a:lnTo>
                    <a:pt x="138" y="2329"/>
                  </a:lnTo>
                  <a:lnTo>
                    <a:pt x="118" y="2366"/>
                  </a:lnTo>
                  <a:lnTo>
                    <a:pt x="102" y="2403"/>
                  </a:lnTo>
                  <a:lnTo>
                    <a:pt x="86" y="2440"/>
                  </a:lnTo>
                  <a:lnTo>
                    <a:pt x="72" y="2478"/>
                  </a:lnTo>
                  <a:lnTo>
                    <a:pt x="58" y="2515"/>
                  </a:lnTo>
                  <a:lnTo>
                    <a:pt x="46" y="2553"/>
                  </a:lnTo>
                  <a:lnTo>
                    <a:pt x="36" y="2591"/>
                  </a:lnTo>
                  <a:lnTo>
                    <a:pt x="27" y="2630"/>
                  </a:lnTo>
                  <a:lnTo>
                    <a:pt x="18" y="2669"/>
                  </a:lnTo>
                  <a:lnTo>
                    <a:pt x="11" y="2707"/>
                  </a:lnTo>
                  <a:lnTo>
                    <a:pt x="7" y="2746"/>
                  </a:lnTo>
                  <a:lnTo>
                    <a:pt x="3" y="2786"/>
                  </a:lnTo>
                  <a:lnTo>
                    <a:pt x="1" y="2824"/>
                  </a:lnTo>
                  <a:lnTo>
                    <a:pt x="0" y="2863"/>
                  </a:lnTo>
                  <a:lnTo>
                    <a:pt x="197" y="2863"/>
                  </a:lnTo>
                  <a:lnTo>
                    <a:pt x="197" y="2832"/>
                  </a:lnTo>
                  <a:lnTo>
                    <a:pt x="199" y="2799"/>
                  </a:lnTo>
                  <a:lnTo>
                    <a:pt x="202" y="2768"/>
                  </a:lnTo>
                  <a:lnTo>
                    <a:pt x="206" y="2735"/>
                  </a:lnTo>
                  <a:lnTo>
                    <a:pt x="211" y="2704"/>
                  </a:lnTo>
                  <a:lnTo>
                    <a:pt x="218" y="2672"/>
                  </a:lnTo>
                  <a:lnTo>
                    <a:pt x="226" y="2640"/>
                  </a:lnTo>
                  <a:lnTo>
                    <a:pt x="235" y="2609"/>
                  </a:lnTo>
                  <a:lnTo>
                    <a:pt x="244" y="2578"/>
                  </a:lnTo>
                  <a:lnTo>
                    <a:pt x="255" y="2546"/>
                  </a:lnTo>
                  <a:lnTo>
                    <a:pt x="268" y="2514"/>
                  </a:lnTo>
                  <a:lnTo>
                    <a:pt x="281" y="2483"/>
                  </a:lnTo>
                  <a:lnTo>
                    <a:pt x="296" y="2451"/>
                  </a:lnTo>
                  <a:lnTo>
                    <a:pt x="312" y="2420"/>
                  </a:lnTo>
                  <a:lnTo>
                    <a:pt x="329" y="2389"/>
                  </a:lnTo>
                  <a:lnTo>
                    <a:pt x="347" y="2357"/>
                  </a:lnTo>
                  <a:lnTo>
                    <a:pt x="367" y="2326"/>
                  </a:lnTo>
                  <a:lnTo>
                    <a:pt x="387" y="2295"/>
                  </a:lnTo>
                  <a:lnTo>
                    <a:pt x="409" y="2263"/>
                  </a:lnTo>
                  <a:lnTo>
                    <a:pt x="431" y="2232"/>
                  </a:lnTo>
                  <a:lnTo>
                    <a:pt x="456" y="2201"/>
                  </a:lnTo>
                  <a:lnTo>
                    <a:pt x="480" y="2170"/>
                  </a:lnTo>
                  <a:lnTo>
                    <a:pt x="507" y="2139"/>
                  </a:lnTo>
                  <a:lnTo>
                    <a:pt x="534" y="2108"/>
                  </a:lnTo>
                  <a:lnTo>
                    <a:pt x="563" y="2078"/>
                  </a:lnTo>
                  <a:lnTo>
                    <a:pt x="592" y="2047"/>
                  </a:lnTo>
                  <a:lnTo>
                    <a:pt x="624" y="2016"/>
                  </a:lnTo>
                  <a:lnTo>
                    <a:pt x="656" y="1986"/>
                  </a:lnTo>
                  <a:lnTo>
                    <a:pt x="690" y="1955"/>
                  </a:lnTo>
                  <a:lnTo>
                    <a:pt x="723" y="1924"/>
                  </a:lnTo>
                  <a:lnTo>
                    <a:pt x="759" y="1895"/>
                  </a:lnTo>
                  <a:lnTo>
                    <a:pt x="795" y="1865"/>
                  </a:lnTo>
                  <a:lnTo>
                    <a:pt x="833" y="1834"/>
                  </a:lnTo>
                  <a:lnTo>
                    <a:pt x="871" y="1805"/>
                  </a:lnTo>
                  <a:lnTo>
                    <a:pt x="911" y="1775"/>
                  </a:lnTo>
                  <a:lnTo>
                    <a:pt x="952" y="1745"/>
                  </a:lnTo>
                  <a:lnTo>
                    <a:pt x="994" y="1717"/>
                  </a:lnTo>
                  <a:lnTo>
                    <a:pt x="1037" y="1687"/>
                  </a:lnTo>
                  <a:lnTo>
                    <a:pt x="1081" y="1658"/>
                  </a:lnTo>
                  <a:lnTo>
                    <a:pt x="1126" y="1630"/>
                  </a:lnTo>
                  <a:lnTo>
                    <a:pt x="1172" y="1601"/>
                  </a:lnTo>
                  <a:lnTo>
                    <a:pt x="1219" y="1572"/>
                  </a:lnTo>
                  <a:lnTo>
                    <a:pt x="1267" y="1545"/>
                  </a:lnTo>
                  <a:lnTo>
                    <a:pt x="1316" y="1516"/>
                  </a:lnTo>
                  <a:lnTo>
                    <a:pt x="1367" y="1488"/>
                  </a:lnTo>
                  <a:lnTo>
                    <a:pt x="1417" y="1461"/>
                  </a:lnTo>
                  <a:lnTo>
                    <a:pt x="1470" y="1433"/>
                  </a:lnTo>
                  <a:lnTo>
                    <a:pt x="1522" y="1407"/>
                  </a:lnTo>
                  <a:lnTo>
                    <a:pt x="1576" y="1379"/>
                  </a:lnTo>
                  <a:lnTo>
                    <a:pt x="1631" y="1352"/>
                  </a:lnTo>
                  <a:lnTo>
                    <a:pt x="1686" y="1326"/>
                  </a:lnTo>
                  <a:lnTo>
                    <a:pt x="1744" y="1299"/>
                  </a:lnTo>
                  <a:lnTo>
                    <a:pt x="1802" y="1274"/>
                  </a:lnTo>
                  <a:lnTo>
                    <a:pt x="1860" y="1247"/>
                  </a:lnTo>
                  <a:lnTo>
                    <a:pt x="1920" y="1221"/>
                  </a:lnTo>
                  <a:lnTo>
                    <a:pt x="1981" y="1196"/>
                  </a:lnTo>
                  <a:lnTo>
                    <a:pt x="2042" y="1171"/>
                  </a:lnTo>
                  <a:lnTo>
                    <a:pt x="2104" y="1147"/>
                  </a:lnTo>
                  <a:lnTo>
                    <a:pt x="2168" y="1121"/>
                  </a:lnTo>
                  <a:lnTo>
                    <a:pt x="2231" y="1098"/>
                  </a:lnTo>
                  <a:lnTo>
                    <a:pt x="2296" y="1073"/>
                  </a:lnTo>
                  <a:lnTo>
                    <a:pt x="2362" y="1049"/>
                  </a:lnTo>
                  <a:lnTo>
                    <a:pt x="2428" y="1025"/>
                  </a:lnTo>
                  <a:lnTo>
                    <a:pt x="2496" y="1003"/>
                  </a:lnTo>
                  <a:lnTo>
                    <a:pt x="2633" y="956"/>
                  </a:lnTo>
                  <a:lnTo>
                    <a:pt x="2773" y="911"/>
                  </a:lnTo>
                  <a:lnTo>
                    <a:pt x="2917" y="867"/>
                  </a:lnTo>
                  <a:lnTo>
                    <a:pt x="3065" y="826"/>
                  </a:lnTo>
                  <a:lnTo>
                    <a:pt x="3214" y="784"/>
                  </a:lnTo>
                  <a:lnTo>
                    <a:pt x="3367" y="744"/>
                  </a:lnTo>
                  <a:lnTo>
                    <a:pt x="3522" y="705"/>
                  </a:lnTo>
                  <a:lnTo>
                    <a:pt x="3681" y="667"/>
                  </a:lnTo>
                  <a:lnTo>
                    <a:pt x="3842" y="631"/>
                  </a:lnTo>
                  <a:lnTo>
                    <a:pt x="4006" y="595"/>
                  </a:lnTo>
                  <a:lnTo>
                    <a:pt x="4173" y="563"/>
                  </a:lnTo>
                  <a:lnTo>
                    <a:pt x="4342" y="530"/>
                  </a:lnTo>
                  <a:lnTo>
                    <a:pt x="4514" y="498"/>
                  </a:lnTo>
                  <a:lnTo>
                    <a:pt x="4689" y="469"/>
                  </a:lnTo>
                  <a:lnTo>
                    <a:pt x="4865" y="441"/>
                  </a:lnTo>
                  <a:lnTo>
                    <a:pt x="5044" y="413"/>
                  </a:lnTo>
                  <a:lnTo>
                    <a:pt x="5226" y="389"/>
                  </a:lnTo>
                  <a:lnTo>
                    <a:pt x="5409" y="364"/>
                  </a:lnTo>
                  <a:lnTo>
                    <a:pt x="5595" y="342"/>
                  </a:lnTo>
                  <a:lnTo>
                    <a:pt x="5783" y="321"/>
                  </a:lnTo>
                  <a:lnTo>
                    <a:pt x="5972" y="302"/>
                  </a:lnTo>
                  <a:lnTo>
                    <a:pt x="6164" y="284"/>
                  </a:lnTo>
                  <a:lnTo>
                    <a:pt x="6357" y="268"/>
                  </a:lnTo>
                  <a:lnTo>
                    <a:pt x="6552" y="254"/>
                  </a:lnTo>
                  <a:lnTo>
                    <a:pt x="6749" y="240"/>
                  </a:lnTo>
                  <a:lnTo>
                    <a:pt x="6948" y="229"/>
                  </a:lnTo>
                  <a:lnTo>
                    <a:pt x="7148" y="219"/>
                  </a:lnTo>
                  <a:lnTo>
                    <a:pt x="7350" y="212"/>
                  </a:lnTo>
                  <a:lnTo>
                    <a:pt x="7553" y="206"/>
                  </a:lnTo>
                  <a:lnTo>
                    <a:pt x="7758" y="201"/>
                  </a:lnTo>
                  <a:lnTo>
                    <a:pt x="7965" y="198"/>
                  </a:lnTo>
                  <a:lnTo>
                    <a:pt x="8172" y="197"/>
                  </a:lnTo>
                  <a:lnTo>
                    <a:pt x="8172" y="0"/>
                  </a:lnTo>
                  <a:close/>
                </a:path>
              </a:pathLst>
            </a:custGeom>
            <a:solidFill>
              <a:srgbClr val="ADD7E7"/>
            </a:solidFill>
            <a:ln w="9525">
              <a:noFill/>
              <a:round/>
              <a:headEnd/>
              <a:tailEnd/>
            </a:ln>
          </p:spPr>
          <p:txBody>
            <a:bodyPr/>
            <a:lstStyle/>
            <a:p>
              <a:endParaRPr lang="en-US"/>
            </a:p>
          </p:txBody>
        </p:sp>
        <p:sp>
          <p:nvSpPr>
            <p:cNvPr id="45" name="Freeform 126"/>
            <p:cNvSpPr>
              <a:spLocks/>
            </p:cNvSpPr>
            <p:nvPr/>
          </p:nvSpPr>
          <p:spPr bwMode="auto">
            <a:xfrm>
              <a:off x="3884" y="2016"/>
              <a:ext cx="908" cy="318"/>
            </a:xfrm>
            <a:custGeom>
              <a:avLst/>
              <a:gdLst>
                <a:gd name="T0" fmla="*/ 0 w 8172"/>
                <a:gd name="T1" fmla="*/ 0 h 2863"/>
                <a:gd name="T2" fmla="*/ 0 w 8172"/>
                <a:gd name="T3" fmla="*/ 0 h 2863"/>
                <a:gd name="T4" fmla="*/ 0 w 8172"/>
                <a:gd name="T5" fmla="*/ 0 h 2863"/>
                <a:gd name="T6" fmla="*/ 0 w 8172"/>
                <a:gd name="T7" fmla="*/ 0 h 2863"/>
                <a:gd name="T8" fmla="*/ 0 w 8172"/>
                <a:gd name="T9" fmla="*/ 0 h 2863"/>
                <a:gd name="T10" fmla="*/ 0 w 8172"/>
                <a:gd name="T11" fmla="*/ 0 h 2863"/>
                <a:gd name="T12" fmla="*/ 0 w 8172"/>
                <a:gd name="T13" fmla="*/ 0 h 2863"/>
                <a:gd name="T14" fmla="*/ 0 w 8172"/>
                <a:gd name="T15" fmla="*/ 0 h 2863"/>
                <a:gd name="T16" fmla="*/ 0 w 8172"/>
                <a:gd name="T17" fmla="*/ 0 h 2863"/>
                <a:gd name="T18" fmla="*/ 0 w 8172"/>
                <a:gd name="T19" fmla="*/ 0 h 2863"/>
                <a:gd name="T20" fmla="*/ 0 w 8172"/>
                <a:gd name="T21" fmla="*/ 0 h 2863"/>
                <a:gd name="T22" fmla="*/ 0 w 8172"/>
                <a:gd name="T23" fmla="*/ 0 h 2863"/>
                <a:gd name="T24" fmla="*/ 0 w 8172"/>
                <a:gd name="T25" fmla="*/ 0 h 2863"/>
                <a:gd name="T26" fmla="*/ 0 w 8172"/>
                <a:gd name="T27" fmla="*/ 0 h 2863"/>
                <a:gd name="T28" fmla="*/ 0 w 8172"/>
                <a:gd name="T29" fmla="*/ 0 h 2863"/>
                <a:gd name="T30" fmla="*/ 0 w 8172"/>
                <a:gd name="T31" fmla="*/ 0 h 2863"/>
                <a:gd name="T32" fmla="*/ 0 w 8172"/>
                <a:gd name="T33" fmla="*/ 0 h 2863"/>
                <a:gd name="T34" fmla="*/ 0 w 8172"/>
                <a:gd name="T35" fmla="*/ 0 h 2863"/>
                <a:gd name="T36" fmla="*/ 0 w 8172"/>
                <a:gd name="T37" fmla="*/ 0 h 2863"/>
                <a:gd name="T38" fmla="*/ 0 w 8172"/>
                <a:gd name="T39" fmla="*/ 0 h 2863"/>
                <a:gd name="T40" fmla="*/ 0 w 8172"/>
                <a:gd name="T41" fmla="*/ 0 h 2863"/>
                <a:gd name="T42" fmla="*/ 0 w 8172"/>
                <a:gd name="T43" fmla="*/ 0 h 2863"/>
                <a:gd name="T44" fmla="*/ 0 w 8172"/>
                <a:gd name="T45" fmla="*/ 0 h 2863"/>
                <a:gd name="T46" fmla="*/ 0 w 8172"/>
                <a:gd name="T47" fmla="*/ 0 h 2863"/>
                <a:gd name="T48" fmla="*/ 0 w 8172"/>
                <a:gd name="T49" fmla="*/ 0 h 2863"/>
                <a:gd name="T50" fmla="*/ 0 w 8172"/>
                <a:gd name="T51" fmla="*/ 0 h 2863"/>
                <a:gd name="T52" fmla="*/ 0 w 8172"/>
                <a:gd name="T53" fmla="*/ 0 h 2863"/>
                <a:gd name="T54" fmla="*/ 0 w 8172"/>
                <a:gd name="T55" fmla="*/ 0 h 2863"/>
                <a:gd name="T56" fmla="*/ 0 w 8172"/>
                <a:gd name="T57" fmla="*/ 0 h 2863"/>
                <a:gd name="T58" fmla="*/ 0 w 8172"/>
                <a:gd name="T59" fmla="*/ 0 h 2863"/>
                <a:gd name="T60" fmla="*/ 0 w 8172"/>
                <a:gd name="T61" fmla="*/ 0 h 2863"/>
                <a:gd name="T62" fmla="*/ 0 w 8172"/>
                <a:gd name="T63" fmla="*/ 0 h 2863"/>
                <a:gd name="T64" fmla="*/ 0 w 8172"/>
                <a:gd name="T65" fmla="*/ 0 h 2863"/>
                <a:gd name="T66" fmla="*/ 0 w 8172"/>
                <a:gd name="T67" fmla="*/ 0 h 2863"/>
                <a:gd name="T68" fmla="*/ 0 w 8172"/>
                <a:gd name="T69" fmla="*/ 0 h 2863"/>
                <a:gd name="T70" fmla="*/ 0 w 8172"/>
                <a:gd name="T71" fmla="*/ 0 h 2863"/>
                <a:gd name="T72" fmla="*/ 0 w 8172"/>
                <a:gd name="T73" fmla="*/ 0 h 2863"/>
                <a:gd name="T74" fmla="*/ 0 w 8172"/>
                <a:gd name="T75" fmla="*/ 0 h 2863"/>
                <a:gd name="T76" fmla="*/ 0 w 8172"/>
                <a:gd name="T77" fmla="*/ 0 h 2863"/>
                <a:gd name="T78" fmla="*/ 0 w 8172"/>
                <a:gd name="T79" fmla="*/ 0 h 2863"/>
                <a:gd name="T80" fmla="*/ 0 w 8172"/>
                <a:gd name="T81" fmla="*/ 0 h 2863"/>
                <a:gd name="T82" fmla="*/ 0 w 8172"/>
                <a:gd name="T83" fmla="*/ 0 h 2863"/>
                <a:gd name="T84" fmla="*/ 0 w 8172"/>
                <a:gd name="T85" fmla="*/ 0 h 2863"/>
                <a:gd name="T86" fmla="*/ 0 w 8172"/>
                <a:gd name="T87" fmla="*/ 0 h 2863"/>
                <a:gd name="T88" fmla="*/ 0 w 8172"/>
                <a:gd name="T89" fmla="*/ 0 h 2863"/>
                <a:gd name="T90" fmla="*/ 0 w 8172"/>
                <a:gd name="T91" fmla="*/ 0 h 2863"/>
                <a:gd name="T92" fmla="*/ 0 w 8172"/>
                <a:gd name="T93" fmla="*/ 0 h 2863"/>
                <a:gd name="T94" fmla="*/ 0 w 8172"/>
                <a:gd name="T95" fmla="*/ 0 h 2863"/>
                <a:gd name="T96" fmla="*/ 0 w 8172"/>
                <a:gd name="T97" fmla="*/ 0 h 28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72"/>
                <a:gd name="T148" fmla="*/ 0 h 2863"/>
                <a:gd name="T149" fmla="*/ 8172 w 8172"/>
                <a:gd name="T150" fmla="*/ 2863 h 28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72" h="2863">
                  <a:moveTo>
                    <a:pt x="8172" y="2863"/>
                  </a:moveTo>
                  <a:lnTo>
                    <a:pt x="8172" y="2863"/>
                  </a:lnTo>
                  <a:lnTo>
                    <a:pt x="8171" y="2824"/>
                  </a:lnTo>
                  <a:lnTo>
                    <a:pt x="8169" y="2786"/>
                  </a:lnTo>
                  <a:lnTo>
                    <a:pt x="8165" y="2746"/>
                  </a:lnTo>
                  <a:lnTo>
                    <a:pt x="8161" y="2707"/>
                  </a:lnTo>
                  <a:lnTo>
                    <a:pt x="8154" y="2669"/>
                  </a:lnTo>
                  <a:lnTo>
                    <a:pt x="8145" y="2630"/>
                  </a:lnTo>
                  <a:lnTo>
                    <a:pt x="8136" y="2591"/>
                  </a:lnTo>
                  <a:lnTo>
                    <a:pt x="8126" y="2553"/>
                  </a:lnTo>
                  <a:lnTo>
                    <a:pt x="8114" y="2515"/>
                  </a:lnTo>
                  <a:lnTo>
                    <a:pt x="8100" y="2478"/>
                  </a:lnTo>
                  <a:lnTo>
                    <a:pt x="8086" y="2440"/>
                  </a:lnTo>
                  <a:lnTo>
                    <a:pt x="8070" y="2403"/>
                  </a:lnTo>
                  <a:lnTo>
                    <a:pt x="8052" y="2366"/>
                  </a:lnTo>
                  <a:lnTo>
                    <a:pt x="8034" y="2329"/>
                  </a:lnTo>
                  <a:lnTo>
                    <a:pt x="8015" y="2292"/>
                  </a:lnTo>
                  <a:lnTo>
                    <a:pt x="7993" y="2257"/>
                  </a:lnTo>
                  <a:lnTo>
                    <a:pt x="7972" y="2220"/>
                  </a:lnTo>
                  <a:lnTo>
                    <a:pt x="7948" y="2184"/>
                  </a:lnTo>
                  <a:lnTo>
                    <a:pt x="7924" y="2149"/>
                  </a:lnTo>
                  <a:lnTo>
                    <a:pt x="7897" y="2113"/>
                  </a:lnTo>
                  <a:lnTo>
                    <a:pt x="7871" y="2079"/>
                  </a:lnTo>
                  <a:lnTo>
                    <a:pt x="7842" y="2044"/>
                  </a:lnTo>
                  <a:lnTo>
                    <a:pt x="7813" y="2009"/>
                  </a:lnTo>
                  <a:lnTo>
                    <a:pt x="7783" y="1975"/>
                  </a:lnTo>
                  <a:lnTo>
                    <a:pt x="7751" y="1942"/>
                  </a:lnTo>
                  <a:lnTo>
                    <a:pt x="7718" y="1908"/>
                  </a:lnTo>
                  <a:lnTo>
                    <a:pt x="7685" y="1875"/>
                  </a:lnTo>
                  <a:lnTo>
                    <a:pt x="7650" y="1841"/>
                  </a:lnTo>
                  <a:lnTo>
                    <a:pt x="7614" y="1809"/>
                  </a:lnTo>
                  <a:lnTo>
                    <a:pt x="7577" y="1776"/>
                  </a:lnTo>
                  <a:lnTo>
                    <a:pt x="7540" y="1743"/>
                  </a:lnTo>
                  <a:lnTo>
                    <a:pt x="7500" y="1711"/>
                  </a:lnTo>
                  <a:lnTo>
                    <a:pt x="7460" y="1680"/>
                  </a:lnTo>
                  <a:lnTo>
                    <a:pt x="7419" y="1648"/>
                  </a:lnTo>
                  <a:lnTo>
                    <a:pt x="7377" y="1616"/>
                  </a:lnTo>
                  <a:lnTo>
                    <a:pt x="7333" y="1586"/>
                  </a:lnTo>
                  <a:lnTo>
                    <a:pt x="7289" y="1554"/>
                  </a:lnTo>
                  <a:lnTo>
                    <a:pt x="7244" y="1523"/>
                  </a:lnTo>
                  <a:lnTo>
                    <a:pt x="7199" y="1494"/>
                  </a:lnTo>
                  <a:lnTo>
                    <a:pt x="7151" y="1463"/>
                  </a:lnTo>
                  <a:lnTo>
                    <a:pt x="7102" y="1433"/>
                  </a:lnTo>
                  <a:lnTo>
                    <a:pt x="7053" y="1403"/>
                  </a:lnTo>
                  <a:lnTo>
                    <a:pt x="7003" y="1374"/>
                  </a:lnTo>
                  <a:lnTo>
                    <a:pt x="6952" y="1344"/>
                  </a:lnTo>
                  <a:lnTo>
                    <a:pt x="6900" y="1316"/>
                  </a:lnTo>
                  <a:lnTo>
                    <a:pt x="6847" y="1287"/>
                  </a:lnTo>
                  <a:lnTo>
                    <a:pt x="6793" y="1258"/>
                  </a:lnTo>
                  <a:lnTo>
                    <a:pt x="6738" y="1231"/>
                  </a:lnTo>
                  <a:lnTo>
                    <a:pt x="6683" y="1202"/>
                  </a:lnTo>
                  <a:lnTo>
                    <a:pt x="6625" y="1174"/>
                  </a:lnTo>
                  <a:lnTo>
                    <a:pt x="6568" y="1148"/>
                  </a:lnTo>
                  <a:lnTo>
                    <a:pt x="6510" y="1120"/>
                  </a:lnTo>
                  <a:lnTo>
                    <a:pt x="6450" y="1094"/>
                  </a:lnTo>
                  <a:lnTo>
                    <a:pt x="6389" y="1067"/>
                  </a:lnTo>
                  <a:lnTo>
                    <a:pt x="6329" y="1040"/>
                  </a:lnTo>
                  <a:lnTo>
                    <a:pt x="6267" y="1015"/>
                  </a:lnTo>
                  <a:lnTo>
                    <a:pt x="6204" y="988"/>
                  </a:lnTo>
                  <a:lnTo>
                    <a:pt x="6140" y="963"/>
                  </a:lnTo>
                  <a:lnTo>
                    <a:pt x="6076" y="938"/>
                  </a:lnTo>
                  <a:lnTo>
                    <a:pt x="6009" y="912"/>
                  </a:lnTo>
                  <a:lnTo>
                    <a:pt x="5943" y="888"/>
                  </a:lnTo>
                  <a:lnTo>
                    <a:pt x="5877" y="863"/>
                  </a:lnTo>
                  <a:lnTo>
                    <a:pt x="5808" y="840"/>
                  </a:lnTo>
                  <a:lnTo>
                    <a:pt x="5739" y="815"/>
                  </a:lnTo>
                  <a:lnTo>
                    <a:pt x="5600" y="769"/>
                  </a:lnTo>
                  <a:lnTo>
                    <a:pt x="5456" y="723"/>
                  </a:lnTo>
                  <a:lnTo>
                    <a:pt x="5310" y="679"/>
                  </a:lnTo>
                  <a:lnTo>
                    <a:pt x="5161" y="635"/>
                  </a:lnTo>
                  <a:lnTo>
                    <a:pt x="5008" y="593"/>
                  </a:lnTo>
                  <a:lnTo>
                    <a:pt x="4854" y="552"/>
                  </a:lnTo>
                  <a:lnTo>
                    <a:pt x="4696" y="514"/>
                  </a:lnTo>
                  <a:lnTo>
                    <a:pt x="4534" y="475"/>
                  </a:lnTo>
                  <a:lnTo>
                    <a:pt x="4371" y="438"/>
                  </a:lnTo>
                  <a:lnTo>
                    <a:pt x="4206" y="403"/>
                  </a:lnTo>
                  <a:lnTo>
                    <a:pt x="4036" y="368"/>
                  </a:lnTo>
                  <a:lnTo>
                    <a:pt x="3865" y="336"/>
                  </a:lnTo>
                  <a:lnTo>
                    <a:pt x="3692" y="304"/>
                  </a:lnTo>
                  <a:lnTo>
                    <a:pt x="3515" y="274"/>
                  </a:lnTo>
                  <a:lnTo>
                    <a:pt x="3336" y="246"/>
                  </a:lnTo>
                  <a:lnTo>
                    <a:pt x="3155" y="219"/>
                  </a:lnTo>
                  <a:lnTo>
                    <a:pt x="2973" y="193"/>
                  </a:lnTo>
                  <a:lnTo>
                    <a:pt x="2787" y="169"/>
                  </a:lnTo>
                  <a:lnTo>
                    <a:pt x="2600" y="146"/>
                  </a:lnTo>
                  <a:lnTo>
                    <a:pt x="2411" y="125"/>
                  </a:lnTo>
                  <a:lnTo>
                    <a:pt x="2219" y="105"/>
                  </a:lnTo>
                  <a:lnTo>
                    <a:pt x="2026" y="88"/>
                  </a:lnTo>
                  <a:lnTo>
                    <a:pt x="1831" y="72"/>
                  </a:lnTo>
                  <a:lnTo>
                    <a:pt x="1633" y="56"/>
                  </a:lnTo>
                  <a:lnTo>
                    <a:pt x="1434" y="44"/>
                  </a:lnTo>
                  <a:lnTo>
                    <a:pt x="1234" y="33"/>
                  </a:lnTo>
                  <a:lnTo>
                    <a:pt x="1032" y="23"/>
                  </a:lnTo>
                  <a:lnTo>
                    <a:pt x="828" y="14"/>
                  </a:lnTo>
                  <a:lnTo>
                    <a:pt x="623" y="8"/>
                  </a:lnTo>
                  <a:lnTo>
                    <a:pt x="417" y="4"/>
                  </a:lnTo>
                  <a:lnTo>
                    <a:pt x="209" y="1"/>
                  </a:lnTo>
                  <a:lnTo>
                    <a:pt x="0" y="0"/>
                  </a:lnTo>
                  <a:lnTo>
                    <a:pt x="0" y="197"/>
                  </a:lnTo>
                  <a:lnTo>
                    <a:pt x="207" y="198"/>
                  </a:lnTo>
                  <a:lnTo>
                    <a:pt x="414" y="201"/>
                  </a:lnTo>
                  <a:lnTo>
                    <a:pt x="619" y="206"/>
                  </a:lnTo>
                  <a:lnTo>
                    <a:pt x="822" y="212"/>
                  </a:lnTo>
                  <a:lnTo>
                    <a:pt x="1024" y="219"/>
                  </a:lnTo>
                  <a:lnTo>
                    <a:pt x="1224" y="229"/>
                  </a:lnTo>
                  <a:lnTo>
                    <a:pt x="1423" y="240"/>
                  </a:lnTo>
                  <a:lnTo>
                    <a:pt x="1620" y="254"/>
                  </a:lnTo>
                  <a:lnTo>
                    <a:pt x="1815" y="268"/>
                  </a:lnTo>
                  <a:lnTo>
                    <a:pt x="2008" y="284"/>
                  </a:lnTo>
                  <a:lnTo>
                    <a:pt x="2200" y="302"/>
                  </a:lnTo>
                  <a:lnTo>
                    <a:pt x="2389" y="321"/>
                  </a:lnTo>
                  <a:lnTo>
                    <a:pt x="2577" y="342"/>
                  </a:lnTo>
                  <a:lnTo>
                    <a:pt x="2763" y="364"/>
                  </a:lnTo>
                  <a:lnTo>
                    <a:pt x="2946" y="389"/>
                  </a:lnTo>
                  <a:lnTo>
                    <a:pt x="3128" y="413"/>
                  </a:lnTo>
                  <a:lnTo>
                    <a:pt x="3307" y="441"/>
                  </a:lnTo>
                  <a:lnTo>
                    <a:pt x="3483" y="469"/>
                  </a:lnTo>
                  <a:lnTo>
                    <a:pt x="3657" y="498"/>
                  </a:lnTo>
                  <a:lnTo>
                    <a:pt x="3830" y="530"/>
                  </a:lnTo>
                  <a:lnTo>
                    <a:pt x="3998" y="563"/>
                  </a:lnTo>
                  <a:lnTo>
                    <a:pt x="4166" y="595"/>
                  </a:lnTo>
                  <a:lnTo>
                    <a:pt x="4329" y="631"/>
                  </a:lnTo>
                  <a:lnTo>
                    <a:pt x="4491" y="667"/>
                  </a:lnTo>
                  <a:lnTo>
                    <a:pt x="4650" y="705"/>
                  </a:lnTo>
                  <a:lnTo>
                    <a:pt x="4805" y="744"/>
                  </a:lnTo>
                  <a:lnTo>
                    <a:pt x="4958" y="784"/>
                  </a:lnTo>
                  <a:lnTo>
                    <a:pt x="5108" y="826"/>
                  </a:lnTo>
                  <a:lnTo>
                    <a:pt x="5255" y="867"/>
                  </a:lnTo>
                  <a:lnTo>
                    <a:pt x="5399" y="911"/>
                  </a:lnTo>
                  <a:lnTo>
                    <a:pt x="5539" y="956"/>
                  </a:lnTo>
                  <a:lnTo>
                    <a:pt x="5676" y="1003"/>
                  </a:lnTo>
                  <a:lnTo>
                    <a:pt x="5744" y="1025"/>
                  </a:lnTo>
                  <a:lnTo>
                    <a:pt x="5810" y="1049"/>
                  </a:lnTo>
                  <a:lnTo>
                    <a:pt x="5876" y="1073"/>
                  </a:lnTo>
                  <a:lnTo>
                    <a:pt x="5941" y="1098"/>
                  </a:lnTo>
                  <a:lnTo>
                    <a:pt x="6004" y="1121"/>
                  </a:lnTo>
                  <a:lnTo>
                    <a:pt x="6068" y="1147"/>
                  </a:lnTo>
                  <a:lnTo>
                    <a:pt x="6130" y="1171"/>
                  </a:lnTo>
                  <a:lnTo>
                    <a:pt x="6191" y="1196"/>
                  </a:lnTo>
                  <a:lnTo>
                    <a:pt x="6252" y="1221"/>
                  </a:lnTo>
                  <a:lnTo>
                    <a:pt x="6312" y="1247"/>
                  </a:lnTo>
                  <a:lnTo>
                    <a:pt x="6370" y="1274"/>
                  </a:lnTo>
                  <a:lnTo>
                    <a:pt x="6428" y="1299"/>
                  </a:lnTo>
                  <a:lnTo>
                    <a:pt x="6484" y="1326"/>
                  </a:lnTo>
                  <a:lnTo>
                    <a:pt x="6541" y="1352"/>
                  </a:lnTo>
                  <a:lnTo>
                    <a:pt x="6596" y="1379"/>
                  </a:lnTo>
                  <a:lnTo>
                    <a:pt x="6650" y="1407"/>
                  </a:lnTo>
                  <a:lnTo>
                    <a:pt x="6702" y="1433"/>
                  </a:lnTo>
                  <a:lnTo>
                    <a:pt x="6754" y="1461"/>
                  </a:lnTo>
                  <a:lnTo>
                    <a:pt x="6806" y="1488"/>
                  </a:lnTo>
                  <a:lnTo>
                    <a:pt x="6856" y="1516"/>
                  </a:lnTo>
                  <a:lnTo>
                    <a:pt x="6904" y="1545"/>
                  </a:lnTo>
                  <a:lnTo>
                    <a:pt x="6953" y="1572"/>
                  </a:lnTo>
                  <a:lnTo>
                    <a:pt x="7000" y="1601"/>
                  </a:lnTo>
                  <a:lnTo>
                    <a:pt x="7046" y="1630"/>
                  </a:lnTo>
                  <a:lnTo>
                    <a:pt x="7091" y="1658"/>
                  </a:lnTo>
                  <a:lnTo>
                    <a:pt x="7135" y="1687"/>
                  </a:lnTo>
                  <a:lnTo>
                    <a:pt x="7178" y="1717"/>
                  </a:lnTo>
                  <a:lnTo>
                    <a:pt x="7220" y="1745"/>
                  </a:lnTo>
                  <a:lnTo>
                    <a:pt x="7261" y="1775"/>
                  </a:lnTo>
                  <a:lnTo>
                    <a:pt x="7301" y="1805"/>
                  </a:lnTo>
                  <a:lnTo>
                    <a:pt x="7339" y="1834"/>
                  </a:lnTo>
                  <a:lnTo>
                    <a:pt x="7377" y="1865"/>
                  </a:lnTo>
                  <a:lnTo>
                    <a:pt x="7413" y="1895"/>
                  </a:lnTo>
                  <a:lnTo>
                    <a:pt x="7449" y="1924"/>
                  </a:lnTo>
                  <a:lnTo>
                    <a:pt x="7482" y="1955"/>
                  </a:lnTo>
                  <a:lnTo>
                    <a:pt x="7516" y="1986"/>
                  </a:lnTo>
                  <a:lnTo>
                    <a:pt x="7548" y="2016"/>
                  </a:lnTo>
                  <a:lnTo>
                    <a:pt x="7580" y="2047"/>
                  </a:lnTo>
                  <a:lnTo>
                    <a:pt x="7609" y="2078"/>
                  </a:lnTo>
                  <a:lnTo>
                    <a:pt x="7638" y="2108"/>
                  </a:lnTo>
                  <a:lnTo>
                    <a:pt x="7664" y="2139"/>
                  </a:lnTo>
                  <a:lnTo>
                    <a:pt x="7691" y="2170"/>
                  </a:lnTo>
                  <a:lnTo>
                    <a:pt x="7716" y="2201"/>
                  </a:lnTo>
                  <a:lnTo>
                    <a:pt x="7741" y="2232"/>
                  </a:lnTo>
                  <a:lnTo>
                    <a:pt x="7763" y="2263"/>
                  </a:lnTo>
                  <a:lnTo>
                    <a:pt x="7785" y="2295"/>
                  </a:lnTo>
                  <a:lnTo>
                    <a:pt x="7805" y="2326"/>
                  </a:lnTo>
                  <a:lnTo>
                    <a:pt x="7825" y="2357"/>
                  </a:lnTo>
                  <a:lnTo>
                    <a:pt x="7843" y="2389"/>
                  </a:lnTo>
                  <a:lnTo>
                    <a:pt x="7860" y="2420"/>
                  </a:lnTo>
                  <a:lnTo>
                    <a:pt x="7876" y="2451"/>
                  </a:lnTo>
                  <a:lnTo>
                    <a:pt x="7890" y="2483"/>
                  </a:lnTo>
                  <a:lnTo>
                    <a:pt x="7903" y="2514"/>
                  </a:lnTo>
                  <a:lnTo>
                    <a:pt x="7917" y="2546"/>
                  </a:lnTo>
                  <a:lnTo>
                    <a:pt x="7928" y="2578"/>
                  </a:lnTo>
                  <a:lnTo>
                    <a:pt x="7937" y="2609"/>
                  </a:lnTo>
                  <a:lnTo>
                    <a:pt x="7946" y="2640"/>
                  </a:lnTo>
                  <a:lnTo>
                    <a:pt x="7953" y="2672"/>
                  </a:lnTo>
                  <a:lnTo>
                    <a:pt x="7961" y="2704"/>
                  </a:lnTo>
                  <a:lnTo>
                    <a:pt x="7966" y="2735"/>
                  </a:lnTo>
                  <a:lnTo>
                    <a:pt x="7970" y="2768"/>
                  </a:lnTo>
                  <a:lnTo>
                    <a:pt x="7973" y="2799"/>
                  </a:lnTo>
                  <a:lnTo>
                    <a:pt x="7975" y="2832"/>
                  </a:lnTo>
                  <a:lnTo>
                    <a:pt x="7975" y="2863"/>
                  </a:lnTo>
                  <a:lnTo>
                    <a:pt x="8172" y="2863"/>
                  </a:lnTo>
                  <a:close/>
                </a:path>
              </a:pathLst>
            </a:custGeom>
            <a:solidFill>
              <a:srgbClr val="ADD7E7"/>
            </a:solidFill>
            <a:ln w="9525">
              <a:noFill/>
              <a:round/>
              <a:headEnd/>
              <a:tailEnd/>
            </a:ln>
          </p:spPr>
          <p:txBody>
            <a:bodyPr/>
            <a:lstStyle/>
            <a:p>
              <a:endParaRPr lang="en-US"/>
            </a:p>
          </p:txBody>
        </p:sp>
        <p:sp>
          <p:nvSpPr>
            <p:cNvPr id="46" name="Freeform 127"/>
            <p:cNvSpPr>
              <a:spLocks/>
            </p:cNvSpPr>
            <p:nvPr/>
          </p:nvSpPr>
          <p:spPr bwMode="auto">
            <a:xfrm>
              <a:off x="3907" y="2111"/>
              <a:ext cx="590" cy="199"/>
            </a:xfrm>
            <a:custGeom>
              <a:avLst/>
              <a:gdLst>
                <a:gd name="T0" fmla="*/ 0 w 5313"/>
                <a:gd name="T1" fmla="*/ 0 h 1795"/>
                <a:gd name="T2" fmla="*/ 0 w 5313"/>
                <a:gd name="T3" fmla="*/ 0 h 1795"/>
                <a:gd name="T4" fmla="*/ 0 w 5313"/>
                <a:gd name="T5" fmla="*/ 0 h 1795"/>
                <a:gd name="T6" fmla="*/ 0 w 5313"/>
                <a:gd name="T7" fmla="*/ 0 h 1795"/>
                <a:gd name="T8" fmla="*/ 0 w 5313"/>
                <a:gd name="T9" fmla="*/ 0 h 1795"/>
                <a:gd name="T10" fmla="*/ 0 w 5313"/>
                <a:gd name="T11" fmla="*/ 0 h 1795"/>
                <a:gd name="T12" fmla="*/ 0 w 5313"/>
                <a:gd name="T13" fmla="*/ 0 h 1795"/>
                <a:gd name="T14" fmla="*/ 0 w 5313"/>
                <a:gd name="T15" fmla="*/ 0 h 1795"/>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5"/>
                <a:gd name="T26" fmla="*/ 5313 w 5313"/>
                <a:gd name="T27" fmla="*/ 1795 h 1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5">
                  <a:moveTo>
                    <a:pt x="0" y="1401"/>
                  </a:moveTo>
                  <a:lnTo>
                    <a:pt x="1189" y="1795"/>
                  </a:lnTo>
                  <a:lnTo>
                    <a:pt x="4001" y="674"/>
                  </a:lnTo>
                  <a:lnTo>
                    <a:pt x="5313" y="994"/>
                  </a:lnTo>
                  <a:lnTo>
                    <a:pt x="4621" y="0"/>
                  </a:lnTo>
                  <a:lnTo>
                    <a:pt x="1235" y="0"/>
                  </a:lnTo>
                  <a:lnTo>
                    <a:pt x="2650" y="345"/>
                  </a:lnTo>
                  <a:lnTo>
                    <a:pt x="0" y="1401"/>
                  </a:lnTo>
                  <a:close/>
                </a:path>
              </a:pathLst>
            </a:custGeom>
            <a:solidFill>
              <a:srgbClr val="1F1A17"/>
            </a:solidFill>
            <a:ln w="9525">
              <a:noFill/>
              <a:round/>
              <a:headEnd/>
              <a:tailEnd/>
            </a:ln>
          </p:spPr>
          <p:txBody>
            <a:bodyPr/>
            <a:lstStyle/>
            <a:p>
              <a:endParaRPr lang="en-US"/>
            </a:p>
          </p:txBody>
        </p:sp>
        <p:sp>
          <p:nvSpPr>
            <p:cNvPr id="47" name="Freeform 128"/>
            <p:cNvSpPr>
              <a:spLocks/>
            </p:cNvSpPr>
            <p:nvPr/>
          </p:nvSpPr>
          <p:spPr bwMode="auto">
            <a:xfrm>
              <a:off x="3262" y="2349"/>
              <a:ext cx="590" cy="200"/>
            </a:xfrm>
            <a:custGeom>
              <a:avLst/>
              <a:gdLst>
                <a:gd name="T0" fmla="*/ 0 w 5313"/>
                <a:gd name="T1" fmla="*/ 0 h 1796"/>
                <a:gd name="T2" fmla="*/ 0 w 5313"/>
                <a:gd name="T3" fmla="*/ 0 h 1796"/>
                <a:gd name="T4" fmla="*/ 0 w 5313"/>
                <a:gd name="T5" fmla="*/ 0 h 1796"/>
                <a:gd name="T6" fmla="*/ 0 w 5313"/>
                <a:gd name="T7" fmla="*/ 0 h 1796"/>
                <a:gd name="T8" fmla="*/ 0 w 5313"/>
                <a:gd name="T9" fmla="*/ 0 h 1796"/>
                <a:gd name="T10" fmla="*/ 0 w 5313"/>
                <a:gd name="T11" fmla="*/ 0 h 1796"/>
                <a:gd name="T12" fmla="*/ 0 w 5313"/>
                <a:gd name="T13" fmla="*/ 0 h 1796"/>
                <a:gd name="T14" fmla="*/ 0 w 5313"/>
                <a:gd name="T15" fmla="*/ 0 h 1796"/>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6"/>
                <a:gd name="T26" fmla="*/ 5313 w 5313"/>
                <a:gd name="T27" fmla="*/ 1796 h 1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6">
                  <a:moveTo>
                    <a:pt x="5313" y="394"/>
                  </a:moveTo>
                  <a:lnTo>
                    <a:pt x="4124" y="0"/>
                  </a:lnTo>
                  <a:lnTo>
                    <a:pt x="1313" y="1121"/>
                  </a:lnTo>
                  <a:lnTo>
                    <a:pt x="0" y="800"/>
                  </a:lnTo>
                  <a:lnTo>
                    <a:pt x="693" y="1796"/>
                  </a:lnTo>
                  <a:lnTo>
                    <a:pt x="4078" y="1796"/>
                  </a:lnTo>
                  <a:lnTo>
                    <a:pt x="2663" y="1450"/>
                  </a:lnTo>
                  <a:lnTo>
                    <a:pt x="5313" y="394"/>
                  </a:lnTo>
                  <a:close/>
                </a:path>
              </a:pathLst>
            </a:custGeom>
            <a:solidFill>
              <a:srgbClr val="1F1A17"/>
            </a:solidFill>
            <a:ln w="9525">
              <a:noFill/>
              <a:round/>
              <a:headEnd/>
              <a:tailEnd/>
            </a:ln>
          </p:spPr>
          <p:txBody>
            <a:bodyPr/>
            <a:lstStyle/>
            <a:p>
              <a:endParaRPr lang="en-US"/>
            </a:p>
          </p:txBody>
        </p:sp>
        <p:sp>
          <p:nvSpPr>
            <p:cNvPr id="48" name="Freeform 129"/>
            <p:cNvSpPr>
              <a:spLocks/>
            </p:cNvSpPr>
            <p:nvPr/>
          </p:nvSpPr>
          <p:spPr bwMode="auto">
            <a:xfrm>
              <a:off x="3294" y="2105"/>
              <a:ext cx="591" cy="200"/>
            </a:xfrm>
            <a:custGeom>
              <a:avLst/>
              <a:gdLst>
                <a:gd name="T0" fmla="*/ 0 w 5313"/>
                <a:gd name="T1" fmla="*/ 0 h 1795"/>
                <a:gd name="T2" fmla="*/ 0 w 5313"/>
                <a:gd name="T3" fmla="*/ 0 h 1795"/>
                <a:gd name="T4" fmla="*/ 0 w 5313"/>
                <a:gd name="T5" fmla="*/ 0 h 1795"/>
                <a:gd name="T6" fmla="*/ 0 w 5313"/>
                <a:gd name="T7" fmla="*/ 0 h 1795"/>
                <a:gd name="T8" fmla="*/ 0 w 5313"/>
                <a:gd name="T9" fmla="*/ 0 h 1795"/>
                <a:gd name="T10" fmla="*/ 0 w 5313"/>
                <a:gd name="T11" fmla="*/ 0 h 1795"/>
                <a:gd name="T12" fmla="*/ 0 w 5313"/>
                <a:gd name="T13" fmla="*/ 0 h 1795"/>
                <a:gd name="T14" fmla="*/ 0 w 5313"/>
                <a:gd name="T15" fmla="*/ 0 h 1795"/>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5"/>
                <a:gd name="T26" fmla="*/ 5313 w 5313"/>
                <a:gd name="T27" fmla="*/ 1795 h 1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5">
                  <a:moveTo>
                    <a:pt x="0" y="395"/>
                  </a:moveTo>
                  <a:lnTo>
                    <a:pt x="1189" y="0"/>
                  </a:lnTo>
                  <a:lnTo>
                    <a:pt x="4002" y="1120"/>
                  </a:lnTo>
                  <a:lnTo>
                    <a:pt x="5313" y="801"/>
                  </a:lnTo>
                  <a:lnTo>
                    <a:pt x="4621" y="1795"/>
                  </a:lnTo>
                  <a:lnTo>
                    <a:pt x="1235" y="1795"/>
                  </a:lnTo>
                  <a:lnTo>
                    <a:pt x="2650" y="1450"/>
                  </a:lnTo>
                  <a:lnTo>
                    <a:pt x="0" y="395"/>
                  </a:lnTo>
                  <a:close/>
                </a:path>
              </a:pathLst>
            </a:custGeom>
            <a:solidFill>
              <a:srgbClr val="1F1A17"/>
            </a:solidFill>
            <a:ln w="9525">
              <a:noFill/>
              <a:round/>
              <a:headEnd/>
              <a:tailEnd/>
            </a:ln>
          </p:spPr>
          <p:txBody>
            <a:bodyPr/>
            <a:lstStyle/>
            <a:p>
              <a:endParaRPr lang="en-US"/>
            </a:p>
          </p:txBody>
        </p:sp>
        <p:sp>
          <p:nvSpPr>
            <p:cNvPr id="49" name="Freeform 130"/>
            <p:cNvSpPr>
              <a:spLocks/>
            </p:cNvSpPr>
            <p:nvPr/>
          </p:nvSpPr>
          <p:spPr bwMode="auto">
            <a:xfrm>
              <a:off x="3888" y="2363"/>
              <a:ext cx="590" cy="199"/>
            </a:xfrm>
            <a:custGeom>
              <a:avLst/>
              <a:gdLst>
                <a:gd name="T0" fmla="*/ 0 w 5313"/>
                <a:gd name="T1" fmla="*/ 0 h 1795"/>
                <a:gd name="T2" fmla="*/ 0 w 5313"/>
                <a:gd name="T3" fmla="*/ 0 h 1795"/>
                <a:gd name="T4" fmla="*/ 0 w 5313"/>
                <a:gd name="T5" fmla="*/ 0 h 1795"/>
                <a:gd name="T6" fmla="*/ 0 w 5313"/>
                <a:gd name="T7" fmla="*/ 0 h 1795"/>
                <a:gd name="T8" fmla="*/ 0 w 5313"/>
                <a:gd name="T9" fmla="*/ 0 h 1795"/>
                <a:gd name="T10" fmla="*/ 0 w 5313"/>
                <a:gd name="T11" fmla="*/ 0 h 1795"/>
                <a:gd name="T12" fmla="*/ 0 w 5313"/>
                <a:gd name="T13" fmla="*/ 0 h 1795"/>
                <a:gd name="T14" fmla="*/ 0 w 5313"/>
                <a:gd name="T15" fmla="*/ 0 h 1795"/>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5"/>
                <a:gd name="T26" fmla="*/ 5313 w 5313"/>
                <a:gd name="T27" fmla="*/ 1795 h 1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5">
                  <a:moveTo>
                    <a:pt x="5313" y="1402"/>
                  </a:moveTo>
                  <a:lnTo>
                    <a:pt x="4124" y="1795"/>
                  </a:lnTo>
                  <a:lnTo>
                    <a:pt x="1312" y="675"/>
                  </a:lnTo>
                  <a:lnTo>
                    <a:pt x="0" y="996"/>
                  </a:lnTo>
                  <a:lnTo>
                    <a:pt x="692" y="0"/>
                  </a:lnTo>
                  <a:lnTo>
                    <a:pt x="4079" y="0"/>
                  </a:lnTo>
                  <a:lnTo>
                    <a:pt x="2663" y="346"/>
                  </a:lnTo>
                  <a:lnTo>
                    <a:pt x="5313" y="1402"/>
                  </a:lnTo>
                  <a:close/>
                </a:path>
              </a:pathLst>
            </a:custGeom>
            <a:solidFill>
              <a:srgbClr val="1F1A17"/>
            </a:solidFill>
            <a:ln w="9525">
              <a:noFill/>
              <a:round/>
              <a:headEnd/>
              <a:tailEnd/>
            </a:ln>
          </p:spPr>
          <p:txBody>
            <a:bodyPr/>
            <a:lstStyle/>
            <a:p>
              <a:endParaRPr lang="en-US"/>
            </a:p>
          </p:txBody>
        </p:sp>
        <p:sp>
          <p:nvSpPr>
            <p:cNvPr id="50" name="Freeform 131"/>
            <p:cNvSpPr>
              <a:spLocks/>
            </p:cNvSpPr>
            <p:nvPr/>
          </p:nvSpPr>
          <p:spPr bwMode="auto">
            <a:xfrm>
              <a:off x="3918" y="2122"/>
              <a:ext cx="590" cy="199"/>
            </a:xfrm>
            <a:custGeom>
              <a:avLst/>
              <a:gdLst>
                <a:gd name="T0" fmla="*/ 0 w 5313"/>
                <a:gd name="T1" fmla="*/ 0 h 1796"/>
                <a:gd name="T2" fmla="*/ 0 w 5313"/>
                <a:gd name="T3" fmla="*/ 0 h 1796"/>
                <a:gd name="T4" fmla="*/ 0 w 5313"/>
                <a:gd name="T5" fmla="*/ 0 h 1796"/>
                <a:gd name="T6" fmla="*/ 0 w 5313"/>
                <a:gd name="T7" fmla="*/ 0 h 1796"/>
                <a:gd name="T8" fmla="*/ 0 w 5313"/>
                <a:gd name="T9" fmla="*/ 0 h 1796"/>
                <a:gd name="T10" fmla="*/ 0 w 5313"/>
                <a:gd name="T11" fmla="*/ 0 h 1796"/>
                <a:gd name="T12" fmla="*/ 0 w 5313"/>
                <a:gd name="T13" fmla="*/ 0 h 1796"/>
                <a:gd name="T14" fmla="*/ 0 w 5313"/>
                <a:gd name="T15" fmla="*/ 0 h 1796"/>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6"/>
                <a:gd name="T26" fmla="*/ 5313 w 5313"/>
                <a:gd name="T27" fmla="*/ 1796 h 1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6">
                  <a:moveTo>
                    <a:pt x="0" y="1402"/>
                  </a:moveTo>
                  <a:lnTo>
                    <a:pt x="1190" y="1796"/>
                  </a:lnTo>
                  <a:lnTo>
                    <a:pt x="4002" y="676"/>
                  </a:lnTo>
                  <a:lnTo>
                    <a:pt x="5313" y="996"/>
                  </a:lnTo>
                  <a:lnTo>
                    <a:pt x="4622" y="0"/>
                  </a:lnTo>
                  <a:lnTo>
                    <a:pt x="1235" y="0"/>
                  </a:lnTo>
                  <a:lnTo>
                    <a:pt x="2650" y="346"/>
                  </a:lnTo>
                  <a:lnTo>
                    <a:pt x="0" y="1402"/>
                  </a:lnTo>
                  <a:close/>
                </a:path>
              </a:pathLst>
            </a:custGeom>
            <a:solidFill>
              <a:srgbClr val="FFFFFF"/>
            </a:solidFill>
            <a:ln w="9525">
              <a:noFill/>
              <a:round/>
              <a:headEnd/>
              <a:tailEnd/>
            </a:ln>
          </p:spPr>
          <p:txBody>
            <a:bodyPr/>
            <a:lstStyle/>
            <a:p>
              <a:endParaRPr lang="en-US"/>
            </a:p>
          </p:txBody>
        </p:sp>
        <p:sp>
          <p:nvSpPr>
            <p:cNvPr id="51" name="Freeform 132"/>
            <p:cNvSpPr>
              <a:spLocks/>
            </p:cNvSpPr>
            <p:nvPr/>
          </p:nvSpPr>
          <p:spPr bwMode="auto">
            <a:xfrm>
              <a:off x="3273" y="2360"/>
              <a:ext cx="590" cy="200"/>
            </a:xfrm>
            <a:custGeom>
              <a:avLst/>
              <a:gdLst>
                <a:gd name="T0" fmla="*/ 0 w 5313"/>
                <a:gd name="T1" fmla="*/ 0 h 1795"/>
                <a:gd name="T2" fmla="*/ 0 w 5313"/>
                <a:gd name="T3" fmla="*/ 0 h 1795"/>
                <a:gd name="T4" fmla="*/ 0 w 5313"/>
                <a:gd name="T5" fmla="*/ 0 h 1795"/>
                <a:gd name="T6" fmla="*/ 0 w 5313"/>
                <a:gd name="T7" fmla="*/ 0 h 1795"/>
                <a:gd name="T8" fmla="*/ 0 w 5313"/>
                <a:gd name="T9" fmla="*/ 0 h 1795"/>
                <a:gd name="T10" fmla="*/ 0 w 5313"/>
                <a:gd name="T11" fmla="*/ 0 h 1795"/>
                <a:gd name="T12" fmla="*/ 0 w 5313"/>
                <a:gd name="T13" fmla="*/ 0 h 1795"/>
                <a:gd name="T14" fmla="*/ 0 w 5313"/>
                <a:gd name="T15" fmla="*/ 0 h 1795"/>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5"/>
                <a:gd name="T26" fmla="*/ 5313 w 5313"/>
                <a:gd name="T27" fmla="*/ 1795 h 1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5">
                  <a:moveTo>
                    <a:pt x="5313" y="393"/>
                  </a:moveTo>
                  <a:lnTo>
                    <a:pt x="4124" y="0"/>
                  </a:lnTo>
                  <a:lnTo>
                    <a:pt x="1312" y="1120"/>
                  </a:lnTo>
                  <a:lnTo>
                    <a:pt x="0" y="800"/>
                  </a:lnTo>
                  <a:lnTo>
                    <a:pt x="692" y="1795"/>
                  </a:lnTo>
                  <a:lnTo>
                    <a:pt x="4078" y="1795"/>
                  </a:lnTo>
                  <a:lnTo>
                    <a:pt x="2663" y="1449"/>
                  </a:lnTo>
                  <a:lnTo>
                    <a:pt x="5313" y="393"/>
                  </a:lnTo>
                  <a:close/>
                </a:path>
              </a:pathLst>
            </a:custGeom>
            <a:solidFill>
              <a:srgbClr val="FFFFFF"/>
            </a:solidFill>
            <a:ln w="9525">
              <a:noFill/>
              <a:round/>
              <a:headEnd/>
              <a:tailEnd/>
            </a:ln>
          </p:spPr>
          <p:txBody>
            <a:bodyPr/>
            <a:lstStyle/>
            <a:p>
              <a:endParaRPr lang="en-US"/>
            </a:p>
          </p:txBody>
        </p:sp>
        <p:sp>
          <p:nvSpPr>
            <p:cNvPr id="52" name="Freeform 133"/>
            <p:cNvSpPr>
              <a:spLocks/>
            </p:cNvSpPr>
            <p:nvPr/>
          </p:nvSpPr>
          <p:spPr bwMode="auto">
            <a:xfrm>
              <a:off x="3305" y="2116"/>
              <a:ext cx="591" cy="200"/>
            </a:xfrm>
            <a:custGeom>
              <a:avLst/>
              <a:gdLst>
                <a:gd name="T0" fmla="*/ 0 w 5314"/>
                <a:gd name="T1" fmla="*/ 0 h 1796"/>
                <a:gd name="T2" fmla="*/ 0 w 5314"/>
                <a:gd name="T3" fmla="*/ 0 h 1796"/>
                <a:gd name="T4" fmla="*/ 0 w 5314"/>
                <a:gd name="T5" fmla="*/ 0 h 1796"/>
                <a:gd name="T6" fmla="*/ 0 w 5314"/>
                <a:gd name="T7" fmla="*/ 0 h 1796"/>
                <a:gd name="T8" fmla="*/ 0 w 5314"/>
                <a:gd name="T9" fmla="*/ 0 h 1796"/>
                <a:gd name="T10" fmla="*/ 0 w 5314"/>
                <a:gd name="T11" fmla="*/ 0 h 1796"/>
                <a:gd name="T12" fmla="*/ 0 w 5314"/>
                <a:gd name="T13" fmla="*/ 0 h 1796"/>
                <a:gd name="T14" fmla="*/ 0 w 5314"/>
                <a:gd name="T15" fmla="*/ 0 h 1796"/>
                <a:gd name="T16" fmla="*/ 0 60000 65536"/>
                <a:gd name="T17" fmla="*/ 0 60000 65536"/>
                <a:gd name="T18" fmla="*/ 0 60000 65536"/>
                <a:gd name="T19" fmla="*/ 0 60000 65536"/>
                <a:gd name="T20" fmla="*/ 0 60000 65536"/>
                <a:gd name="T21" fmla="*/ 0 60000 65536"/>
                <a:gd name="T22" fmla="*/ 0 60000 65536"/>
                <a:gd name="T23" fmla="*/ 0 60000 65536"/>
                <a:gd name="T24" fmla="*/ 0 w 5314"/>
                <a:gd name="T25" fmla="*/ 0 h 1796"/>
                <a:gd name="T26" fmla="*/ 5314 w 5314"/>
                <a:gd name="T27" fmla="*/ 1796 h 1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4" h="1796">
                  <a:moveTo>
                    <a:pt x="0" y="394"/>
                  </a:moveTo>
                  <a:lnTo>
                    <a:pt x="1190" y="0"/>
                  </a:lnTo>
                  <a:lnTo>
                    <a:pt x="4002" y="1120"/>
                  </a:lnTo>
                  <a:lnTo>
                    <a:pt x="5314" y="800"/>
                  </a:lnTo>
                  <a:lnTo>
                    <a:pt x="4622" y="1796"/>
                  </a:lnTo>
                  <a:lnTo>
                    <a:pt x="1235" y="1796"/>
                  </a:lnTo>
                  <a:lnTo>
                    <a:pt x="2650" y="1450"/>
                  </a:lnTo>
                  <a:lnTo>
                    <a:pt x="0" y="394"/>
                  </a:lnTo>
                  <a:close/>
                </a:path>
              </a:pathLst>
            </a:custGeom>
            <a:solidFill>
              <a:srgbClr val="FFFFFF"/>
            </a:solidFill>
            <a:ln w="9525">
              <a:noFill/>
              <a:round/>
              <a:headEnd/>
              <a:tailEnd/>
            </a:ln>
          </p:spPr>
          <p:txBody>
            <a:bodyPr/>
            <a:lstStyle/>
            <a:p>
              <a:endParaRPr lang="en-US"/>
            </a:p>
          </p:txBody>
        </p:sp>
        <p:sp>
          <p:nvSpPr>
            <p:cNvPr id="53" name="Freeform 134"/>
            <p:cNvSpPr>
              <a:spLocks/>
            </p:cNvSpPr>
            <p:nvPr/>
          </p:nvSpPr>
          <p:spPr bwMode="auto">
            <a:xfrm>
              <a:off x="3899" y="2374"/>
              <a:ext cx="590" cy="199"/>
            </a:xfrm>
            <a:custGeom>
              <a:avLst/>
              <a:gdLst>
                <a:gd name="T0" fmla="*/ 0 w 5313"/>
                <a:gd name="T1" fmla="*/ 0 h 1796"/>
                <a:gd name="T2" fmla="*/ 0 w 5313"/>
                <a:gd name="T3" fmla="*/ 0 h 1796"/>
                <a:gd name="T4" fmla="*/ 0 w 5313"/>
                <a:gd name="T5" fmla="*/ 0 h 1796"/>
                <a:gd name="T6" fmla="*/ 0 w 5313"/>
                <a:gd name="T7" fmla="*/ 0 h 1796"/>
                <a:gd name="T8" fmla="*/ 0 w 5313"/>
                <a:gd name="T9" fmla="*/ 0 h 1796"/>
                <a:gd name="T10" fmla="*/ 0 w 5313"/>
                <a:gd name="T11" fmla="*/ 0 h 1796"/>
                <a:gd name="T12" fmla="*/ 0 w 5313"/>
                <a:gd name="T13" fmla="*/ 0 h 1796"/>
                <a:gd name="T14" fmla="*/ 0 w 5313"/>
                <a:gd name="T15" fmla="*/ 0 h 1796"/>
                <a:gd name="T16" fmla="*/ 0 60000 65536"/>
                <a:gd name="T17" fmla="*/ 0 60000 65536"/>
                <a:gd name="T18" fmla="*/ 0 60000 65536"/>
                <a:gd name="T19" fmla="*/ 0 60000 65536"/>
                <a:gd name="T20" fmla="*/ 0 60000 65536"/>
                <a:gd name="T21" fmla="*/ 0 60000 65536"/>
                <a:gd name="T22" fmla="*/ 0 60000 65536"/>
                <a:gd name="T23" fmla="*/ 0 60000 65536"/>
                <a:gd name="T24" fmla="*/ 0 w 5313"/>
                <a:gd name="T25" fmla="*/ 0 h 1796"/>
                <a:gd name="T26" fmla="*/ 5313 w 5313"/>
                <a:gd name="T27" fmla="*/ 1796 h 1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3" h="1796">
                  <a:moveTo>
                    <a:pt x="5313" y="1402"/>
                  </a:moveTo>
                  <a:lnTo>
                    <a:pt x="4124" y="1796"/>
                  </a:lnTo>
                  <a:lnTo>
                    <a:pt x="1311" y="676"/>
                  </a:lnTo>
                  <a:lnTo>
                    <a:pt x="0" y="996"/>
                  </a:lnTo>
                  <a:lnTo>
                    <a:pt x="691" y="0"/>
                  </a:lnTo>
                  <a:lnTo>
                    <a:pt x="4078" y="0"/>
                  </a:lnTo>
                  <a:lnTo>
                    <a:pt x="2663" y="346"/>
                  </a:lnTo>
                  <a:lnTo>
                    <a:pt x="5313" y="1402"/>
                  </a:lnTo>
                  <a:close/>
                </a:path>
              </a:pathLst>
            </a:custGeom>
            <a:solidFill>
              <a:srgbClr val="FFFFFF"/>
            </a:solidFill>
            <a:ln w="9525">
              <a:noFill/>
              <a:round/>
              <a:headEnd/>
              <a:tailEnd/>
            </a:ln>
          </p:spPr>
          <p:txBody>
            <a:bodyPr/>
            <a:lstStyle/>
            <a:p>
              <a:endParaRPr lang="en-US"/>
            </a:p>
          </p:txBody>
        </p:sp>
        <p:grpSp>
          <p:nvGrpSpPr>
            <p:cNvPr id="54" name="Group 135"/>
            <p:cNvGrpSpPr>
              <a:grpSpLocks/>
            </p:cNvGrpSpPr>
            <p:nvPr/>
          </p:nvGrpSpPr>
          <p:grpSpPr bwMode="auto">
            <a:xfrm>
              <a:off x="3648" y="2688"/>
              <a:ext cx="528" cy="818"/>
              <a:chOff x="2112" y="1104"/>
              <a:chExt cx="528" cy="818"/>
            </a:xfrm>
          </p:grpSpPr>
          <p:sp>
            <p:nvSpPr>
              <p:cNvPr id="55" name="Freeform 136"/>
              <p:cNvSpPr>
                <a:spLocks/>
              </p:cNvSpPr>
              <p:nvPr/>
            </p:nvSpPr>
            <p:spPr bwMode="auto">
              <a:xfrm>
                <a:off x="2158" y="1488"/>
                <a:ext cx="482" cy="434"/>
              </a:xfrm>
              <a:custGeom>
                <a:avLst/>
                <a:gdLst>
                  <a:gd name="T0" fmla="*/ 0 w 216"/>
                  <a:gd name="T1" fmla="*/ 0 h 248"/>
                  <a:gd name="T2" fmla="*/ 28891 w 216"/>
                  <a:gd name="T3" fmla="*/ 19457 h 248"/>
                  <a:gd name="T4" fmla="*/ 84328 w 216"/>
                  <a:gd name="T5" fmla="*/ 21833 h 248"/>
                  <a:gd name="T6" fmla="*/ 93948 w 216"/>
                  <a:gd name="T7" fmla="*/ 21833 h 248"/>
                  <a:gd name="T8" fmla="*/ 132853 w 216"/>
                  <a:gd name="T9" fmla="*/ 19717 h 248"/>
                  <a:gd name="T10" fmla="*/ 132853 w 216"/>
                  <a:gd name="T11" fmla="*/ 19021 h 248"/>
                  <a:gd name="T12" fmla="*/ 93948 w 216"/>
                  <a:gd name="T13" fmla="*/ 21110 h 248"/>
                  <a:gd name="T14" fmla="*/ 85917 w 216"/>
                  <a:gd name="T15" fmla="*/ 21110 h 248"/>
                  <a:gd name="T16" fmla="*/ 33800 w 216"/>
                  <a:gd name="T17" fmla="*/ 18758 h 248"/>
                  <a:gd name="T18" fmla="*/ 9122 w 216"/>
                  <a:gd name="T19" fmla="*/ 3066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248"/>
                  <a:gd name="T32" fmla="*/ 216 w 216"/>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248">
                    <a:moveTo>
                      <a:pt x="0" y="0"/>
                    </a:moveTo>
                    <a:lnTo>
                      <a:pt x="47" y="221"/>
                    </a:lnTo>
                    <a:lnTo>
                      <a:pt x="137" y="248"/>
                    </a:lnTo>
                    <a:lnTo>
                      <a:pt x="153" y="248"/>
                    </a:lnTo>
                    <a:lnTo>
                      <a:pt x="216" y="224"/>
                    </a:lnTo>
                    <a:lnTo>
                      <a:pt x="216" y="216"/>
                    </a:lnTo>
                    <a:lnTo>
                      <a:pt x="153" y="240"/>
                    </a:lnTo>
                    <a:lnTo>
                      <a:pt x="140" y="240"/>
                    </a:lnTo>
                    <a:lnTo>
                      <a:pt x="55" y="213"/>
                    </a:lnTo>
                    <a:lnTo>
                      <a:pt x="15" y="35"/>
                    </a:lnTo>
                  </a:path>
                </a:pathLst>
              </a:custGeom>
              <a:solidFill>
                <a:schemeClr val="tx1"/>
              </a:solidFill>
              <a:ln w="4763">
                <a:solidFill>
                  <a:schemeClr val="bg1"/>
                </a:solidFill>
                <a:round/>
                <a:headEnd/>
                <a:tailEnd/>
              </a:ln>
            </p:spPr>
            <p:txBody>
              <a:bodyPr/>
              <a:lstStyle/>
              <a:p>
                <a:endParaRPr lang="en-US"/>
              </a:p>
            </p:txBody>
          </p:sp>
          <p:sp>
            <p:nvSpPr>
              <p:cNvPr id="56" name="Freeform 137"/>
              <p:cNvSpPr>
                <a:spLocks/>
              </p:cNvSpPr>
              <p:nvPr/>
            </p:nvSpPr>
            <p:spPr bwMode="auto">
              <a:xfrm>
                <a:off x="2158" y="1472"/>
                <a:ext cx="482" cy="434"/>
              </a:xfrm>
              <a:custGeom>
                <a:avLst/>
                <a:gdLst>
                  <a:gd name="T0" fmla="*/ 0 w 216"/>
                  <a:gd name="T1" fmla="*/ 0 h 248"/>
                  <a:gd name="T2" fmla="*/ 28891 w 216"/>
                  <a:gd name="T3" fmla="*/ 19457 h 248"/>
                  <a:gd name="T4" fmla="*/ 84328 w 216"/>
                  <a:gd name="T5" fmla="*/ 21833 h 248"/>
                  <a:gd name="T6" fmla="*/ 93948 w 216"/>
                  <a:gd name="T7" fmla="*/ 21833 h 248"/>
                  <a:gd name="T8" fmla="*/ 132853 w 216"/>
                  <a:gd name="T9" fmla="*/ 19717 h 248"/>
                  <a:gd name="T10" fmla="*/ 132853 w 216"/>
                  <a:gd name="T11" fmla="*/ 19021 h 248"/>
                  <a:gd name="T12" fmla="*/ 93948 w 216"/>
                  <a:gd name="T13" fmla="*/ 21110 h 248"/>
                  <a:gd name="T14" fmla="*/ 85917 w 216"/>
                  <a:gd name="T15" fmla="*/ 21110 h 248"/>
                  <a:gd name="T16" fmla="*/ 33800 w 216"/>
                  <a:gd name="T17" fmla="*/ 18758 h 248"/>
                  <a:gd name="T18" fmla="*/ 9122 w 216"/>
                  <a:gd name="T19" fmla="*/ 3066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248"/>
                  <a:gd name="T32" fmla="*/ 216 w 216"/>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248">
                    <a:moveTo>
                      <a:pt x="0" y="0"/>
                    </a:moveTo>
                    <a:lnTo>
                      <a:pt x="47" y="221"/>
                    </a:lnTo>
                    <a:lnTo>
                      <a:pt x="137" y="248"/>
                    </a:lnTo>
                    <a:lnTo>
                      <a:pt x="153" y="248"/>
                    </a:lnTo>
                    <a:lnTo>
                      <a:pt x="216" y="224"/>
                    </a:lnTo>
                    <a:lnTo>
                      <a:pt x="216" y="216"/>
                    </a:lnTo>
                    <a:lnTo>
                      <a:pt x="153" y="240"/>
                    </a:lnTo>
                    <a:lnTo>
                      <a:pt x="140" y="240"/>
                    </a:lnTo>
                    <a:lnTo>
                      <a:pt x="55" y="213"/>
                    </a:lnTo>
                    <a:lnTo>
                      <a:pt x="15" y="35"/>
                    </a:lnTo>
                  </a:path>
                </a:pathLst>
              </a:custGeom>
              <a:solidFill>
                <a:schemeClr val="bg1"/>
              </a:solidFill>
              <a:ln w="4763">
                <a:solidFill>
                  <a:srgbClr val="075D83"/>
                </a:solidFill>
                <a:round/>
                <a:headEnd/>
                <a:tailEnd/>
              </a:ln>
            </p:spPr>
            <p:txBody>
              <a:bodyPr/>
              <a:lstStyle/>
              <a:p>
                <a:endParaRPr lang="en-US"/>
              </a:p>
            </p:txBody>
          </p:sp>
          <p:sp>
            <p:nvSpPr>
              <p:cNvPr id="57" name="Freeform 138"/>
              <p:cNvSpPr>
                <a:spLocks/>
              </p:cNvSpPr>
              <p:nvPr/>
            </p:nvSpPr>
            <p:spPr bwMode="auto">
              <a:xfrm>
                <a:off x="2255" y="1104"/>
                <a:ext cx="87" cy="214"/>
              </a:xfrm>
              <a:custGeom>
                <a:avLst/>
                <a:gdLst>
                  <a:gd name="T0" fmla="*/ 14043 w 39"/>
                  <a:gd name="T1" fmla="*/ 9756 h 122"/>
                  <a:gd name="T2" fmla="*/ 0 w 39"/>
                  <a:gd name="T3" fmla="*/ 265 h 122"/>
                  <a:gd name="T4" fmla="*/ 6016 w 39"/>
                  <a:gd name="T5" fmla="*/ 0 h 122"/>
                  <a:gd name="T6" fmla="*/ 23921 w 39"/>
                  <a:gd name="T7" fmla="*/ 10923 h 122"/>
                  <a:gd name="T8" fmla="*/ 14043 w 39"/>
                  <a:gd name="T9" fmla="*/ 9756 h 122"/>
                  <a:gd name="T10" fmla="*/ 0 60000 65536"/>
                  <a:gd name="T11" fmla="*/ 0 60000 65536"/>
                  <a:gd name="T12" fmla="*/ 0 60000 65536"/>
                  <a:gd name="T13" fmla="*/ 0 60000 65536"/>
                  <a:gd name="T14" fmla="*/ 0 60000 65536"/>
                  <a:gd name="T15" fmla="*/ 0 w 39"/>
                  <a:gd name="T16" fmla="*/ 0 h 122"/>
                  <a:gd name="T17" fmla="*/ 39 w 39"/>
                  <a:gd name="T18" fmla="*/ 122 h 122"/>
                </a:gdLst>
                <a:ahLst/>
                <a:cxnLst>
                  <a:cxn ang="T10">
                    <a:pos x="T0" y="T1"/>
                  </a:cxn>
                  <a:cxn ang="T11">
                    <a:pos x="T2" y="T3"/>
                  </a:cxn>
                  <a:cxn ang="T12">
                    <a:pos x="T4" y="T5"/>
                  </a:cxn>
                  <a:cxn ang="T13">
                    <a:pos x="T6" y="T7"/>
                  </a:cxn>
                  <a:cxn ang="T14">
                    <a:pos x="T8" y="T9"/>
                  </a:cxn>
                </a:cxnLst>
                <a:rect l="T15" t="T16" r="T17" b="T18"/>
                <a:pathLst>
                  <a:path w="39" h="122">
                    <a:moveTo>
                      <a:pt x="23" y="109"/>
                    </a:moveTo>
                    <a:lnTo>
                      <a:pt x="0" y="3"/>
                    </a:lnTo>
                    <a:lnTo>
                      <a:pt x="10" y="0"/>
                    </a:lnTo>
                    <a:lnTo>
                      <a:pt x="39" y="122"/>
                    </a:lnTo>
                    <a:lnTo>
                      <a:pt x="23" y="109"/>
                    </a:lnTo>
                    <a:close/>
                  </a:path>
                </a:pathLst>
              </a:custGeom>
              <a:solidFill>
                <a:schemeClr val="bg1"/>
              </a:solidFill>
              <a:ln w="9525">
                <a:solidFill>
                  <a:srgbClr val="075D83"/>
                </a:solidFill>
                <a:round/>
                <a:headEnd/>
                <a:tailEnd/>
              </a:ln>
            </p:spPr>
            <p:txBody>
              <a:bodyPr/>
              <a:lstStyle/>
              <a:p>
                <a:endParaRPr lang="en-US"/>
              </a:p>
            </p:txBody>
          </p:sp>
          <p:sp>
            <p:nvSpPr>
              <p:cNvPr id="58" name="Freeform 139"/>
              <p:cNvSpPr>
                <a:spLocks/>
              </p:cNvSpPr>
              <p:nvPr/>
            </p:nvSpPr>
            <p:spPr bwMode="auto">
              <a:xfrm>
                <a:off x="2255" y="1104"/>
                <a:ext cx="87" cy="214"/>
              </a:xfrm>
              <a:custGeom>
                <a:avLst/>
                <a:gdLst>
                  <a:gd name="T0" fmla="*/ 14043 w 39"/>
                  <a:gd name="T1" fmla="*/ 9756 h 122"/>
                  <a:gd name="T2" fmla="*/ 0 w 39"/>
                  <a:gd name="T3" fmla="*/ 265 h 122"/>
                  <a:gd name="T4" fmla="*/ 6016 w 39"/>
                  <a:gd name="T5" fmla="*/ 0 h 122"/>
                  <a:gd name="T6" fmla="*/ 23921 w 39"/>
                  <a:gd name="T7" fmla="*/ 10923 h 122"/>
                  <a:gd name="T8" fmla="*/ 14043 w 39"/>
                  <a:gd name="T9" fmla="*/ 9756 h 122"/>
                  <a:gd name="T10" fmla="*/ 0 60000 65536"/>
                  <a:gd name="T11" fmla="*/ 0 60000 65536"/>
                  <a:gd name="T12" fmla="*/ 0 60000 65536"/>
                  <a:gd name="T13" fmla="*/ 0 60000 65536"/>
                  <a:gd name="T14" fmla="*/ 0 60000 65536"/>
                  <a:gd name="T15" fmla="*/ 0 w 39"/>
                  <a:gd name="T16" fmla="*/ 0 h 122"/>
                  <a:gd name="T17" fmla="*/ 39 w 39"/>
                  <a:gd name="T18" fmla="*/ 122 h 122"/>
                </a:gdLst>
                <a:ahLst/>
                <a:cxnLst>
                  <a:cxn ang="T10">
                    <a:pos x="T0" y="T1"/>
                  </a:cxn>
                  <a:cxn ang="T11">
                    <a:pos x="T2" y="T3"/>
                  </a:cxn>
                  <a:cxn ang="T12">
                    <a:pos x="T4" y="T5"/>
                  </a:cxn>
                  <a:cxn ang="T13">
                    <a:pos x="T6" y="T7"/>
                  </a:cxn>
                  <a:cxn ang="T14">
                    <a:pos x="T8" y="T9"/>
                  </a:cxn>
                </a:cxnLst>
                <a:rect l="T15" t="T16" r="T17" b="T18"/>
                <a:pathLst>
                  <a:path w="39" h="122">
                    <a:moveTo>
                      <a:pt x="23" y="109"/>
                    </a:moveTo>
                    <a:lnTo>
                      <a:pt x="0" y="3"/>
                    </a:lnTo>
                    <a:lnTo>
                      <a:pt x="10" y="0"/>
                    </a:lnTo>
                    <a:lnTo>
                      <a:pt x="39" y="122"/>
                    </a:lnTo>
                    <a:lnTo>
                      <a:pt x="23" y="109"/>
                    </a:lnTo>
                    <a:close/>
                  </a:path>
                </a:pathLst>
              </a:custGeom>
              <a:solidFill>
                <a:schemeClr val="bg1"/>
              </a:solidFill>
              <a:ln w="9525">
                <a:solidFill>
                  <a:srgbClr val="075D83"/>
                </a:solidFill>
                <a:round/>
                <a:headEnd/>
                <a:tailEnd/>
              </a:ln>
            </p:spPr>
            <p:txBody>
              <a:bodyPr/>
              <a:lstStyle/>
              <a:p>
                <a:endParaRPr lang="en-US"/>
              </a:p>
            </p:txBody>
          </p:sp>
          <p:sp>
            <p:nvSpPr>
              <p:cNvPr id="59" name="Freeform 140"/>
              <p:cNvSpPr>
                <a:spLocks/>
              </p:cNvSpPr>
              <p:nvPr/>
            </p:nvSpPr>
            <p:spPr bwMode="auto">
              <a:xfrm>
                <a:off x="2255" y="1104"/>
                <a:ext cx="87" cy="214"/>
              </a:xfrm>
              <a:custGeom>
                <a:avLst/>
                <a:gdLst>
                  <a:gd name="T0" fmla="*/ 14043 w 39"/>
                  <a:gd name="T1" fmla="*/ 9756 h 122"/>
                  <a:gd name="T2" fmla="*/ 0 w 39"/>
                  <a:gd name="T3" fmla="*/ 265 h 122"/>
                  <a:gd name="T4" fmla="*/ 6016 w 39"/>
                  <a:gd name="T5" fmla="*/ 0 h 122"/>
                  <a:gd name="T6" fmla="*/ 23921 w 39"/>
                  <a:gd name="T7" fmla="*/ 10923 h 122"/>
                  <a:gd name="T8" fmla="*/ 0 60000 65536"/>
                  <a:gd name="T9" fmla="*/ 0 60000 65536"/>
                  <a:gd name="T10" fmla="*/ 0 60000 65536"/>
                  <a:gd name="T11" fmla="*/ 0 60000 65536"/>
                  <a:gd name="T12" fmla="*/ 0 w 39"/>
                  <a:gd name="T13" fmla="*/ 0 h 122"/>
                  <a:gd name="T14" fmla="*/ 39 w 39"/>
                  <a:gd name="T15" fmla="*/ 122 h 122"/>
                </a:gdLst>
                <a:ahLst/>
                <a:cxnLst>
                  <a:cxn ang="T8">
                    <a:pos x="T0" y="T1"/>
                  </a:cxn>
                  <a:cxn ang="T9">
                    <a:pos x="T2" y="T3"/>
                  </a:cxn>
                  <a:cxn ang="T10">
                    <a:pos x="T4" y="T5"/>
                  </a:cxn>
                  <a:cxn ang="T11">
                    <a:pos x="T6" y="T7"/>
                  </a:cxn>
                </a:cxnLst>
                <a:rect l="T12" t="T13" r="T14" b="T15"/>
                <a:pathLst>
                  <a:path w="39" h="122">
                    <a:moveTo>
                      <a:pt x="23" y="109"/>
                    </a:moveTo>
                    <a:lnTo>
                      <a:pt x="0" y="3"/>
                    </a:lnTo>
                    <a:lnTo>
                      <a:pt x="10" y="0"/>
                    </a:lnTo>
                    <a:lnTo>
                      <a:pt x="39" y="122"/>
                    </a:lnTo>
                  </a:path>
                </a:pathLst>
              </a:custGeom>
              <a:solidFill>
                <a:schemeClr val="bg1"/>
              </a:solidFill>
              <a:ln w="4763">
                <a:solidFill>
                  <a:srgbClr val="075D83"/>
                </a:solidFill>
                <a:round/>
                <a:headEnd/>
                <a:tailEnd/>
              </a:ln>
            </p:spPr>
            <p:txBody>
              <a:bodyPr/>
              <a:lstStyle/>
              <a:p>
                <a:endParaRPr lang="en-US"/>
              </a:p>
            </p:txBody>
          </p:sp>
          <p:sp>
            <p:nvSpPr>
              <p:cNvPr id="60" name="Freeform 141"/>
              <p:cNvSpPr>
                <a:spLocks/>
              </p:cNvSpPr>
              <p:nvPr/>
            </p:nvSpPr>
            <p:spPr bwMode="auto">
              <a:xfrm>
                <a:off x="2154" y="1435"/>
                <a:ext cx="482" cy="465"/>
              </a:xfrm>
              <a:custGeom>
                <a:avLst/>
                <a:gdLst>
                  <a:gd name="T0" fmla="*/ 0 w 216"/>
                  <a:gd name="T1" fmla="*/ 1535 h 266"/>
                  <a:gd name="T2" fmla="*/ 28891 w 216"/>
                  <a:gd name="T3" fmla="*/ 20860 h 266"/>
                  <a:gd name="T4" fmla="*/ 84328 w 216"/>
                  <a:gd name="T5" fmla="*/ 23194 h 266"/>
                  <a:gd name="T6" fmla="*/ 93948 w 216"/>
                  <a:gd name="T7" fmla="*/ 23194 h 266"/>
                  <a:gd name="T8" fmla="*/ 131738 w 216"/>
                  <a:gd name="T9" fmla="*/ 20860 h 266"/>
                  <a:gd name="T10" fmla="*/ 132853 w 216"/>
                  <a:gd name="T11" fmla="*/ 20408 h 266"/>
                  <a:gd name="T12" fmla="*/ 108782 w 216"/>
                  <a:gd name="T13" fmla="*/ 17352 h 266"/>
                  <a:gd name="T14" fmla="*/ 92341 w 216"/>
                  <a:gd name="T15" fmla="*/ 8134 h 266"/>
                  <a:gd name="T16" fmla="*/ 76292 w 216"/>
                  <a:gd name="T17" fmla="*/ 150 h 266"/>
                  <a:gd name="T18" fmla="*/ 74482 w 216"/>
                  <a:gd name="T19" fmla="*/ 0 h 266"/>
                  <a:gd name="T20" fmla="*/ 0 w 216"/>
                  <a:gd name="T21" fmla="*/ 153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266"/>
                  <a:gd name="T35" fmla="*/ 216 w 21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266">
                    <a:moveTo>
                      <a:pt x="0" y="18"/>
                    </a:moveTo>
                    <a:lnTo>
                      <a:pt x="47" y="239"/>
                    </a:lnTo>
                    <a:lnTo>
                      <a:pt x="137" y="266"/>
                    </a:lnTo>
                    <a:lnTo>
                      <a:pt x="153" y="266"/>
                    </a:lnTo>
                    <a:lnTo>
                      <a:pt x="214" y="239"/>
                    </a:lnTo>
                    <a:lnTo>
                      <a:pt x="216" y="234"/>
                    </a:lnTo>
                    <a:lnTo>
                      <a:pt x="177" y="199"/>
                    </a:lnTo>
                    <a:lnTo>
                      <a:pt x="150" y="93"/>
                    </a:lnTo>
                    <a:lnTo>
                      <a:pt x="124" y="2"/>
                    </a:lnTo>
                    <a:lnTo>
                      <a:pt x="121" y="0"/>
                    </a:lnTo>
                    <a:lnTo>
                      <a:pt x="0" y="18"/>
                    </a:lnTo>
                    <a:close/>
                  </a:path>
                </a:pathLst>
              </a:custGeom>
              <a:solidFill>
                <a:schemeClr val="bg1"/>
              </a:solidFill>
              <a:ln w="9525">
                <a:solidFill>
                  <a:srgbClr val="075D83"/>
                </a:solidFill>
                <a:round/>
                <a:headEnd/>
                <a:tailEnd/>
              </a:ln>
            </p:spPr>
            <p:txBody>
              <a:bodyPr/>
              <a:lstStyle/>
              <a:p>
                <a:endParaRPr lang="en-US"/>
              </a:p>
            </p:txBody>
          </p:sp>
          <p:sp>
            <p:nvSpPr>
              <p:cNvPr id="61" name="Freeform 142"/>
              <p:cNvSpPr>
                <a:spLocks/>
              </p:cNvSpPr>
              <p:nvPr/>
            </p:nvSpPr>
            <p:spPr bwMode="auto">
              <a:xfrm>
                <a:off x="2154" y="1435"/>
                <a:ext cx="482" cy="465"/>
              </a:xfrm>
              <a:custGeom>
                <a:avLst/>
                <a:gdLst>
                  <a:gd name="T0" fmla="*/ 0 w 216"/>
                  <a:gd name="T1" fmla="*/ 1535 h 266"/>
                  <a:gd name="T2" fmla="*/ 28891 w 216"/>
                  <a:gd name="T3" fmla="*/ 20860 h 266"/>
                  <a:gd name="T4" fmla="*/ 84328 w 216"/>
                  <a:gd name="T5" fmla="*/ 23194 h 266"/>
                  <a:gd name="T6" fmla="*/ 93948 w 216"/>
                  <a:gd name="T7" fmla="*/ 23194 h 266"/>
                  <a:gd name="T8" fmla="*/ 131738 w 216"/>
                  <a:gd name="T9" fmla="*/ 20860 h 266"/>
                  <a:gd name="T10" fmla="*/ 132853 w 216"/>
                  <a:gd name="T11" fmla="*/ 20408 h 266"/>
                  <a:gd name="T12" fmla="*/ 108782 w 216"/>
                  <a:gd name="T13" fmla="*/ 17352 h 266"/>
                  <a:gd name="T14" fmla="*/ 92341 w 216"/>
                  <a:gd name="T15" fmla="*/ 8134 h 266"/>
                  <a:gd name="T16" fmla="*/ 76292 w 216"/>
                  <a:gd name="T17" fmla="*/ 150 h 266"/>
                  <a:gd name="T18" fmla="*/ 74482 w 216"/>
                  <a:gd name="T19" fmla="*/ 0 h 266"/>
                  <a:gd name="T20" fmla="*/ 0 w 216"/>
                  <a:gd name="T21" fmla="*/ 153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266"/>
                  <a:gd name="T35" fmla="*/ 216 w 21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266">
                    <a:moveTo>
                      <a:pt x="0" y="18"/>
                    </a:moveTo>
                    <a:lnTo>
                      <a:pt x="47" y="239"/>
                    </a:lnTo>
                    <a:lnTo>
                      <a:pt x="137" y="266"/>
                    </a:lnTo>
                    <a:lnTo>
                      <a:pt x="153" y="266"/>
                    </a:lnTo>
                    <a:lnTo>
                      <a:pt x="214" y="239"/>
                    </a:lnTo>
                    <a:lnTo>
                      <a:pt x="216" y="234"/>
                    </a:lnTo>
                    <a:lnTo>
                      <a:pt x="177" y="199"/>
                    </a:lnTo>
                    <a:lnTo>
                      <a:pt x="150" y="93"/>
                    </a:lnTo>
                    <a:lnTo>
                      <a:pt x="124" y="2"/>
                    </a:lnTo>
                    <a:lnTo>
                      <a:pt x="121" y="0"/>
                    </a:lnTo>
                    <a:lnTo>
                      <a:pt x="0" y="18"/>
                    </a:lnTo>
                    <a:close/>
                  </a:path>
                </a:pathLst>
              </a:custGeom>
              <a:solidFill>
                <a:schemeClr val="bg1"/>
              </a:solidFill>
              <a:ln w="9525">
                <a:solidFill>
                  <a:srgbClr val="075D83"/>
                </a:solidFill>
                <a:round/>
                <a:headEnd/>
                <a:tailEnd/>
              </a:ln>
            </p:spPr>
            <p:txBody>
              <a:bodyPr/>
              <a:lstStyle/>
              <a:p>
                <a:endParaRPr lang="en-US"/>
              </a:p>
            </p:txBody>
          </p:sp>
          <p:sp>
            <p:nvSpPr>
              <p:cNvPr id="62" name="Freeform 143"/>
              <p:cNvSpPr>
                <a:spLocks/>
              </p:cNvSpPr>
              <p:nvPr/>
            </p:nvSpPr>
            <p:spPr bwMode="auto">
              <a:xfrm>
                <a:off x="2154" y="1435"/>
                <a:ext cx="482" cy="465"/>
              </a:xfrm>
              <a:custGeom>
                <a:avLst/>
                <a:gdLst>
                  <a:gd name="T0" fmla="*/ 0 w 216"/>
                  <a:gd name="T1" fmla="*/ 1535 h 266"/>
                  <a:gd name="T2" fmla="*/ 28891 w 216"/>
                  <a:gd name="T3" fmla="*/ 20860 h 266"/>
                  <a:gd name="T4" fmla="*/ 84328 w 216"/>
                  <a:gd name="T5" fmla="*/ 23194 h 266"/>
                  <a:gd name="T6" fmla="*/ 93948 w 216"/>
                  <a:gd name="T7" fmla="*/ 23194 h 266"/>
                  <a:gd name="T8" fmla="*/ 131738 w 216"/>
                  <a:gd name="T9" fmla="*/ 20860 h 266"/>
                  <a:gd name="T10" fmla="*/ 132853 w 216"/>
                  <a:gd name="T11" fmla="*/ 20408 h 266"/>
                  <a:gd name="T12" fmla="*/ 108782 w 216"/>
                  <a:gd name="T13" fmla="*/ 17352 h 266"/>
                  <a:gd name="T14" fmla="*/ 92341 w 216"/>
                  <a:gd name="T15" fmla="*/ 8134 h 266"/>
                  <a:gd name="T16" fmla="*/ 76292 w 216"/>
                  <a:gd name="T17" fmla="*/ 150 h 266"/>
                  <a:gd name="T18" fmla="*/ 74482 w 216"/>
                  <a:gd name="T19" fmla="*/ 0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266"/>
                  <a:gd name="T32" fmla="*/ 216 w 216"/>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266">
                    <a:moveTo>
                      <a:pt x="0" y="18"/>
                    </a:moveTo>
                    <a:lnTo>
                      <a:pt x="47" y="239"/>
                    </a:lnTo>
                    <a:lnTo>
                      <a:pt x="137" y="266"/>
                    </a:lnTo>
                    <a:lnTo>
                      <a:pt x="153" y="266"/>
                    </a:lnTo>
                    <a:lnTo>
                      <a:pt x="214" y="239"/>
                    </a:lnTo>
                    <a:lnTo>
                      <a:pt x="216" y="234"/>
                    </a:lnTo>
                    <a:lnTo>
                      <a:pt x="177" y="199"/>
                    </a:lnTo>
                    <a:lnTo>
                      <a:pt x="150" y="93"/>
                    </a:lnTo>
                    <a:lnTo>
                      <a:pt x="124" y="2"/>
                    </a:lnTo>
                    <a:lnTo>
                      <a:pt x="121" y="0"/>
                    </a:lnTo>
                  </a:path>
                </a:pathLst>
              </a:custGeom>
              <a:solidFill>
                <a:schemeClr val="bg1"/>
              </a:solidFill>
              <a:ln w="4763">
                <a:solidFill>
                  <a:srgbClr val="075D83"/>
                </a:solidFill>
                <a:round/>
                <a:headEnd/>
                <a:tailEnd/>
              </a:ln>
            </p:spPr>
            <p:txBody>
              <a:bodyPr/>
              <a:lstStyle/>
              <a:p>
                <a:endParaRPr lang="en-US"/>
              </a:p>
            </p:txBody>
          </p:sp>
          <p:sp>
            <p:nvSpPr>
              <p:cNvPr id="63" name="Freeform 144"/>
              <p:cNvSpPr>
                <a:spLocks/>
              </p:cNvSpPr>
              <p:nvPr/>
            </p:nvSpPr>
            <p:spPr bwMode="auto">
              <a:xfrm>
                <a:off x="2406" y="1820"/>
                <a:ext cx="154" cy="38"/>
              </a:xfrm>
              <a:custGeom>
                <a:avLst/>
                <a:gdLst>
                  <a:gd name="T0" fmla="*/ 11642 w 69"/>
                  <a:gd name="T1" fmla="*/ 247 h 22"/>
                  <a:gd name="T2" fmla="*/ 3602 w 69"/>
                  <a:gd name="T3" fmla="*/ 632 h 22"/>
                  <a:gd name="T4" fmla="*/ 0 w 69"/>
                  <a:gd name="T5" fmla="*/ 1092 h 22"/>
                  <a:gd name="T6" fmla="*/ 1993 w 69"/>
                  <a:gd name="T7" fmla="*/ 1504 h 22"/>
                  <a:gd name="T8" fmla="*/ 8537 w 69"/>
                  <a:gd name="T9" fmla="*/ 1751 h 22"/>
                  <a:gd name="T10" fmla="*/ 21489 w 69"/>
                  <a:gd name="T11" fmla="*/ 1751 h 22"/>
                  <a:gd name="T12" fmla="*/ 34485 w 69"/>
                  <a:gd name="T13" fmla="*/ 1751 h 22"/>
                  <a:gd name="T14" fmla="*/ 40549 w 69"/>
                  <a:gd name="T15" fmla="*/ 1275 h 22"/>
                  <a:gd name="T16" fmla="*/ 42526 w 69"/>
                  <a:gd name="T17" fmla="*/ 632 h 22"/>
                  <a:gd name="T18" fmla="*/ 39422 w 69"/>
                  <a:gd name="T19" fmla="*/ 247 h 22"/>
                  <a:gd name="T20" fmla="*/ 34485 w 69"/>
                  <a:gd name="T21" fmla="*/ 0 h 22"/>
                  <a:gd name="T22" fmla="*/ 21489 w 69"/>
                  <a:gd name="T23" fmla="*/ 0 h 22"/>
                  <a:gd name="T24" fmla="*/ 11642 w 69"/>
                  <a:gd name="T25" fmla="*/ 2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22"/>
                  <a:gd name="T41" fmla="*/ 69 w 6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22">
                    <a:moveTo>
                      <a:pt x="19" y="3"/>
                    </a:moveTo>
                    <a:lnTo>
                      <a:pt x="6" y="8"/>
                    </a:lnTo>
                    <a:lnTo>
                      <a:pt x="0" y="14"/>
                    </a:lnTo>
                    <a:lnTo>
                      <a:pt x="3" y="19"/>
                    </a:lnTo>
                    <a:lnTo>
                      <a:pt x="14" y="22"/>
                    </a:lnTo>
                    <a:lnTo>
                      <a:pt x="35" y="22"/>
                    </a:lnTo>
                    <a:lnTo>
                      <a:pt x="56" y="22"/>
                    </a:lnTo>
                    <a:lnTo>
                      <a:pt x="66" y="16"/>
                    </a:lnTo>
                    <a:lnTo>
                      <a:pt x="69" y="8"/>
                    </a:lnTo>
                    <a:lnTo>
                      <a:pt x="64" y="3"/>
                    </a:lnTo>
                    <a:lnTo>
                      <a:pt x="56" y="0"/>
                    </a:lnTo>
                    <a:lnTo>
                      <a:pt x="35" y="0"/>
                    </a:lnTo>
                    <a:lnTo>
                      <a:pt x="19" y="3"/>
                    </a:lnTo>
                    <a:close/>
                  </a:path>
                </a:pathLst>
              </a:custGeom>
              <a:solidFill>
                <a:schemeClr val="bg1"/>
              </a:solidFill>
              <a:ln w="9525">
                <a:solidFill>
                  <a:srgbClr val="075D83"/>
                </a:solidFill>
                <a:round/>
                <a:headEnd/>
                <a:tailEnd/>
              </a:ln>
            </p:spPr>
            <p:txBody>
              <a:bodyPr/>
              <a:lstStyle/>
              <a:p>
                <a:endParaRPr lang="en-US"/>
              </a:p>
            </p:txBody>
          </p:sp>
          <p:sp>
            <p:nvSpPr>
              <p:cNvPr id="64" name="Freeform 145"/>
              <p:cNvSpPr>
                <a:spLocks/>
              </p:cNvSpPr>
              <p:nvPr/>
            </p:nvSpPr>
            <p:spPr bwMode="auto">
              <a:xfrm>
                <a:off x="2406" y="1820"/>
                <a:ext cx="154" cy="38"/>
              </a:xfrm>
              <a:custGeom>
                <a:avLst/>
                <a:gdLst>
                  <a:gd name="T0" fmla="*/ 11642 w 69"/>
                  <a:gd name="T1" fmla="*/ 247 h 22"/>
                  <a:gd name="T2" fmla="*/ 3602 w 69"/>
                  <a:gd name="T3" fmla="*/ 632 h 22"/>
                  <a:gd name="T4" fmla="*/ 0 w 69"/>
                  <a:gd name="T5" fmla="*/ 1092 h 22"/>
                  <a:gd name="T6" fmla="*/ 1993 w 69"/>
                  <a:gd name="T7" fmla="*/ 1504 h 22"/>
                  <a:gd name="T8" fmla="*/ 8537 w 69"/>
                  <a:gd name="T9" fmla="*/ 1751 h 22"/>
                  <a:gd name="T10" fmla="*/ 21489 w 69"/>
                  <a:gd name="T11" fmla="*/ 1751 h 22"/>
                  <a:gd name="T12" fmla="*/ 34485 w 69"/>
                  <a:gd name="T13" fmla="*/ 1751 h 22"/>
                  <a:gd name="T14" fmla="*/ 40549 w 69"/>
                  <a:gd name="T15" fmla="*/ 1275 h 22"/>
                  <a:gd name="T16" fmla="*/ 42526 w 69"/>
                  <a:gd name="T17" fmla="*/ 632 h 22"/>
                  <a:gd name="T18" fmla="*/ 39422 w 69"/>
                  <a:gd name="T19" fmla="*/ 247 h 22"/>
                  <a:gd name="T20" fmla="*/ 34485 w 69"/>
                  <a:gd name="T21" fmla="*/ 0 h 22"/>
                  <a:gd name="T22" fmla="*/ 21489 w 69"/>
                  <a:gd name="T23" fmla="*/ 0 h 22"/>
                  <a:gd name="T24" fmla="*/ 11642 w 69"/>
                  <a:gd name="T25" fmla="*/ 2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22"/>
                  <a:gd name="T41" fmla="*/ 69 w 6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22">
                    <a:moveTo>
                      <a:pt x="19" y="3"/>
                    </a:moveTo>
                    <a:lnTo>
                      <a:pt x="6" y="8"/>
                    </a:lnTo>
                    <a:lnTo>
                      <a:pt x="0" y="14"/>
                    </a:lnTo>
                    <a:lnTo>
                      <a:pt x="3" y="19"/>
                    </a:lnTo>
                    <a:lnTo>
                      <a:pt x="14" y="22"/>
                    </a:lnTo>
                    <a:lnTo>
                      <a:pt x="35" y="22"/>
                    </a:lnTo>
                    <a:lnTo>
                      <a:pt x="56" y="22"/>
                    </a:lnTo>
                    <a:lnTo>
                      <a:pt x="66" y="16"/>
                    </a:lnTo>
                    <a:lnTo>
                      <a:pt x="69" y="8"/>
                    </a:lnTo>
                    <a:lnTo>
                      <a:pt x="64" y="3"/>
                    </a:lnTo>
                    <a:lnTo>
                      <a:pt x="56" y="0"/>
                    </a:lnTo>
                    <a:lnTo>
                      <a:pt x="35" y="0"/>
                    </a:lnTo>
                    <a:lnTo>
                      <a:pt x="19" y="3"/>
                    </a:lnTo>
                    <a:close/>
                  </a:path>
                </a:pathLst>
              </a:custGeom>
              <a:solidFill>
                <a:schemeClr val="bg1"/>
              </a:solidFill>
              <a:ln w="4763">
                <a:solidFill>
                  <a:srgbClr val="075D83"/>
                </a:solidFill>
                <a:round/>
                <a:headEnd/>
                <a:tailEnd/>
              </a:ln>
            </p:spPr>
            <p:txBody>
              <a:bodyPr/>
              <a:lstStyle/>
              <a:p>
                <a:endParaRPr lang="en-US"/>
              </a:p>
            </p:txBody>
          </p:sp>
          <p:sp>
            <p:nvSpPr>
              <p:cNvPr id="65" name="Freeform 146"/>
              <p:cNvSpPr>
                <a:spLocks/>
              </p:cNvSpPr>
              <p:nvPr/>
            </p:nvSpPr>
            <p:spPr bwMode="auto">
              <a:xfrm>
                <a:off x="2224" y="1550"/>
                <a:ext cx="64" cy="65"/>
              </a:xfrm>
              <a:custGeom>
                <a:avLst/>
                <a:gdLst>
                  <a:gd name="T0" fmla="*/ 0 w 29"/>
                  <a:gd name="T1" fmla="*/ 552 h 37"/>
                  <a:gd name="T2" fmla="*/ 1728 w 29"/>
                  <a:gd name="T3" fmla="*/ 3345 h 37"/>
                  <a:gd name="T4" fmla="*/ 16271 w 29"/>
                  <a:gd name="T5" fmla="*/ 2721 h 37"/>
                  <a:gd name="T6" fmla="*/ 13502 w 29"/>
                  <a:gd name="T7" fmla="*/ 0 h 37"/>
                  <a:gd name="T8" fmla="*/ 0 w 29"/>
                  <a:gd name="T9" fmla="*/ 552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6"/>
                    </a:moveTo>
                    <a:lnTo>
                      <a:pt x="3" y="37"/>
                    </a:lnTo>
                    <a:lnTo>
                      <a:pt x="29" y="30"/>
                    </a:lnTo>
                    <a:lnTo>
                      <a:pt x="24" y="0"/>
                    </a:lnTo>
                    <a:lnTo>
                      <a:pt x="0" y="6"/>
                    </a:lnTo>
                    <a:close/>
                  </a:path>
                </a:pathLst>
              </a:custGeom>
              <a:solidFill>
                <a:schemeClr val="bg1"/>
              </a:solidFill>
              <a:ln w="9525">
                <a:solidFill>
                  <a:srgbClr val="075D83"/>
                </a:solidFill>
                <a:round/>
                <a:headEnd/>
                <a:tailEnd/>
              </a:ln>
            </p:spPr>
            <p:txBody>
              <a:bodyPr/>
              <a:lstStyle/>
              <a:p>
                <a:endParaRPr lang="en-US"/>
              </a:p>
            </p:txBody>
          </p:sp>
          <p:sp>
            <p:nvSpPr>
              <p:cNvPr id="66" name="Freeform 147"/>
              <p:cNvSpPr>
                <a:spLocks/>
              </p:cNvSpPr>
              <p:nvPr/>
            </p:nvSpPr>
            <p:spPr bwMode="auto">
              <a:xfrm>
                <a:off x="2224" y="1550"/>
                <a:ext cx="64" cy="65"/>
              </a:xfrm>
              <a:custGeom>
                <a:avLst/>
                <a:gdLst>
                  <a:gd name="T0" fmla="*/ 0 w 29"/>
                  <a:gd name="T1" fmla="*/ 552 h 37"/>
                  <a:gd name="T2" fmla="*/ 1728 w 29"/>
                  <a:gd name="T3" fmla="*/ 3345 h 37"/>
                  <a:gd name="T4" fmla="*/ 16271 w 29"/>
                  <a:gd name="T5" fmla="*/ 2721 h 37"/>
                  <a:gd name="T6" fmla="*/ 13502 w 29"/>
                  <a:gd name="T7" fmla="*/ 0 h 37"/>
                  <a:gd name="T8" fmla="*/ 0 w 29"/>
                  <a:gd name="T9" fmla="*/ 552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6"/>
                    </a:moveTo>
                    <a:lnTo>
                      <a:pt x="3" y="37"/>
                    </a:lnTo>
                    <a:lnTo>
                      <a:pt x="29" y="30"/>
                    </a:lnTo>
                    <a:lnTo>
                      <a:pt x="24" y="0"/>
                    </a:lnTo>
                    <a:lnTo>
                      <a:pt x="0" y="6"/>
                    </a:lnTo>
                    <a:close/>
                  </a:path>
                </a:pathLst>
              </a:custGeom>
              <a:solidFill>
                <a:schemeClr val="bg1"/>
              </a:solidFill>
              <a:ln w="4763">
                <a:solidFill>
                  <a:srgbClr val="075D83"/>
                </a:solidFill>
                <a:round/>
                <a:headEnd/>
                <a:tailEnd/>
              </a:ln>
            </p:spPr>
            <p:txBody>
              <a:bodyPr/>
              <a:lstStyle/>
              <a:p>
                <a:endParaRPr lang="en-US"/>
              </a:p>
            </p:txBody>
          </p:sp>
          <p:sp>
            <p:nvSpPr>
              <p:cNvPr id="67" name="Freeform 148"/>
              <p:cNvSpPr>
                <a:spLocks/>
              </p:cNvSpPr>
              <p:nvPr/>
            </p:nvSpPr>
            <p:spPr bwMode="auto">
              <a:xfrm>
                <a:off x="2302" y="1536"/>
                <a:ext cx="69" cy="61"/>
              </a:xfrm>
              <a:custGeom>
                <a:avLst/>
                <a:gdLst>
                  <a:gd name="T0" fmla="*/ 0 w 31"/>
                  <a:gd name="T1" fmla="*/ 483 h 35"/>
                  <a:gd name="T2" fmla="*/ 2898 w 31"/>
                  <a:gd name="T3" fmla="*/ 2972 h 35"/>
                  <a:gd name="T4" fmla="*/ 18721 w 31"/>
                  <a:gd name="T5" fmla="*/ 2557 h 35"/>
                  <a:gd name="T6" fmla="*/ 15681 w 31"/>
                  <a:gd name="T7" fmla="*/ 0 h 35"/>
                  <a:gd name="T8" fmla="*/ 0 w 31"/>
                  <a:gd name="T9" fmla="*/ 483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6"/>
                    </a:moveTo>
                    <a:lnTo>
                      <a:pt x="5" y="35"/>
                    </a:lnTo>
                    <a:lnTo>
                      <a:pt x="31" y="30"/>
                    </a:lnTo>
                    <a:lnTo>
                      <a:pt x="26" y="0"/>
                    </a:lnTo>
                    <a:lnTo>
                      <a:pt x="0" y="6"/>
                    </a:lnTo>
                    <a:close/>
                  </a:path>
                </a:pathLst>
              </a:custGeom>
              <a:solidFill>
                <a:schemeClr val="bg1"/>
              </a:solidFill>
              <a:ln w="9525">
                <a:solidFill>
                  <a:srgbClr val="075D83"/>
                </a:solidFill>
                <a:round/>
                <a:headEnd/>
                <a:tailEnd/>
              </a:ln>
            </p:spPr>
            <p:txBody>
              <a:bodyPr/>
              <a:lstStyle/>
              <a:p>
                <a:endParaRPr lang="en-US"/>
              </a:p>
            </p:txBody>
          </p:sp>
          <p:sp>
            <p:nvSpPr>
              <p:cNvPr id="68" name="Freeform 149"/>
              <p:cNvSpPr>
                <a:spLocks/>
              </p:cNvSpPr>
              <p:nvPr/>
            </p:nvSpPr>
            <p:spPr bwMode="auto">
              <a:xfrm>
                <a:off x="2302" y="1536"/>
                <a:ext cx="69" cy="61"/>
              </a:xfrm>
              <a:custGeom>
                <a:avLst/>
                <a:gdLst>
                  <a:gd name="T0" fmla="*/ 0 w 31"/>
                  <a:gd name="T1" fmla="*/ 483 h 35"/>
                  <a:gd name="T2" fmla="*/ 2898 w 31"/>
                  <a:gd name="T3" fmla="*/ 2972 h 35"/>
                  <a:gd name="T4" fmla="*/ 18721 w 31"/>
                  <a:gd name="T5" fmla="*/ 2557 h 35"/>
                  <a:gd name="T6" fmla="*/ 15681 w 31"/>
                  <a:gd name="T7" fmla="*/ 0 h 35"/>
                  <a:gd name="T8" fmla="*/ 0 w 31"/>
                  <a:gd name="T9" fmla="*/ 483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6"/>
                    </a:moveTo>
                    <a:lnTo>
                      <a:pt x="5" y="35"/>
                    </a:lnTo>
                    <a:lnTo>
                      <a:pt x="31" y="30"/>
                    </a:lnTo>
                    <a:lnTo>
                      <a:pt x="26" y="0"/>
                    </a:lnTo>
                    <a:lnTo>
                      <a:pt x="0" y="6"/>
                    </a:lnTo>
                    <a:close/>
                  </a:path>
                </a:pathLst>
              </a:custGeom>
              <a:solidFill>
                <a:schemeClr val="bg1"/>
              </a:solidFill>
              <a:ln w="4763">
                <a:solidFill>
                  <a:srgbClr val="075D83"/>
                </a:solidFill>
                <a:round/>
                <a:headEnd/>
                <a:tailEnd/>
              </a:ln>
            </p:spPr>
            <p:txBody>
              <a:bodyPr/>
              <a:lstStyle/>
              <a:p>
                <a:endParaRPr lang="en-US"/>
              </a:p>
            </p:txBody>
          </p:sp>
          <p:sp>
            <p:nvSpPr>
              <p:cNvPr id="69" name="Freeform 150"/>
              <p:cNvSpPr>
                <a:spLocks/>
              </p:cNvSpPr>
              <p:nvPr/>
            </p:nvSpPr>
            <p:spPr bwMode="auto">
              <a:xfrm>
                <a:off x="2384" y="1522"/>
                <a:ext cx="69" cy="62"/>
              </a:xfrm>
              <a:custGeom>
                <a:avLst/>
                <a:gdLst>
                  <a:gd name="T0" fmla="*/ 0 w 31"/>
                  <a:gd name="T1" fmla="*/ 590 h 35"/>
                  <a:gd name="T2" fmla="*/ 1104 w 31"/>
                  <a:gd name="T3" fmla="*/ 3396 h 35"/>
                  <a:gd name="T4" fmla="*/ 18721 w 31"/>
                  <a:gd name="T5" fmla="*/ 2912 h 35"/>
                  <a:gd name="T6" fmla="*/ 14356 w 31"/>
                  <a:gd name="T7" fmla="*/ 0 h 35"/>
                  <a:gd name="T8" fmla="*/ 0 w 31"/>
                  <a:gd name="T9" fmla="*/ 59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6"/>
                    </a:moveTo>
                    <a:lnTo>
                      <a:pt x="2" y="35"/>
                    </a:lnTo>
                    <a:lnTo>
                      <a:pt x="31" y="30"/>
                    </a:lnTo>
                    <a:lnTo>
                      <a:pt x="24" y="0"/>
                    </a:lnTo>
                    <a:lnTo>
                      <a:pt x="0" y="6"/>
                    </a:lnTo>
                    <a:close/>
                  </a:path>
                </a:pathLst>
              </a:custGeom>
              <a:solidFill>
                <a:schemeClr val="bg1"/>
              </a:solidFill>
              <a:ln w="9525">
                <a:solidFill>
                  <a:srgbClr val="075D83"/>
                </a:solidFill>
                <a:round/>
                <a:headEnd/>
                <a:tailEnd/>
              </a:ln>
            </p:spPr>
            <p:txBody>
              <a:bodyPr/>
              <a:lstStyle/>
              <a:p>
                <a:endParaRPr lang="en-US"/>
              </a:p>
            </p:txBody>
          </p:sp>
          <p:sp>
            <p:nvSpPr>
              <p:cNvPr id="70" name="Freeform 151"/>
              <p:cNvSpPr>
                <a:spLocks/>
              </p:cNvSpPr>
              <p:nvPr/>
            </p:nvSpPr>
            <p:spPr bwMode="auto">
              <a:xfrm>
                <a:off x="2384" y="1522"/>
                <a:ext cx="69" cy="62"/>
              </a:xfrm>
              <a:custGeom>
                <a:avLst/>
                <a:gdLst>
                  <a:gd name="T0" fmla="*/ 0 w 31"/>
                  <a:gd name="T1" fmla="*/ 590 h 35"/>
                  <a:gd name="T2" fmla="*/ 1104 w 31"/>
                  <a:gd name="T3" fmla="*/ 3396 h 35"/>
                  <a:gd name="T4" fmla="*/ 18721 w 31"/>
                  <a:gd name="T5" fmla="*/ 2912 h 35"/>
                  <a:gd name="T6" fmla="*/ 14356 w 31"/>
                  <a:gd name="T7" fmla="*/ 0 h 35"/>
                  <a:gd name="T8" fmla="*/ 0 w 31"/>
                  <a:gd name="T9" fmla="*/ 59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6"/>
                    </a:moveTo>
                    <a:lnTo>
                      <a:pt x="2" y="35"/>
                    </a:lnTo>
                    <a:lnTo>
                      <a:pt x="31" y="30"/>
                    </a:lnTo>
                    <a:lnTo>
                      <a:pt x="24" y="0"/>
                    </a:lnTo>
                    <a:lnTo>
                      <a:pt x="0" y="6"/>
                    </a:lnTo>
                    <a:close/>
                  </a:path>
                </a:pathLst>
              </a:custGeom>
              <a:solidFill>
                <a:schemeClr val="bg1"/>
              </a:solidFill>
              <a:ln w="4763">
                <a:solidFill>
                  <a:srgbClr val="075D83"/>
                </a:solidFill>
                <a:round/>
                <a:headEnd/>
                <a:tailEnd/>
              </a:ln>
            </p:spPr>
            <p:txBody>
              <a:bodyPr/>
              <a:lstStyle/>
              <a:p>
                <a:endParaRPr lang="en-US"/>
              </a:p>
            </p:txBody>
          </p:sp>
          <p:sp>
            <p:nvSpPr>
              <p:cNvPr id="71" name="Freeform 152"/>
              <p:cNvSpPr>
                <a:spLocks/>
              </p:cNvSpPr>
              <p:nvPr/>
            </p:nvSpPr>
            <p:spPr bwMode="auto">
              <a:xfrm>
                <a:off x="2241" y="1626"/>
                <a:ext cx="71" cy="59"/>
              </a:xfrm>
              <a:custGeom>
                <a:avLst/>
                <a:gdLst>
                  <a:gd name="T0" fmla="*/ 0 w 32"/>
                  <a:gd name="T1" fmla="*/ 147 h 34"/>
                  <a:gd name="T2" fmla="*/ 1935 w 32"/>
                  <a:gd name="T3" fmla="*/ 2785 h 34"/>
                  <a:gd name="T4" fmla="*/ 18875 w 32"/>
                  <a:gd name="T5" fmla="*/ 2122 h 34"/>
                  <a:gd name="T6" fmla="*/ 14080 w 32"/>
                  <a:gd name="T7" fmla="*/ 0 h 34"/>
                  <a:gd name="T8" fmla="*/ 0 w 32"/>
                  <a:gd name="T9" fmla="*/ 147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
                    </a:moveTo>
                    <a:lnTo>
                      <a:pt x="3" y="34"/>
                    </a:lnTo>
                    <a:lnTo>
                      <a:pt x="32" y="26"/>
                    </a:lnTo>
                    <a:lnTo>
                      <a:pt x="24" y="0"/>
                    </a:lnTo>
                    <a:lnTo>
                      <a:pt x="0" y="2"/>
                    </a:lnTo>
                    <a:close/>
                  </a:path>
                </a:pathLst>
              </a:custGeom>
              <a:solidFill>
                <a:schemeClr val="bg1"/>
              </a:solidFill>
              <a:ln w="9525">
                <a:solidFill>
                  <a:srgbClr val="075D83"/>
                </a:solidFill>
                <a:round/>
                <a:headEnd/>
                <a:tailEnd/>
              </a:ln>
            </p:spPr>
            <p:txBody>
              <a:bodyPr/>
              <a:lstStyle/>
              <a:p>
                <a:endParaRPr lang="en-US"/>
              </a:p>
            </p:txBody>
          </p:sp>
          <p:sp>
            <p:nvSpPr>
              <p:cNvPr id="72" name="Freeform 153"/>
              <p:cNvSpPr>
                <a:spLocks/>
              </p:cNvSpPr>
              <p:nvPr/>
            </p:nvSpPr>
            <p:spPr bwMode="auto">
              <a:xfrm>
                <a:off x="2241" y="1626"/>
                <a:ext cx="71" cy="59"/>
              </a:xfrm>
              <a:custGeom>
                <a:avLst/>
                <a:gdLst>
                  <a:gd name="T0" fmla="*/ 0 w 32"/>
                  <a:gd name="T1" fmla="*/ 147 h 34"/>
                  <a:gd name="T2" fmla="*/ 1935 w 32"/>
                  <a:gd name="T3" fmla="*/ 2785 h 34"/>
                  <a:gd name="T4" fmla="*/ 18875 w 32"/>
                  <a:gd name="T5" fmla="*/ 2122 h 34"/>
                  <a:gd name="T6" fmla="*/ 14080 w 32"/>
                  <a:gd name="T7" fmla="*/ 0 h 34"/>
                  <a:gd name="T8" fmla="*/ 0 w 32"/>
                  <a:gd name="T9" fmla="*/ 147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
                    </a:moveTo>
                    <a:lnTo>
                      <a:pt x="3" y="34"/>
                    </a:lnTo>
                    <a:lnTo>
                      <a:pt x="32" y="26"/>
                    </a:lnTo>
                    <a:lnTo>
                      <a:pt x="24" y="0"/>
                    </a:lnTo>
                    <a:lnTo>
                      <a:pt x="0" y="2"/>
                    </a:lnTo>
                    <a:close/>
                  </a:path>
                </a:pathLst>
              </a:custGeom>
              <a:solidFill>
                <a:schemeClr val="bg1"/>
              </a:solidFill>
              <a:ln w="4763">
                <a:solidFill>
                  <a:srgbClr val="075D83"/>
                </a:solidFill>
                <a:round/>
                <a:headEnd/>
                <a:tailEnd/>
              </a:ln>
            </p:spPr>
            <p:txBody>
              <a:bodyPr/>
              <a:lstStyle/>
              <a:p>
                <a:endParaRPr lang="en-US"/>
              </a:p>
            </p:txBody>
          </p:sp>
          <p:sp>
            <p:nvSpPr>
              <p:cNvPr id="73" name="Freeform 154"/>
              <p:cNvSpPr>
                <a:spLocks/>
              </p:cNvSpPr>
              <p:nvPr/>
            </p:nvSpPr>
            <p:spPr bwMode="auto">
              <a:xfrm>
                <a:off x="2319" y="1606"/>
                <a:ext cx="69" cy="65"/>
              </a:xfrm>
              <a:custGeom>
                <a:avLst/>
                <a:gdLst>
                  <a:gd name="T0" fmla="*/ 0 w 31"/>
                  <a:gd name="T1" fmla="*/ 466 h 37"/>
                  <a:gd name="T2" fmla="*/ 2898 w 31"/>
                  <a:gd name="T3" fmla="*/ 3345 h 37"/>
                  <a:gd name="T4" fmla="*/ 18721 w 31"/>
                  <a:gd name="T5" fmla="*/ 2646 h 37"/>
                  <a:gd name="T6" fmla="*/ 15681 w 31"/>
                  <a:gd name="T7" fmla="*/ 0 h 37"/>
                  <a:gd name="T8" fmla="*/ 0 w 31"/>
                  <a:gd name="T9" fmla="*/ 466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0" y="5"/>
                    </a:moveTo>
                    <a:lnTo>
                      <a:pt x="5" y="37"/>
                    </a:lnTo>
                    <a:lnTo>
                      <a:pt x="31" y="29"/>
                    </a:lnTo>
                    <a:lnTo>
                      <a:pt x="26" y="0"/>
                    </a:lnTo>
                    <a:lnTo>
                      <a:pt x="0" y="5"/>
                    </a:lnTo>
                    <a:close/>
                  </a:path>
                </a:pathLst>
              </a:custGeom>
              <a:solidFill>
                <a:schemeClr val="bg1"/>
              </a:solidFill>
              <a:ln w="9525">
                <a:solidFill>
                  <a:srgbClr val="075D83"/>
                </a:solidFill>
                <a:round/>
                <a:headEnd/>
                <a:tailEnd/>
              </a:ln>
            </p:spPr>
            <p:txBody>
              <a:bodyPr/>
              <a:lstStyle/>
              <a:p>
                <a:endParaRPr lang="en-US"/>
              </a:p>
            </p:txBody>
          </p:sp>
          <p:sp>
            <p:nvSpPr>
              <p:cNvPr id="74" name="Freeform 155"/>
              <p:cNvSpPr>
                <a:spLocks/>
              </p:cNvSpPr>
              <p:nvPr/>
            </p:nvSpPr>
            <p:spPr bwMode="auto">
              <a:xfrm>
                <a:off x="2319" y="1606"/>
                <a:ext cx="69" cy="65"/>
              </a:xfrm>
              <a:custGeom>
                <a:avLst/>
                <a:gdLst>
                  <a:gd name="T0" fmla="*/ 0 w 31"/>
                  <a:gd name="T1" fmla="*/ 466 h 37"/>
                  <a:gd name="T2" fmla="*/ 2898 w 31"/>
                  <a:gd name="T3" fmla="*/ 3345 h 37"/>
                  <a:gd name="T4" fmla="*/ 18721 w 31"/>
                  <a:gd name="T5" fmla="*/ 2646 h 37"/>
                  <a:gd name="T6" fmla="*/ 15681 w 31"/>
                  <a:gd name="T7" fmla="*/ 0 h 37"/>
                  <a:gd name="T8" fmla="*/ 0 w 31"/>
                  <a:gd name="T9" fmla="*/ 466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0" y="5"/>
                    </a:moveTo>
                    <a:lnTo>
                      <a:pt x="5" y="37"/>
                    </a:lnTo>
                    <a:lnTo>
                      <a:pt x="31" y="29"/>
                    </a:lnTo>
                    <a:lnTo>
                      <a:pt x="26" y="0"/>
                    </a:lnTo>
                    <a:lnTo>
                      <a:pt x="0" y="5"/>
                    </a:lnTo>
                    <a:close/>
                  </a:path>
                </a:pathLst>
              </a:custGeom>
              <a:solidFill>
                <a:schemeClr val="bg1"/>
              </a:solidFill>
              <a:ln w="4763">
                <a:solidFill>
                  <a:srgbClr val="075D83"/>
                </a:solidFill>
                <a:round/>
                <a:headEnd/>
                <a:tailEnd/>
              </a:ln>
            </p:spPr>
            <p:txBody>
              <a:bodyPr/>
              <a:lstStyle/>
              <a:p>
                <a:endParaRPr lang="en-US"/>
              </a:p>
            </p:txBody>
          </p:sp>
          <p:sp>
            <p:nvSpPr>
              <p:cNvPr id="75" name="Freeform 156"/>
              <p:cNvSpPr>
                <a:spLocks/>
              </p:cNvSpPr>
              <p:nvPr/>
            </p:nvSpPr>
            <p:spPr bwMode="auto">
              <a:xfrm>
                <a:off x="2402" y="1592"/>
                <a:ext cx="69" cy="62"/>
              </a:xfrm>
              <a:custGeom>
                <a:avLst/>
                <a:gdLst>
                  <a:gd name="T0" fmla="*/ 0 w 31"/>
                  <a:gd name="T1" fmla="*/ 590 h 35"/>
                  <a:gd name="T2" fmla="*/ 1104 w 31"/>
                  <a:gd name="T3" fmla="*/ 3396 h 35"/>
                  <a:gd name="T4" fmla="*/ 18721 w 31"/>
                  <a:gd name="T5" fmla="*/ 2779 h 35"/>
                  <a:gd name="T6" fmla="*/ 13871 w 31"/>
                  <a:gd name="T7" fmla="*/ 0 h 35"/>
                  <a:gd name="T8" fmla="*/ 0 w 31"/>
                  <a:gd name="T9" fmla="*/ 59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6"/>
                    </a:moveTo>
                    <a:lnTo>
                      <a:pt x="2" y="35"/>
                    </a:lnTo>
                    <a:lnTo>
                      <a:pt x="31" y="29"/>
                    </a:lnTo>
                    <a:lnTo>
                      <a:pt x="23" y="0"/>
                    </a:lnTo>
                    <a:lnTo>
                      <a:pt x="0" y="6"/>
                    </a:lnTo>
                    <a:close/>
                  </a:path>
                </a:pathLst>
              </a:custGeom>
              <a:solidFill>
                <a:schemeClr val="bg1"/>
              </a:solidFill>
              <a:ln w="9525">
                <a:solidFill>
                  <a:srgbClr val="075D83"/>
                </a:solidFill>
                <a:round/>
                <a:headEnd/>
                <a:tailEnd/>
              </a:ln>
            </p:spPr>
            <p:txBody>
              <a:bodyPr/>
              <a:lstStyle/>
              <a:p>
                <a:endParaRPr lang="en-US"/>
              </a:p>
            </p:txBody>
          </p:sp>
          <p:sp>
            <p:nvSpPr>
              <p:cNvPr id="76" name="Freeform 157"/>
              <p:cNvSpPr>
                <a:spLocks/>
              </p:cNvSpPr>
              <p:nvPr/>
            </p:nvSpPr>
            <p:spPr bwMode="auto">
              <a:xfrm>
                <a:off x="2402" y="1592"/>
                <a:ext cx="69" cy="62"/>
              </a:xfrm>
              <a:custGeom>
                <a:avLst/>
                <a:gdLst>
                  <a:gd name="T0" fmla="*/ 0 w 31"/>
                  <a:gd name="T1" fmla="*/ 590 h 35"/>
                  <a:gd name="T2" fmla="*/ 1104 w 31"/>
                  <a:gd name="T3" fmla="*/ 3396 h 35"/>
                  <a:gd name="T4" fmla="*/ 18721 w 31"/>
                  <a:gd name="T5" fmla="*/ 2779 h 35"/>
                  <a:gd name="T6" fmla="*/ 13871 w 31"/>
                  <a:gd name="T7" fmla="*/ 0 h 35"/>
                  <a:gd name="T8" fmla="*/ 0 w 31"/>
                  <a:gd name="T9" fmla="*/ 59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6"/>
                    </a:moveTo>
                    <a:lnTo>
                      <a:pt x="2" y="35"/>
                    </a:lnTo>
                    <a:lnTo>
                      <a:pt x="31" y="29"/>
                    </a:lnTo>
                    <a:lnTo>
                      <a:pt x="23" y="0"/>
                    </a:lnTo>
                    <a:lnTo>
                      <a:pt x="0" y="6"/>
                    </a:lnTo>
                    <a:close/>
                  </a:path>
                </a:pathLst>
              </a:custGeom>
              <a:solidFill>
                <a:schemeClr val="bg1"/>
              </a:solidFill>
              <a:ln w="4763">
                <a:solidFill>
                  <a:srgbClr val="075D83"/>
                </a:solidFill>
                <a:round/>
                <a:headEnd/>
                <a:tailEnd/>
              </a:ln>
            </p:spPr>
            <p:txBody>
              <a:bodyPr/>
              <a:lstStyle/>
              <a:p>
                <a:endParaRPr lang="en-US"/>
              </a:p>
            </p:txBody>
          </p:sp>
          <p:sp>
            <p:nvSpPr>
              <p:cNvPr id="77" name="Freeform 158"/>
              <p:cNvSpPr>
                <a:spLocks/>
              </p:cNvSpPr>
              <p:nvPr/>
            </p:nvSpPr>
            <p:spPr bwMode="auto">
              <a:xfrm>
                <a:off x="2259" y="1696"/>
                <a:ext cx="72" cy="59"/>
              </a:xfrm>
              <a:custGeom>
                <a:avLst/>
                <a:gdLst>
                  <a:gd name="T0" fmla="*/ 0 w 32"/>
                  <a:gd name="T1" fmla="*/ 147 h 34"/>
                  <a:gd name="T2" fmla="*/ 2070 w 32"/>
                  <a:gd name="T3" fmla="*/ 2785 h 34"/>
                  <a:gd name="T4" fmla="*/ 20995 w 32"/>
                  <a:gd name="T5" fmla="*/ 2122 h 34"/>
                  <a:gd name="T6" fmla="*/ 15682 w 32"/>
                  <a:gd name="T7" fmla="*/ 0 h 34"/>
                  <a:gd name="T8" fmla="*/ 0 w 32"/>
                  <a:gd name="T9" fmla="*/ 147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
                    </a:moveTo>
                    <a:lnTo>
                      <a:pt x="3" y="34"/>
                    </a:lnTo>
                    <a:lnTo>
                      <a:pt x="32" y="26"/>
                    </a:lnTo>
                    <a:lnTo>
                      <a:pt x="24" y="0"/>
                    </a:lnTo>
                    <a:lnTo>
                      <a:pt x="0" y="2"/>
                    </a:lnTo>
                    <a:close/>
                  </a:path>
                </a:pathLst>
              </a:custGeom>
              <a:solidFill>
                <a:schemeClr val="bg1"/>
              </a:solidFill>
              <a:ln w="9525">
                <a:solidFill>
                  <a:srgbClr val="075D83"/>
                </a:solidFill>
                <a:round/>
                <a:headEnd/>
                <a:tailEnd/>
              </a:ln>
            </p:spPr>
            <p:txBody>
              <a:bodyPr/>
              <a:lstStyle/>
              <a:p>
                <a:endParaRPr lang="en-US"/>
              </a:p>
            </p:txBody>
          </p:sp>
          <p:sp>
            <p:nvSpPr>
              <p:cNvPr id="78" name="Freeform 159"/>
              <p:cNvSpPr>
                <a:spLocks/>
              </p:cNvSpPr>
              <p:nvPr/>
            </p:nvSpPr>
            <p:spPr bwMode="auto">
              <a:xfrm>
                <a:off x="2259" y="1696"/>
                <a:ext cx="72" cy="59"/>
              </a:xfrm>
              <a:custGeom>
                <a:avLst/>
                <a:gdLst>
                  <a:gd name="T0" fmla="*/ 0 w 32"/>
                  <a:gd name="T1" fmla="*/ 147 h 34"/>
                  <a:gd name="T2" fmla="*/ 2070 w 32"/>
                  <a:gd name="T3" fmla="*/ 2785 h 34"/>
                  <a:gd name="T4" fmla="*/ 20995 w 32"/>
                  <a:gd name="T5" fmla="*/ 2122 h 34"/>
                  <a:gd name="T6" fmla="*/ 15682 w 32"/>
                  <a:gd name="T7" fmla="*/ 0 h 34"/>
                  <a:gd name="T8" fmla="*/ 0 w 32"/>
                  <a:gd name="T9" fmla="*/ 147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
                    </a:moveTo>
                    <a:lnTo>
                      <a:pt x="3" y="34"/>
                    </a:lnTo>
                    <a:lnTo>
                      <a:pt x="32" y="26"/>
                    </a:lnTo>
                    <a:lnTo>
                      <a:pt x="24" y="0"/>
                    </a:lnTo>
                    <a:lnTo>
                      <a:pt x="0" y="2"/>
                    </a:lnTo>
                    <a:close/>
                  </a:path>
                </a:pathLst>
              </a:custGeom>
              <a:solidFill>
                <a:schemeClr val="bg1"/>
              </a:solidFill>
              <a:ln w="4763">
                <a:solidFill>
                  <a:srgbClr val="075D83"/>
                </a:solidFill>
                <a:round/>
                <a:headEnd/>
                <a:tailEnd/>
              </a:ln>
            </p:spPr>
            <p:txBody>
              <a:bodyPr/>
              <a:lstStyle/>
              <a:p>
                <a:endParaRPr lang="en-US"/>
              </a:p>
            </p:txBody>
          </p:sp>
          <p:sp>
            <p:nvSpPr>
              <p:cNvPr id="79" name="Freeform 160"/>
              <p:cNvSpPr>
                <a:spLocks/>
              </p:cNvSpPr>
              <p:nvPr/>
            </p:nvSpPr>
            <p:spPr bwMode="auto">
              <a:xfrm>
                <a:off x="2342" y="1676"/>
                <a:ext cx="64" cy="65"/>
              </a:xfrm>
              <a:custGeom>
                <a:avLst/>
                <a:gdLst>
                  <a:gd name="T0" fmla="*/ 0 w 29"/>
                  <a:gd name="T1" fmla="*/ 466 h 37"/>
                  <a:gd name="T2" fmla="*/ 1728 w 29"/>
                  <a:gd name="T3" fmla="*/ 3345 h 37"/>
                  <a:gd name="T4" fmla="*/ 16271 w 29"/>
                  <a:gd name="T5" fmla="*/ 2646 h 37"/>
                  <a:gd name="T6" fmla="*/ 13502 w 29"/>
                  <a:gd name="T7" fmla="*/ 0 h 37"/>
                  <a:gd name="T8" fmla="*/ 0 w 29"/>
                  <a:gd name="T9" fmla="*/ 466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5"/>
                    </a:moveTo>
                    <a:lnTo>
                      <a:pt x="3" y="37"/>
                    </a:lnTo>
                    <a:lnTo>
                      <a:pt x="29" y="29"/>
                    </a:lnTo>
                    <a:lnTo>
                      <a:pt x="24" y="0"/>
                    </a:lnTo>
                    <a:lnTo>
                      <a:pt x="0" y="5"/>
                    </a:lnTo>
                    <a:close/>
                  </a:path>
                </a:pathLst>
              </a:custGeom>
              <a:solidFill>
                <a:schemeClr val="bg1"/>
              </a:solidFill>
              <a:ln w="9525">
                <a:solidFill>
                  <a:srgbClr val="075D83"/>
                </a:solidFill>
                <a:round/>
                <a:headEnd/>
                <a:tailEnd/>
              </a:ln>
            </p:spPr>
            <p:txBody>
              <a:bodyPr/>
              <a:lstStyle/>
              <a:p>
                <a:endParaRPr lang="en-US"/>
              </a:p>
            </p:txBody>
          </p:sp>
          <p:sp>
            <p:nvSpPr>
              <p:cNvPr id="80" name="Freeform 161"/>
              <p:cNvSpPr>
                <a:spLocks/>
              </p:cNvSpPr>
              <p:nvPr/>
            </p:nvSpPr>
            <p:spPr bwMode="auto">
              <a:xfrm>
                <a:off x="2342" y="1676"/>
                <a:ext cx="64" cy="65"/>
              </a:xfrm>
              <a:custGeom>
                <a:avLst/>
                <a:gdLst>
                  <a:gd name="T0" fmla="*/ 0 w 29"/>
                  <a:gd name="T1" fmla="*/ 466 h 37"/>
                  <a:gd name="T2" fmla="*/ 1728 w 29"/>
                  <a:gd name="T3" fmla="*/ 3345 h 37"/>
                  <a:gd name="T4" fmla="*/ 16271 w 29"/>
                  <a:gd name="T5" fmla="*/ 2646 h 37"/>
                  <a:gd name="T6" fmla="*/ 13502 w 29"/>
                  <a:gd name="T7" fmla="*/ 0 h 37"/>
                  <a:gd name="T8" fmla="*/ 0 w 29"/>
                  <a:gd name="T9" fmla="*/ 466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5"/>
                    </a:moveTo>
                    <a:lnTo>
                      <a:pt x="3" y="37"/>
                    </a:lnTo>
                    <a:lnTo>
                      <a:pt x="29" y="29"/>
                    </a:lnTo>
                    <a:lnTo>
                      <a:pt x="24" y="0"/>
                    </a:lnTo>
                    <a:lnTo>
                      <a:pt x="0" y="5"/>
                    </a:lnTo>
                    <a:close/>
                  </a:path>
                </a:pathLst>
              </a:custGeom>
              <a:solidFill>
                <a:schemeClr val="bg1"/>
              </a:solidFill>
              <a:ln w="4763">
                <a:solidFill>
                  <a:srgbClr val="075D83"/>
                </a:solidFill>
                <a:round/>
                <a:headEnd/>
                <a:tailEnd/>
              </a:ln>
            </p:spPr>
            <p:txBody>
              <a:bodyPr/>
              <a:lstStyle/>
              <a:p>
                <a:endParaRPr lang="en-US"/>
              </a:p>
            </p:txBody>
          </p:sp>
          <p:sp>
            <p:nvSpPr>
              <p:cNvPr id="81" name="Freeform 162"/>
              <p:cNvSpPr>
                <a:spLocks/>
              </p:cNvSpPr>
              <p:nvPr/>
            </p:nvSpPr>
            <p:spPr bwMode="auto">
              <a:xfrm>
                <a:off x="2420" y="1662"/>
                <a:ext cx="69" cy="62"/>
              </a:xfrm>
              <a:custGeom>
                <a:avLst/>
                <a:gdLst>
                  <a:gd name="T0" fmla="*/ 0 w 31"/>
                  <a:gd name="T1" fmla="*/ 496 h 35"/>
                  <a:gd name="T2" fmla="*/ 1104 w 31"/>
                  <a:gd name="T3" fmla="*/ 3396 h 35"/>
                  <a:gd name="T4" fmla="*/ 18721 w 31"/>
                  <a:gd name="T5" fmla="*/ 2779 h 35"/>
                  <a:gd name="T6" fmla="*/ 15681 w 31"/>
                  <a:gd name="T7" fmla="*/ 0 h 35"/>
                  <a:gd name="T8" fmla="*/ 0 w 31"/>
                  <a:gd name="T9" fmla="*/ 496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5"/>
                    </a:moveTo>
                    <a:lnTo>
                      <a:pt x="2" y="35"/>
                    </a:lnTo>
                    <a:lnTo>
                      <a:pt x="31" y="29"/>
                    </a:lnTo>
                    <a:lnTo>
                      <a:pt x="26" y="0"/>
                    </a:lnTo>
                    <a:lnTo>
                      <a:pt x="0" y="5"/>
                    </a:lnTo>
                    <a:close/>
                  </a:path>
                </a:pathLst>
              </a:custGeom>
              <a:solidFill>
                <a:schemeClr val="bg1"/>
              </a:solidFill>
              <a:ln w="9525">
                <a:solidFill>
                  <a:srgbClr val="075D83"/>
                </a:solidFill>
                <a:round/>
                <a:headEnd/>
                <a:tailEnd/>
              </a:ln>
            </p:spPr>
            <p:txBody>
              <a:bodyPr/>
              <a:lstStyle/>
              <a:p>
                <a:endParaRPr lang="en-US"/>
              </a:p>
            </p:txBody>
          </p:sp>
          <p:sp>
            <p:nvSpPr>
              <p:cNvPr id="82" name="Freeform 163"/>
              <p:cNvSpPr>
                <a:spLocks/>
              </p:cNvSpPr>
              <p:nvPr/>
            </p:nvSpPr>
            <p:spPr bwMode="auto">
              <a:xfrm>
                <a:off x="2420" y="1662"/>
                <a:ext cx="69" cy="62"/>
              </a:xfrm>
              <a:custGeom>
                <a:avLst/>
                <a:gdLst>
                  <a:gd name="T0" fmla="*/ 0 w 31"/>
                  <a:gd name="T1" fmla="*/ 496 h 35"/>
                  <a:gd name="T2" fmla="*/ 1104 w 31"/>
                  <a:gd name="T3" fmla="*/ 3396 h 35"/>
                  <a:gd name="T4" fmla="*/ 18721 w 31"/>
                  <a:gd name="T5" fmla="*/ 2779 h 35"/>
                  <a:gd name="T6" fmla="*/ 15681 w 31"/>
                  <a:gd name="T7" fmla="*/ 0 h 35"/>
                  <a:gd name="T8" fmla="*/ 0 w 31"/>
                  <a:gd name="T9" fmla="*/ 496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5"/>
                    </a:moveTo>
                    <a:lnTo>
                      <a:pt x="2" y="35"/>
                    </a:lnTo>
                    <a:lnTo>
                      <a:pt x="31" y="29"/>
                    </a:lnTo>
                    <a:lnTo>
                      <a:pt x="26" y="0"/>
                    </a:lnTo>
                    <a:lnTo>
                      <a:pt x="0" y="5"/>
                    </a:lnTo>
                    <a:close/>
                  </a:path>
                </a:pathLst>
              </a:custGeom>
              <a:solidFill>
                <a:schemeClr val="bg1"/>
              </a:solidFill>
              <a:ln w="4763">
                <a:solidFill>
                  <a:srgbClr val="075D83"/>
                </a:solidFill>
                <a:round/>
                <a:headEnd/>
                <a:tailEnd/>
              </a:ln>
            </p:spPr>
            <p:txBody>
              <a:bodyPr/>
              <a:lstStyle/>
              <a:p>
                <a:endParaRPr lang="en-US"/>
              </a:p>
            </p:txBody>
          </p:sp>
          <p:sp>
            <p:nvSpPr>
              <p:cNvPr id="83" name="Freeform 164"/>
              <p:cNvSpPr>
                <a:spLocks/>
              </p:cNvSpPr>
              <p:nvPr/>
            </p:nvSpPr>
            <p:spPr bwMode="auto">
              <a:xfrm>
                <a:off x="2284" y="1760"/>
                <a:ext cx="64" cy="60"/>
              </a:xfrm>
              <a:custGeom>
                <a:avLst/>
                <a:gdLst>
                  <a:gd name="T0" fmla="*/ 0 w 29"/>
                  <a:gd name="T1" fmla="*/ 473 h 34"/>
                  <a:gd name="T2" fmla="*/ 1042 w 29"/>
                  <a:gd name="T3" fmla="*/ 3198 h 34"/>
                  <a:gd name="T4" fmla="*/ 16271 w 29"/>
                  <a:gd name="T5" fmla="*/ 2725 h 34"/>
                  <a:gd name="T6" fmla="*/ 13502 w 29"/>
                  <a:gd name="T7" fmla="*/ 0 h 34"/>
                  <a:gd name="T8" fmla="*/ 0 w 29"/>
                  <a:gd name="T9" fmla="*/ 473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0" y="5"/>
                    </a:moveTo>
                    <a:lnTo>
                      <a:pt x="2" y="34"/>
                    </a:lnTo>
                    <a:lnTo>
                      <a:pt x="29" y="29"/>
                    </a:lnTo>
                    <a:lnTo>
                      <a:pt x="24" y="0"/>
                    </a:lnTo>
                    <a:lnTo>
                      <a:pt x="0" y="5"/>
                    </a:lnTo>
                    <a:close/>
                  </a:path>
                </a:pathLst>
              </a:custGeom>
              <a:solidFill>
                <a:schemeClr val="bg1"/>
              </a:solidFill>
              <a:ln w="9525">
                <a:solidFill>
                  <a:srgbClr val="075D83"/>
                </a:solidFill>
                <a:round/>
                <a:headEnd/>
                <a:tailEnd/>
              </a:ln>
            </p:spPr>
            <p:txBody>
              <a:bodyPr/>
              <a:lstStyle/>
              <a:p>
                <a:endParaRPr lang="en-US"/>
              </a:p>
            </p:txBody>
          </p:sp>
          <p:sp>
            <p:nvSpPr>
              <p:cNvPr id="84" name="Freeform 165"/>
              <p:cNvSpPr>
                <a:spLocks/>
              </p:cNvSpPr>
              <p:nvPr/>
            </p:nvSpPr>
            <p:spPr bwMode="auto">
              <a:xfrm>
                <a:off x="2284" y="1760"/>
                <a:ext cx="64" cy="60"/>
              </a:xfrm>
              <a:custGeom>
                <a:avLst/>
                <a:gdLst>
                  <a:gd name="T0" fmla="*/ 0 w 29"/>
                  <a:gd name="T1" fmla="*/ 473 h 34"/>
                  <a:gd name="T2" fmla="*/ 1042 w 29"/>
                  <a:gd name="T3" fmla="*/ 3198 h 34"/>
                  <a:gd name="T4" fmla="*/ 16271 w 29"/>
                  <a:gd name="T5" fmla="*/ 2725 h 34"/>
                  <a:gd name="T6" fmla="*/ 13502 w 29"/>
                  <a:gd name="T7" fmla="*/ 0 h 34"/>
                  <a:gd name="T8" fmla="*/ 0 w 29"/>
                  <a:gd name="T9" fmla="*/ 473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0" y="5"/>
                    </a:moveTo>
                    <a:lnTo>
                      <a:pt x="2" y="34"/>
                    </a:lnTo>
                    <a:lnTo>
                      <a:pt x="29" y="29"/>
                    </a:lnTo>
                    <a:lnTo>
                      <a:pt x="24" y="0"/>
                    </a:lnTo>
                    <a:lnTo>
                      <a:pt x="0" y="5"/>
                    </a:lnTo>
                    <a:close/>
                  </a:path>
                </a:pathLst>
              </a:custGeom>
              <a:solidFill>
                <a:schemeClr val="bg1"/>
              </a:solidFill>
              <a:ln w="4763">
                <a:solidFill>
                  <a:srgbClr val="075D83"/>
                </a:solidFill>
                <a:round/>
                <a:headEnd/>
                <a:tailEnd/>
              </a:ln>
            </p:spPr>
            <p:txBody>
              <a:bodyPr/>
              <a:lstStyle/>
              <a:p>
                <a:endParaRPr lang="en-US"/>
              </a:p>
            </p:txBody>
          </p:sp>
          <p:sp>
            <p:nvSpPr>
              <p:cNvPr id="85" name="Freeform 166"/>
              <p:cNvSpPr>
                <a:spLocks/>
              </p:cNvSpPr>
              <p:nvPr/>
            </p:nvSpPr>
            <p:spPr bwMode="auto">
              <a:xfrm>
                <a:off x="2359" y="1746"/>
                <a:ext cx="72" cy="61"/>
              </a:xfrm>
              <a:custGeom>
                <a:avLst/>
                <a:gdLst>
                  <a:gd name="T0" fmla="*/ 0 w 32"/>
                  <a:gd name="T1" fmla="*/ 450 h 35"/>
                  <a:gd name="T2" fmla="*/ 2070 w 32"/>
                  <a:gd name="T3" fmla="*/ 2972 h 35"/>
                  <a:gd name="T4" fmla="*/ 20995 w 32"/>
                  <a:gd name="T5" fmla="*/ 2297 h 35"/>
                  <a:gd name="T6" fmla="*/ 17759 w 32"/>
                  <a:gd name="T7" fmla="*/ 0 h 35"/>
                  <a:gd name="T8" fmla="*/ 0 w 32"/>
                  <a:gd name="T9" fmla="*/ 45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5"/>
                    </a:moveTo>
                    <a:lnTo>
                      <a:pt x="3" y="35"/>
                    </a:lnTo>
                    <a:lnTo>
                      <a:pt x="32" y="27"/>
                    </a:lnTo>
                    <a:lnTo>
                      <a:pt x="27" y="0"/>
                    </a:lnTo>
                    <a:lnTo>
                      <a:pt x="0" y="5"/>
                    </a:lnTo>
                    <a:close/>
                  </a:path>
                </a:pathLst>
              </a:custGeom>
              <a:solidFill>
                <a:schemeClr val="bg1"/>
              </a:solidFill>
              <a:ln w="9525">
                <a:solidFill>
                  <a:srgbClr val="075D83"/>
                </a:solidFill>
                <a:round/>
                <a:headEnd/>
                <a:tailEnd/>
              </a:ln>
            </p:spPr>
            <p:txBody>
              <a:bodyPr/>
              <a:lstStyle/>
              <a:p>
                <a:endParaRPr lang="en-US"/>
              </a:p>
            </p:txBody>
          </p:sp>
          <p:sp>
            <p:nvSpPr>
              <p:cNvPr id="86" name="Freeform 167"/>
              <p:cNvSpPr>
                <a:spLocks/>
              </p:cNvSpPr>
              <p:nvPr/>
            </p:nvSpPr>
            <p:spPr bwMode="auto">
              <a:xfrm>
                <a:off x="2359" y="1746"/>
                <a:ext cx="72" cy="61"/>
              </a:xfrm>
              <a:custGeom>
                <a:avLst/>
                <a:gdLst>
                  <a:gd name="T0" fmla="*/ 0 w 32"/>
                  <a:gd name="T1" fmla="*/ 450 h 35"/>
                  <a:gd name="T2" fmla="*/ 2070 w 32"/>
                  <a:gd name="T3" fmla="*/ 2972 h 35"/>
                  <a:gd name="T4" fmla="*/ 20995 w 32"/>
                  <a:gd name="T5" fmla="*/ 2297 h 35"/>
                  <a:gd name="T6" fmla="*/ 17759 w 32"/>
                  <a:gd name="T7" fmla="*/ 0 h 35"/>
                  <a:gd name="T8" fmla="*/ 0 w 32"/>
                  <a:gd name="T9" fmla="*/ 45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5"/>
                    </a:moveTo>
                    <a:lnTo>
                      <a:pt x="3" y="35"/>
                    </a:lnTo>
                    <a:lnTo>
                      <a:pt x="32" y="27"/>
                    </a:lnTo>
                    <a:lnTo>
                      <a:pt x="27" y="0"/>
                    </a:lnTo>
                    <a:lnTo>
                      <a:pt x="0" y="5"/>
                    </a:lnTo>
                    <a:close/>
                  </a:path>
                </a:pathLst>
              </a:custGeom>
              <a:solidFill>
                <a:schemeClr val="bg1"/>
              </a:solidFill>
              <a:ln w="4763">
                <a:solidFill>
                  <a:srgbClr val="075D83"/>
                </a:solidFill>
                <a:round/>
                <a:headEnd/>
                <a:tailEnd/>
              </a:ln>
            </p:spPr>
            <p:txBody>
              <a:bodyPr/>
              <a:lstStyle/>
              <a:p>
                <a:endParaRPr lang="en-US"/>
              </a:p>
            </p:txBody>
          </p:sp>
          <p:sp>
            <p:nvSpPr>
              <p:cNvPr id="87" name="Freeform 168"/>
              <p:cNvSpPr>
                <a:spLocks/>
              </p:cNvSpPr>
              <p:nvPr/>
            </p:nvSpPr>
            <p:spPr bwMode="auto">
              <a:xfrm>
                <a:off x="2442" y="1732"/>
                <a:ext cx="71" cy="62"/>
              </a:xfrm>
              <a:custGeom>
                <a:avLst/>
                <a:gdLst>
                  <a:gd name="T0" fmla="*/ 0 w 32"/>
                  <a:gd name="T1" fmla="*/ 496 h 35"/>
                  <a:gd name="T2" fmla="*/ 1935 w 32"/>
                  <a:gd name="T3" fmla="*/ 3396 h 35"/>
                  <a:gd name="T4" fmla="*/ 18875 w 32"/>
                  <a:gd name="T5" fmla="*/ 2629 h 35"/>
                  <a:gd name="T6" fmla="*/ 14080 w 32"/>
                  <a:gd name="T7" fmla="*/ 0 h 35"/>
                  <a:gd name="T8" fmla="*/ 0 w 32"/>
                  <a:gd name="T9" fmla="*/ 496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5"/>
                    </a:moveTo>
                    <a:lnTo>
                      <a:pt x="3" y="35"/>
                    </a:lnTo>
                    <a:lnTo>
                      <a:pt x="32" y="27"/>
                    </a:lnTo>
                    <a:lnTo>
                      <a:pt x="24" y="0"/>
                    </a:lnTo>
                    <a:lnTo>
                      <a:pt x="0" y="5"/>
                    </a:lnTo>
                    <a:close/>
                  </a:path>
                </a:pathLst>
              </a:custGeom>
              <a:solidFill>
                <a:schemeClr val="bg1"/>
              </a:solidFill>
              <a:ln w="9525">
                <a:solidFill>
                  <a:srgbClr val="075D83"/>
                </a:solidFill>
                <a:round/>
                <a:headEnd/>
                <a:tailEnd/>
              </a:ln>
            </p:spPr>
            <p:txBody>
              <a:bodyPr/>
              <a:lstStyle/>
              <a:p>
                <a:endParaRPr lang="en-US"/>
              </a:p>
            </p:txBody>
          </p:sp>
          <p:sp>
            <p:nvSpPr>
              <p:cNvPr id="88" name="Freeform 169"/>
              <p:cNvSpPr>
                <a:spLocks/>
              </p:cNvSpPr>
              <p:nvPr/>
            </p:nvSpPr>
            <p:spPr bwMode="auto">
              <a:xfrm>
                <a:off x="2442" y="1732"/>
                <a:ext cx="71" cy="62"/>
              </a:xfrm>
              <a:custGeom>
                <a:avLst/>
                <a:gdLst>
                  <a:gd name="T0" fmla="*/ 0 w 32"/>
                  <a:gd name="T1" fmla="*/ 496 h 35"/>
                  <a:gd name="T2" fmla="*/ 1935 w 32"/>
                  <a:gd name="T3" fmla="*/ 3396 h 35"/>
                  <a:gd name="T4" fmla="*/ 18875 w 32"/>
                  <a:gd name="T5" fmla="*/ 2629 h 35"/>
                  <a:gd name="T6" fmla="*/ 14080 w 32"/>
                  <a:gd name="T7" fmla="*/ 0 h 35"/>
                  <a:gd name="T8" fmla="*/ 0 w 32"/>
                  <a:gd name="T9" fmla="*/ 496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5"/>
                    </a:moveTo>
                    <a:lnTo>
                      <a:pt x="3" y="35"/>
                    </a:lnTo>
                    <a:lnTo>
                      <a:pt x="32" y="27"/>
                    </a:lnTo>
                    <a:lnTo>
                      <a:pt x="24" y="0"/>
                    </a:lnTo>
                    <a:lnTo>
                      <a:pt x="0" y="5"/>
                    </a:lnTo>
                    <a:close/>
                  </a:path>
                </a:pathLst>
              </a:custGeom>
              <a:solidFill>
                <a:schemeClr val="bg1"/>
              </a:solidFill>
              <a:ln w="4763">
                <a:solidFill>
                  <a:srgbClr val="075D83"/>
                </a:solidFill>
                <a:round/>
                <a:headEnd/>
                <a:tailEnd/>
              </a:ln>
            </p:spPr>
            <p:txBody>
              <a:bodyPr/>
              <a:lstStyle/>
              <a:p>
                <a:endParaRPr lang="en-US"/>
              </a:p>
            </p:txBody>
          </p:sp>
          <p:sp>
            <p:nvSpPr>
              <p:cNvPr id="89" name="Freeform 170"/>
              <p:cNvSpPr>
                <a:spLocks/>
              </p:cNvSpPr>
              <p:nvPr/>
            </p:nvSpPr>
            <p:spPr bwMode="auto">
              <a:xfrm>
                <a:off x="2154" y="1466"/>
                <a:ext cx="482" cy="434"/>
              </a:xfrm>
              <a:custGeom>
                <a:avLst/>
                <a:gdLst>
                  <a:gd name="T0" fmla="*/ 0 w 216"/>
                  <a:gd name="T1" fmla="*/ 0 h 248"/>
                  <a:gd name="T2" fmla="*/ 28891 w 216"/>
                  <a:gd name="T3" fmla="*/ 19457 h 248"/>
                  <a:gd name="T4" fmla="*/ 84328 w 216"/>
                  <a:gd name="T5" fmla="*/ 21833 h 248"/>
                  <a:gd name="T6" fmla="*/ 93948 w 216"/>
                  <a:gd name="T7" fmla="*/ 21833 h 248"/>
                  <a:gd name="T8" fmla="*/ 132853 w 216"/>
                  <a:gd name="T9" fmla="*/ 19717 h 248"/>
                  <a:gd name="T10" fmla="*/ 132853 w 216"/>
                  <a:gd name="T11" fmla="*/ 19021 h 248"/>
                  <a:gd name="T12" fmla="*/ 93948 w 216"/>
                  <a:gd name="T13" fmla="*/ 21110 h 248"/>
                  <a:gd name="T14" fmla="*/ 85917 w 216"/>
                  <a:gd name="T15" fmla="*/ 21110 h 248"/>
                  <a:gd name="T16" fmla="*/ 33800 w 216"/>
                  <a:gd name="T17" fmla="*/ 18758 h 248"/>
                  <a:gd name="T18" fmla="*/ 9122 w 216"/>
                  <a:gd name="T19" fmla="*/ 3066 h 248"/>
                  <a:gd name="T20" fmla="*/ 0 w 216"/>
                  <a:gd name="T21" fmla="*/ 0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248"/>
                  <a:gd name="T35" fmla="*/ 216 w 216"/>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248">
                    <a:moveTo>
                      <a:pt x="0" y="0"/>
                    </a:moveTo>
                    <a:lnTo>
                      <a:pt x="47" y="221"/>
                    </a:lnTo>
                    <a:lnTo>
                      <a:pt x="137" y="248"/>
                    </a:lnTo>
                    <a:lnTo>
                      <a:pt x="153" y="248"/>
                    </a:lnTo>
                    <a:lnTo>
                      <a:pt x="216" y="224"/>
                    </a:lnTo>
                    <a:lnTo>
                      <a:pt x="216" y="216"/>
                    </a:lnTo>
                    <a:lnTo>
                      <a:pt x="153" y="240"/>
                    </a:lnTo>
                    <a:lnTo>
                      <a:pt x="140" y="240"/>
                    </a:lnTo>
                    <a:lnTo>
                      <a:pt x="55" y="213"/>
                    </a:lnTo>
                    <a:lnTo>
                      <a:pt x="15" y="35"/>
                    </a:lnTo>
                    <a:lnTo>
                      <a:pt x="0" y="0"/>
                    </a:lnTo>
                    <a:close/>
                  </a:path>
                </a:pathLst>
              </a:custGeom>
              <a:solidFill>
                <a:schemeClr val="bg1"/>
              </a:solidFill>
              <a:ln w="9525">
                <a:solidFill>
                  <a:srgbClr val="075D83"/>
                </a:solidFill>
                <a:round/>
                <a:headEnd/>
                <a:tailEnd/>
              </a:ln>
            </p:spPr>
            <p:txBody>
              <a:bodyPr/>
              <a:lstStyle/>
              <a:p>
                <a:endParaRPr lang="en-US"/>
              </a:p>
            </p:txBody>
          </p:sp>
          <p:sp>
            <p:nvSpPr>
              <p:cNvPr id="90" name="Freeform 171"/>
              <p:cNvSpPr>
                <a:spLocks/>
              </p:cNvSpPr>
              <p:nvPr/>
            </p:nvSpPr>
            <p:spPr bwMode="auto">
              <a:xfrm>
                <a:off x="2154" y="1466"/>
                <a:ext cx="482" cy="434"/>
              </a:xfrm>
              <a:custGeom>
                <a:avLst/>
                <a:gdLst>
                  <a:gd name="T0" fmla="*/ 0 w 216"/>
                  <a:gd name="T1" fmla="*/ 0 h 248"/>
                  <a:gd name="T2" fmla="*/ 28891 w 216"/>
                  <a:gd name="T3" fmla="*/ 19457 h 248"/>
                  <a:gd name="T4" fmla="*/ 84328 w 216"/>
                  <a:gd name="T5" fmla="*/ 21833 h 248"/>
                  <a:gd name="T6" fmla="*/ 93948 w 216"/>
                  <a:gd name="T7" fmla="*/ 21833 h 248"/>
                  <a:gd name="T8" fmla="*/ 132853 w 216"/>
                  <a:gd name="T9" fmla="*/ 19717 h 248"/>
                  <a:gd name="T10" fmla="*/ 132853 w 216"/>
                  <a:gd name="T11" fmla="*/ 19021 h 248"/>
                  <a:gd name="T12" fmla="*/ 93948 w 216"/>
                  <a:gd name="T13" fmla="*/ 21110 h 248"/>
                  <a:gd name="T14" fmla="*/ 85917 w 216"/>
                  <a:gd name="T15" fmla="*/ 21110 h 248"/>
                  <a:gd name="T16" fmla="*/ 33800 w 216"/>
                  <a:gd name="T17" fmla="*/ 18758 h 248"/>
                  <a:gd name="T18" fmla="*/ 9122 w 216"/>
                  <a:gd name="T19" fmla="*/ 3066 h 248"/>
                  <a:gd name="T20" fmla="*/ 0 w 216"/>
                  <a:gd name="T21" fmla="*/ 0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248"/>
                  <a:gd name="T35" fmla="*/ 216 w 216"/>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248">
                    <a:moveTo>
                      <a:pt x="0" y="0"/>
                    </a:moveTo>
                    <a:lnTo>
                      <a:pt x="47" y="221"/>
                    </a:lnTo>
                    <a:lnTo>
                      <a:pt x="137" y="248"/>
                    </a:lnTo>
                    <a:lnTo>
                      <a:pt x="153" y="248"/>
                    </a:lnTo>
                    <a:lnTo>
                      <a:pt x="216" y="224"/>
                    </a:lnTo>
                    <a:lnTo>
                      <a:pt x="216" y="216"/>
                    </a:lnTo>
                    <a:lnTo>
                      <a:pt x="153" y="240"/>
                    </a:lnTo>
                    <a:lnTo>
                      <a:pt x="140" y="240"/>
                    </a:lnTo>
                    <a:lnTo>
                      <a:pt x="55" y="213"/>
                    </a:lnTo>
                    <a:lnTo>
                      <a:pt x="15" y="35"/>
                    </a:lnTo>
                    <a:lnTo>
                      <a:pt x="0" y="0"/>
                    </a:lnTo>
                    <a:close/>
                  </a:path>
                </a:pathLst>
              </a:custGeom>
              <a:solidFill>
                <a:schemeClr val="bg1"/>
              </a:solidFill>
              <a:ln w="9525">
                <a:solidFill>
                  <a:srgbClr val="075D83"/>
                </a:solidFill>
                <a:round/>
                <a:headEnd/>
                <a:tailEnd/>
              </a:ln>
            </p:spPr>
            <p:txBody>
              <a:bodyPr/>
              <a:lstStyle/>
              <a:p>
                <a:endParaRPr lang="en-US"/>
              </a:p>
            </p:txBody>
          </p:sp>
          <p:sp>
            <p:nvSpPr>
              <p:cNvPr id="91" name="Freeform 172"/>
              <p:cNvSpPr>
                <a:spLocks/>
              </p:cNvSpPr>
              <p:nvPr/>
            </p:nvSpPr>
            <p:spPr bwMode="auto">
              <a:xfrm>
                <a:off x="2154" y="1466"/>
                <a:ext cx="482" cy="434"/>
              </a:xfrm>
              <a:custGeom>
                <a:avLst/>
                <a:gdLst>
                  <a:gd name="T0" fmla="*/ 0 w 216"/>
                  <a:gd name="T1" fmla="*/ 0 h 248"/>
                  <a:gd name="T2" fmla="*/ 28891 w 216"/>
                  <a:gd name="T3" fmla="*/ 19457 h 248"/>
                  <a:gd name="T4" fmla="*/ 84328 w 216"/>
                  <a:gd name="T5" fmla="*/ 21833 h 248"/>
                  <a:gd name="T6" fmla="*/ 93948 w 216"/>
                  <a:gd name="T7" fmla="*/ 21833 h 248"/>
                  <a:gd name="T8" fmla="*/ 132853 w 216"/>
                  <a:gd name="T9" fmla="*/ 19717 h 248"/>
                  <a:gd name="T10" fmla="*/ 132853 w 216"/>
                  <a:gd name="T11" fmla="*/ 19021 h 248"/>
                  <a:gd name="T12" fmla="*/ 93948 w 216"/>
                  <a:gd name="T13" fmla="*/ 21110 h 248"/>
                  <a:gd name="T14" fmla="*/ 85917 w 216"/>
                  <a:gd name="T15" fmla="*/ 21110 h 248"/>
                  <a:gd name="T16" fmla="*/ 33800 w 216"/>
                  <a:gd name="T17" fmla="*/ 18758 h 248"/>
                  <a:gd name="T18" fmla="*/ 9122 w 216"/>
                  <a:gd name="T19" fmla="*/ 3066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248"/>
                  <a:gd name="T32" fmla="*/ 216 w 216"/>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248">
                    <a:moveTo>
                      <a:pt x="0" y="0"/>
                    </a:moveTo>
                    <a:lnTo>
                      <a:pt x="47" y="221"/>
                    </a:lnTo>
                    <a:lnTo>
                      <a:pt x="137" y="248"/>
                    </a:lnTo>
                    <a:lnTo>
                      <a:pt x="153" y="248"/>
                    </a:lnTo>
                    <a:lnTo>
                      <a:pt x="216" y="224"/>
                    </a:lnTo>
                    <a:lnTo>
                      <a:pt x="216" y="216"/>
                    </a:lnTo>
                    <a:lnTo>
                      <a:pt x="153" y="240"/>
                    </a:lnTo>
                    <a:lnTo>
                      <a:pt x="140" y="240"/>
                    </a:lnTo>
                    <a:lnTo>
                      <a:pt x="55" y="213"/>
                    </a:lnTo>
                    <a:lnTo>
                      <a:pt x="15" y="35"/>
                    </a:lnTo>
                  </a:path>
                </a:pathLst>
              </a:custGeom>
              <a:solidFill>
                <a:schemeClr val="bg1"/>
              </a:solidFill>
              <a:ln w="4763">
                <a:solidFill>
                  <a:srgbClr val="075D83"/>
                </a:solidFill>
                <a:round/>
                <a:headEnd/>
                <a:tailEnd/>
              </a:ln>
            </p:spPr>
            <p:txBody>
              <a:bodyPr/>
              <a:lstStyle/>
              <a:p>
                <a:endParaRPr lang="en-US"/>
              </a:p>
            </p:txBody>
          </p:sp>
          <p:sp>
            <p:nvSpPr>
              <p:cNvPr id="92" name="Freeform 173"/>
              <p:cNvSpPr>
                <a:spLocks/>
              </p:cNvSpPr>
              <p:nvPr/>
            </p:nvSpPr>
            <p:spPr bwMode="auto">
              <a:xfrm>
                <a:off x="2112" y="1267"/>
                <a:ext cx="341" cy="280"/>
              </a:xfrm>
              <a:custGeom>
                <a:avLst/>
                <a:gdLst>
                  <a:gd name="T0" fmla="*/ 0 w 153"/>
                  <a:gd name="T1" fmla="*/ 3966 h 160"/>
                  <a:gd name="T2" fmla="*/ 14460 w 153"/>
                  <a:gd name="T3" fmla="*/ 12145 h 160"/>
                  <a:gd name="T4" fmla="*/ 19372 w 153"/>
                  <a:gd name="T5" fmla="*/ 13132 h 160"/>
                  <a:gd name="T6" fmla="*/ 29139 w 153"/>
                  <a:gd name="T7" fmla="*/ 14070 h 160"/>
                  <a:gd name="T8" fmla="*/ 85181 w 153"/>
                  <a:gd name="T9" fmla="*/ 11952 h 160"/>
                  <a:gd name="T10" fmla="*/ 93173 w 153"/>
                  <a:gd name="T11" fmla="*/ 9999 h 160"/>
                  <a:gd name="T12" fmla="*/ 85181 w 153"/>
                  <a:gd name="T13" fmla="*/ 8453 h 160"/>
                  <a:gd name="T14" fmla="*/ 72415 w 153"/>
                  <a:gd name="T15" fmla="*/ 1866 h 160"/>
                  <a:gd name="T16" fmla="*/ 64456 w 153"/>
                  <a:gd name="T17" fmla="*/ 460 h 160"/>
                  <a:gd name="T18" fmla="*/ 51591 w 153"/>
                  <a:gd name="T19" fmla="*/ 0 h 160"/>
                  <a:gd name="T20" fmla="*/ 32228 w 153"/>
                  <a:gd name="T21" fmla="*/ 950 h 160"/>
                  <a:gd name="T22" fmla="*/ 14460 w 153"/>
                  <a:gd name="T23" fmla="*/ 1409 h 160"/>
                  <a:gd name="T24" fmla="*/ 0 w 153"/>
                  <a:gd name="T25" fmla="*/ 3966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0"/>
                  <a:gd name="T41" fmla="*/ 153 w 153"/>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0">
                    <a:moveTo>
                      <a:pt x="0" y="45"/>
                    </a:moveTo>
                    <a:lnTo>
                      <a:pt x="24" y="138"/>
                    </a:lnTo>
                    <a:lnTo>
                      <a:pt x="32" y="149"/>
                    </a:lnTo>
                    <a:lnTo>
                      <a:pt x="48" y="160"/>
                    </a:lnTo>
                    <a:lnTo>
                      <a:pt x="140" y="136"/>
                    </a:lnTo>
                    <a:lnTo>
                      <a:pt x="153" y="114"/>
                    </a:lnTo>
                    <a:lnTo>
                      <a:pt x="140" y="96"/>
                    </a:lnTo>
                    <a:lnTo>
                      <a:pt x="119" y="21"/>
                    </a:lnTo>
                    <a:lnTo>
                      <a:pt x="106" y="5"/>
                    </a:lnTo>
                    <a:lnTo>
                      <a:pt x="85" y="0"/>
                    </a:lnTo>
                    <a:lnTo>
                      <a:pt x="53" y="11"/>
                    </a:lnTo>
                    <a:lnTo>
                      <a:pt x="24" y="16"/>
                    </a:lnTo>
                    <a:lnTo>
                      <a:pt x="0" y="45"/>
                    </a:lnTo>
                    <a:close/>
                  </a:path>
                </a:pathLst>
              </a:custGeom>
              <a:solidFill>
                <a:schemeClr val="bg1"/>
              </a:solidFill>
              <a:ln w="9525">
                <a:solidFill>
                  <a:srgbClr val="075D83"/>
                </a:solidFill>
                <a:round/>
                <a:headEnd/>
                <a:tailEnd/>
              </a:ln>
            </p:spPr>
            <p:txBody>
              <a:bodyPr/>
              <a:lstStyle/>
              <a:p>
                <a:endParaRPr lang="en-US"/>
              </a:p>
            </p:txBody>
          </p:sp>
          <p:sp>
            <p:nvSpPr>
              <p:cNvPr id="93" name="Freeform 174"/>
              <p:cNvSpPr>
                <a:spLocks/>
              </p:cNvSpPr>
              <p:nvPr/>
            </p:nvSpPr>
            <p:spPr bwMode="auto">
              <a:xfrm>
                <a:off x="2112" y="1267"/>
                <a:ext cx="341" cy="280"/>
              </a:xfrm>
              <a:custGeom>
                <a:avLst/>
                <a:gdLst>
                  <a:gd name="T0" fmla="*/ 0 w 153"/>
                  <a:gd name="T1" fmla="*/ 3966 h 160"/>
                  <a:gd name="T2" fmla="*/ 14460 w 153"/>
                  <a:gd name="T3" fmla="*/ 12145 h 160"/>
                  <a:gd name="T4" fmla="*/ 19372 w 153"/>
                  <a:gd name="T5" fmla="*/ 13132 h 160"/>
                  <a:gd name="T6" fmla="*/ 29139 w 153"/>
                  <a:gd name="T7" fmla="*/ 14070 h 160"/>
                  <a:gd name="T8" fmla="*/ 85181 w 153"/>
                  <a:gd name="T9" fmla="*/ 11952 h 160"/>
                  <a:gd name="T10" fmla="*/ 93173 w 153"/>
                  <a:gd name="T11" fmla="*/ 9999 h 160"/>
                  <a:gd name="T12" fmla="*/ 85181 w 153"/>
                  <a:gd name="T13" fmla="*/ 8453 h 160"/>
                  <a:gd name="T14" fmla="*/ 72415 w 153"/>
                  <a:gd name="T15" fmla="*/ 1866 h 160"/>
                  <a:gd name="T16" fmla="*/ 64456 w 153"/>
                  <a:gd name="T17" fmla="*/ 460 h 160"/>
                  <a:gd name="T18" fmla="*/ 51591 w 153"/>
                  <a:gd name="T19" fmla="*/ 0 h 160"/>
                  <a:gd name="T20" fmla="*/ 32228 w 153"/>
                  <a:gd name="T21" fmla="*/ 950 h 160"/>
                  <a:gd name="T22" fmla="*/ 14460 w 153"/>
                  <a:gd name="T23" fmla="*/ 1409 h 160"/>
                  <a:gd name="T24" fmla="*/ 0 w 153"/>
                  <a:gd name="T25" fmla="*/ 3966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0"/>
                  <a:gd name="T41" fmla="*/ 153 w 153"/>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0">
                    <a:moveTo>
                      <a:pt x="0" y="45"/>
                    </a:moveTo>
                    <a:lnTo>
                      <a:pt x="24" y="138"/>
                    </a:lnTo>
                    <a:lnTo>
                      <a:pt x="32" y="149"/>
                    </a:lnTo>
                    <a:lnTo>
                      <a:pt x="48" y="160"/>
                    </a:lnTo>
                    <a:lnTo>
                      <a:pt x="140" y="136"/>
                    </a:lnTo>
                    <a:lnTo>
                      <a:pt x="153" y="114"/>
                    </a:lnTo>
                    <a:lnTo>
                      <a:pt x="140" y="96"/>
                    </a:lnTo>
                    <a:lnTo>
                      <a:pt x="119" y="21"/>
                    </a:lnTo>
                    <a:lnTo>
                      <a:pt x="106" y="5"/>
                    </a:lnTo>
                    <a:lnTo>
                      <a:pt x="85" y="0"/>
                    </a:lnTo>
                    <a:lnTo>
                      <a:pt x="53" y="11"/>
                    </a:lnTo>
                    <a:lnTo>
                      <a:pt x="24" y="16"/>
                    </a:lnTo>
                    <a:lnTo>
                      <a:pt x="0" y="45"/>
                    </a:lnTo>
                    <a:close/>
                  </a:path>
                </a:pathLst>
              </a:custGeom>
              <a:solidFill>
                <a:schemeClr val="bg1"/>
              </a:solidFill>
              <a:ln w="4763">
                <a:solidFill>
                  <a:srgbClr val="075D83"/>
                </a:solidFill>
                <a:round/>
                <a:headEnd/>
                <a:tailEnd/>
              </a:ln>
            </p:spPr>
            <p:txBody>
              <a:bodyPr/>
              <a:lstStyle/>
              <a:p>
                <a:endParaRPr lang="en-US"/>
              </a:p>
            </p:txBody>
          </p:sp>
          <p:sp>
            <p:nvSpPr>
              <p:cNvPr id="94" name="Freeform 175"/>
              <p:cNvSpPr>
                <a:spLocks/>
              </p:cNvSpPr>
              <p:nvPr/>
            </p:nvSpPr>
            <p:spPr bwMode="auto">
              <a:xfrm>
                <a:off x="2137" y="1253"/>
                <a:ext cx="316" cy="274"/>
              </a:xfrm>
              <a:custGeom>
                <a:avLst/>
                <a:gdLst>
                  <a:gd name="T0" fmla="*/ 0 w 142"/>
                  <a:gd name="T1" fmla="*/ 3710 h 157"/>
                  <a:gd name="T2" fmla="*/ 13708 w 142"/>
                  <a:gd name="T3" fmla="*/ 11705 h 157"/>
                  <a:gd name="T4" fmla="*/ 18715 w 142"/>
                  <a:gd name="T5" fmla="*/ 12820 h 157"/>
                  <a:gd name="T6" fmla="*/ 28420 w 142"/>
                  <a:gd name="T7" fmla="*/ 13508 h 157"/>
                  <a:gd name="T8" fmla="*/ 81152 w 142"/>
                  <a:gd name="T9" fmla="*/ 11705 h 157"/>
                  <a:gd name="T10" fmla="*/ 85340 w 142"/>
                  <a:gd name="T11" fmla="*/ 10508 h 157"/>
                  <a:gd name="T12" fmla="*/ 85340 w 142"/>
                  <a:gd name="T13" fmla="*/ 7995 h 157"/>
                  <a:gd name="T14" fmla="*/ 71654 w 142"/>
                  <a:gd name="T15" fmla="*/ 1827 h 157"/>
                  <a:gd name="T16" fmla="*/ 61947 w 142"/>
                  <a:gd name="T17" fmla="*/ 262 h 157"/>
                  <a:gd name="T18" fmla="*/ 49176 w 142"/>
                  <a:gd name="T19" fmla="*/ 0 h 157"/>
                  <a:gd name="T20" fmla="*/ 31927 w 142"/>
                  <a:gd name="T21" fmla="*/ 675 h 157"/>
                  <a:gd name="T22" fmla="*/ 7924 w 142"/>
                  <a:gd name="T23" fmla="*/ 1827 h 157"/>
                  <a:gd name="T24" fmla="*/ 0 w 142"/>
                  <a:gd name="T25" fmla="*/ 3710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57"/>
                  <a:gd name="T41" fmla="*/ 142 w 142"/>
                  <a:gd name="T42" fmla="*/ 157 h 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57">
                    <a:moveTo>
                      <a:pt x="0" y="43"/>
                    </a:moveTo>
                    <a:lnTo>
                      <a:pt x="23" y="136"/>
                    </a:lnTo>
                    <a:lnTo>
                      <a:pt x="31" y="149"/>
                    </a:lnTo>
                    <a:lnTo>
                      <a:pt x="47" y="157"/>
                    </a:lnTo>
                    <a:lnTo>
                      <a:pt x="135" y="136"/>
                    </a:lnTo>
                    <a:lnTo>
                      <a:pt x="142" y="122"/>
                    </a:lnTo>
                    <a:lnTo>
                      <a:pt x="142" y="93"/>
                    </a:lnTo>
                    <a:lnTo>
                      <a:pt x="119" y="21"/>
                    </a:lnTo>
                    <a:lnTo>
                      <a:pt x="103" y="3"/>
                    </a:lnTo>
                    <a:lnTo>
                      <a:pt x="82" y="0"/>
                    </a:lnTo>
                    <a:lnTo>
                      <a:pt x="53" y="8"/>
                    </a:lnTo>
                    <a:lnTo>
                      <a:pt x="13" y="21"/>
                    </a:lnTo>
                    <a:lnTo>
                      <a:pt x="0" y="43"/>
                    </a:lnTo>
                    <a:close/>
                  </a:path>
                </a:pathLst>
              </a:custGeom>
              <a:solidFill>
                <a:schemeClr val="bg1"/>
              </a:solidFill>
              <a:ln w="9525">
                <a:solidFill>
                  <a:srgbClr val="075D83"/>
                </a:solidFill>
                <a:round/>
                <a:headEnd/>
                <a:tailEnd/>
              </a:ln>
            </p:spPr>
            <p:txBody>
              <a:bodyPr/>
              <a:lstStyle/>
              <a:p>
                <a:endParaRPr lang="en-US"/>
              </a:p>
            </p:txBody>
          </p:sp>
          <p:sp>
            <p:nvSpPr>
              <p:cNvPr id="95" name="Freeform 176"/>
              <p:cNvSpPr>
                <a:spLocks/>
              </p:cNvSpPr>
              <p:nvPr/>
            </p:nvSpPr>
            <p:spPr bwMode="auto">
              <a:xfrm>
                <a:off x="2137" y="1253"/>
                <a:ext cx="316" cy="274"/>
              </a:xfrm>
              <a:custGeom>
                <a:avLst/>
                <a:gdLst>
                  <a:gd name="T0" fmla="*/ 0 w 142"/>
                  <a:gd name="T1" fmla="*/ 3710 h 157"/>
                  <a:gd name="T2" fmla="*/ 13708 w 142"/>
                  <a:gd name="T3" fmla="*/ 11705 h 157"/>
                  <a:gd name="T4" fmla="*/ 18715 w 142"/>
                  <a:gd name="T5" fmla="*/ 12820 h 157"/>
                  <a:gd name="T6" fmla="*/ 28420 w 142"/>
                  <a:gd name="T7" fmla="*/ 13508 h 157"/>
                  <a:gd name="T8" fmla="*/ 81152 w 142"/>
                  <a:gd name="T9" fmla="*/ 11705 h 157"/>
                  <a:gd name="T10" fmla="*/ 85340 w 142"/>
                  <a:gd name="T11" fmla="*/ 10508 h 157"/>
                  <a:gd name="T12" fmla="*/ 85340 w 142"/>
                  <a:gd name="T13" fmla="*/ 7995 h 157"/>
                  <a:gd name="T14" fmla="*/ 71654 w 142"/>
                  <a:gd name="T15" fmla="*/ 1827 h 157"/>
                  <a:gd name="T16" fmla="*/ 61947 w 142"/>
                  <a:gd name="T17" fmla="*/ 262 h 157"/>
                  <a:gd name="T18" fmla="*/ 49176 w 142"/>
                  <a:gd name="T19" fmla="*/ 0 h 157"/>
                  <a:gd name="T20" fmla="*/ 31927 w 142"/>
                  <a:gd name="T21" fmla="*/ 675 h 157"/>
                  <a:gd name="T22" fmla="*/ 7924 w 142"/>
                  <a:gd name="T23" fmla="*/ 1827 h 157"/>
                  <a:gd name="T24" fmla="*/ 0 w 142"/>
                  <a:gd name="T25" fmla="*/ 3710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57"/>
                  <a:gd name="T41" fmla="*/ 142 w 142"/>
                  <a:gd name="T42" fmla="*/ 157 h 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57">
                    <a:moveTo>
                      <a:pt x="0" y="43"/>
                    </a:moveTo>
                    <a:lnTo>
                      <a:pt x="23" y="136"/>
                    </a:lnTo>
                    <a:lnTo>
                      <a:pt x="31" y="149"/>
                    </a:lnTo>
                    <a:lnTo>
                      <a:pt x="47" y="157"/>
                    </a:lnTo>
                    <a:lnTo>
                      <a:pt x="135" y="136"/>
                    </a:lnTo>
                    <a:lnTo>
                      <a:pt x="142" y="122"/>
                    </a:lnTo>
                    <a:lnTo>
                      <a:pt x="142" y="93"/>
                    </a:lnTo>
                    <a:lnTo>
                      <a:pt x="119" y="21"/>
                    </a:lnTo>
                    <a:lnTo>
                      <a:pt x="103" y="3"/>
                    </a:lnTo>
                    <a:lnTo>
                      <a:pt x="82" y="0"/>
                    </a:lnTo>
                    <a:lnTo>
                      <a:pt x="53" y="8"/>
                    </a:lnTo>
                    <a:lnTo>
                      <a:pt x="13" y="21"/>
                    </a:lnTo>
                    <a:lnTo>
                      <a:pt x="0" y="43"/>
                    </a:lnTo>
                    <a:close/>
                  </a:path>
                </a:pathLst>
              </a:custGeom>
              <a:solidFill>
                <a:schemeClr val="bg1"/>
              </a:solidFill>
              <a:ln w="4763">
                <a:solidFill>
                  <a:srgbClr val="075D83"/>
                </a:solidFill>
                <a:round/>
                <a:headEnd/>
                <a:tailEnd/>
              </a:ln>
            </p:spPr>
            <p:txBody>
              <a:bodyPr/>
              <a:lstStyle/>
              <a:p>
                <a:endParaRPr lang="en-US"/>
              </a:p>
            </p:txBody>
          </p:sp>
          <p:sp>
            <p:nvSpPr>
              <p:cNvPr id="96" name="Oval 177"/>
              <p:cNvSpPr>
                <a:spLocks noChangeArrowheads="1"/>
              </p:cNvSpPr>
              <p:nvPr/>
            </p:nvSpPr>
            <p:spPr bwMode="auto">
              <a:xfrm>
                <a:off x="2215" y="1316"/>
                <a:ext cx="185" cy="159"/>
              </a:xfrm>
              <a:prstGeom prst="ellipse">
                <a:avLst/>
              </a:prstGeom>
              <a:solidFill>
                <a:schemeClr val="bg1"/>
              </a:solidFill>
              <a:ln w="4763">
                <a:solidFill>
                  <a:srgbClr val="075D83"/>
                </a:solidFill>
                <a:round/>
                <a:headEnd/>
                <a:tailEnd/>
              </a:ln>
            </p:spPr>
            <p:txBody>
              <a:bodyPr/>
              <a:lstStyle/>
              <a:p>
                <a:pPr eaLnBrk="1" hangingPunct="1">
                  <a:spcBef>
                    <a:spcPct val="0"/>
                  </a:spcBef>
                </a:pPr>
                <a:endParaRPr lang="en-US">
                  <a:ea typeface="ＭＳ Ｐゴシック" pitchFamily="34" charset="-128"/>
                </a:endParaRPr>
              </a:p>
            </p:txBody>
          </p:sp>
        </p:grpSp>
      </p:grpSp>
      <p:sp>
        <p:nvSpPr>
          <p:cNvPr id="176" name="Rectangle 175"/>
          <p:cNvSpPr/>
          <p:nvPr/>
        </p:nvSpPr>
        <p:spPr>
          <a:xfrm>
            <a:off x="4841775" y="1340810"/>
            <a:ext cx="963573" cy="371959"/>
          </a:xfrm>
          <a:prstGeom prst="rect">
            <a:avLst/>
          </a:prstGeom>
          <a:solidFill>
            <a:schemeClr val="bg1">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45718" rIns="54007" bIns="45718" rtlCol="0" anchor="ctr"/>
          <a:lstStyle/>
          <a:p>
            <a:pPr algn="ctr"/>
            <a:r>
              <a:rPr lang="en-GB" sz="1100" b="1" dirty="0">
                <a:solidFill>
                  <a:srgbClr val="000090"/>
                </a:solidFill>
              </a:rPr>
              <a:t>Data Abstraction</a:t>
            </a:r>
          </a:p>
        </p:txBody>
      </p:sp>
      <p:sp>
        <p:nvSpPr>
          <p:cNvPr id="177" name="Rectangle 176"/>
          <p:cNvSpPr/>
          <p:nvPr/>
        </p:nvSpPr>
        <p:spPr>
          <a:xfrm>
            <a:off x="3146784" y="1340810"/>
            <a:ext cx="848943" cy="371959"/>
          </a:xfrm>
          <a:prstGeom prst="rect">
            <a:avLst/>
          </a:prstGeom>
          <a:solidFill>
            <a:schemeClr val="bg1">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GB" sz="1100" b="1" dirty="0">
                <a:solidFill>
                  <a:srgbClr val="000090"/>
                </a:solidFill>
              </a:rPr>
              <a:t>APIs</a:t>
            </a:r>
          </a:p>
        </p:txBody>
      </p:sp>
      <p:sp>
        <p:nvSpPr>
          <p:cNvPr id="178" name="Rectangle 177"/>
          <p:cNvSpPr/>
          <p:nvPr/>
        </p:nvSpPr>
        <p:spPr>
          <a:xfrm>
            <a:off x="4834540" y="1786930"/>
            <a:ext cx="970790" cy="371959"/>
          </a:xfrm>
          <a:prstGeom prst="rect">
            <a:avLst/>
          </a:prstGeom>
          <a:solidFill>
            <a:schemeClr val="bg1">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45718" rIns="54007" bIns="45718" rtlCol="0" anchor="ctr"/>
          <a:lstStyle/>
          <a:p>
            <a:pPr algn="ctr"/>
            <a:r>
              <a:rPr lang="en-GB" sz="1100" b="1" dirty="0">
                <a:solidFill>
                  <a:srgbClr val="000090"/>
                </a:solidFill>
              </a:rPr>
              <a:t>Billing</a:t>
            </a:r>
          </a:p>
        </p:txBody>
      </p:sp>
      <p:sp>
        <p:nvSpPr>
          <p:cNvPr id="179" name="Rectangle 178"/>
          <p:cNvSpPr/>
          <p:nvPr/>
        </p:nvSpPr>
        <p:spPr>
          <a:xfrm>
            <a:off x="3146784" y="1786930"/>
            <a:ext cx="848943" cy="371959"/>
          </a:xfrm>
          <a:prstGeom prst="rect">
            <a:avLst/>
          </a:prstGeom>
          <a:solidFill>
            <a:schemeClr val="bg1">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GB" sz="1100" b="1" dirty="0">
                <a:solidFill>
                  <a:srgbClr val="000090"/>
                </a:solidFill>
              </a:rPr>
              <a:t>Portal</a:t>
            </a:r>
          </a:p>
        </p:txBody>
      </p:sp>
      <p:sp>
        <p:nvSpPr>
          <p:cNvPr id="194" name="Can 193"/>
          <p:cNvSpPr/>
          <p:nvPr/>
        </p:nvSpPr>
        <p:spPr>
          <a:xfrm>
            <a:off x="4049710" y="1445047"/>
            <a:ext cx="743945" cy="661481"/>
          </a:xfrm>
          <a:prstGeom prst="can">
            <a:avLst/>
          </a:prstGeom>
          <a:solidFill>
            <a:schemeClr val="tx2">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dirty="0" smtClean="0"/>
          </a:p>
        </p:txBody>
      </p:sp>
      <p:sp>
        <p:nvSpPr>
          <p:cNvPr id="193" name="Rectangle 192"/>
          <p:cNvSpPr/>
          <p:nvPr/>
        </p:nvSpPr>
        <p:spPr>
          <a:xfrm>
            <a:off x="347515" y="2606534"/>
            <a:ext cx="2115105" cy="1806440"/>
          </a:xfrm>
          <a:prstGeom prst="rect">
            <a:avLst/>
          </a:prstGeom>
        </p:spPr>
        <p:txBody>
          <a:bodyPr wrap="square" lIns="91436" tIns="45718" rIns="91436" bIns="45718">
            <a:spAutoFit/>
          </a:bodyPr>
          <a:lstStyle/>
          <a:p>
            <a:pPr marL="171443" lvl="1" indent="-165093">
              <a:lnSpc>
                <a:spcPct val="90000"/>
              </a:lnSpc>
              <a:spcBef>
                <a:spcPct val="30000"/>
              </a:spcBef>
              <a:buFont typeface="Wingdings" pitchFamily="2" charset="2"/>
              <a:buChar char="§"/>
            </a:pPr>
            <a:r>
              <a:rPr lang="en-US" sz="1400" dirty="0">
                <a:solidFill>
                  <a:srgbClr val="002060"/>
                </a:solidFill>
              </a:rPr>
              <a:t>Built from ground up with M2M-tuned features</a:t>
            </a:r>
          </a:p>
          <a:p>
            <a:pPr marL="171443" lvl="1" indent="-165093">
              <a:lnSpc>
                <a:spcPct val="90000"/>
              </a:lnSpc>
              <a:spcBef>
                <a:spcPct val="30000"/>
              </a:spcBef>
              <a:buFont typeface="Wingdings" pitchFamily="2" charset="2"/>
              <a:buChar char="§"/>
            </a:pPr>
            <a:r>
              <a:rPr lang="en-US" sz="1400" dirty="0">
                <a:solidFill>
                  <a:srgbClr val="002060"/>
                </a:solidFill>
              </a:rPr>
              <a:t>Complete stack of M2M management platform functions</a:t>
            </a:r>
          </a:p>
          <a:p>
            <a:pPr marL="171443" lvl="1" indent="-165093">
              <a:lnSpc>
                <a:spcPct val="90000"/>
              </a:lnSpc>
              <a:spcBef>
                <a:spcPct val="30000"/>
              </a:spcBef>
              <a:buFont typeface="Wingdings" pitchFamily="2" charset="2"/>
              <a:buChar char="§"/>
            </a:pPr>
            <a:r>
              <a:rPr lang="en-US" sz="1400" dirty="0">
                <a:solidFill>
                  <a:srgbClr val="002060"/>
                </a:solidFill>
              </a:rPr>
              <a:t>Consumption based </a:t>
            </a:r>
            <a:r>
              <a:rPr lang="en-US" sz="1400" dirty="0" smtClean="0">
                <a:solidFill>
                  <a:srgbClr val="002060"/>
                </a:solidFill>
              </a:rPr>
              <a:t>commercial models</a:t>
            </a:r>
            <a:endParaRPr lang="en-US" sz="1400" dirty="0">
              <a:solidFill>
                <a:srgbClr val="002060"/>
              </a:solidFill>
            </a:endParaRPr>
          </a:p>
        </p:txBody>
      </p:sp>
      <p:sp>
        <p:nvSpPr>
          <p:cNvPr id="175" name="TextBox 174"/>
          <p:cNvSpPr txBox="1"/>
          <p:nvPr/>
        </p:nvSpPr>
        <p:spPr>
          <a:xfrm>
            <a:off x="4043434" y="1576958"/>
            <a:ext cx="738070" cy="600160"/>
          </a:xfrm>
          <a:prstGeom prst="rect">
            <a:avLst/>
          </a:prstGeom>
          <a:noFill/>
        </p:spPr>
        <p:txBody>
          <a:bodyPr wrap="square" lIns="91436" tIns="45718" rIns="91436" bIns="45718" rtlCol="0">
            <a:spAutoFit/>
          </a:bodyPr>
          <a:lstStyle/>
          <a:p>
            <a:pPr algn="ctr"/>
            <a:r>
              <a:rPr lang="en-GB" sz="1100" dirty="0">
                <a:solidFill>
                  <a:schemeClr val="bg1"/>
                </a:solidFill>
              </a:rPr>
              <a:t>Virtual Packet Core</a:t>
            </a:r>
          </a:p>
        </p:txBody>
      </p:sp>
      <p:sp>
        <p:nvSpPr>
          <p:cNvPr id="195" name="Rectangle 194"/>
          <p:cNvSpPr/>
          <p:nvPr/>
        </p:nvSpPr>
        <p:spPr>
          <a:xfrm>
            <a:off x="6705276" y="2522202"/>
            <a:ext cx="2112290" cy="1806440"/>
          </a:xfrm>
          <a:prstGeom prst="rect">
            <a:avLst/>
          </a:prstGeom>
          <a:noFill/>
        </p:spPr>
        <p:txBody>
          <a:bodyPr wrap="square" lIns="91436" tIns="45718" rIns="91436" bIns="45718">
            <a:spAutoFit/>
          </a:bodyPr>
          <a:lstStyle/>
          <a:p>
            <a:pPr marL="165093" lvl="1" indent="-165093">
              <a:lnSpc>
                <a:spcPct val="90000"/>
              </a:lnSpc>
              <a:spcBef>
                <a:spcPct val="30000"/>
              </a:spcBef>
              <a:buFont typeface="Wingdings" pitchFamily="2" charset="2"/>
              <a:buChar char="§"/>
            </a:pPr>
            <a:r>
              <a:rPr lang="en-US" sz="1400" dirty="0">
                <a:solidFill>
                  <a:srgbClr val="002060"/>
                </a:solidFill>
              </a:rPr>
              <a:t>Flexible deployment models to suit various environments</a:t>
            </a:r>
          </a:p>
          <a:p>
            <a:pPr marL="165093" lvl="1" indent="-165093">
              <a:lnSpc>
                <a:spcPct val="90000"/>
              </a:lnSpc>
              <a:spcBef>
                <a:spcPct val="30000"/>
              </a:spcBef>
              <a:buFont typeface="Wingdings" pitchFamily="2" charset="2"/>
              <a:buChar char="§"/>
            </a:pPr>
            <a:r>
              <a:rPr lang="en-US" sz="1400" dirty="0">
                <a:solidFill>
                  <a:srgbClr val="002060"/>
                </a:solidFill>
              </a:rPr>
              <a:t>Speed to Market: Launch in 6 months</a:t>
            </a:r>
          </a:p>
          <a:p>
            <a:pPr marL="165093" lvl="1" indent="-165093">
              <a:lnSpc>
                <a:spcPct val="90000"/>
              </a:lnSpc>
              <a:spcBef>
                <a:spcPct val="30000"/>
              </a:spcBef>
              <a:buFont typeface="Wingdings" pitchFamily="2" charset="2"/>
              <a:buChar char="§"/>
            </a:pPr>
            <a:r>
              <a:rPr lang="en-US" sz="1400" dirty="0">
                <a:solidFill>
                  <a:srgbClr val="002060"/>
                </a:solidFill>
              </a:rPr>
              <a:t>Framework to expand revenues beyond connectivity</a:t>
            </a:r>
          </a:p>
        </p:txBody>
      </p:sp>
      <p:grpSp>
        <p:nvGrpSpPr>
          <p:cNvPr id="1024" name="Group 1023"/>
          <p:cNvGrpSpPr/>
          <p:nvPr/>
        </p:nvGrpSpPr>
        <p:grpSpPr>
          <a:xfrm>
            <a:off x="4232395" y="3403039"/>
            <a:ext cx="720400" cy="720400"/>
            <a:chOff x="4300532" y="3784239"/>
            <a:chExt cx="720400" cy="720400"/>
          </a:xfrm>
        </p:grpSpPr>
        <p:sp>
          <p:nvSpPr>
            <p:cNvPr id="184" name="Oval 183"/>
            <p:cNvSpPr/>
            <p:nvPr/>
          </p:nvSpPr>
          <p:spPr>
            <a:xfrm>
              <a:off x="4300532" y="3784239"/>
              <a:ext cx="720400" cy="720400"/>
            </a:xfrm>
            <a:prstGeom prst="ellipse">
              <a:avLst/>
            </a:prstGeom>
            <a:gradFill flip="none" rotWithShape="1">
              <a:gsLst>
                <a:gs pos="1000">
                  <a:schemeClr val="accent2">
                    <a:alpha val="20000"/>
                  </a:schemeClr>
                </a:gs>
                <a:gs pos="100000">
                  <a:schemeClr val="accent2"/>
                </a:gs>
              </a:gsLst>
              <a:lin ang="13500000" scaled="1"/>
              <a:tileRect/>
            </a:gradFill>
            <a:ln w="9525" cap="flat" cmpd="sng" algn="ctr">
              <a:solidFill>
                <a:schemeClr val="accent6">
                  <a:lumMod val="40000"/>
                  <a:lumOff val="60000"/>
                  <a:alpha val="47000"/>
                </a:scheme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US" sz="1600" dirty="0">
                <a:solidFill>
                  <a:srgbClr val="FFFFFF"/>
                </a:solidFill>
                <a:cs typeface="Arial" charset="0"/>
              </a:endParaRPr>
            </a:p>
          </p:txBody>
        </p:sp>
        <p:grpSp>
          <p:nvGrpSpPr>
            <p:cNvPr id="98" name="Group 97"/>
            <p:cNvGrpSpPr/>
            <p:nvPr/>
          </p:nvGrpSpPr>
          <p:grpSpPr>
            <a:xfrm>
              <a:off x="4468840" y="3991976"/>
              <a:ext cx="384027" cy="338107"/>
              <a:chOff x="2476322" y="4336491"/>
              <a:chExt cx="384027" cy="338107"/>
            </a:xfrm>
          </p:grpSpPr>
          <p:sp>
            <p:nvSpPr>
              <p:cNvPr id="110" name="Freeform 6"/>
              <p:cNvSpPr>
                <a:spLocks/>
              </p:cNvSpPr>
              <p:nvPr/>
            </p:nvSpPr>
            <p:spPr bwMode="auto">
              <a:xfrm>
                <a:off x="2506877" y="4620445"/>
                <a:ext cx="61111" cy="54153"/>
              </a:xfrm>
              <a:custGeom>
                <a:avLst/>
                <a:gdLst>
                  <a:gd name="T0" fmla="*/ 0 w 37"/>
                  <a:gd name="T1" fmla="*/ 0 h 33"/>
                  <a:gd name="T2" fmla="*/ 0 w 37"/>
                  <a:gd name="T3" fmla="*/ 0 h 33"/>
                  <a:gd name="T4" fmla="*/ 8 w 37"/>
                  <a:gd name="T5" fmla="*/ 0 h 33"/>
                  <a:gd name="T6" fmla="*/ 29 w 37"/>
                  <a:gd name="T7" fmla="*/ 0 h 33"/>
                  <a:gd name="T8" fmla="*/ 37 w 37"/>
                  <a:gd name="T9" fmla="*/ 0 h 33"/>
                  <a:gd name="T10" fmla="*/ 37 w 37"/>
                  <a:gd name="T11" fmla="*/ 0 h 33"/>
                  <a:gd name="T12" fmla="*/ 37 w 37"/>
                  <a:gd name="T13" fmla="*/ 8 h 33"/>
                  <a:gd name="T14" fmla="*/ 37 w 37"/>
                  <a:gd name="T15" fmla="*/ 25 h 33"/>
                  <a:gd name="T16" fmla="*/ 29 w 37"/>
                  <a:gd name="T17" fmla="*/ 33 h 33"/>
                  <a:gd name="T18" fmla="*/ 8 w 37"/>
                  <a:gd name="T19" fmla="*/ 33 h 33"/>
                  <a:gd name="T20" fmla="*/ 0 w 37"/>
                  <a:gd name="T21" fmla="*/ 25 h 33"/>
                  <a:gd name="T22" fmla="*/ 0 w 37"/>
                  <a:gd name="T23" fmla="*/ 8 h 33"/>
                  <a:gd name="T24" fmla="*/ 0 w 37"/>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0" y="0"/>
                    </a:moveTo>
                    <a:cubicBezTo>
                      <a:pt x="0" y="0"/>
                      <a:pt x="0" y="0"/>
                      <a:pt x="0" y="0"/>
                    </a:cubicBezTo>
                    <a:cubicBezTo>
                      <a:pt x="0" y="0"/>
                      <a:pt x="3" y="0"/>
                      <a:pt x="8" y="0"/>
                    </a:cubicBezTo>
                    <a:cubicBezTo>
                      <a:pt x="29" y="0"/>
                      <a:pt x="29" y="0"/>
                      <a:pt x="29" y="0"/>
                    </a:cubicBezTo>
                    <a:cubicBezTo>
                      <a:pt x="33" y="0"/>
                      <a:pt x="37" y="0"/>
                      <a:pt x="37" y="0"/>
                    </a:cubicBezTo>
                    <a:cubicBezTo>
                      <a:pt x="37" y="0"/>
                      <a:pt x="37" y="0"/>
                      <a:pt x="37" y="0"/>
                    </a:cubicBezTo>
                    <a:cubicBezTo>
                      <a:pt x="37" y="0"/>
                      <a:pt x="37" y="3"/>
                      <a:pt x="37" y="8"/>
                    </a:cubicBezTo>
                    <a:cubicBezTo>
                      <a:pt x="37" y="25"/>
                      <a:pt x="37" y="25"/>
                      <a:pt x="37" y="25"/>
                    </a:cubicBezTo>
                    <a:cubicBezTo>
                      <a:pt x="37" y="29"/>
                      <a:pt x="33" y="33"/>
                      <a:pt x="29" y="33"/>
                    </a:cubicBezTo>
                    <a:cubicBezTo>
                      <a:pt x="8" y="33"/>
                      <a:pt x="8" y="33"/>
                      <a:pt x="8" y="33"/>
                    </a:cubicBezTo>
                    <a:cubicBezTo>
                      <a:pt x="3" y="33"/>
                      <a:pt x="0" y="29"/>
                      <a:pt x="0" y="25"/>
                    </a:cubicBezTo>
                    <a:cubicBezTo>
                      <a:pt x="0" y="8"/>
                      <a:pt x="0" y="8"/>
                      <a:pt x="0" y="8"/>
                    </a:cubicBezTo>
                    <a:cubicBezTo>
                      <a:pt x="0" y="3"/>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43"/>
                <a:endParaRPr lang="en-US" sz="1600">
                  <a:solidFill>
                    <a:srgbClr val="000000"/>
                  </a:solidFill>
                </a:endParaRPr>
              </a:p>
            </p:txBody>
          </p:sp>
          <p:sp>
            <p:nvSpPr>
              <p:cNvPr id="111" name="Freeform 7"/>
              <p:cNvSpPr>
                <a:spLocks/>
              </p:cNvSpPr>
              <p:nvPr/>
            </p:nvSpPr>
            <p:spPr bwMode="auto">
              <a:xfrm>
                <a:off x="2776321" y="4620445"/>
                <a:ext cx="61111" cy="54153"/>
              </a:xfrm>
              <a:custGeom>
                <a:avLst/>
                <a:gdLst>
                  <a:gd name="T0" fmla="*/ 0 w 37"/>
                  <a:gd name="T1" fmla="*/ 0 h 33"/>
                  <a:gd name="T2" fmla="*/ 0 w 37"/>
                  <a:gd name="T3" fmla="*/ 0 h 33"/>
                  <a:gd name="T4" fmla="*/ 8 w 37"/>
                  <a:gd name="T5" fmla="*/ 0 h 33"/>
                  <a:gd name="T6" fmla="*/ 29 w 37"/>
                  <a:gd name="T7" fmla="*/ 0 h 33"/>
                  <a:gd name="T8" fmla="*/ 37 w 37"/>
                  <a:gd name="T9" fmla="*/ 0 h 33"/>
                  <a:gd name="T10" fmla="*/ 37 w 37"/>
                  <a:gd name="T11" fmla="*/ 0 h 33"/>
                  <a:gd name="T12" fmla="*/ 37 w 37"/>
                  <a:gd name="T13" fmla="*/ 8 h 33"/>
                  <a:gd name="T14" fmla="*/ 37 w 37"/>
                  <a:gd name="T15" fmla="*/ 25 h 33"/>
                  <a:gd name="T16" fmla="*/ 29 w 37"/>
                  <a:gd name="T17" fmla="*/ 33 h 33"/>
                  <a:gd name="T18" fmla="*/ 8 w 37"/>
                  <a:gd name="T19" fmla="*/ 33 h 33"/>
                  <a:gd name="T20" fmla="*/ 0 w 37"/>
                  <a:gd name="T21" fmla="*/ 25 h 33"/>
                  <a:gd name="T22" fmla="*/ 0 w 37"/>
                  <a:gd name="T23" fmla="*/ 8 h 33"/>
                  <a:gd name="T24" fmla="*/ 0 w 37"/>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0" y="0"/>
                    </a:moveTo>
                    <a:cubicBezTo>
                      <a:pt x="0" y="0"/>
                      <a:pt x="0" y="0"/>
                      <a:pt x="0" y="0"/>
                    </a:cubicBezTo>
                    <a:cubicBezTo>
                      <a:pt x="0" y="0"/>
                      <a:pt x="3" y="0"/>
                      <a:pt x="8" y="0"/>
                    </a:cubicBezTo>
                    <a:cubicBezTo>
                      <a:pt x="29" y="0"/>
                      <a:pt x="29" y="0"/>
                      <a:pt x="29" y="0"/>
                    </a:cubicBezTo>
                    <a:cubicBezTo>
                      <a:pt x="33" y="0"/>
                      <a:pt x="37" y="0"/>
                      <a:pt x="37" y="0"/>
                    </a:cubicBezTo>
                    <a:cubicBezTo>
                      <a:pt x="37" y="0"/>
                      <a:pt x="37" y="0"/>
                      <a:pt x="37" y="0"/>
                    </a:cubicBezTo>
                    <a:cubicBezTo>
                      <a:pt x="37" y="0"/>
                      <a:pt x="37" y="3"/>
                      <a:pt x="37" y="8"/>
                    </a:cubicBezTo>
                    <a:cubicBezTo>
                      <a:pt x="37" y="25"/>
                      <a:pt x="37" y="25"/>
                      <a:pt x="37" y="25"/>
                    </a:cubicBezTo>
                    <a:cubicBezTo>
                      <a:pt x="37" y="29"/>
                      <a:pt x="33" y="33"/>
                      <a:pt x="29" y="33"/>
                    </a:cubicBezTo>
                    <a:cubicBezTo>
                      <a:pt x="8" y="33"/>
                      <a:pt x="8" y="33"/>
                      <a:pt x="8" y="33"/>
                    </a:cubicBezTo>
                    <a:cubicBezTo>
                      <a:pt x="3" y="33"/>
                      <a:pt x="0" y="29"/>
                      <a:pt x="0" y="25"/>
                    </a:cubicBezTo>
                    <a:cubicBezTo>
                      <a:pt x="0" y="8"/>
                      <a:pt x="0" y="8"/>
                      <a:pt x="0" y="8"/>
                    </a:cubicBezTo>
                    <a:cubicBezTo>
                      <a:pt x="0" y="3"/>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43"/>
                <a:endParaRPr lang="en-US" sz="1600">
                  <a:solidFill>
                    <a:srgbClr val="000000"/>
                  </a:solidFill>
                </a:endParaRPr>
              </a:p>
            </p:txBody>
          </p:sp>
          <p:sp>
            <p:nvSpPr>
              <p:cNvPr id="112" name="Freeform 8"/>
              <p:cNvSpPr>
                <a:spLocks noEditPoints="1"/>
              </p:cNvSpPr>
              <p:nvPr/>
            </p:nvSpPr>
            <p:spPr bwMode="auto">
              <a:xfrm>
                <a:off x="2476322" y="4336491"/>
                <a:ext cx="384027" cy="272152"/>
              </a:xfrm>
              <a:custGeom>
                <a:avLst/>
                <a:gdLst>
                  <a:gd name="T0" fmla="*/ 203 w 234"/>
                  <a:gd name="T1" fmla="*/ 8 h 166"/>
                  <a:gd name="T2" fmla="*/ 40 w 234"/>
                  <a:gd name="T3" fmla="*/ 0 h 166"/>
                  <a:gd name="T4" fmla="*/ 28 w 234"/>
                  <a:gd name="T5" fmla="*/ 66 h 166"/>
                  <a:gd name="T6" fmla="*/ 0 w 234"/>
                  <a:gd name="T7" fmla="*/ 158 h 166"/>
                  <a:gd name="T8" fmla="*/ 225 w 234"/>
                  <a:gd name="T9" fmla="*/ 166 h 166"/>
                  <a:gd name="T10" fmla="*/ 234 w 234"/>
                  <a:gd name="T11" fmla="*/ 88 h 166"/>
                  <a:gd name="T12" fmla="*/ 42 w 234"/>
                  <a:gd name="T13" fmla="*/ 58 h 166"/>
                  <a:gd name="T14" fmla="*/ 50 w 234"/>
                  <a:gd name="T15" fmla="*/ 13 h 166"/>
                  <a:gd name="T16" fmla="*/ 193 w 234"/>
                  <a:gd name="T17" fmla="*/ 21 h 166"/>
                  <a:gd name="T18" fmla="*/ 193 w 234"/>
                  <a:gd name="T19" fmla="*/ 66 h 166"/>
                  <a:gd name="T20" fmla="*/ 185 w 234"/>
                  <a:gd name="T21" fmla="*/ 66 h 166"/>
                  <a:gd name="T22" fmla="*/ 42 w 234"/>
                  <a:gd name="T23" fmla="*/ 66 h 166"/>
                  <a:gd name="T24" fmla="*/ 42 w 234"/>
                  <a:gd name="T25" fmla="*/ 58 h 166"/>
                  <a:gd name="T26" fmla="*/ 24 w 234"/>
                  <a:gd name="T27" fmla="*/ 130 h 166"/>
                  <a:gd name="T28" fmla="*/ 61 w 234"/>
                  <a:gd name="T29" fmla="*/ 130 h 166"/>
                  <a:gd name="T30" fmla="*/ 163 w 234"/>
                  <a:gd name="T31" fmla="*/ 149 h 166"/>
                  <a:gd name="T32" fmla="*/ 69 w 234"/>
                  <a:gd name="T33" fmla="*/ 145 h 166"/>
                  <a:gd name="T34" fmla="*/ 163 w 234"/>
                  <a:gd name="T35" fmla="*/ 141 h 166"/>
                  <a:gd name="T36" fmla="*/ 163 w 234"/>
                  <a:gd name="T37" fmla="*/ 149 h 166"/>
                  <a:gd name="T38" fmla="*/ 73 w 234"/>
                  <a:gd name="T39" fmla="*/ 134 h 166"/>
                  <a:gd name="T40" fmla="*/ 73 w 234"/>
                  <a:gd name="T41" fmla="*/ 126 h 166"/>
                  <a:gd name="T42" fmla="*/ 167 w 234"/>
                  <a:gd name="T43" fmla="*/ 130 h 166"/>
                  <a:gd name="T44" fmla="*/ 163 w 234"/>
                  <a:gd name="T45" fmla="*/ 119 h 166"/>
                  <a:gd name="T46" fmla="*/ 69 w 234"/>
                  <a:gd name="T47" fmla="*/ 115 h 166"/>
                  <a:gd name="T48" fmla="*/ 163 w 234"/>
                  <a:gd name="T49" fmla="*/ 111 h 166"/>
                  <a:gd name="T50" fmla="*/ 163 w 234"/>
                  <a:gd name="T51" fmla="*/ 119 h 166"/>
                  <a:gd name="T52" fmla="*/ 73 w 234"/>
                  <a:gd name="T53" fmla="*/ 104 h 166"/>
                  <a:gd name="T54" fmla="*/ 73 w 234"/>
                  <a:gd name="T55" fmla="*/ 96 h 166"/>
                  <a:gd name="T56" fmla="*/ 167 w 234"/>
                  <a:gd name="T57" fmla="*/ 100 h 166"/>
                  <a:gd name="T58" fmla="*/ 192 w 234"/>
                  <a:gd name="T59" fmla="*/ 148 h 166"/>
                  <a:gd name="T60" fmla="*/ 192 w 234"/>
                  <a:gd name="T61" fmla="*/ 111 h 166"/>
                  <a:gd name="T62" fmla="*/ 192 w 234"/>
                  <a:gd name="T63" fmla="*/ 14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166">
                    <a:moveTo>
                      <a:pt x="207" y="65"/>
                    </a:moveTo>
                    <a:cubicBezTo>
                      <a:pt x="203" y="8"/>
                      <a:pt x="203" y="8"/>
                      <a:pt x="203" y="8"/>
                    </a:cubicBezTo>
                    <a:cubicBezTo>
                      <a:pt x="203" y="4"/>
                      <a:pt x="199" y="0"/>
                      <a:pt x="195" y="0"/>
                    </a:cubicBezTo>
                    <a:cubicBezTo>
                      <a:pt x="40" y="0"/>
                      <a:pt x="40" y="0"/>
                      <a:pt x="40" y="0"/>
                    </a:cubicBezTo>
                    <a:cubicBezTo>
                      <a:pt x="36" y="0"/>
                      <a:pt x="32" y="4"/>
                      <a:pt x="32" y="8"/>
                    </a:cubicBezTo>
                    <a:cubicBezTo>
                      <a:pt x="28" y="66"/>
                      <a:pt x="28" y="66"/>
                      <a:pt x="28" y="66"/>
                    </a:cubicBezTo>
                    <a:cubicBezTo>
                      <a:pt x="28" y="66"/>
                      <a:pt x="0" y="84"/>
                      <a:pt x="0" y="88"/>
                    </a:cubicBezTo>
                    <a:cubicBezTo>
                      <a:pt x="0" y="158"/>
                      <a:pt x="0" y="158"/>
                      <a:pt x="0" y="158"/>
                    </a:cubicBezTo>
                    <a:cubicBezTo>
                      <a:pt x="0" y="162"/>
                      <a:pt x="4" y="166"/>
                      <a:pt x="9" y="166"/>
                    </a:cubicBezTo>
                    <a:cubicBezTo>
                      <a:pt x="225" y="166"/>
                      <a:pt x="225" y="166"/>
                      <a:pt x="225" y="166"/>
                    </a:cubicBezTo>
                    <a:cubicBezTo>
                      <a:pt x="230" y="166"/>
                      <a:pt x="234" y="162"/>
                      <a:pt x="234" y="158"/>
                    </a:cubicBezTo>
                    <a:cubicBezTo>
                      <a:pt x="234" y="88"/>
                      <a:pt x="234" y="88"/>
                      <a:pt x="234" y="88"/>
                    </a:cubicBezTo>
                    <a:cubicBezTo>
                      <a:pt x="234" y="84"/>
                      <a:pt x="207" y="66"/>
                      <a:pt x="207" y="65"/>
                    </a:cubicBezTo>
                    <a:close/>
                    <a:moveTo>
                      <a:pt x="42" y="58"/>
                    </a:moveTo>
                    <a:cubicBezTo>
                      <a:pt x="42" y="21"/>
                      <a:pt x="42" y="21"/>
                      <a:pt x="42" y="21"/>
                    </a:cubicBezTo>
                    <a:cubicBezTo>
                      <a:pt x="42" y="17"/>
                      <a:pt x="46" y="13"/>
                      <a:pt x="50" y="13"/>
                    </a:cubicBezTo>
                    <a:cubicBezTo>
                      <a:pt x="185" y="13"/>
                      <a:pt x="185" y="13"/>
                      <a:pt x="185" y="13"/>
                    </a:cubicBezTo>
                    <a:cubicBezTo>
                      <a:pt x="189" y="13"/>
                      <a:pt x="193" y="17"/>
                      <a:pt x="193" y="21"/>
                    </a:cubicBezTo>
                    <a:cubicBezTo>
                      <a:pt x="193" y="58"/>
                      <a:pt x="193" y="58"/>
                      <a:pt x="193" y="58"/>
                    </a:cubicBezTo>
                    <a:cubicBezTo>
                      <a:pt x="193" y="63"/>
                      <a:pt x="193" y="66"/>
                      <a:pt x="193" y="66"/>
                    </a:cubicBezTo>
                    <a:cubicBezTo>
                      <a:pt x="193" y="66"/>
                      <a:pt x="193" y="66"/>
                      <a:pt x="193" y="66"/>
                    </a:cubicBezTo>
                    <a:cubicBezTo>
                      <a:pt x="193" y="66"/>
                      <a:pt x="189" y="66"/>
                      <a:pt x="185" y="66"/>
                    </a:cubicBezTo>
                    <a:cubicBezTo>
                      <a:pt x="50" y="66"/>
                      <a:pt x="50" y="66"/>
                      <a:pt x="50" y="66"/>
                    </a:cubicBezTo>
                    <a:cubicBezTo>
                      <a:pt x="46" y="66"/>
                      <a:pt x="42" y="66"/>
                      <a:pt x="42" y="66"/>
                    </a:cubicBezTo>
                    <a:cubicBezTo>
                      <a:pt x="42" y="66"/>
                      <a:pt x="42" y="66"/>
                      <a:pt x="42" y="66"/>
                    </a:cubicBezTo>
                    <a:cubicBezTo>
                      <a:pt x="42" y="66"/>
                      <a:pt x="42" y="63"/>
                      <a:pt x="42" y="58"/>
                    </a:cubicBezTo>
                    <a:close/>
                    <a:moveTo>
                      <a:pt x="43" y="148"/>
                    </a:moveTo>
                    <a:cubicBezTo>
                      <a:pt x="32" y="148"/>
                      <a:pt x="24" y="140"/>
                      <a:pt x="24" y="130"/>
                    </a:cubicBezTo>
                    <a:cubicBezTo>
                      <a:pt x="24" y="119"/>
                      <a:pt x="32" y="111"/>
                      <a:pt x="43" y="111"/>
                    </a:cubicBezTo>
                    <a:cubicBezTo>
                      <a:pt x="53" y="111"/>
                      <a:pt x="61" y="119"/>
                      <a:pt x="61" y="130"/>
                    </a:cubicBezTo>
                    <a:cubicBezTo>
                      <a:pt x="61" y="140"/>
                      <a:pt x="53" y="148"/>
                      <a:pt x="43" y="148"/>
                    </a:cubicBezTo>
                    <a:close/>
                    <a:moveTo>
                      <a:pt x="163" y="149"/>
                    </a:moveTo>
                    <a:cubicBezTo>
                      <a:pt x="73" y="149"/>
                      <a:pt x="73" y="149"/>
                      <a:pt x="73" y="149"/>
                    </a:cubicBezTo>
                    <a:cubicBezTo>
                      <a:pt x="71" y="149"/>
                      <a:pt x="69" y="147"/>
                      <a:pt x="69" y="145"/>
                    </a:cubicBezTo>
                    <a:cubicBezTo>
                      <a:pt x="69" y="143"/>
                      <a:pt x="71" y="141"/>
                      <a:pt x="73" y="141"/>
                    </a:cubicBezTo>
                    <a:cubicBezTo>
                      <a:pt x="163" y="141"/>
                      <a:pt x="163" y="141"/>
                      <a:pt x="163" y="141"/>
                    </a:cubicBezTo>
                    <a:cubicBezTo>
                      <a:pt x="165" y="141"/>
                      <a:pt x="167" y="143"/>
                      <a:pt x="167" y="145"/>
                    </a:cubicBezTo>
                    <a:cubicBezTo>
                      <a:pt x="167" y="147"/>
                      <a:pt x="165" y="149"/>
                      <a:pt x="163" y="149"/>
                    </a:cubicBezTo>
                    <a:close/>
                    <a:moveTo>
                      <a:pt x="163" y="134"/>
                    </a:moveTo>
                    <a:cubicBezTo>
                      <a:pt x="73" y="134"/>
                      <a:pt x="73" y="134"/>
                      <a:pt x="73" y="134"/>
                    </a:cubicBezTo>
                    <a:cubicBezTo>
                      <a:pt x="71" y="134"/>
                      <a:pt x="69" y="132"/>
                      <a:pt x="69" y="130"/>
                    </a:cubicBezTo>
                    <a:cubicBezTo>
                      <a:pt x="69" y="128"/>
                      <a:pt x="71" y="126"/>
                      <a:pt x="73" y="126"/>
                    </a:cubicBezTo>
                    <a:cubicBezTo>
                      <a:pt x="163" y="126"/>
                      <a:pt x="163" y="126"/>
                      <a:pt x="163" y="126"/>
                    </a:cubicBezTo>
                    <a:cubicBezTo>
                      <a:pt x="165" y="126"/>
                      <a:pt x="167" y="128"/>
                      <a:pt x="167" y="130"/>
                    </a:cubicBezTo>
                    <a:cubicBezTo>
                      <a:pt x="167" y="132"/>
                      <a:pt x="165" y="134"/>
                      <a:pt x="163" y="134"/>
                    </a:cubicBezTo>
                    <a:close/>
                    <a:moveTo>
                      <a:pt x="163" y="119"/>
                    </a:moveTo>
                    <a:cubicBezTo>
                      <a:pt x="73" y="119"/>
                      <a:pt x="73" y="119"/>
                      <a:pt x="73" y="119"/>
                    </a:cubicBezTo>
                    <a:cubicBezTo>
                      <a:pt x="71" y="119"/>
                      <a:pt x="69" y="117"/>
                      <a:pt x="69" y="115"/>
                    </a:cubicBezTo>
                    <a:cubicBezTo>
                      <a:pt x="69" y="113"/>
                      <a:pt x="71" y="111"/>
                      <a:pt x="73" y="111"/>
                    </a:cubicBezTo>
                    <a:cubicBezTo>
                      <a:pt x="163" y="111"/>
                      <a:pt x="163" y="111"/>
                      <a:pt x="163" y="111"/>
                    </a:cubicBezTo>
                    <a:cubicBezTo>
                      <a:pt x="165" y="111"/>
                      <a:pt x="167" y="113"/>
                      <a:pt x="167" y="115"/>
                    </a:cubicBezTo>
                    <a:cubicBezTo>
                      <a:pt x="167" y="117"/>
                      <a:pt x="165" y="119"/>
                      <a:pt x="163" y="119"/>
                    </a:cubicBezTo>
                    <a:close/>
                    <a:moveTo>
                      <a:pt x="163" y="104"/>
                    </a:moveTo>
                    <a:cubicBezTo>
                      <a:pt x="73" y="104"/>
                      <a:pt x="73" y="104"/>
                      <a:pt x="73" y="104"/>
                    </a:cubicBezTo>
                    <a:cubicBezTo>
                      <a:pt x="71" y="104"/>
                      <a:pt x="69" y="103"/>
                      <a:pt x="69" y="100"/>
                    </a:cubicBezTo>
                    <a:cubicBezTo>
                      <a:pt x="69" y="98"/>
                      <a:pt x="71" y="96"/>
                      <a:pt x="73" y="96"/>
                    </a:cubicBezTo>
                    <a:cubicBezTo>
                      <a:pt x="163" y="96"/>
                      <a:pt x="163" y="96"/>
                      <a:pt x="163" y="96"/>
                    </a:cubicBezTo>
                    <a:cubicBezTo>
                      <a:pt x="165" y="96"/>
                      <a:pt x="167" y="98"/>
                      <a:pt x="167" y="100"/>
                    </a:cubicBezTo>
                    <a:cubicBezTo>
                      <a:pt x="167" y="103"/>
                      <a:pt x="165" y="104"/>
                      <a:pt x="163" y="104"/>
                    </a:cubicBezTo>
                    <a:close/>
                    <a:moveTo>
                      <a:pt x="192" y="148"/>
                    </a:moveTo>
                    <a:cubicBezTo>
                      <a:pt x="182" y="148"/>
                      <a:pt x="174" y="140"/>
                      <a:pt x="174" y="130"/>
                    </a:cubicBezTo>
                    <a:cubicBezTo>
                      <a:pt x="174" y="119"/>
                      <a:pt x="182" y="111"/>
                      <a:pt x="192" y="111"/>
                    </a:cubicBezTo>
                    <a:cubicBezTo>
                      <a:pt x="202" y="111"/>
                      <a:pt x="211" y="119"/>
                      <a:pt x="211" y="130"/>
                    </a:cubicBezTo>
                    <a:cubicBezTo>
                      <a:pt x="211" y="140"/>
                      <a:pt x="202" y="148"/>
                      <a:pt x="192" y="1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43"/>
                <a:endParaRPr lang="en-US" sz="1600">
                  <a:solidFill>
                    <a:srgbClr val="000000"/>
                  </a:solidFill>
                </a:endParaRPr>
              </a:p>
            </p:txBody>
          </p:sp>
        </p:grpSp>
      </p:grpSp>
      <p:grpSp>
        <p:nvGrpSpPr>
          <p:cNvPr id="143" name="Group 142"/>
          <p:cNvGrpSpPr/>
          <p:nvPr/>
        </p:nvGrpSpPr>
        <p:grpSpPr>
          <a:xfrm>
            <a:off x="3440633" y="3403039"/>
            <a:ext cx="720400" cy="720400"/>
            <a:chOff x="3552730" y="3784239"/>
            <a:chExt cx="720400" cy="720400"/>
          </a:xfrm>
        </p:grpSpPr>
        <p:sp>
          <p:nvSpPr>
            <p:cNvPr id="183" name="Oval 182"/>
            <p:cNvSpPr/>
            <p:nvPr/>
          </p:nvSpPr>
          <p:spPr>
            <a:xfrm>
              <a:off x="3552730" y="3784239"/>
              <a:ext cx="720400" cy="720400"/>
            </a:xfrm>
            <a:prstGeom prst="ellipse">
              <a:avLst/>
            </a:prstGeom>
            <a:gradFill flip="none" rotWithShape="1">
              <a:gsLst>
                <a:gs pos="1000">
                  <a:schemeClr val="accent2">
                    <a:alpha val="20000"/>
                  </a:schemeClr>
                </a:gs>
                <a:gs pos="100000">
                  <a:schemeClr val="accent2"/>
                </a:gs>
              </a:gsLst>
              <a:lin ang="13500000" scaled="1"/>
              <a:tileRect/>
            </a:gradFill>
            <a:ln w="9525" cap="flat" cmpd="sng" algn="ctr">
              <a:solidFill>
                <a:schemeClr val="accent6">
                  <a:lumMod val="40000"/>
                  <a:lumOff val="60000"/>
                  <a:alpha val="47000"/>
                </a:scheme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US" sz="1600" dirty="0">
                <a:solidFill>
                  <a:srgbClr val="FFFFFF"/>
                </a:solidFill>
                <a:cs typeface="Arial" charset="0"/>
              </a:endParaRPr>
            </a:p>
          </p:txBody>
        </p:sp>
        <p:pic>
          <p:nvPicPr>
            <p:cNvPr id="116" name="Picture 115" descr="stethoscop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231787">
              <a:off x="3693876" y="3919140"/>
              <a:ext cx="425654" cy="462667"/>
            </a:xfrm>
            <a:prstGeom prst="rect">
              <a:avLst/>
            </a:prstGeom>
            <a:effectLst/>
          </p:spPr>
        </p:pic>
      </p:grpSp>
      <p:grpSp>
        <p:nvGrpSpPr>
          <p:cNvPr id="139" name="Group 138"/>
          <p:cNvGrpSpPr/>
          <p:nvPr/>
        </p:nvGrpSpPr>
        <p:grpSpPr>
          <a:xfrm>
            <a:off x="2648871" y="3403039"/>
            <a:ext cx="720400" cy="720400"/>
            <a:chOff x="2804928" y="3784239"/>
            <a:chExt cx="720400" cy="720400"/>
          </a:xfrm>
        </p:grpSpPr>
        <p:sp>
          <p:nvSpPr>
            <p:cNvPr id="182" name="Oval 181"/>
            <p:cNvSpPr/>
            <p:nvPr/>
          </p:nvSpPr>
          <p:spPr>
            <a:xfrm>
              <a:off x="2804928" y="3784239"/>
              <a:ext cx="720400" cy="720400"/>
            </a:xfrm>
            <a:prstGeom prst="ellipse">
              <a:avLst/>
            </a:prstGeom>
            <a:gradFill flip="none" rotWithShape="1">
              <a:gsLst>
                <a:gs pos="1000">
                  <a:schemeClr val="accent2">
                    <a:alpha val="20000"/>
                  </a:schemeClr>
                </a:gs>
                <a:gs pos="100000">
                  <a:schemeClr val="accent2"/>
                </a:gs>
              </a:gsLst>
              <a:lin ang="13500000" scaled="1"/>
              <a:tileRect/>
            </a:gradFill>
            <a:ln w="9525" cap="flat" cmpd="sng" algn="ctr">
              <a:solidFill>
                <a:schemeClr val="accent6">
                  <a:lumMod val="40000"/>
                  <a:lumOff val="60000"/>
                  <a:alpha val="47000"/>
                </a:scheme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US" sz="1600" dirty="0">
                <a:solidFill>
                  <a:srgbClr val="FFFFFF"/>
                </a:solidFill>
                <a:cs typeface="Arial" charset="0"/>
              </a:endParaRPr>
            </a:p>
          </p:txBody>
        </p:sp>
        <p:grpSp>
          <p:nvGrpSpPr>
            <p:cNvPr id="117" name="Group 116"/>
            <p:cNvGrpSpPr/>
            <p:nvPr/>
          </p:nvGrpSpPr>
          <p:grpSpPr>
            <a:xfrm flipH="1">
              <a:off x="2952363" y="3994755"/>
              <a:ext cx="425529" cy="273206"/>
              <a:chOff x="3326839" y="3376407"/>
              <a:chExt cx="799598" cy="513373"/>
            </a:xfrm>
          </p:grpSpPr>
          <p:sp>
            <p:nvSpPr>
              <p:cNvPr id="118" name="Freeform 38"/>
              <p:cNvSpPr>
                <a:spLocks/>
              </p:cNvSpPr>
              <p:nvPr/>
            </p:nvSpPr>
            <p:spPr bwMode="auto">
              <a:xfrm>
                <a:off x="3564776" y="3740682"/>
                <a:ext cx="561661" cy="67772"/>
              </a:xfrm>
              <a:custGeom>
                <a:avLst/>
                <a:gdLst/>
                <a:ahLst/>
                <a:cxnLst>
                  <a:cxn ang="0">
                    <a:pos x="0" y="0"/>
                  </a:cxn>
                  <a:cxn ang="0">
                    <a:pos x="0" y="17"/>
                  </a:cxn>
                  <a:cxn ang="0">
                    <a:pos x="70" y="17"/>
                  </a:cxn>
                  <a:cxn ang="0">
                    <a:pos x="86" y="5"/>
                  </a:cxn>
                  <a:cxn ang="0">
                    <a:pos x="102" y="17"/>
                  </a:cxn>
                  <a:cxn ang="0">
                    <a:pos x="108" y="17"/>
                  </a:cxn>
                  <a:cxn ang="0">
                    <a:pos x="124" y="5"/>
                  </a:cxn>
                  <a:cxn ang="0">
                    <a:pos x="140" y="17"/>
                  </a:cxn>
                  <a:cxn ang="0">
                    <a:pos x="147" y="17"/>
                  </a:cxn>
                  <a:cxn ang="0">
                    <a:pos x="147" y="0"/>
                  </a:cxn>
                  <a:cxn ang="0">
                    <a:pos x="0" y="0"/>
                  </a:cxn>
                </a:cxnLst>
                <a:rect l="0" t="0" r="r" b="b"/>
                <a:pathLst>
                  <a:path w="147" h="17">
                    <a:moveTo>
                      <a:pt x="0" y="0"/>
                    </a:moveTo>
                    <a:cubicBezTo>
                      <a:pt x="0" y="17"/>
                      <a:pt x="0" y="17"/>
                      <a:pt x="0" y="17"/>
                    </a:cubicBezTo>
                    <a:cubicBezTo>
                      <a:pt x="70" y="17"/>
                      <a:pt x="70" y="17"/>
                      <a:pt x="70" y="17"/>
                    </a:cubicBezTo>
                    <a:cubicBezTo>
                      <a:pt x="72" y="10"/>
                      <a:pt x="78" y="5"/>
                      <a:pt x="86" y="5"/>
                    </a:cubicBezTo>
                    <a:cubicBezTo>
                      <a:pt x="94" y="5"/>
                      <a:pt x="100" y="10"/>
                      <a:pt x="102" y="17"/>
                    </a:cubicBezTo>
                    <a:cubicBezTo>
                      <a:pt x="108" y="17"/>
                      <a:pt x="108" y="17"/>
                      <a:pt x="108" y="17"/>
                    </a:cubicBezTo>
                    <a:cubicBezTo>
                      <a:pt x="110" y="10"/>
                      <a:pt x="116" y="5"/>
                      <a:pt x="124" y="5"/>
                    </a:cubicBezTo>
                    <a:cubicBezTo>
                      <a:pt x="132" y="5"/>
                      <a:pt x="138" y="10"/>
                      <a:pt x="140" y="17"/>
                    </a:cubicBezTo>
                    <a:cubicBezTo>
                      <a:pt x="147" y="17"/>
                      <a:pt x="147" y="17"/>
                      <a:pt x="147" y="17"/>
                    </a:cubicBezTo>
                    <a:cubicBezTo>
                      <a:pt x="147" y="0"/>
                      <a:pt x="147" y="0"/>
                      <a:pt x="147" y="0"/>
                    </a:cubicBezTo>
                    <a:lnTo>
                      <a:pt x="0" y="0"/>
                    </a:ln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19" name="Freeform 39"/>
              <p:cNvSpPr>
                <a:spLocks/>
              </p:cNvSpPr>
              <p:nvPr/>
            </p:nvSpPr>
            <p:spPr bwMode="auto">
              <a:xfrm>
                <a:off x="3349500" y="3481454"/>
                <a:ext cx="233081" cy="138933"/>
              </a:xfrm>
              <a:custGeom>
                <a:avLst/>
                <a:gdLst/>
                <a:ahLst/>
                <a:cxnLst>
                  <a:cxn ang="0">
                    <a:pos x="0" y="35"/>
                  </a:cxn>
                  <a:cxn ang="0">
                    <a:pos x="0" y="30"/>
                  </a:cxn>
                  <a:cxn ang="0">
                    <a:pos x="4" y="24"/>
                  </a:cxn>
                  <a:cxn ang="0">
                    <a:pos x="8" y="23"/>
                  </a:cxn>
                  <a:cxn ang="0">
                    <a:pos x="8" y="7"/>
                  </a:cxn>
                  <a:cxn ang="0">
                    <a:pos x="15" y="0"/>
                  </a:cxn>
                  <a:cxn ang="0">
                    <a:pos x="54" y="0"/>
                  </a:cxn>
                  <a:cxn ang="0">
                    <a:pos x="61" y="7"/>
                  </a:cxn>
                  <a:cxn ang="0">
                    <a:pos x="61" y="35"/>
                  </a:cxn>
                  <a:cxn ang="0">
                    <a:pos x="0" y="35"/>
                  </a:cxn>
                </a:cxnLst>
                <a:rect l="0" t="0" r="r" b="b"/>
                <a:pathLst>
                  <a:path w="61" h="35">
                    <a:moveTo>
                      <a:pt x="0" y="35"/>
                    </a:moveTo>
                    <a:cubicBezTo>
                      <a:pt x="0" y="30"/>
                      <a:pt x="0" y="30"/>
                      <a:pt x="0" y="30"/>
                    </a:cubicBezTo>
                    <a:cubicBezTo>
                      <a:pt x="0" y="28"/>
                      <a:pt x="2" y="25"/>
                      <a:pt x="4" y="24"/>
                    </a:cubicBezTo>
                    <a:cubicBezTo>
                      <a:pt x="8" y="23"/>
                      <a:pt x="8" y="23"/>
                      <a:pt x="8" y="23"/>
                    </a:cubicBezTo>
                    <a:cubicBezTo>
                      <a:pt x="8" y="7"/>
                      <a:pt x="8" y="7"/>
                      <a:pt x="8" y="7"/>
                    </a:cubicBezTo>
                    <a:cubicBezTo>
                      <a:pt x="8" y="3"/>
                      <a:pt x="11" y="0"/>
                      <a:pt x="15" y="0"/>
                    </a:cubicBezTo>
                    <a:cubicBezTo>
                      <a:pt x="54" y="0"/>
                      <a:pt x="54" y="0"/>
                      <a:pt x="54" y="0"/>
                    </a:cubicBezTo>
                    <a:cubicBezTo>
                      <a:pt x="58" y="0"/>
                      <a:pt x="61" y="3"/>
                      <a:pt x="61" y="7"/>
                    </a:cubicBezTo>
                    <a:cubicBezTo>
                      <a:pt x="61" y="35"/>
                      <a:pt x="61" y="35"/>
                      <a:pt x="61" y="35"/>
                    </a:cubicBezTo>
                    <a:lnTo>
                      <a:pt x="0" y="35"/>
                    </a:ln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20" name="Freeform 40"/>
              <p:cNvSpPr>
                <a:spLocks noEditPoints="1"/>
              </p:cNvSpPr>
              <p:nvPr/>
            </p:nvSpPr>
            <p:spPr bwMode="auto">
              <a:xfrm>
                <a:off x="3326839" y="3456039"/>
                <a:ext cx="280022" cy="352415"/>
              </a:xfrm>
              <a:custGeom>
                <a:avLst/>
                <a:gdLst/>
                <a:ahLst/>
                <a:cxnLst>
                  <a:cxn ang="0">
                    <a:pos x="60" y="0"/>
                  </a:cxn>
                  <a:cxn ang="0">
                    <a:pos x="21" y="0"/>
                  </a:cxn>
                  <a:cxn ang="0">
                    <a:pos x="8" y="12"/>
                  </a:cxn>
                  <a:cxn ang="0">
                    <a:pos x="8" y="24"/>
                  </a:cxn>
                  <a:cxn ang="0">
                    <a:pos x="0" y="36"/>
                  </a:cxn>
                  <a:cxn ang="0">
                    <a:pos x="0" y="75"/>
                  </a:cxn>
                  <a:cxn ang="0">
                    <a:pos x="10" y="88"/>
                  </a:cxn>
                  <a:cxn ang="0">
                    <a:pos x="26" y="76"/>
                  </a:cxn>
                  <a:cxn ang="0">
                    <a:pos x="42" y="88"/>
                  </a:cxn>
                  <a:cxn ang="0">
                    <a:pos x="54" y="88"/>
                  </a:cxn>
                  <a:cxn ang="0">
                    <a:pos x="60" y="88"/>
                  </a:cxn>
                  <a:cxn ang="0">
                    <a:pos x="73" y="75"/>
                  </a:cxn>
                  <a:cxn ang="0">
                    <a:pos x="73" y="12"/>
                  </a:cxn>
                  <a:cxn ang="0">
                    <a:pos x="60" y="0"/>
                  </a:cxn>
                  <a:cxn ang="0">
                    <a:pos x="70" y="44"/>
                  </a:cxn>
                  <a:cxn ang="0">
                    <a:pos x="3" y="44"/>
                  </a:cxn>
                  <a:cxn ang="0">
                    <a:pos x="3" y="36"/>
                  </a:cxn>
                  <a:cxn ang="0">
                    <a:pos x="9" y="27"/>
                  </a:cxn>
                  <a:cxn ang="0">
                    <a:pos x="11" y="26"/>
                  </a:cxn>
                  <a:cxn ang="0">
                    <a:pos x="11" y="12"/>
                  </a:cxn>
                  <a:cxn ang="0">
                    <a:pos x="21" y="3"/>
                  </a:cxn>
                  <a:cxn ang="0">
                    <a:pos x="60" y="3"/>
                  </a:cxn>
                  <a:cxn ang="0">
                    <a:pos x="70" y="12"/>
                  </a:cxn>
                  <a:cxn ang="0">
                    <a:pos x="70" y="44"/>
                  </a:cxn>
                </a:cxnLst>
                <a:rect l="0" t="0" r="r" b="b"/>
                <a:pathLst>
                  <a:path w="73" h="88">
                    <a:moveTo>
                      <a:pt x="60" y="0"/>
                    </a:moveTo>
                    <a:cubicBezTo>
                      <a:pt x="21" y="0"/>
                      <a:pt x="21" y="0"/>
                      <a:pt x="21" y="0"/>
                    </a:cubicBezTo>
                    <a:cubicBezTo>
                      <a:pt x="14" y="0"/>
                      <a:pt x="8" y="5"/>
                      <a:pt x="8" y="12"/>
                    </a:cubicBezTo>
                    <a:cubicBezTo>
                      <a:pt x="8" y="24"/>
                      <a:pt x="8" y="24"/>
                      <a:pt x="8" y="24"/>
                    </a:cubicBezTo>
                    <a:cubicBezTo>
                      <a:pt x="3" y="26"/>
                      <a:pt x="0" y="31"/>
                      <a:pt x="0" y="36"/>
                    </a:cubicBezTo>
                    <a:cubicBezTo>
                      <a:pt x="0" y="75"/>
                      <a:pt x="0" y="75"/>
                      <a:pt x="0" y="75"/>
                    </a:cubicBezTo>
                    <a:cubicBezTo>
                      <a:pt x="0" y="81"/>
                      <a:pt x="4" y="86"/>
                      <a:pt x="10" y="88"/>
                    </a:cubicBezTo>
                    <a:cubicBezTo>
                      <a:pt x="12" y="81"/>
                      <a:pt x="18" y="76"/>
                      <a:pt x="26" y="76"/>
                    </a:cubicBezTo>
                    <a:cubicBezTo>
                      <a:pt x="34" y="76"/>
                      <a:pt x="40" y="81"/>
                      <a:pt x="42" y="88"/>
                    </a:cubicBezTo>
                    <a:cubicBezTo>
                      <a:pt x="54" y="88"/>
                      <a:pt x="54" y="88"/>
                      <a:pt x="54" y="88"/>
                    </a:cubicBezTo>
                    <a:cubicBezTo>
                      <a:pt x="60" y="88"/>
                      <a:pt x="60" y="88"/>
                      <a:pt x="60" y="88"/>
                    </a:cubicBezTo>
                    <a:cubicBezTo>
                      <a:pt x="67" y="88"/>
                      <a:pt x="73" y="82"/>
                      <a:pt x="73" y="75"/>
                    </a:cubicBezTo>
                    <a:cubicBezTo>
                      <a:pt x="73" y="12"/>
                      <a:pt x="73" y="12"/>
                      <a:pt x="73" y="12"/>
                    </a:cubicBezTo>
                    <a:cubicBezTo>
                      <a:pt x="73" y="5"/>
                      <a:pt x="67" y="0"/>
                      <a:pt x="60" y="0"/>
                    </a:cubicBezTo>
                    <a:close/>
                    <a:moveTo>
                      <a:pt x="70" y="44"/>
                    </a:moveTo>
                    <a:cubicBezTo>
                      <a:pt x="3" y="44"/>
                      <a:pt x="3" y="44"/>
                      <a:pt x="3" y="44"/>
                    </a:cubicBezTo>
                    <a:cubicBezTo>
                      <a:pt x="3" y="36"/>
                      <a:pt x="3" y="36"/>
                      <a:pt x="3" y="36"/>
                    </a:cubicBezTo>
                    <a:cubicBezTo>
                      <a:pt x="3" y="32"/>
                      <a:pt x="5" y="29"/>
                      <a:pt x="9" y="27"/>
                    </a:cubicBezTo>
                    <a:cubicBezTo>
                      <a:pt x="11" y="26"/>
                      <a:pt x="11" y="26"/>
                      <a:pt x="11" y="26"/>
                    </a:cubicBezTo>
                    <a:cubicBezTo>
                      <a:pt x="11" y="12"/>
                      <a:pt x="11" y="12"/>
                      <a:pt x="11" y="12"/>
                    </a:cubicBezTo>
                    <a:cubicBezTo>
                      <a:pt x="11" y="7"/>
                      <a:pt x="15" y="3"/>
                      <a:pt x="21" y="3"/>
                    </a:cubicBezTo>
                    <a:cubicBezTo>
                      <a:pt x="60" y="3"/>
                      <a:pt x="60" y="3"/>
                      <a:pt x="60" y="3"/>
                    </a:cubicBezTo>
                    <a:cubicBezTo>
                      <a:pt x="65" y="3"/>
                      <a:pt x="70" y="7"/>
                      <a:pt x="70" y="12"/>
                    </a:cubicBezTo>
                    <a:lnTo>
                      <a:pt x="70" y="44"/>
                    </a:ln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21" name="Freeform 41"/>
              <p:cNvSpPr>
                <a:spLocks noEditPoints="1"/>
              </p:cNvSpPr>
              <p:nvPr/>
            </p:nvSpPr>
            <p:spPr bwMode="auto">
              <a:xfrm>
                <a:off x="3835085" y="3764402"/>
                <a:ext cx="114922" cy="125378"/>
              </a:xfrm>
              <a:custGeom>
                <a:avLst/>
                <a:gdLst/>
                <a:ahLst/>
                <a:cxnLst>
                  <a:cxn ang="0">
                    <a:pos x="15" y="0"/>
                  </a:cxn>
                  <a:cxn ang="0">
                    <a:pos x="0" y="16"/>
                  </a:cxn>
                  <a:cxn ang="0">
                    <a:pos x="15" y="31"/>
                  </a:cxn>
                  <a:cxn ang="0">
                    <a:pos x="30" y="16"/>
                  </a:cxn>
                  <a:cxn ang="0">
                    <a:pos x="15" y="0"/>
                  </a:cxn>
                  <a:cxn ang="0">
                    <a:pos x="15" y="25"/>
                  </a:cxn>
                  <a:cxn ang="0">
                    <a:pos x="6" y="16"/>
                  </a:cxn>
                  <a:cxn ang="0">
                    <a:pos x="15" y="6"/>
                  </a:cxn>
                  <a:cxn ang="0">
                    <a:pos x="24" y="16"/>
                  </a:cxn>
                  <a:cxn ang="0">
                    <a:pos x="15" y="25"/>
                  </a:cxn>
                </a:cxnLst>
                <a:rect l="0" t="0" r="r" b="b"/>
                <a:pathLst>
                  <a:path w="30" h="31">
                    <a:moveTo>
                      <a:pt x="15" y="0"/>
                    </a:moveTo>
                    <a:cubicBezTo>
                      <a:pt x="6" y="0"/>
                      <a:pt x="0" y="7"/>
                      <a:pt x="0" y="16"/>
                    </a:cubicBezTo>
                    <a:cubicBezTo>
                      <a:pt x="0" y="24"/>
                      <a:pt x="6" y="31"/>
                      <a:pt x="15" y="31"/>
                    </a:cubicBezTo>
                    <a:cubicBezTo>
                      <a:pt x="23" y="31"/>
                      <a:pt x="30" y="24"/>
                      <a:pt x="30" y="16"/>
                    </a:cubicBezTo>
                    <a:cubicBezTo>
                      <a:pt x="30" y="7"/>
                      <a:pt x="23" y="0"/>
                      <a:pt x="15" y="0"/>
                    </a:cubicBezTo>
                    <a:close/>
                    <a:moveTo>
                      <a:pt x="15" y="25"/>
                    </a:moveTo>
                    <a:cubicBezTo>
                      <a:pt x="10" y="25"/>
                      <a:pt x="6" y="21"/>
                      <a:pt x="6" y="16"/>
                    </a:cubicBezTo>
                    <a:cubicBezTo>
                      <a:pt x="6" y="10"/>
                      <a:pt x="10" y="6"/>
                      <a:pt x="15" y="6"/>
                    </a:cubicBezTo>
                    <a:cubicBezTo>
                      <a:pt x="20" y="6"/>
                      <a:pt x="24" y="10"/>
                      <a:pt x="24" y="16"/>
                    </a:cubicBezTo>
                    <a:cubicBezTo>
                      <a:pt x="24" y="21"/>
                      <a:pt x="20" y="25"/>
                      <a:pt x="15" y="25"/>
                    </a:cubicBez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22" name="Freeform 42"/>
              <p:cNvSpPr>
                <a:spLocks noEditPoints="1"/>
              </p:cNvSpPr>
              <p:nvPr/>
            </p:nvSpPr>
            <p:spPr bwMode="auto">
              <a:xfrm>
                <a:off x="3980761" y="3764402"/>
                <a:ext cx="114922" cy="125378"/>
              </a:xfrm>
              <a:custGeom>
                <a:avLst/>
                <a:gdLst/>
                <a:ahLst/>
                <a:cxnLst>
                  <a:cxn ang="0">
                    <a:pos x="15" y="0"/>
                  </a:cxn>
                  <a:cxn ang="0">
                    <a:pos x="0" y="16"/>
                  </a:cxn>
                  <a:cxn ang="0">
                    <a:pos x="15" y="31"/>
                  </a:cxn>
                  <a:cxn ang="0">
                    <a:pos x="30" y="16"/>
                  </a:cxn>
                  <a:cxn ang="0">
                    <a:pos x="15" y="0"/>
                  </a:cxn>
                  <a:cxn ang="0">
                    <a:pos x="15" y="25"/>
                  </a:cxn>
                  <a:cxn ang="0">
                    <a:pos x="6" y="16"/>
                  </a:cxn>
                  <a:cxn ang="0">
                    <a:pos x="15" y="6"/>
                  </a:cxn>
                  <a:cxn ang="0">
                    <a:pos x="24" y="16"/>
                  </a:cxn>
                  <a:cxn ang="0">
                    <a:pos x="15" y="25"/>
                  </a:cxn>
                </a:cxnLst>
                <a:rect l="0" t="0" r="r" b="b"/>
                <a:pathLst>
                  <a:path w="30" h="31">
                    <a:moveTo>
                      <a:pt x="15" y="0"/>
                    </a:moveTo>
                    <a:cubicBezTo>
                      <a:pt x="7" y="0"/>
                      <a:pt x="0" y="7"/>
                      <a:pt x="0" y="16"/>
                    </a:cubicBezTo>
                    <a:cubicBezTo>
                      <a:pt x="0" y="24"/>
                      <a:pt x="7" y="31"/>
                      <a:pt x="15" y="31"/>
                    </a:cubicBezTo>
                    <a:cubicBezTo>
                      <a:pt x="24" y="31"/>
                      <a:pt x="30" y="24"/>
                      <a:pt x="30" y="16"/>
                    </a:cubicBezTo>
                    <a:cubicBezTo>
                      <a:pt x="30" y="7"/>
                      <a:pt x="24" y="0"/>
                      <a:pt x="15" y="0"/>
                    </a:cubicBezTo>
                    <a:close/>
                    <a:moveTo>
                      <a:pt x="15" y="25"/>
                    </a:moveTo>
                    <a:cubicBezTo>
                      <a:pt x="10" y="25"/>
                      <a:pt x="6" y="21"/>
                      <a:pt x="6" y="16"/>
                    </a:cubicBezTo>
                    <a:cubicBezTo>
                      <a:pt x="6" y="10"/>
                      <a:pt x="10" y="6"/>
                      <a:pt x="15" y="6"/>
                    </a:cubicBezTo>
                    <a:cubicBezTo>
                      <a:pt x="20" y="6"/>
                      <a:pt x="24" y="10"/>
                      <a:pt x="24" y="16"/>
                    </a:cubicBezTo>
                    <a:cubicBezTo>
                      <a:pt x="24" y="21"/>
                      <a:pt x="20" y="25"/>
                      <a:pt x="15" y="25"/>
                    </a:cubicBez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23" name="Freeform 43"/>
              <p:cNvSpPr>
                <a:spLocks noEditPoints="1"/>
              </p:cNvSpPr>
              <p:nvPr/>
            </p:nvSpPr>
            <p:spPr bwMode="auto">
              <a:xfrm>
                <a:off x="3368923" y="3764402"/>
                <a:ext cx="114922" cy="125378"/>
              </a:xfrm>
              <a:custGeom>
                <a:avLst/>
                <a:gdLst/>
                <a:ahLst/>
                <a:cxnLst>
                  <a:cxn ang="0">
                    <a:pos x="15" y="0"/>
                  </a:cxn>
                  <a:cxn ang="0">
                    <a:pos x="0" y="16"/>
                  </a:cxn>
                  <a:cxn ang="0">
                    <a:pos x="15" y="31"/>
                  </a:cxn>
                  <a:cxn ang="0">
                    <a:pos x="30" y="16"/>
                  </a:cxn>
                  <a:cxn ang="0">
                    <a:pos x="15" y="0"/>
                  </a:cxn>
                  <a:cxn ang="0">
                    <a:pos x="15" y="25"/>
                  </a:cxn>
                  <a:cxn ang="0">
                    <a:pos x="6" y="16"/>
                  </a:cxn>
                  <a:cxn ang="0">
                    <a:pos x="15" y="6"/>
                  </a:cxn>
                  <a:cxn ang="0">
                    <a:pos x="24" y="16"/>
                  </a:cxn>
                  <a:cxn ang="0">
                    <a:pos x="15" y="25"/>
                  </a:cxn>
                </a:cxnLst>
                <a:rect l="0" t="0" r="r" b="b"/>
                <a:pathLst>
                  <a:path w="30" h="31">
                    <a:moveTo>
                      <a:pt x="15" y="0"/>
                    </a:moveTo>
                    <a:cubicBezTo>
                      <a:pt x="7" y="0"/>
                      <a:pt x="0" y="7"/>
                      <a:pt x="0" y="16"/>
                    </a:cubicBezTo>
                    <a:cubicBezTo>
                      <a:pt x="0" y="24"/>
                      <a:pt x="7" y="31"/>
                      <a:pt x="15" y="31"/>
                    </a:cubicBezTo>
                    <a:cubicBezTo>
                      <a:pt x="24" y="31"/>
                      <a:pt x="30" y="24"/>
                      <a:pt x="30" y="16"/>
                    </a:cubicBezTo>
                    <a:cubicBezTo>
                      <a:pt x="30" y="7"/>
                      <a:pt x="24" y="0"/>
                      <a:pt x="15" y="0"/>
                    </a:cubicBezTo>
                    <a:close/>
                    <a:moveTo>
                      <a:pt x="15" y="25"/>
                    </a:moveTo>
                    <a:cubicBezTo>
                      <a:pt x="10" y="25"/>
                      <a:pt x="6" y="21"/>
                      <a:pt x="6" y="16"/>
                    </a:cubicBezTo>
                    <a:cubicBezTo>
                      <a:pt x="6" y="10"/>
                      <a:pt x="10" y="6"/>
                      <a:pt x="15" y="6"/>
                    </a:cubicBezTo>
                    <a:cubicBezTo>
                      <a:pt x="20" y="6"/>
                      <a:pt x="24" y="10"/>
                      <a:pt x="24" y="16"/>
                    </a:cubicBezTo>
                    <a:cubicBezTo>
                      <a:pt x="24" y="21"/>
                      <a:pt x="20" y="25"/>
                      <a:pt x="15" y="25"/>
                    </a:cubicBez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24" name="Freeform 47"/>
              <p:cNvSpPr>
                <a:spLocks noEditPoints="1"/>
              </p:cNvSpPr>
              <p:nvPr/>
            </p:nvSpPr>
            <p:spPr bwMode="auto">
              <a:xfrm>
                <a:off x="3637614" y="3396739"/>
                <a:ext cx="488823" cy="308363"/>
              </a:xfrm>
              <a:custGeom>
                <a:avLst/>
                <a:gdLst/>
                <a:ahLst/>
                <a:cxnLst>
                  <a:cxn ang="0">
                    <a:pos x="0" y="0"/>
                  </a:cxn>
                  <a:cxn ang="0">
                    <a:pos x="0" y="77"/>
                  </a:cxn>
                  <a:cxn ang="0">
                    <a:pos x="128" y="77"/>
                  </a:cxn>
                  <a:cxn ang="0">
                    <a:pos x="128" y="0"/>
                  </a:cxn>
                  <a:cxn ang="0">
                    <a:pos x="0" y="0"/>
                  </a:cxn>
                  <a:cxn ang="0">
                    <a:pos x="19" y="66"/>
                  </a:cxn>
                  <a:cxn ang="0">
                    <a:pos x="14" y="71"/>
                  </a:cxn>
                  <a:cxn ang="0">
                    <a:pos x="10" y="66"/>
                  </a:cxn>
                  <a:cxn ang="0">
                    <a:pos x="10" y="11"/>
                  </a:cxn>
                  <a:cxn ang="0">
                    <a:pos x="14" y="7"/>
                  </a:cxn>
                  <a:cxn ang="0">
                    <a:pos x="19" y="11"/>
                  </a:cxn>
                  <a:cxn ang="0">
                    <a:pos x="19" y="66"/>
                  </a:cxn>
                  <a:cxn ang="0">
                    <a:pos x="35" y="66"/>
                  </a:cxn>
                  <a:cxn ang="0">
                    <a:pos x="31" y="71"/>
                  </a:cxn>
                  <a:cxn ang="0">
                    <a:pos x="27" y="66"/>
                  </a:cxn>
                  <a:cxn ang="0">
                    <a:pos x="27" y="11"/>
                  </a:cxn>
                  <a:cxn ang="0">
                    <a:pos x="31" y="7"/>
                  </a:cxn>
                  <a:cxn ang="0">
                    <a:pos x="35" y="11"/>
                  </a:cxn>
                  <a:cxn ang="0">
                    <a:pos x="35" y="66"/>
                  </a:cxn>
                  <a:cxn ang="0">
                    <a:pos x="52" y="66"/>
                  </a:cxn>
                  <a:cxn ang="0">
                    <a:pos x="47" y="71"/>
                  </a:cxn>
                  <a:cxn ang="0">
                    <a:pos x="43" y="66"/>
                  </a:cxn>
                  <a:cxn ang="0">
                    <a:pos x="43" y="11"/>
                  </a:cxn>
                  <a:cxn ang="0">
                    <a:pos x="47" y="7"/>
                  </a:cxn>
                  <a:cxn ang="0">
                    <a:pos x="52" y="11"/>
                  </a:cxn>
                  <a:cxn ang="0">
                    <a:pos x="52" y="66"/>
                  </a:cxn>
                  <a:cxn ang="0">
                    <a:pos x="68" y="66"/>
                  </a:cxn>
                  <a:cxn ang="0">
                    <a:pos x="64" y="71"/>
                  </a:cxn>
                  <a:cxn ang="0">
                    <a:pos x="60" y="66"/>
                  </a:cxn>
                  <a:cxn ang="0">
                    <a:pos x="60" y="11"/>
                  </a:cxn>
                  <a:cxn ang="0">
                    <a:pos x="64" y="7"/>
                  </a:cxn>
                  <a:cxn ang="0">
                    <a:pos x="68" y="11"/>
                  </a:cxn>
                  <a:cxn ang="0">
                    <a:pos x="68" y="66"/>
                  </a:cxn>
                  <a:cxn ang="0">
                    <a:pos x="85" y="66"/>
                  </a:cxn>
                  <a:cxn ang="0">
                    <a:pos x="80" y="71"/>
                  </a:cxn>
                  <a:cxn ang="0">
                    <a:pos x="76" y="66"/>
                  </a:cxn>
                  <a:cxn ang="0">
                    <a:pos x="76" y="11"/>
                  </a:cxn>
                  <a:cxn ang="0">
                    <a:pos x="80" y="7"/>
                  </a:cxn>
                  <a:cxn ang="0">
                    <a:pos x="85" y="11"/>
                  </a:cxn>
                  <a:cxn ang="0">
                    <a:pos x="85" y="66"/>
                  </a:cxn>
                  <a:cxn ang="0">
                    <a:pos x="101" y="66"/>
                  </a:cxn>
                  <a:cxn ang="0">
                    <a:pos x="97" y="71"/>
                  </a:cxn>
                  <a:cxn ang="0">
                    <a:pos x="93" y="66"/>
                  </a:cxn>
                  <a:cxn ang="0">
                    <a:pos x="93" y="11"/>
                  </a:cxn>
                  <a:cxn ang="0">
                    <a:pos x="97" y="7"/>
                  </a:cxn>
                  <a:cxn ang="0">
                    <a:pos x="101" y="11"/>
                  </a:cxn>
                  <a:cxn ang="0">
                    <a:pos x="101" y="66"/>
                  </a:cxn>
                  <a:cxn ang="0">
                    <a:pos x="118" y="66"/>
                  </a:cxn>
                  <a:cxn ang="0">
                    <a:pos x="113" y="71"/>
                  </a:cxn>
                  <a:cxn ang="0">
                    <a:pos x="109" y="66"/>
                  </a:cxn>
                  <a:cxn ang="0">
                    <a:pos x="109" y="11"/>
                  </a:cxn>
                  <a:cxn ang="0">
                    <a:pos x="113" y="7"/>
                  </a:cxn>
                  <a:cxn ang="0">
                    <a:pos x="118" y="11"/>
                  </a:cxn>
                  <a:cxn ang="0">
                    <a:pos x="118" y="66"/>
                  </a:cxn>
                </a:cxnLst>
                <a:rect l="0" t="0" r="r" b="b"/>
                <a:pathLst>
                  <a:path w="128" h="77">
                    <a:moveTo>
                      <a:pt x="0" y="0"/>
                    </a:moveTo>
                    <a:cubicBezTo>
                      <a:pt x="0" y="77"/>
                      <a:pt x="0" y="77"/>
                      <a:pt x="0" y="77"/>
                    </a:cubicBezTo>
                    <a:cubicBezTo>
                      <a:pt x="128" y="77"/>
                      <a:pt x="128" y="77"/>
                      <a:pt x="128" y="77"/>
                    </a:cubicBezTo>
                    <a:cubicBezTo>
                      <a:pt x="128" y="0"/>
                      <a:pt x="128" y="0"/>
                      <a:pt x="128" y="0"/>
                    </a:cubicBezTo>
                    <a:lnTo>
                      <a:pt x="0" y="0"/>
                    </a:lnTo>
                    <a:close/>
                    <a:moveTo>
                      <a:pt x="19" y="66"/>
                    </a:moveTo>
                    <a:cubicBezTo>
                      <a:pt x="19" y="69"/>
                      <a:pt x="17" y="71"/>
                      <a:pt x="14" y="71"/>
                    </a:cubicBezTo>
                    <a:cubicBezTo>
                      <a:pt x="12" y="71"/>
                      <a:pt x="10" y="69"/>
                      <a:pt x="10" y="66"/>
                    </a:cubicBezTo>
                    <a:cubicBezTo>
                      <a:pt x="10" y="11"/>
                      <a:pt x="10" y="11"/>
                      <a:pt x="10" y="11"/>
                    </a:cubicBezTo>
                    <a:cubicBezTo>
                      <a:pt x="10" y="9"/>
                      <a:pt x="12" y="7"/>
                      <a:pt x="14" y="7"/>
                    </a:cubicBezTo>
                    <a:cubicBezTo>
                      <a:pt x="17" y="7"/>
                      <a:pt x="19" y="9"/>
                      <a:pt x="19" y="11"/>
                    </a:cubicBezTo>
                    <a:lnTo>
                      <a:pt x="19" y="66"/>
                    </a:lnTo>
                    <a:close/>
                    <a:moveTo>
                      <a:pt x="35" y="66"/>
                    </a:moveTo>
                    <a:cubicBezTo>
                      <a:pt x="35" y="69"/>
                      <a:pt x="33" y="71"/>
                      <a:pt x="31" y="71"/>
                    </a:cubicBezTo>
                    <a:cubicBezTo>
                      <a:pt x="29" y="71"/>
                      <a:pt x="27" y="69"/>
                      <a:pt x="27" y="66"/>
                    </a:cubicBezTo>
                    <a:cubicBezTo>
                      <a:pt x="27" y="11"/>
                      <a:pt x="27" y="11"/>
                      <a:pt x="27" y="11"/>
                    </a:cubicBezTo>
                    <a:cubicBezTo>
                      <a:pt x="27" y="9"/>
                      <a:pt x="29" y="7"/>
                      <a:pt x="31" y="7"/>
                    </a:cubicBezTo>
                    <a:cubicBezTo>
                      <a:pt x="33" y="7"/>
                      <a:pt x="35" y="9"/>
                      <a:pt x="35" y="11"/>
                    </a:cubicBezTo>
                    <a:lnTo>
                      <a:pt x="35" y="66"/>
                    </a:lnTo>
                    <a:close/>
                    <a:moveTo>
                      <a:pt x="52" y="66"/>
                    </a:moveTo>
                    <a:cubicBezTo>
                      <a:pt x="52" y="69"/>
                      <a:pt x="50" y="71"/>
                      <a:pt x="47" y="71"/>
                    </a:cubicBezTo>
                    <a:cubicBezTo>
                      <a:pt x="45" y="71"/>
                      <a:pt x="43" y="69"/>
                      <a:pt x="43" y="66"/>
                    </a:cubicBezTo>
                    <a:cubicBezTo>
                      <a:pt x="43" y="11"/>
                      <a:pt x="43" y="11"/>
                      <a:pt x="43" y="11"/>
                    </a:cubicBezTo>
                    <a:cubicBezTo>
                      <a:pt x="43" y="9"/>
                      <a:pt x="45" y="7"/>
                      <a:pt x="47" y="7"/>
                    </a:cubicBezTo>
                    <a:cubicBezTo>
                      <a:pt x="50" y="7"/>
                      <a:pt x="52" y="9"/>
                      <a:pt x="52" y="11"/>
                    </a:cubicBezTo>
                    <a:lnTo>
                      <a:pt x="52" y="66"/>
                    </a:lnTo>
                    <a:close/>
                    <a:moveTo>
                      <a:pt x="68" y="66"/>
                    </a:moveTo>
                    <a:cubicBezTo>
                      <a:pt x="68" y="69"/>
                      <a:pt x="66" y="71"/>
                      <a:pt x="64" y="71"/>
                    </a:cubicBezTo>
                    <a:cubicBezTo>
                      <a:pt x="62" y="71"/>
                      <a:pt x="60" y="69"/>
                      <a:pt x="60" y="66"/>
                    </a:cubicBezTo>
                    <a:cubicBezTo>
                      <a:pt x="60" y="11"/>
                      <a:pt x="60" y="11"/>
                      <a:pt x="60" y="11"/>
                    </a:cubicBezTo>
                    <a:cubicBezTo>
                      <a:pt x="60" y="9"/>
                      <a:pt x="62" y="7"/>
                      <a:pt x="64" y="7"/>
                    </a:cubicBezTo>
                    <a:cubicBezTo>
                      <a:pt x="66" y="7"/>
                      <a:pt x="68" y="9"/>
                      <a:pt x="68" y="11"/>
                    </a:cubicBezTo>
                    <a:lnTo>
                      <a:pt x="68" y="66"/>
                    </a:lnTo>
                    <a:close/>
                    <a:moveTo>
                      <a:pt x="85" y="66"/>
                    </a:moveTo>
                    <a:cubicBezTo>
                      <a:pt x="85" y="69"/>
                      <a:pt x="83" y="71"/>
                      <a:pt x="80" y="71"/>
                    </a:cubicBezTo>
                    <a:cubicBezTo>
                      <a:pt x="78" y="71"/>
                      <a:pt x="76" y="69"/>
                      <a:pt x="76" y="66"/>
                    </a:cubicBezTo>
                    <a:cubicBezTo>
                      <a:pt x="76" y="11"/>
                      <a:pt x="76" y="11"/>
                      <a:pt x="76" y="11"/>
                    </a:cubicBezTo>
                    <a:cubicBezTo>
                      <a:pt x="76" y="9"/>
                      <a:pt x="78" y="7"/>
                      <a:pt x="80" y="7"/>
                    </a:cubicBezTo>
                    <a:cubicBezTo>
                      <a:pt x="83" y="7"/>
                      <a:pt x="85" y="9"/>
                      <a:pt x="85" y="11"/>
                    </a:cubicBezTo>
                    <a:lnTo>
                      <a:pt x="85" y="66"/>
                    </a:lnTo>
                    <a:close/>
                    <a:moveTo>
                      <a:pt x="101" y="66"/>
                    </a:moveTo>
                    <a:cubicBezTo>
                      <a:pt x="101" y="69"/>
                      <a:pt x="99" y="71"/>
                      <a:pt x="97" y="71"/>
                    </a:cubicBezTo>
                    <a:cubicBezTo>
                      <a:pt x="95" y="71"/>
                      <a:pt x="93" y="69"/>
                      <a:pt x="93" y="66"/>
                    </a:cubicBezTo>
                    <a:cubicBezTo>
                      <a:pt x="93" y="11"/>
                      <a:pt x="93" y="11"/>
                      <a:pt x="93" y="11"/>
                    </a:cubicBezTo>
                    <a:cubicBezTo>
                      <a:pt x="93" y="9"/>
                      <a:pt x="95" y="7"/>
                      <a:pt x="97" y="7"/>
                    </a:cubicBezTo>
                    <a:cubicBezTo>
                      <a:pt x="99" y="7"/>
                      <a:pt x="101" y="9"/>
                      <a:pt x="101" y="11"/>
                    </a:cubicBezTo>
                    <a:lnTo>
                      <a:pt x="101" y="66"/>
                    </a:lnTo>
                    <a:close/>
                    <a:moveTo>
                      <a:pt x="118" y="66"/>
                    </a:moveTo>
                    <a:cubicBezTo>
                      <a:pt x="118" y="69"/>
                      <a:pt x="116" y="71"/>
                      <a:pt x="113" y="71"/>
                    </a:cubicBezTo>
                    <a:cubicBezTo>
                      <a:pt x="111" y="71"/>
                      <a:pt x="109" y="69"/>
                      <a:pt x="109" y="66"/>
                    </a:cubicBezTo>
                    <a:cubicBezTo>
                      <a:pt x="109" y="11"/>
                      <a:pt x="109" y="11"/>
                      <a:pt x="109" y="11"/>
                    </a:cubicBezTo>
                    <a:cubicBezTo>
                      <a:pt x="109" y="9"/>
                      <a:pt x="111" y="7"/>
                      <a:pt x="113" y="7"/>
                    </a:cubicBezTo>
                    <a:cubicBezTo>
                      <a:pt x="116" y="7"/>
                      <a:pt x="118" y="9"/>
                      <a:pt x="118" y="11"/>
                    </a:cubicBezTo>
                    <a:lnTo>
                      <a:pt x="118" y="66"/>
                    </a:lnTo>
                    <a:close/>
                  </a:path>
                </a:pathLst>
              </a:custGeom>
              <a:solidFill>
                <a:srgbClr val="FFFFFF"/>
              </a:solidFill>
              <a:ln w="9525">
                <a:noFill/>
                <a:round/>
                <a:headEnd/>
                <a:tailEnd/>
              </a:ln>
            </p:spPr>
            <p:txBody>
              <a:bodyPr/>
              <a:lstStyle/>
              <a:p>
                <a:pPr>
                  <a:defRPr/>
                </a:pPr>
                <a:endParaRPr lang="en-US" kern="0">
                  <a:solidFill>
                    <a:sysClr val="windowText" lastClr="000000"/>
                  </a:solidFill>
                </a:endParaRPr>
              </a:p>
            </p:txBody>
          </p:sp>
          <p:sp>
            <p:nvSpPr>
              <p:cNvPr id="125" name="Rectangle 48"/>
              <p:cNvSpPr>
                <a:spLocks noChangeArrowheads="1"/>
              </p:cNvSpPr>
              <p:nvPr/>
            </p:nvSpPr>
            <p:spPr bwMode="auto">
              <a:xfrm>
                <a:off x="3637614" y="3705102"/>
                <a:ext cx="488823" cy="20332"/>
              </a:xfrm>
              <a:prstGeom prst="rect">
                <a:avLst/>
              </a:prstGeom>
              <a:solidFill>
                <a:srgbClr val="FFFFFF"/>
              </a:solidFill>
              <a:ln w="9525">
                <a:noFill/>
                <a:miter lim="800000"/>
                <a:headEnd/>
                <a:tailEnd/>
              </a:ln>
            </p:spPr>
            <p:txBody>
              <a:bodyPr/>
              <a:lstStyle/>
              <a:p>
                <a:pPr>
                  <a:defRPr/>
                </a:pPr>
                <a:endParaRPr lang="en-US" kern="0">
                  <a:solidFill>
                    <a:sysClr val="windowText" lastClr="000000"/>
                  </a:solidFill>
                </a:endParaRPr>
              </a:p>
            </p:txBody>
          </p:sp>
          <p:sp>
            <p:nvSpPr>
              <p:cNvPr id="126" name="Rectangle 49"/>
              <p:cNvSpPr>
                <a:spLocks noChangeArrowheads="1"/>
              </p:cNvSpPr>
              <p:nvPr/>
            </p:nvSpPr>
            <p:spPr bwMode="auto">
              <a:xfrm>
                <a:off x="3637614" y="3376407"/>
                <a:ext cx="488823" cy="20332"/>
              </a:xfrm>
              <a:prstGeom prst="rect">
                <a:avLst/>
              </a:prstGeom>
              <a:solidFill>
                <a:srgbClr val="FFFFFF"/>
              </a:solidFill>
              <a:ln w="9525">
                <a:noFill/>
                <a:miter lim="800000"/>
                <a:headEnd/>
                <a:tailEnd/>
              </a:ln>
            </p:spPr>
            <p:txBody>
              <a:bodyPr/>
              <a:lstStyle/>
              <a:p>
                <a:pPr>
                  <a:defRPr/>
                </a:pPr>
                <a:endParaRPr lang="en-US" kern="0">
                  <a:solidFill>
                    <a:sysClr val="windowText" lastClr="000000"/>
                  </a:solidFill>
                </a:endParaRPr>
              </a:p>
            </p:txBody>
          </p:sp>
        </p:grpSp>
      </p:grpSp>
      <p:grpSp>
        <p:nvGrpSpPr>
          <p:cNvPr id="1025" name="Group 1024"/>
          <p:cNvGrpSpPr/>
          <p:nvPr/>
        </p:nvGrpSpPr>
        <p:grpSpPr>
          <a:xfrm>
            <a:off x="5024158" y="3403039"/>
            <a:ext cx="720400" cy="720400"/>
            <a:chOff x="5048334" y="3784239"/>
            <a:chExt cx="720400" cy="720400"/>
          </a:xfrm>
        </p:grpSpPr>
        <p:sp>
          <p:nvSpPr>
            <p:cNvPr id="185" name="Oval 184"/>
            <p:cNvSpPr/>
            <p:nvPr/>
          </p:nvSpPr>
          <p:spPr>
            <a:xfrm>
              <a:off x="5048334" y="3784239"/>
              <a:ext cx="720400" cy="720400"/>
            </a:xfrm>
            <a:prstGeom prst="ellipse">
              <a:avLst/>
            </a:prstGeom>
            <a:gradFill flip="none" rotWithShape="1">
              <a:gsLst>
                <a:gs pos="1000">
                  <a:schemeClr val="accent2">
                    <a:alpha val="20000"/>
                  </a:schemeClr>
                </a:gs>
                <a:gs pos="100000">
                  <a:schemeClr val="accent2"/>
                </a:gs>
              </a:gsLst>
              <a:lin ang="13500000" scaled="1"/>
              <a:tileRect/>
            </a:gradFill>
            <a:ln w="9525" cap="flat" cmpd="sng" algn="ctr">
              <a:solidFill>
                <a:schemeClr val="accent6">
                  <a:lumMod val="40000"/>
                  <a:lumOff val="60000"/>
                  <a:alpha val="47000"/>
                </a:scheme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US" sz="1600" dirty="0">
                <a:solidFill>
                  <a:srgbClr val="FFFFFF"/>
                </a:solidFill>
                <a:cs typeface="Arial" charset="0"/>
              </a:endParaRPr>
            </a:p>
          </p:txBody>
        </p:sp>
        <p:grpSp>
          <p:nvGrpSpPr>
            <p:cNvPr id="138" name="Group 137"/>
            <p:cNvGrpSpPr/>
            <p:nvPr/>
          </p:nvGrpSpPr>
          <p:grpSpPr>
            <a:xfrm>
              <a:off x="5204770" y="3927769"/>
              <a:ext cx="307654" cy="446213"/>
              <a:chOff x="5077770" y="3953169"/>
              <a:chExt cx="307654" cy="446213"/>
            </a:xfrm>
          </p:grpSpPr>
          <p:sp>
            <p:nvSpPr>
              <p:cNvPr id="135" name="Rectangle 134"/>
              <p:cNvSpPr/>
              <p:nvPr/>
            </p:nvSpPr>
            <p:spPr>
              <a:xfrm>
                <a:off x="5111104" y="3953169"/>
                <a:ext cx="274320" cy="41148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9" name="Rectangle 98"/>
              <p:cNvSpPr/>
              <p:nvPr/>
            </p:nvSpPr>
            <p:spPr>
              <a:xfrm>
                <a:off x="5122069" y="3964508"/>
                <a:ext cx="254794" cy="388060"/>
              </a:xfrm>
              <a:custGeom>
                <a:avLst/>
                <a:gdLst/>
                <a:ahLst/>
                <a:cxnLst/>
                <a:rect l="l" t="t" r="r" b="b"/>
                <a:pathLst>
                  <a:path w="254794" h="388060">
                    <a:moveTo>
                      <a:pt x="27676" y="334475"/>
                    </a:moveTo>
                    <a:lnTo>
                      <a:pt x="27676" y="361907"/>
                    </a:lnTo>
                    <a:lnTo>
                      <a:pt x="164836" y="361907"/>
                    </a:lnTo>
                    <a:lnTo>
                      <a:pt x="164836" y="334475"/>
                    </a:lnTo>
                    <a:close/>
                    <a:moveTo>
                      <a:pt x="195535" y="289616"/>
                    </a:moveTo>
                    <a:lnTo>
                      <a:pt x="195535" y="317048"/>
                    </a:lnTo>
                    <a:lnTo>
                      <a:pt x="232111" y="317048"/>
                    </a:lnTo>
                    <a:lnTo>
                      <a:pt x="232111" y="289616"/>
                    </a:lnTo>
                    <a:close/>
                    <a:moveTo>
                      <a:pt x="195535" y="222371"/>
                    </a:moveTo>
                    <a:lnTo>
                      <a:pt x="195535" y="249803"/>
                    </a:lnTo>
                    <a:lnTo>
                      <a:pt x="232111" y="249803"/>
                    </a:lnTo>
                    <a:lnTo>
                      <a:pt x="232111" y="222371"/>
                    </a:lnTo>
                    <a:close/>
                    <a:moveTo>
                      <a:pt x="195535" y="183889"/>
                    </a:moveTo>
                    <a:lnTo>
                      <a:pt x="195535" y="211321"/>
                    </a:lnTo>
                    <a:lnTo>
                      <a:pt x="232111" y="211321"/>
                    </a:lnTo>
                    <a:lnTo>
                      <a:pt x="232111" y="183889"/>
                    </a:lnTo>
                    <a:close/>
                    <a:moveTo>
                      <a:pt x="195535" y="145408"/>
                    </a:moveTo>
                    <a:lnTo>
                      <a:pt x="195535" y="172840"/>
                    </a:lnTo>
                    <a:lnTo>
                      <a:pt x="232111" y="172840"/>
                    </a:lnTo>
                    <a:lnTo>
                      <a:pt x="232111" y="145408"/>
                    </a:lnTo>
                    <a:close/>
                    <a:moveTo>
                      <a:pt x="195535" y="106927"/>
                    </a:moveTo>
                    <a:lnTo>
                      <a:pt x="195535" y="134359"/>
                    </a:lnTo>
                    <a:lnTo>
                      <a:pt x="232111" y="134359"/>
                    </a:lnTo>
                    <a:lnTo>
                      <a:pt x="232111" y="106927"/>
                    </a:lnTo>
                    <a:close/>
                    <a:moveTo>
                      <a:pt x="27676" y="33611"/>
                    </a:moveTo>
                    <a:lnTo>
                      <a:pt x="27676" y="318252"/>
                    </a:lnTo>
                    <a:lnTo>
                      <a:pt x="164836" y="318252"/>
                    </a:lnTo>
                    <a:lnTo>
                      <a:pt x="164836" y="33611"/>
                    </a:lnTo>
                    <a:close/>
                    <a:moveTo>
                      <a:pt x="0" y="0"/>
                    </a:moveTo>
                    <a:lnTo>
                      <a:pt x="254794" y="0"/>
                    </a:lnTo>
                    <a:lnTo>
                      <a:pt x="254794" y="388060"/>
                    </a:lnTo>
                    <a:lnTo>
                      <a:pt x="0" y="38806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6" name="Rectangle 135"/>
              <p:cNvSpPr/>
              <p:nvPr/>
            </p:nvSpPr>
            <p:spPr>
              <a:xfrm>
                <a:off x="5140254" y="4371950"/>
                <a:ext cx="27432" cy="274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7" name="Rectangle 136"/>
              <p:cNvSpPr/>
              <p:nvPr/>
            </p:nvSpPr>
            <p:spPr>
              <a:xfrm>
                <a:off x="5324747" y="4371950"/>
                <a:ext cx="27432" cy="274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0" name="TextBox 99"/>
              <p:cNvSpPr txBox="1"/>
              <p:nvPr/>
            </p:nvSpPr>
            <p:spPr>
              <a:xfrm>
                <a:off x="5077770" y="4099495"/>
                <a:ext cx="288862" cy="138499"/>
              </a:xfrm>
              <a:prstGeom prst="rect">
                <a:avLst/>
              </a:prstGeom>
              <a:noFill/>
            </p:spPr>
            <p:txBody>
              <a:bodyPr wrap="none" rtlCol="0">
                <a:spAutoFit/>
              </a:bodyPr>
              <a:lstStyle/>
              <a:p>
                <a:r>
                  <a:rPr lang="en-US" sz="300" dirty="0">
                    <a:solidFill>
                      <a:schemeClr val="bg1"/>
                    </a:solidFill>
                  </a:rPr>
                  <a:t>COLD</a:t>
                </a:r>
              </a:p>
            </p:txBody>
          </p:sp>
        </p:grpSp>
      </p:grpSp>
      <p:grpSp>
        <p:nvGrpSpPr>
          <p:cNvPr id="144" name="Group 175"/>
          <p:cNvGrpSpPr/>
          <p:nvPr/>
        </p:nvGrpSpPr>
        <p:grpSpPr>
          <a:xfrm>
            <a:off x="2731176" y="2120394"/>
            <a:ext cx="373969" cy="582403"/>
            <a:chOff x="-3714750" y="3328988"/>
            <a:chExt cx="606425" cy="1011237"/>
          </a:xfrm>
          <a:solidFill>
            <a:srgbClr val="FFFFFF"/>
          </a:solidFill>
        </p:grpSpPr>
        <p:sp>
          <p:nvSpPr>
            <p:cNvPr id="145" name="Freeform 125"/>
            <p:cNvSpPr>
              <a:spLocks noEditPoints="1"/>
            </p:cNvSpPr>
            <p:nvPr/>
          </p:nvSpPr>
          <p:spPr bwMode="auto">
            <a:xfrm>
              <a:off x="-3471863" y="3670300"/>
              <a:ext cx="112713" cy="53975"/>
            </a:xfrm>
            <a:custGeom>
              <a:avLst/>
              <a:gdLst/>
              <a:ahLst/>
              <a:cxnLst>
                <a:cxn ang="0">
                  <a:pos x="13" y="71"/>
                </a:cxn>
                <a:cxn ang="0">
                  <a:pos x="209" y="1"/>
                </a:cxn>
                <a:cxn ang="0">
                  <a:pos x="216" y="0"/>
                </a:cxn>
                <a:cxn ang="0">
                  <a:pos x="222" y="1"/>
                </a:cxn>
                <a:cxn ang="0">
                  <a:pos x="416" y="71"/>
                </a:cxn>
                <a:cxn ang="0">
                  <a:pos x="421" y="74"/>
                </a:cxn>
                <a:cxn ang="0">
                  <a:pos x="425" y="78"/>
                </a:cxn>
                <a:cxn ang="0">
                  <a:pos x="427" y="85"/>
                </a:cxn>
                <a:cxn ang="0">
                  <a:pos x="428" y="91"/>
                </a:cxn>
                <a:cxn ang="0">
                  <a:pos x="427" y="97"/>
                </a:cxn>
                <a:cxn ang="0">
                  <a:pos x="425" y="102"/>
                </a:cxn>
                <a:cxn ang="0">
                  <a:pos x="422" y="107"/>
                </a:cxn>
                <a:cxn ang="0">
                  <a:pos x="417" y="110"/>
                </a:cxn>
                <a:cxn ang="0">
                  <a:pos x="220" y="199"/>
                </a:cxn>
                <a:cxn ang="0">
                  <a:pos x="211" y="200"/>
                </a:cxn>
                <a:cxn ang="0">
                  <a:pos x="204" y="199"/>
                </a:cxn>
                <a:cxn ang="0">
                  <a:pos x="196" y="195"/>
                </a:cxn>
                <a:cxn ang="0">
                  <a:pos x="173" y="185"/>
                </a:cxn>
                <a:cxn ang="0">
                  <a:pos x="141" y="169"/>
                </a:cxn>
                <a:cxn ang="0">
                  <a:pos x="104" y="153"/>
                </a:cxn>
                <a:cxn ang="0">
                  <a:pos x="67" y="135"/>
                </a:cxn>
                <a:cxn ang="0">
                  <a:pos x="36" y="119"/>
                </a:cxn>
                <a:cxn ang="0">
                  <a:pos x="12" y="107"/>
                </a:cxn>
                <a:cxn ang="0">
                  <a:pos x="3" y="102"/>
                </a:cxn>
                <a:cxn ang="0">
                  <a:pos x="1" y="98"/>
                </a:cxn>
                <a:cxn ang="0">
                  <a:pos x="0" y="93"/>
                </a:cxn>
                <a:cxn ang="0">
                  <a:pos x="1" y="89"/>
                </a:cxn>
                <a:cxn ang="0">
                  <a:pos x="2" y="84"/>
                </a:cxn>
                <a:cxn ang="0">
                  <a:pos x="4" y="80"/>
                </a:cxn>
                <a:cxn ang="0">
                  <a:pos x="6" y="76"/>
                </a:cxn>
                <a:cxn ang="0">
                  <a:pos x="9" y="73"/>
                </a:cxn>
                <a:cxn ang="0">
                  <a:pos x="13" y="71"/>
                </a:cxn>
                <a:cxn ang="0">
                  <a:pos x="68" y="96"/>
                </a:cxn>
                <a:cxn ang="0">
                  <a:pos x="105" y="112"/>
                </a:cxn>
                <a:cxn ang="0">
                  <a:pos x="147" y="130"/>
                </a:cxn>
                <a:cxn ang="0">
                  <a:pos x="185" y="146"/>
                </a:cxn>
                <a:cxn ang="0">
                  <a:pos x="211" y="157"/>
                </a:cxn>
                <a:cxn ang="0">
                  <a:pos x="354" y="93"/>
                </a:cxn>
                <a:cxn ang="0">
                  <a:pos x="216" y="43"/>
                </a:cxn>
                <a:cxn ang="0">
                  <a:pos x="68" y="96"/>
                </a:cxn>
              </a:cxnLst>
              <a:rect l="0" t="0" r="r" b="b"/>
              <a:pathLst>
                <a:path w="428" h="200">
                  <a:moveTo>
                    <a:pt x="13" y="71"/>
                  </a:moveTo>
                  <a:lnTo>
                    <a:pt x="209" y="1"/>
                  </a:lnTo>
                  <a:lnTo>
                    <a:pt x="216" y="0"/>
                  </a:lnTo>
                  <a:lnTo>
                    <a:pt x="222" y="1"/>
                  </a:lnTo>
                  <a:lnTo>
                    <a:pt x="416" y="71"/>
                  </a:lnTo>
                  <a:lnTo>
                    <a:pt x="421" y="74"/>
                  </a:lnTo>
                  <a:lnTo>
                    <a:pt x="425" y="78"/>
                  </a:lnTo>
                  <a:lnTo>
                    <a:pt x="427" y="85"/>
                  </a:lnTo>
                  <a:lnTo>
                    <a:pt x="428" y="91"/>
                  </a:lnTo>
                  <a:lnTo>
                    <a:pt x="427" y="97"/>
                  </a:lnTo>
                  <a:lnTo>
                    <a:pt x="425" y="102"/>
                  </a:lnTo>
                  <a:lnTo>
                    <a:pt x="422" y="107"/>
                  </a:lnTo>
                  <a:lnTo>
                    <a:pt x="417" y="110"/>
                  </a:lnTo>
                  <a:lnTo>
                    <a:pt x="220" y="199"/>
                  </a:lnTo>
                  <a:lnTo>
                    <a:pt x="211" y="200"/>
                  </a:lnTo>
                  <a:lnTo>
                    <a:pt x="204" y="199"/>
                  </a:lnTo>
                  <a:lnTo>
                    <a:pt x="196" y="195"/>
                  </a:lnTo>
                  <a:lnTo>
                    <a:pt x="173" y="185"/>
                  </a:lnTo>
                  <a:lnTo>
                    <a:pt x="141" y="169"/>
                  </a:lnTo>
                  <a:lnTo>
                    <a:pt x="104" y="153"/>
                  </a:lnTo>
                  <a:lnTo>
                    <a:pt x="67" y="135"/>
                  </a:lnTo>
                  <a:lnTo>
                    <a:pt x="36" y="119"/>
                  </a:lnTo>
                  <a:lnTo>
                    <a:pt x="12" y="107"/>
                  </a:lnTo>
                  <a:lnTo>
                    <a:pt x="3" y="102"/>
                  </a:lnTo>
                  <a:lnTo>
                    <a:pt x="1" y="98"/>
                  </a:lnTo>
                  <a:lnTo>
                    <a:pt x="0" y="93"/>
                  </a:lnTo>
                  <a:lnTo>
                    <a:pt x="1" y="89"/>
                  </a:lnTo>
                  <a:lnTo>
                    <a:pt x="2" y="84"/>
                  </a:lnTo>
                  <a:lnTo>
                    <a:pt x="4" y="80"/>
                  </a:lnTo>
                  <a:lnTo>
                    <a:pt x="6" y="76"/>
                  </a:lnTo>
                  <a:lnTo>
                    <a:pt x="9" y="73"/>
                  </a:lnTo>
                  <a:lnTo>
                    <a:pt x="13" y="71"/>
                  </a:lnTo>
                  <a:close/>
                  <a:moveTo>
                    <a:pt x="68" y="96"/>
                  </a:moveTo>
                  <a:lnTo>
                    <a:pt x="105" y="112"/>
                  </a:lnTo>
                  <a:lnTo>
                    <a:pt x="147" y="130"/>
                  </a:lnTo>
                  <a:lnTo>
                    <a:pt x="185" y="146"/>
                  </a:lnTo>
                  <a:lnTo>
                    <a:pt x="211" y="157"/>
                  </a:lnTo>
                  <a:lnTo>
                    <a:pt x="354" y="93"/>
                  </a:lnTo>
                  <a:lnTo>
                    <a:pt x="216" y="43"/>
                  </a:lnTo>
                  <a:lnTo>
                    <a:pt x="68" y="96"/>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46" name="Freeform 126"/>
            <p:cNvSpPr>
              <a:spLocks noEditPoints="1"/>
            </p:cNvSpPr>
            <p:nvPr/>
          </p:nvSpPr>
          <p:spPr bwMode="auto">
            <a:xfrm>
              <a:off x="-3567113" y="4011613"/>
              <a:ext cx="303213" cy="152400"/>
            </a:xfrm>
            <a:custGeom>
              <a:avLst/>
              <a:gdLst/>
              <a:ahLst/>
              <a:cxnLst>
                <a:cxn ang="0">
                  <a:pos x="555" y="574"/>
                </a:cxn>
                <a:cxn ang="0">
                  <a:pos x="11" y="276"/>
                </a:cxn>
                <a:cxn ang="0">
                  <a:pos x="7" y="272"/>
                </a:cxn>
                <a:cxn ang="0">
                  <a:pos x="4" y="268"/>
                </a:cxn>
                <a:cxn ang="0">
                  <a:pos x="2" y="261"/>
                </a:cxn>
                <a:cxn ang="0">
                  <a:pos x="0" y="256"/>
                </a:cxn>
                <a:cxn ang="0">
                  <a:pos x="2" y="250"/>
                </a:cxn>
                <a:cxn ang="0">
                  <a:pos x="5" y="245"/>
                </a:cxn>
                <a:cxn ang="0">
                  <a:pos x="8" y="241"/>
                </a:cxn>
                <a:cxn ang="0">
                  <a:pos x="13" y="237"/>
                </a:cxn>
                <a:cxn ang="0">
                  <a:pos x="565" y="1"/>
                </a:cxn>
                <a:cxn ang="0">
                  <a:pos x="573" y="0"/>
                </a:cxn>
                <a:cxn ang="0">
                  <a:pos x="580" y="1"/>
                </a:cxn>
                <a:cxn ang="0">
                  <a:pos x="1132" y="242"/>
                </a:cxn>
                <a:cxn ang="0">
                  <a:pos x="1137" y="245"/>
                </a:cxn>
                <a:cxn ang="0">
                  <a:pos x="1140" y="250"/>
                </a:cxn>
                <a:cxn ang="0">
                  <a:pos x="1143" y="255"/>
                </a:cxn>
                <a:cxn ang="0">
                  <a:pos x="1144" y="261"/>
                </a:cxn>
                <a:cxn ang="0">
                  <a:pos x="1144" y="267"/>
                </a:cxn>
                <a:cxn ang="0">
                  <a:pos x="1142" y="273"/>
                </a:cxn>
                <a:cxn ang="0">
                  <a:pos x="1138" y="277"/>
                </a:cxn>
                <a:cxn ang="0">
                  <a:pos x="1133" y="281"/>
                </a:cxn>
                <a:cxn ang="0">
                  <a:pos x="1108" y="293"/>
                </a:cxn>
                <a:cxn ang="0">
                  <a:pos x="1043" y="327"/>
                </a:cxn>
                <a:cxn ang="0">
                  <a:pos x="950" y="375"/>
                </a:cxn>
                <a:cxn ang="0">
                  <a:pos x="845" y="429"/>
                </a:cxn>
                <a:cxn ang="0">
                  <a:pos x="740" y="482"/>
                </a:cxn>
                <a:cxn ang="0">
                  <a:pos x="647" y="529"/>
                </a:cxn>
                <a:cxn ang="0">
                  <a:pos x="582" y="562"/>
                </a:cxn>
                <a:cxn ang="0">
                  <a:pos x="555" y="574"/>
                </a:cxn>
                <a:cxn ang="0">
                  <a:pos x="554" y="521"/>
                </a:cxn>
                <a:cxn ang="0">
                  <a:pos x="573" y="513"/>
                </a:cxn>
                <a:cxn ang="0">
                  <a:pos x="620" y="490"/>
                </a:cxn>
                <a:cxn ang="0">
                  <a:pos x="688" y="458"/>
                </a:cxn>
                <a:cxn ang="0">
                  <a:pos x="771" y="418"/>
                </a:cxn>
                <a:cxn ang="0">
                  <a:pos x="859" y="375"/>
                </a:cxn>
                <a:cxn ang="0">
                  <a:pos x="944" y="333"/>
                </a:cxn>
                <a:cxn ang="0">
                  <a:pos x="1020" y="294"/>
                </a:cxn>
                <a:cxn ang="0">
                  <a:pos x="1078" y="263"/>
                </a:cxn>
                <a:cxn ang="0">
                  <a:pos x="573" y="43"/>
                </a:cxn>
                <a:cxn ang="0">
                  <a:pos x="67" y="259"/>
                </a:cxn>
                <a:cxn ang="0">
                  <a:pos x="554" y="521"/>
                </a:cxn>
              </a:cxnLst>
              <a:rect l="0" t="0" r="r" b="b"/>
              <a:pathLst>
                <a:path w="1144" h="574">
                  <a:moveTo>
                    <a:pt x="555" y="574"/>
                  </a:moveTo>
                  <a:lnTo>
                    <a:pt x="11" y="276"/>
                  </a:lnTo>
                  <a:lnTo>
                    <a:pt x="7" y="272"/>
                  </a:lnTo>
                  <a:lnTo>
                    <a:pt x="4" y="268"/>
                  </a:lnTo>
                  <a:lnTo>
                    <a:pt x="2" y="261"/>
                  </a:lnTo>
                  <a:lnTo>
                    <a:pt x="0" y="256"/>
                  </a:lnTo>
                  <a:lnTo>
                    <a:pt x="2" y="250"/>
                  </a:lnTo>
                  <a:lnTo>
                    <a:pt x="5" y="245"/>
                  </a:lnTo>
                  <a:lnTo>
                    <a:pt x="8" y="241"/>
                  </a:lnTo>
                  <a:lnTo>
                    <a:pt x="13" y="237"/>
                  </a:lnTo>
                  <a:lnTo>
                    <a:pt x="565" y="1"/>
                  </a:lnTo>
                  <a:lnTo>
                    <a:pt x="573" y="0"/>
                  </a:lnTo>
                  <a:lnTo>
                    <a:pt x="580" y="1"/>
                  </a:lnTo>
                  <a:lnTo>
                    <a:pt x="1132" y="242"/>
                  </a:lnTo>
                  <a:lnTo>
                    <a:pt x="1137" y="245"/>
                  </a:lnTo>
                  <a:lnTo>
                    <a:pt x="1140" y="250"/>
                  </a:lnTo>
                  <a:lnTo>
                    <a:pt x="1143" y="255"/>
                  </a:lnTo>
                  <a:lnTo>
                    <a:pt x="1144" y="261"/>
                  </a:lnTo>
                  <a:lnTo>
                    <a:pt x="1144" y="267"/>
                  </a:lnTo>
                  <a:lnTo>
                    <a:pt x="1142" y="273"/>
                  </a:lnTo>
                  <a:lnTo>
                    <a:pt x="1138" y="277"/>
                  </a:lnTo>
                  <a:lnTo>
                    <a:pt x="1133" y="281"/>
                  </a:lnTo>
                  <a:lnTo>
                    <a:pt x="1108" y="293"/>
                  </a:lnTo>
                  <a:lnTo>
                    <a:pt x="1043" y="327"/>
                  </a:lnTo>
                  <a:lnTo>
                    <a:pt x="950" y="375"/>
                  </a:lnTo>
                  <a:lnTo>
                    <a:pt x="845" y="429"/>
                  </a:lnTo>
                  <a:lnTo>
                    <a:pt x="740" y="482"/>
                  </a:lnTo>
                  <a:lnTo>
                    <a:pt x="647" y="529"/>
                  </a:lnTo>
                  <a:lnTo>
                    <a:pt x="582" y="562"/>
                  </a:lnTo>
                  <a:lnTo>
                    <a:pt x="555" y="574"/>
                  </a:lnTo>
                  <a:close/>
                  <a:moveTo>
                    <a:pt x="554" y="521"/>
                  </a:moveTo>
                  <a:lnTo>
                    <a:pt x="573" y="513"/>
                  </a:lnTo>
                  <a:lnTo>
                    <a:pt x="620" y="490"/>
                  </a:lnTo>
                  <a:lnTo>
                    <a:pt x="688" y="458"/>
                  </a:lnTo>
                  <a:lnTo>
                    <a:pt x="771" y="418"/>
                  </a:lnTo>
                  <a:lnTo>
                    <a:pt x="859" y="375"/>
                  </a:lnTo>
                  <a:lnTo>
                    <a:pt x="944" y="333"/>
                  </a:lnTo>
                  <a:lnTo>
                    <a:pt x="1020" y="294"/>
                  </a:lnTo>
                  <a:lnTo>
                    <a:pt x="1078" y="263"/>
                  </a:lnTo>
                  <a:lnTo>
                    <a:pt x="573" y="43"/>
                  </a:lnTo>
                  <a:lnTo>
                    <a:pt x="67" y="259"/>
                  </a:lnTo>
                  <a:lnTo>
                    <a:pt x="554" y="521"/>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47" name="Freeform 127"/>
            <p:cNvSpPr>
              <a:spLocks noEditPoints="1"/>
            </p:cNvSpPr>
            <p:nvPr/>
          </p:nvSpPr>
          <p:spPr bwMode="auto">
            <a:xfrm>
              <a:off x="-3552825" y="3946525"/>
              <a:ext cx="274638" cy="136525"/>
            </a:xfrm>
            <a:custGeom>
              <a:avLst/>
              <a:gdLst/>
              <a:ahLst/>
              <a:cxnLst>
                <a:cxn ang="0">
                  <a:pos x="500" y="518"/>
                </a:cxn>
                <a:cxn ang="0">
                  <a:pos x="10" y="257"/>
                </a:cxn>
                <a:cxn ang="0">
                  <a:pos x="5" y="253"/>
                </a:cxn>
                <a:cxn ang="0">
                  <a:pos x="2" y="248"/>
                </a:cxn>
                <a:cxn ang="0">
                  <a:pos x="0" y="243"/>
                </a:cxn>
                <a:cxn ang="0">
                  <a:pos x="0" y="237"/>
                </a:cxn>
                <a:cxn ang="0">
                  <a:pos x="0" y="232"/>
                </a:cxn>
                <a:cxn ang="0">
                  <a:pos x="3" y="227"/>
                </a:cxn>
                <a:cxn ang="0">
                  <a:pos x="6" y="221"/>
                </a:cxn>
                <a:cxn ang="0">
                  <a:pos x="11" y="218"/>
                </a:cxn>
                <a:cxn ang="0">
                  <a:pos x="510" y="0"/>
                </a:cxn>
                <a:cxn ang="0">
                  <a:pos x="518" y="0"/>
                </a:cxn>
                <a:cxn ang="0">
                  <a:pos x="525" y="0"/>
                </a:cxn>
                <a:cxn ang="0">
                  <a:pos x="1025" y="213"/>
                </a:cxn>
                <a:cxn ang="0">
                  <a:pos x="1030" y="216"/>
                </a:cxn>
                <a:cxn ang="0">
                  <a:pos x="1033" y="221"/>
                </a:cxn>
                <a:cxn ang="0">
                  <a:pos x="1036" y="227"/>
                </a:cxn>
                <a:cxn ang="0">
                  <a:pos x="1037" y="233"/>
                </a:cxn>
                <a:cxn ang="0">
                  <a:pos x="1036" y="238"/>
                </a:cxn>
                <a:cxn ang="0">
                  <a:pos x="1034" y="244"/>
                </a:cxn>
                <a:cxn ang="0">
                  <a:pos x="1031" y="249"/>
                </a:cxn>
                <a:cxn ang="0">
                  <a:pos x="1026" y="252"/>
                </a:cxn>
                <a:cxn ang="0">
                  <a:pos x="518" y="518"/>
                </a:cxn>
                <a:cxn ang="0">
                  <a:pos x="513" y="519"/>
                </a:cxn>
                <a:cxn ang="0">
                  <a:pos x="508" y="519"/>
                </a:cxn>
                <a:cxn ang="0">
                  <a:pos x="504" y="519"/>
                </a:cxn>
                <a:cxn ang="0">
                  <a:pos x="500" y="518"/>
                </a:cxn>
                <a:cxn ang="0">
                  <a:pos x="509" y="475"/>
                </a:cxn>
                <a:cxn ang="0">
                  <a:pos x="970" y="235"/>
                </a:cxn>
                <a:cxn ang="0">
                  <a:pos x="518" y="43"/>
                </a:cxn>
                <a:cxn ang="0">
                  <a:pos x="66" y="240"/>
                </a:cxn>
                <a:cxn ang="0">
                  <a:pos x="509" y="475"/>
                </a:cxn>
              </a:cxnLst>
              <a:rect l="0" t="0" r="r" b="b"/>
              <a:pathLst>
                <a:path w="1037" h="519">
                  <a:moveTo>
                    <a:pt x="500" y="518"/>
                  </a:moveTo>
                  <a:lnTo>
                    <a:pt x="10" y="257"/>
                  </a:lnTo>
                  <a:lnTo>
                    <a:pt x="5" y="253"/>
                  </a:lnTo>
                  <a:lnTo>
                    <a:pt x="2" y="248"/>
                  </a:lnTo>
                  <a:lnTo>
                    <a:pt x="0" y="243"/>
                  </a:lnTo>
                  <a:lnTo>
                    <a:pt x="0" y="237"/>
                  </a:lnTo>
                  <a:lnTo>
                    <a:pt x="0" y="232"/>
                  </a:lnTo>
                  <a:lnTo>
                    <a:pt x="3" y="227"/>
                  </a:lnTo>
                  <a:lnTo>
                    <a:pt x="6" y="221"/>
                  </a:lnTo>
                  <a:lnTo>
                    <a:pt x="11" y="218"/>
                  </a:lnTo>
                  <a:lnTo>
                    <a:pt x="510" y="0"/>
                  </a:lnTo>
                  <a:lnTo>
                    <a:pt x="518" y="0"/>
                  </a:lnTo>
                  <a:lnTo>
                    <a:pt x="525" y="0"/>
                  </a:lnTo>
                  <a:lnTo>
                    <a:pt x="1025" y="213"/>
                  </a:lnTo>
                  <a:lnTo>
                    <a:pt x="1030" y="216"/>
                  </a:lnTo>
                  <a:lnTo>
                    <a:pt x="1033" y="221"/>
                  </a:lnTo>
                  <a:lnTo>
                    <a:pt x="1036" y="227"/>
                  </a:lnTo>
                  <a:lnTo>
                    <a:pt x="1037" y="233"/>
                  </a:lnTo>
                  <a:lnTo>
                    <a:pt x="1036" y="238"/>
                  </a:lnTo>
                  <a:lnTo>
                    <a:pt x="1034" y="244"/>
                  </a:lnTo>
                  <a:lnTo>
                    <a:pt x="1031" y="249"/>
                  </a:lnTo>
                  <a:lnTo>
                    <a:pt x="1026" y="252"/>
                  </a:lnTo>
                  <a:lnTo>
                    <a:pt x="518" y="518"/>
                  </a:lnTo>
                  <a:lnTo>
                    <a:pt x="513" y="519"/>
                  </a:lnTo>
                  <a:lnTo>
                    <a:pt x="508" y="519"/>
                  </a:lnTo>
                  <a:lnTo>
                    <a:pt x="504" y="519"/>
                  </a:lnTo>
                  <a:lnTo>
                    <a:pt x="500" y="518"/>
                  </a:lnTo>
                  <a:close/>
                  <a:moveTo>
                    <a:pt x="509" y="475"/>
                  </a:moveTo>
                  <a:lnTo>
                    <a:pt x="970" y="235"/>
                  </a:lnTo>
                  <a:lnTo>
                    <a:pt x="518" y="43"/>
                  </a:lnTo>
                  <a:lnTo>
                    <a:pt x="66" y="240"/>
                  </a:lnTo>
                  <a:lnTo>
                    <a:pt x="509" y="475"/>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48" name="Freeform 128"/>
            <p:cNvSpPr>
              <a:spLocks noEditPoints="1"/>
            </p:cNvSpPr>
            <p:nvPr/>
          </p:nvSpPr>
          <p:spPr bwMode="auto">
            <a:xfrm>
              <a:off x="-3540125" y="3889375"/>
              <a:ext cx="247650" cy="122237"/>
            </a:xfrm>
            <a:custGeom>
              <a:avLst/>
              <a:gdLst/>
              <a:ahLst/>
              <a:cxnLst>
                <a:cxn ang="0">
                  <a:pos x="453" y="462"/>
                </a:cxn>
                <a:cxn ang="0">
                  <a:pos x="10" y="226"/>
                </a:cxn>
                <a:cxn ang="0">
                  <a:pos x="6" y="223"/>
                </a:cxn>
                <a:cxn ang="0">
                  <a:pos x="2" y="218"/>
                </a:cxn>
                <a:cxn ang="0">
                  <a:pos x="1" y="213"/>
                </a:cxn>
                <a:cxn ang="0">
                  <a:pos x="0" y="207"/>
                </a:cxn>
                <a:cxn ang="0">
                  <a:pos x="1" y="200"/>
                </a:cxn>
                <a:cxn ang="0">
                  <a:pos x="3" y="195"/>
                </a:cxn>
                <a:cxn ang="0">
                  <a:pos x="7" y="191"/>
                </a:cxn>
                <a:cxn ang="0">
                  <a:pos x="12" y="188"/>
                </a:cxn>
                <a:cxn ang="0">
                  <a:pos x="465" y="1"/>
                </a:cxn>
                <a:cxn ang="0">
                  <a:pos x="472" y="0"/>
                </a:cxn>
                <a:cxn ang="0">
                  <a:pos x="479" y="1"/>
                </a:cxn>
                <a:cxn ang="0">
                  <a:pos x="923" y="189"/>
                </a:cxn>
                <a:cxn ang="0">
                  <a:pos x="928" y="192"/>
                </a:cxn>
                <a:cxn ang="0">
                  <a:pos x="932" y="197"/>
                </a:cxn>
                <a:cxn ang="0">
                  <a:pos x="934" y="202"/>
                </a:cxn>
                <a:cxn ang="0">
                  <a:pos x="935" y="209"/>
                </a:cxn>
                <a:cxn ang="0">
                  <a:pos x="934" y="215"/>
                </a:cxn>
                <a:cxn ang="0">
                  <a:pos x="933" y="220"/>
                </a:cxn>
                <a:cxn ang="0">
                  <a:pos x="929" y="225"/>
                </a:cxn>
                <a:cxn ang="0">
                  <a:pos x="925" y="228"/>
                </a:cxn>
                <a:cxn ang="0">
                  <a:pos x="905" y="238"/>
                </a:cxn>
                <a:cxn ang="0">
                  <a:pos x="852" y="265"/>
                </a:cxn>
                <a:cxn ang="0">
                  <a:pos x="778" y="303"/>
                </a:cxn>
                <a:cxn ang="0">
                  <a:pos x="693" y="346"/>
                </a:cxn>
                <a:cxn ang="0">
                  <a:pos x="608" y="389"/>
                </a:cxn>
                <a:cxn ang="0">
                  <a:pos x="535" y="427"/>
                </a:cxn>
                <a:cxn ang="0">
                  <a:pos x="482" y="454"/>
                </a:cxn>
                <a:cxn ang="0">
                  <a:pos x="461" y="464"/>
                </a:cxn>
                <a:cxn ang="0">
                  <a:pos x="457" y="463"/>
                </a:cxn>
                <a:cxn ang="0">
                  <a:pos x="453" y="462"/>
                </a:cxn>
                <a:cxn ang="0">
                  <a:pos x="464" y="421"/>
                </a:cxn>
                <a:cxn ang="0">
                  <a:pos x="486" y="410"/>
                </a:cxn>
                <a:cxn ang="0">
                  <a:pos x="525" y="390"/>
                </a:cxn>
                <a:cxn ang="0">
                  <a:pos x="577" y="363"/>
                </a:cxn>
                <a:cxn ang="0">
                  <a:pos x="638" y="331"/>
                </a:cxn>
                <a:cxn ang="0">
                  <a:pos x="702" y="297"/>
                </a:cxn>
                <a:cxn ang="0">
                  <a:pos x="765" y="265"/>
                </a:cxn>
                <a:cxn ang="0">
                  <a:pos x="822" y="235"/>
                </a:cxn>
                <a:cxn ang="0">
                  <a:pos x="868" y="211"/>
                </a:cxn>
                <a:cxn ang="0">
                  <a:pos x="472" y="43"/>
                </a:cxn>
                <a:cxn ang="0">
                  <a:pos x="67" y="210"/>
                </a:cxn>
                <a:cxn ang="0">
                  <a:pos x="464" y="421"/>
                </a:cxn>
              </a:cxnLst>
              <a:rect l="0" t="0" r="r" b="b"/>
              <a:pathLst>
                <a:path w="935" h="464">
                  <a:moveTo>
                    <a:pt x="453" y="462"/>
                  </a:moveTo>
                  <a:lnTo>
                    <a:pt x="10" y="226"/>
                  </a:lnTo>
                  <a:lnTo>
                    <a:pt x="6" y="223"/>
                  </a:lnTo>
                  <a:lnTo>
                    <a:pt x="2" y="218"/>
                  </a:lnTo>
                  <a:lnTo>
                    <a:pt x="1" y="213"/>
                  </a:lnTo>
                  <a:lnTo>
                    <a:pt x="0" y="207"/>
                  </a:lnTo>
                  <a:lnTo>
                    <a:pt x="1" y="200"/>
                  </a:lnTo>
                  <a:lnTo>
                    <a:pt x="3" y="195"/>
                  </a:lnTo>
                  <a:lnTo>
                    <a:pt x="7" y="191"/>
                  </a:lnTo>
                  <a:lnTo>
                    <a:pt x="12" y="188"/>
                  </a:lnTo>
                  <a:lnTo>
                    <a:pt x="465" y="1"/>
                  </a:lnTo>
                  <a:lnTo>
                    <a:pt x="472" y="0"/>
                  </a:lnTo>
                  <a:lnTo>
                    <a:pt x="479" y="1"/>
                  </a:lnTo>
                  <a:lnTo>
                    <a:pt x="923" y="189"/>
                  </a:lnTo>
                  <a:lnTo>
                    <a:pt x="928" y="192"/>
                  </a:lnTo>
                  <a:lnTo>
                    <a:pt x="932" y="197"/>
                  </a:lnTo>
                  <a:lnTo>
                    <a:pt x="934" y="202"/>
                  </a:lnTo>
                  <a:lnTo>
                    <a:pt x="935" y="209"/>
                  </a:lnTo>
                  <a:lnTo>
                    <a:pt x="934" y="215"/>
                  </a:lnTo>
                  <a:lnTo>
                    <a:pt x="933" y="220"/>
                  </a:lnTo>
                  <a:lnTo>
                    <a:pt x="929" y="225"/>
                  </a:lnTo>
                  <a:lnTo>
                    <a:pt x="925" y="228"/>
                  </a:lnTo>
                  <a:lnTo>
                    <a:pt x="905" y="238"/>
                  </a:lnTo>
                  <a:lnTo>
                    <a:pt x="852" y="265"/>
                  </a:lnTo>
                  <a:lnTo>
                    <a:pt x="778" y="303"/>
                  </a:lnTo>
                  <a:lnTo>
                    <a:pt x="693" y="346"/>
                  </a:lnTo>
                  <a:lnTo>
                    <a:pt x="608" y="389"/>
                  </a:lnTo>
                  <a:lnTo>
                    <a:pt x="535" y="427"/>
                  </a:lnTo>
                  <a:lnTo>
                    <a:pt x="482" y="454"/>
                  </a:lnTo>
                  <a:lnTo>
                    <a:pt x="461" y="464"/>
                  </a:lnTo>
                  <a:lnTo>
                    <a:pt x="457" y="463"/>
                  </a:lnTo>
                  <a:lnTo>
                    <a:pt x="453" y="462"/>
                  </a:lnTo>
                  <a:close/>
                  <a:moveTo>
                    <a:pt x="464" y="421"/>
                  </a:moveTo>
                  <a:lnTo>
                    <a:pt x="486" y="410"/>
                  </a:lnTo>
                  <a:lnTo>
                    <a:pt x="525" y="390"/>
                  </a:lnTo>
                  <a:lnTo>
                    <a:pt x="577" y="363"/>
                  </a:lnTo>
                  <a:lnTo>
                    <a:pt x="638" y="331"/>
                  </a:lnTo>
                  <a:lnTo>
                    <a:pt x="702" y="297"/>
                  </a:lnTo>
                  <a:lnTo>
                    <a:pt x="765" y="265"/>
                  </a:lnTo>
                  <a:lnTo>
                    <a:pt x="822" y="235"/>
                  </a:lnTo>
                  <a:lnTo>
                    <a:pt x="868" y="211"/>
                  </a:lnTo>
                  <a:lnTo>
                    <a:pt x="472" y="43"/>
                  </a:lnTo>
                  <a:lnTo>
                    <a:pt x="67" y="210"/>
                  </a:lnTo>
                  <a:lnTo>
                    <a:pt x="464" y="421"/>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49" name="Freeform 129"/>
            <p:cNvSpPr>
              <a:spLocks noEditPoints="1"/>
            </p:cNvSpPr>
            <p:nvPr/>
          </p:nvSpPr>
          <p:spPr bwMode="auto">
            <a:xfrm>
              <a:off x="-3525838" y="3836988"/>
              <a:ext cx="220663" cy="107950"/>
            </a:xfrm>
            <a:custGeom>
              <a:avLst/>
              <a:gdLst/>
              <a:ahLst/>
              <a:cxnLst>
                <a:cxn ang="0">
                  <a:pos x="404" y="408"/>
                </a:cxn>
                <a:cxn ang="0">
                  <a:pos x="10" y="202"/>
                </a:cxn>
                <a:cxn ang="0">
                  <a:pos x="5" y="198"/>
                </a:cxn>
                <a:cxn ang="0">
                  <a:pos x="2" y="194"/>
                </a:cxn>
                <a:cxn ang="0">
                  <a:pos x="0" y="188"/>
                </a:cxn>
                <a:cxn ang="0">
                  <a:pos x="0" y="182"/>
                </a:cxn>
                <a:cxn ang="0">
                  <a:pos x="1" y="177"/>
                </a:cxn>
                <a:cxn ang="0">
                  <a:pos x="3" y="172"/>
                </a:cxn>
                <a:cxn ang="0">
                  <a:pos x="7" y="167"/>
                </a:cxn>
                <a:cxn ang="0">
                  <a:pos x="12" y="164"/>
                </a:cxn>
                <a:cxn ang="0">
                  <a:pos x="413" y="0"/>
                </a:cxn>
                <a:cxn ang="0">
                  <a:pos x="420" y="0"/>
                </a:cxn>
                <a:cxn ang="0">
                  <a:pos x="427" y="0"/>
                </a:cxn>
                <a:cxn ang="0">
                  <a:pos x="822" y="166"/>
                </a:cxn>
                <a:cxn ang="0">
                  <a:pos x="827" y="169"/>
                </a:cxn>
                <a:cxn ang="0">
                  <a:pos x="831" y="173"/>
                </a:cxn>
                <a:cxn ang="0">
                  <a:pos x="833" y="178"/>
                </a:cxn>
                <a:cxn ang="0">
                  <a:pos x="834" y="184"/>
                </a:cxn>
                <a:cxn ang="0">
                  <a:pos x="834" y="190"/>
                </a:cxn>
                <a:cxn ang="0">
                  <a:pos x="832" y="195"/>
                </a:cxn>
                <a:cxn ang="0">
                  <a:pos x="828" y="200"/>
                </a:cxn>
                <a:cxn ang="0">
                  <a:pos x="824" y="204"/>
                </a:cxn>
                <a:cxn ang="0">
                  <a:pos x="421" y="408"/>
                </a:cxn>
                <a:cxn ang="0">
                  <a:pos x="418" y="409"/>
                </a:cxn>
                <a:cxn ang="0">
                  <a:pos x="412" y="409"/>
                </a:cxn>
                <a:cxn ang="0">
                  <a:pos x="407" y="409"/>
                </a:cxn>
                <a:cxn ang="0">
                  <a:pos x="404" y="408"/>
                </a:cxn>
                <a:cxn ang="0">
                  <a:pos x="412" y="366"/>
                </a:cxn>
                <a:cxn ang="0">
                  <a:pos x="766" y="187"/>
                </a:cxn>
                <a:cxn ang="0">
                  <a:pos x="420" y="43"/>
                </a:cxn>
                <a:cxn ang="0">
                  <a:pos x="67" y="186"/>
                </a:cxn>
                <a:cxn ang="0">
                  <a:pos x="412" y="366"/>
                </a:cxn>
              </a:cxnLst>
              <a:rect l="0" t="0" r="r" b="b"/>
              <a:pathLst>
                <a:path w="834" h="409">
                  <a:moveTo>
                    <a:pt x="404" y="408"/>
                  </a:moveTo>
                  <a:lnTo>
                    <a:pt x="10" y="202"/>
                  </a:lnTo>
                  <a:lnTo>
                    <a:pt x="5" y="198"/>
                  </a:lnTo>
                  <a:lnTo>
                    <a:pt x="2" y="194"/>
                  </a:lnTo>
                  <a:lnTo>
                    <a:pt x="0" y="188"/>
                  </a:lnTo>
                  <a:lnTo>
                    <a:pt x="0" y="182"/>
                  </a:lnTo>
                  <a:lnTo>
                    <a:pt x="1" y="177"/>
                  </a:lnTo>
                  <a:lnTo>
                    <a:pt x="3" y="172"/>
                  </a:lnTo>
                  <a:lnTo>
                    <a:pt x="7" y="167"/>
                  </a:lnTo>
                  <a:lnTo>
                    <a:pt x="12" y="164"/>
                  </a:lnTo>
                  <a:lnTo>
                    <a:pt x="413" y="0"/>
                  </a:lnTo>
                  <a:lnTo>
                    <a:pt x="420" y="0"/>
                  </a:lnTo>
                  <a:lnTo>
                    <a:pt x="427" y="0"/>
                  </a:lnTo>
                  <a:lnTo>
                    <a:pt x="822" y="166"/>
                  </a:lnTo>
                  <a:lnTo>
                    <a:pt x="827" y="169"/>
                  </a:lnTo>
                  <a:lnTo>
                    <a:pt x="831" y="173"/>
                  </a:lnTo>
                  <a:lnTo>
                    <a:pt x="833" y="178"/>
                  </a:lnTo>
                  <a:lnTo>
                    <a:pt x="834" y="184"/>
                  </a:lnTo>
                  <a:lnTo>
                    <a:pt x="834" y="190"/>
                  </a:lnTo>
                  <a:lnTo>
                    <a:pt x="832" y="195"/>
                  </a:lnTo>
                  <a:lnTo>
                    <a:pt x="828" y="200"/>
                  </a:lnTo>
                  <a:lnTo>
                    <a:pt x="824" y="204"/>
                  </a:lnTo>
                  <a:lnTo>
                    <a:pt x="421" y="408"/>
                  </a:lnTo>
                  <a:lnTo>
                    <a:pt x="418" y="409"/>
                  </a:lnTo>
                  <a:lnTo>
                    <a:pt x="412" y="409"/>
                  </a:lnTo>
                  <a:lnTo>
                    <a:pt x="407" y="409"/>
                  </a:lnTo>
                  <a:lnTo>
                    <a:pt x="404" y="408"/>
                  </a:lnTo>
                  <a:close/>
                  <a:moveTo>
                    <a:pt x="412" y="366"/>
                  </a:moveTo>
                  <a:lnTo>
                    <a:pt x="766" y="187"/>
                  </a:lnTo>
                  <a:lnTo>
                    <a:pt x="420" y="43"/>
                  </a:lnTo>
                  <a:lnTo>
                    <a:pt x="67" y="186"/>
                  </a:lnTo>
                  <a:lnTo>
                    <a:pt x="412" y="366"/>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0" name="Freeform 130"/>
            <p:cNvSpPr>
              <a:spLocks noEditPoints="1"/>
            </p:cNvSpPr>
            <p:nvPr/>
          </p:nvSpPr>
          <p:spPr bwMode="auto">
            <a:xfrm>
              <a:off x="-3513138" y="3789363"/>
              <a:ext cx="195263" cy="95250"/>
            </a:xfrm>
            <a:custGeom>
              <a:avLst/>
              <a:gdLst/>
              <a:ahLst/>
              <a:cxnLst>
                <a:cxn ang="0">
                  <a:pos x="357" y="358"/>
                </a:cxn>
                <a:cxn ang="0">
                  <a:pos x="11" y="177"/>
                </a:cxn>
                <a:cxn ang="0">
                  <a:pos x="6" y="174"/>
                </a:cxn>
                <a:cxn ang="0">
                  <a:pos x="3" y="169"/>
                </a:cxn>
                <a:cxn ang="0">
                  <a:pos x="1" y="163"/>
                </a:cxn>
                <a:cxn ang="0">
                  <a:pos x="0" y="158"/>
                </a:cxn>
                <a:cxn ang="0">
                  <a:pos x="1" y="152"/>
                </a:cxn>
                <a:cxn ang="0">
                  <a:pos x="4" y="146"/>
                </a:cxn>
                <a:cxn ang="0">
                  <a:pos x="7" y="141"/>
                </a:cxn>
                <a:cxn ang="0">
                  <a:pos x="12" y="138"/>
                </a:cxn>
                <a:cxn ang="0">
                  <a:pos x="366" y="0"/>
                </a:cxn>
                <a:cxn ang="0">
                  <a:pos x="373" y="0"/>
                </a:cxn>
                <a:cxn ang="0">
                  <a:pos x="380" y="0"/>
                </a:cxn>
                <a:cxn ang="0">
                  <a:pos x="725" y="141"/>
                </a:cxn>
                <a:cxn ang="0">
                  <a:pos x="730" y="145"/>
                </a:cxn>
                <a:cxn ang="0">
                  <a:pos x="734" y="149"/>
                </a:cxn>
                <a:cxn ang="0">
                  <a:pos x="736" y="155"/>
                </a:cxn>
                <a:cxn ang="0">
                  <a:pos x="737" y="161"/>
                </a:cxn>
                <a:cxn ang="0">
                  <a:pos x="736" y="167"/>
                </a:cxn>
                <a:cxn ang="0">
                  <a:pos x="734" y="172"/>
                </a:cxn>
                <a:cxn ang="0">
                  <a:pos x="731" y="177"/>
                </a:cxn>
                <a:cxn ang="0">
                  <a:pos x="726" y="180"/>
                </a:cxn>
                <a:cxn ang="0">
                  <a:pos x="374" y="358"/>
                </a:cxn>
                <a:cxn ang="0">
                  <a:pos x="371" y="359"/>
                </a:cxn>
                <a:cxn ang="0">
                  <a:pos x="365" y="359"/>
                </a:cxn>
                <a:cxn ang="0">
                  <a:pos x="360" y="359"/>
                </a:cxn>
                <a:cxn ang="0">
                  <a:pos x="357" y="358"/>
                </a:cxn>
                <a:cxn ang="0">
                  <a:pos x="365" y="316"/>
                </a:cxn>
                <a:cxn ang="0">
                  <a:pos x="668" y="164"/>
                </a:cxn>
                <a:cxn ang="0">
                  <a:pos x="373" y="42"/>
                </a:cxn>
                <a:cxn ang="0">
                  <a:pos x="69" y="161"/>
                </a:cxn>
                <a:cxn ang="0">
                  <a:pos x="365" y="316"/>
                </a:cxn>
              </a:cxnLst>
              <a:rect l="0" t="0" r="r" b="b"/>
              <a:pathLst>
                <a:path w="737" h="359">
                  <a:moveTo>
                    <a:pt x="357" y="358"/>
                  </a:moveTo>
                  <a:lnTo>
                    <a:pt x="11" y="177"/>
                  </a:lnTo>
                  <a:lnTo>
                    <a:pt x="6" y="174"/>
                  </a:lnTo>
                  <a:lnTo>
                    <a:pt x="3" y="169"/>
                  </a:lnTo>
                  <a:lnTo>
                    <a:pt x="1" y="163"/>
                  </a:lnTo>
                  <a:lnTo>
                    <a:pt x="0" y="158"/>
                  </a:lnTo>
                  <a:lnTo>
                    <a:pt x="1" y="152"/>
                  </a:lnTo>
                  <a:lnTo>
                    <a:pt x="4" y="146"/>
                  </a:lnTo>
                  <a:lnTo>
                    <a:pt x="7" y="141"/>
                  </a:lnTo>
                  <a:lnTo>
                    <a:pt x="12" y="138"/>
                  </a:lnTo>
                  <a:lnTo>
                    <a:pt x="366" y="0"/>
                  </a:lnTo>
                  <a:lnTo>
                    <a:pt x="373" y="0"/>
                  </a:lnTo>
                  <a:lnTo>
                    <a:pt x="380" y="0"/>
                  </a:lnTo>
                  <a:lnTo>
                    <a:pt x="725" y="141"/>
                  </a:lnTo>
                  <a:lnTo>
                    <a:pt x="730" y="145"/>
                  </a:lnTo>
                  <a:lnTo>
                    <a:pt x="734" y="149"/>
                  </a:lnTo>
                  <a:lnTo>
                    <a:pt x="736" y="155"/>
                  </a:lnTo>
                  <a:lnTo>
                    <a:pt x="737" y="161"/>
                  </a:lnTo>
                  <a:lnTo>
                    <a:pt x="736" y="167"/>
                  </a:lnTo>
                  <a:lnTo>
                    <a:pt x="734" y="172"/>
                  </a:lnTo>
                  <a:lnTo>
                    <a:pt x="731" y="177"/>
                  </a:lnTo>
                  <a:lnTo>
                    <a:pt x="726" y="180"/>
                  </a:lnTo>
                  <a:lnTo>
                    <a:pt x="374" y="358"/>
                  </a:lnTo>
                  <a:lnTo>
                    <a:pt x="371" y="359"/>
                  </a:lnTo>
                  <a:lnTo>
                    <a:pt x="365" y="359"/>
                  </a:lnTo>
                  <a:lnTo>
                    <a:pt x="360" y="359"/>
                  </a:lnTo>
                  <a:lnTo>
                    <a:pt x="357" y="358"/>
                  </a:lnTo>
                  <a:close/>
                  <a:moveTo>
                    <a:pt x="365" y="316"/>
                  </a:moveTo>
                  <a:lnTo>
                    <a:pt x="668" y="164"/>
                  </a:lnTo>
                  <a:lnTo>
                    <a:pt x="373" y="42"/>
                  </a:lnTo>
                  <a:lnTo>
                    <a:pt x="69" y="161"/>
                  </a:lnTo>
                  <a:lnTo>
                    <a:pt x="365" y="316"/>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1" name="Freeform 131"/>
            <p:cNvSpPr>
              <a:spLocks noEditPoints="1"/>
            </p:cNvSpPr>
            <p:nvPr/>
          </p:nvSpPr>
          <p:spPr bwMode="auto">
            <a:xfrm>
              <a:off x="-3500438" y="3746500"/>
              <a:ext cx="169863" cy="80962"/>
            </a:xfrm>
            <a:custGeom>
              <a:avLst/>
              <a:gdLst/>
              <a:ahLst/>
              <a:cxnLst>
                <a:cxn ang="0">
                  <a:pos x="311" y="303"/>
                </a:cxn>
                <a:cxn ang="0">
                  <a:pos x="11" y="158"/>
                </a:cxn>
                <a:cxn ang="0">
                  <a:pos x="6" y="155"/>
                </a:cxn>
                <a:cxn ang="0">
                  <a:pos x="2" y="150"/>
                </a:cxn>
                <a:cxn ang="0">
                  <a:pos x="0" y="145"/>
                </a:cxn>
                <a:cxn ang="0">
                  <a:pos x="0" y="139"/>
                </a:cxn>
                <a:cxn ang="0">
                  <a:pos x="1" y="133"/>
                </a:cxn>
                <a:cxn ang="0">
                  <a:pos x="3" y="128"/>
                </a:cxn>
                <a:cxn ang="0">
                  <a:pos x="7" y="122"/>
                </a:cxn>
                <a:cxn ang="0">
                  <a:pos x="12" y="119"/>
                </a:cxn>
                <a:cxn ang="0">
                  <a:pos x="315" y="0"/>
                </a:cxn>
                <a:cxn ang="0">
                  <a:pos x="321" y="0"/>
                </a:cxn>
                <a:cxn ang="0">
                  <a:pos x="329" y="0"/>
                </a:cxn>
                <a:cxn ang="0">
                  <a:pos x="629" y="116"/>
                </a:cxn>
                <a:cxn ang="0">
                  <a:pos x="634" y="119"/>
                </a:cxn>
                <a:cxn ang="0">
                  <a:pos x="638" y="123"/>
                </a:cxn>
                <a:cxn ang="0">
                  <a:pos x="640" y="130"/>
                </a:cxn>
                <a:cxn ang="0">
                  <a:pos x="641" y="136"/>
                </a:cxn>
                <a:cxn ang="0">
                  <a:pos x="641" y="141"/>
                </a:cxn>
                <a:cxn ang="0">
                  <a:pos x="639" y="147"/>
                </a:cxn>
                <a:cxn ang="0">
                  <a:pos x="635" y="152"/>
                </a:cxn>
                <a:cxn ang="0">
                  <a:pos x="631" y="155"/>
                </a:cxn>
                <a:cxn ang="0">
                  <a:pos x="327" y="303"/>
                </a:cxn>
                <a:cxn ang="0">
                  <a:pos x="324" y="303"/>
                </a:cxn>
                <a:cxn ang="0">
                  <a:pos x="319" y="304"/>
                </a:cxn>
                <a:cxn ang="0">
                  <a:pos x="314" y="303"/>
                </a:cxn>
                <a:cxn ang="0">
                  <a:pos x="311" y="303"/>
                </a:cxn>
                <a:cxn ang="0">
                  <a:pos x="319" y="260"/>
                </a:cxn>
                <a:cxn ang="0">
                  <a:pos x="571" y="139"/>
                </a:cxn>
                <a:cxn ang="0">
                  <a:pos x="323" y="43"/>
                </a:cxn>
                <a:cxn ang="0">
                  <a:pos x="70" y="141"/>
                </a:cxn>
                <a:cxn ang="0">
                  <a:pos x="319" y="260"/>
                </a:cxn>
              </a:cxnLst>
              <a:rect l="0" t="0" r="r" b="b"/>
              <a:pathLst>
                <a:path w="641" h="304">
                  <a:moveTo>
                    <a:pt x="311" y="303"/>
                  </a:moveTo>
                  <a:lnTo>
                    <a:pt x="11" y="158"/>
                  </a:lnTo>
                  <a:lnTo>
                    <a:pt x="6" y="155"/>
                  </a:lnTo>
                  <a:lnTo>
                    <a:pt x="2" y="150"/>
                  </a:lnTo>
                  <a:lnTo>
                    <a:pt x="0" y="145"/>
                  </a:lnTo>
                  <a:lnTo>
                    <a:pt x="0" y="139"/>
                  </a:lnTo>
                  <a:lnTo>
                    <a:pt x="1" y="133"/>
                  </a:lnTo>
                  <a:lnTo>
                    <a:pt x="3" y="128"/>
                  </a:lnTo>
                  <a:lnTo>
                    <a:pt x="7" y="122"/>
                  </a:lnTo>
                  <a:lnTo>
                    <a:pt x="12" y="119"/>
                  </a:lnTo>
                  <a:lnTo>
                    <a:pt x="315" y="0"/>
                  </a:lnTo>
                  <a:lnTo>
                    <a:pt x="321" y="0"/>
                  </a:lnTo>
                  <a:lnTo>
                    <a:pt x="329" y="0"/>
                  </a:lnTo>
                  <a:lnTo>
                    <a:pt x="629" y="116"/>
                  </a:lnTo>
                  <a:lnTo>
                    <a:pt x="634" y="119"/>
                  </a:lnTo>
                  <a:lnTo>
                    <a:pt x="638" y="123"/>
                  </a:lnTo>
                  <a:lnTo>
                    <a:pt x="640" y="130"/>
                  </a:lnTo>
                  <a:lnTo>
                    <a:pt x="641" y="136"/>
                  </a:lnTo>
                  <a:lnTo>
                    <a:pt x="641" y="141"/>
                  </a:lnTo>
                  <a:lnTo>
                    <a:pt x="639" y="147"/>
                  </a:lnTo>
                  <a:lnTo>
                    <a:pt x="635" y="152"/>
                  </a:lnTo>
                  <a:lnTo>
                    <a:pt x="631" y="155"/>
                  </a:lnTo>
                  <a:lnTo>
                    <a:pt x="327" y="303"/>
                  </a:lnTo>
                  <a:lnTo>
                    <a:pt x="324" y="303"/>
                  </a:lnTo>
                  <a:lnTo>
                    <a:pt x="319" y="304"/>
                  </a:lnTo>
                  <a:lnTo>
                    <a:pt x="314" y="303"/>
                  </a:lnTo>
                  <a:lnTo>
                    <a:pt x="311" y="303"/>
                  </a:lnTo>
                  <a:close/>
                  <a:moveTo>
                    <a:pt x="319" y="260"/>
                  </a:moveTo>
                  <a:lnTo>
                    <a:pt x="571" y="139"/>
                  </a:lnTo>
                  <a:lnTo>
                    <a:pt x="323" y="43"/>
                  </a:lnTo>
                  <a:lnTo>
                    <a:pt x="70" y="141"/>
                  </a:lnTo>
                  <a:lnTo>
                    <a:pt x="319" y="260"/>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2" name="Freeform 132"/>
            <p:cNvSpPr>
              <a:spLocks noEditPoints="1"/>
            </p:cNvSpPr>
            <p:nvPr/>
          </p:nvSpPr>
          <p:spPr bwMode="auto">
            <a:xfrm>
              <a:off x="-3486150" y="3706813"/>
              <a:ext cx="141288" cy="66675"/>
            </a:xfrm>
            <a:custGeom>
              <a:avLst/>
              <a:gdLst/>
              <a:ahLst/>
              <a:cxnLst>
                <a:cxn ang="0">
                  <a:pos x="253" y="254"/>
                </a:cxn>
                <a:cxn ang="0">
                  <a:pos x="10" y="134"/>
                </a:cxn>
                <a:cxn ang="0">
                  <a:pos x="5" y="129"/>
                </a:cxn>
                <a:cxn ang="0">
                  <a:pos x="2" y="124"/>
                </a:cxn>
                <a:cxn ang="0">
                  <a:pos x="0" y="119"/>
                </a:cxn>
                <a:cxn ang="0">
                  <a:pos x="0" y="113"/>
                </a:cxn>
                <a:cxn ang="0">
                  <a:pos x="1" y="107"/>
                </a:cxn>
                <a:cxn ang="0">
                  <a:pos x="3" y="102"/>
                </a:cxn>
                <a:cxn ang="0">
                  <a:pos x="7" y="97"/>
                </a:cxn>
                <a:cxn ang="0">
                  <a:pos x="12" y="94"/>
                </a:cxn>
                <a:cxn ang="0">
                  <a:pos x="264" y="0"/>
                </a:cxn>
                <a:cxn ang="0">
                  <a:pos x="271" y="0"/>
                </a:cxn>
                <a:cxn ang="0">
                  <a:pos x="277" y="0"/>
                </a:cxn>
                <a:cxn ang="0">
                  <a:pos x="522" y="96"/>
                </a:cxn>
                <a:cxn ang="0">
                  <a:pos x="527" y="99"/>
                </a:cxn>
                <a:cxn ang="0">
                  <a:pos x="530" y="104"/>
                </a:cxn>
                <a:cxn ang="0">
                  <a:pos x="533" y="109"/>
                </a:cxn>
                <a:cxn ang="0">
                  <a:pos x="534" y="115"/>
                </a:cxn>
                <a:cxn ang="0">
                  <a:pos x="533" y="121"/>
                </a:cxn>
                <a:cxn ang="0">
                  <a:pos x="531" y="126"/>
                </a:cxn>
                <a:cxn ang="0">
                  <a:pos x="528" y="131"/>
                </a:cxn>
                <a:cxn ang="0">
                  <a:pos x="523" y="135"/>
                </a:cxn>
                <a:cxn ang="0">
                  <a:pos x="270" y="254"/>
                </a:cxn>
                <a:cxn ang="0">
                  <a:pos x="265" y="255"/>
                </a:cxn>
                <a:cxn ang="0">
                  <a:pos x="261" y="255"/>
                </a:cxn>
                <a:cxn ang="0">
                  <a:pos x="257" y="255"/>
                </a:cxn>
                <a:cxn ang="0">
                  <a:pos x="253" y="254"/>
                </a:cxn>
                <a:cxn ang="0">
                  <a:pos x="261" y="212"/>
                </a:cxn>
                <a:cxn ang="0">
                  <a:pos x="463" y="117"/>
                </a:cxn>
                <a:cxn ang="0">
                  <a:pos x="271" y="43"/>
                </a:cxn>
                <a:cxn ang="0">
                  <a:pos x="70" y="117"/>
                </a:cxn>
                <a:cxn ang="0">
                  <a:pos x="261" y="212"/>
                </a:cxn>
              </a:cxnLst>
              <a:rect l="0" t="0" r="r" b="b"/>
              <a:pathLst>
                <a:path w="534" h="255">
                  <a:moveTo>
                    <a:pt x="253" y="254"/>
                  </a:moveTo>
                  <a:lnTo>
                    <a:pt x="10" y="134"/>
                  </a:lnTo>
                  <a:lnTo>
                    <a:pt x="5" y="129"/>
                  </a:lnTo>
                  <a:lnTo>
                    <a:pt x="2" y="124"/>
                  </a:lnTo>
                  <a:lnTo>
                    <a:pt x="0" y="119"/>
                  </a:lnTo>
                  <a:lnTo>
                    <a:pt x="0" y="113"/>
                  </a:lnTo>
                  <a:lnTo>
                    <a:pt x="1" y="107"/>
                  </a:lnTo>
                  <a:lnTo>
                    <a:pt x="3" y="102"/>
                  </a:lnTo>
                  <a:lnTo>
                    <a:pt x="7" y="97"/>
                  </a:lnTo>
                  <a:lnTo>
                    <a:pt x="12" y="94"/>
                  </a:lnTo>
                  <a:lnTo>
                    <a:pt x="264" y="0"/>
                  </a:lnTo>
                  <a:lnTo>
                    <a:pt x="271" y="0"/>
                  </a:lnTo>
                  <a:lnTo>
                    <a:pt x="277" y="0"/>
                  </a:lnTo>
                  <a:lnTo>
                    <a:pt x="522" y="96"/>
                  </a:lnTo>
                  <a:lnTo>
                    <a:pt x="527" y="99"/>
                  </a:lnTo>
                  <a:lnTo>
                    <a:pt x="530" y="104"/>
                  </a:lnTo>
                  <a:lnTo>
                    <a:pt x="533" y="109"/>
                  </a:lnTo>
                  <a:lnTo>
                    <a:pt x="534" y="115"/>
                  </a:lnTo>
                  <a:lnTo>
                    <a:pt x="533" y="121"/>
                  </a:lnTo>
                  <a:lnTo>
                    <a:pt x="531" y="126"/>
                  </a:lnTo>
                  <a:lnTo>
                    <a:pt x="528" y="131"/>
                  </a:lnTo>
                  <a:lnTo>
                    <a:pt x="523" y="135"/>
                  </a:lnTo>
                  <a:lnTo>
                    <a:pt x="270" y="254"/>
                  </a:lnTo>
                  <a:lnTo>
                    <a:pt x="265" y="255"/>
                  </a:lnTo>
                  <a:lnTo>
                    <a:pt x="261" y="255"/>
                  </a:lnTo>
                  <a:lnTo>
                    <a:pt x="257" y="255"/>
                  </a:lnTo>
                  <a:lnTo>
                    <a:pt x="253" y="254"/>
                  </a:lnTo>
                  <a:close/>
                  <a:moveTo>
                    <a:pt x="261" y="212"/>
                  </a:moveTo>
                  <a:lnTo>
                    <a:pt x="463" y="117"/>
                  </a:lnTo>
                  <a:lnTo>
                    <a:pt x="271" y="43"/>
                  </a:lnTo>
                  <a:lnTo>
                    <a:pt x="70" y="117"/>
                  </a:lnTo>
                  <a:lnTo>
                    <a:pt x="261" y="212"/>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3" name="Freeform 133"/>
            <p:cNvSpPr>
              <a:spLocks noEditPoints="1"/>
            </p:cNvSpPr>
            <p:nvPr/>
          </p:nvSpPr>
          <p:spPr bwMode="auto">
            <a:xfrm>
              <a:off x="-3579813" y="4087813"/>
              <a:ext cx="328613" cy="163512"/>
            </a:xfrm>
            <a:custGeom>
              <a:avLst/>
              <a:gdLst/>
              <a:ahLst/>
              <a:cxnLst>
                <a:cxn ang="0">
                  <a:pos x="13" y="257"/>
                </a:cxn>
                <a:cxn ang="0">
                  <a:pos x="616" y="1"/>
                </a:cxn>
                <a:cxn ang="0">
                  <a:pos x="624" y="0"/>
                </a:cxn>
                <a:cxn ang="0">
                  <a:pos x="631" y="1"/>
                </a:cxn>
                <a:cxn ang="0">
                  <a:pos x="1229" y="257"/>
                </a:cxn>
                <a:cxn ang="0">
                  <a:pos x="1234" y="260"/>
                </a:cxn>
                <a:cxn ang="0">
                  <a:pos x="1238" y="264"/>
                </a:cxn>
                <a:cxn ang="0">
                  <a:pos x="1241" y="270"/>
                </a:cxn>
                <a:cxn ang="0">
                  <a:pos x="1242" y="276"/>
                </a:cxn>
                <a:cxn ang="0">
                  <a:pos x="1241" y="282"/>
                </a:cxn>
                <a:cxn ang="0">
                  <a:pos x="1240" y="287"/>
                </a:cxn>
                <a:cxn ang="0">
                  <a:pos x="1235" y="292"/>
                </a:cxn>
                <a:cxn ang="0">
                  <a:pos x="1231" y="295"/>
                </a:cxn>
                <a:cxn ang="0">
                  <a:pos x="622" y="618"/>
                </a:cxn>
                <a:cxn ang="0">
                  <a:pos x="617" y="619"/>
                </a:cxn>
                <a:cxn ang="0">
                  <a:pos x="613" y="619"/>
                </a:cxn>
                <a:cxn ang="0">
                  <a:pos x="608" y="619"/>
                </a:cxn>
                <a:cxn ang="0">
                  <a:pos x="604" y="618"/>
                </a:cxn>
                <a:cxn ang="0">
                  <a:pos x="579" y="604"/>
                </a:cxn>
                <a:cxn ang="0">
                  <a:pos x="510" y="568"/>
                </a:cxn>
                <a:cxn ang="0">
                  <a:pos x="414" y="516"/>
                </a:cxn>
                <a:cxn ang="0">
                  <a:pos x="305" y="457"/>
                </a:cxn>
                <a:cxn ang="0">
                  <a:pos x="195" y="396"/>
                </a:cxn>
                <a:cxn ang="0">
                  <a:pos x="98" y="343"/>
                </a:cxn>
                <a:cxn ang="0">
                  <a:pos x="60" y="322"/>
                </a:cxn>
                <a:cxn ang="0">
                  <a:pos x="29" y="304"/>
                </a:cxn>
                <a:cxn ang="0">
                  <a:pos x="10" y="292"/>
                </a:cxn>
                <a:cxn ang="0">
                  <a:pos x="2" y="286"/>
                </a:cxn>
                <a:cxn ang="0">
                  <a:pos x="0" y="282"/>
                </a:cxn>
                <a:cxn ang="0">
                  <a:pos x="0" y="278"/>
                </a:cxn>
                <a:cxn ang="0">
                  <a:pos x="0" y="274"/>
                </a:cxn>
                <a:cxn ang="0">
                  <a:pos x="1" y="270"/>
                </a:cxn>
                <a:cxn ang="0">
                  <a:pos x="3" y="266"/>
                </a:cxn>
                <a:cxn ang="0">
                  <a:pos x="6" y="261"/>
                </a:cxn>
                <a:cxn ang="0">
                  <a:pos x="9" y="259"/>
                </a:cxn>
                <a:cxn ang="0">
                  <a:pos x="13" y="257"/>
                </a:cxn>
                <a:cxn ang="0">
                  <a:pos x="61" y="282"/>
                </a:cxn>
                <a:cxn ang="0">
                  <a:pos x="112" y="308"/>
                </a:cxn>
                <a:cxn ang="0">
                  <a:pos x="181" y="346"/>
                </a:cxn>
                <a:cxn ang="0">
                  <a:pos x="264" y="390"/>
                </a:cxn>
                <a:cxn ang="0">
                  <a:pos x="352" y="437"/>
                </a:cxn>
                <a:cxn ang="0">
                  <a:pos x="438" y="483"/>
                </a:cxn>
                <a:cxn ang="0">
                  <a:pos x="514" y="524"/>
                </a:cxn>
                <a:cxn ang="0">
                  <a:pos x="576" y="556"/>
                </a:cxn>
                <a:cxn ang="0">
                  <a:pos x="613" y="576"/>
                </a:cxn>
                <a:cxn ang="0">
                  <a:pos x="1174" y="279"/>
                </a:cxn>
                <a:cxn ang="0">
                  <a:pos x="624" y="43"/>
                </a:cxn>
                <a:cxn ang="0">
                  <a:pos x="61" y="282"/>
                </a:cxn>
              </a:cxnLst>
              <a:rect l="0" t="0" r="r" b="b"/>
              <a:pathLst>
                <a:path w="1242" h="619">
                  <a:moveTo>
                    <a:pt x="13" y="257"/>
                  </a:moveTo>
                  <a:lnTo>
                    <a:pt x="616" y="1"/>
                  </a:lnTo>
                  <a:lnTo>
                    <a:pt x="624" y="0"/>
                  </a:lnTo>
                  <a:lnTo>
                    <a:pt x="631" y="1"/>
                  </a:lnTo>
                  <a:lnTo>
                    <a:pt x="1229" y="257"/>
                  </a:lnTo>
                  <a:lnTo>
                    <a:pt x="1234" y="260"/>
                  </a:lnTo>
                  <a:lnTo>
                    <a:pt x="1238" y="264"/>
                  </a:lnTo>
                  <a:lnTo>
                    <a:pt x="1241" y="270"/>
                  </a:lnTo>
                  <a:lnTo>
                    <a:pt x="1242" y="276"/>
                  </a:lnTo>
                  <a:lnTo>
                    <a:pt x="1241" y="282"/>
                  </a:lnTo>
                  <a:lnTo>
                    <a:pt x="1240" y="287"/>
                  </a:lnTo>
                  <a:lnTo>
                    <a:pt x="1235" y="292"/>
                  </a:lnTo>
                  <a:lnTo>
                    <a:pt x="1231" y="295"/>
                  </a:lnTo>
                  <a:lnTo>
                    <a:pt x="622" y="618"/>
                  </a:lnTo>
                  <a:lnTo>
                    <a:pt x="617" y="619"/>
                  </a:lnTo>
                  <a:lnTo>
                    <a:pt x="613" y="619"/>
                  </a:lnTo>
                  <a:lnTo>
                    <a:pt x="608" y="619"/>
                  </a:lnTo>
                  <a:lnTo>
                    <a:pt x="604" y="618"/>
                  </a:lnTo>
                  <a:lnTo>
                    <a:pt x="579" y="604"/>
                  </a:lnTo>
                  <a:lnTo>
                    <a:pt x="510" y="568"/>
                  </a:lnTo>
                  <a:lnTo>
                    <a:pt x="414" y="516"/>
                  </a:lnTo>
                  <a:lnTo>
                    <a:pt x="305" y="457"/>
                  </a:lnTo>
                  <a:lnTo>
                    <a:pt x="195" y="396"/>
                  </a:lnTo>
                  <a:lnTo>
                    <a:pt x="98" y="343"/>
                  </a:lnTo>
                  <a:lnTo>
                    <a:pt x="60" y="322"/>
                  </a:lnTo>
                  <a:lnTo>
                    <a:pt x="29" y="304"/>
                  </a:lnTo>
                  <a:lnTo>
                    <a:pt x="10" y="292"/>
                  </a:lnTo>
                  <a:lnTo>
                    <a:pt x="2" y="286"/>
                  </a:lnTo>
                  <a:lnTo>
                    <a:pt x="0" y="282"/>
                  </a:lnTo>
                  <a:lnTo>
                    <a:pt x="0" y="278"/>
                  </a:lnTo>
                  <a:lnTo>
                    <a:pt x="0" y="274"/>
                  </a:lnTo>
                  <a:lnTo>
                    <a:pt x="1" y="270"/>
                  </a:lnTo>
                  <a:lnTo>
                    <a:pt x="3" y="266"/>
                  </a:lnTo>
                  <a:lnTo>
                    <a:pt x="6" y="261"/>
                  </a:lnTo>
                  <a:lnTo>
                    <a:pt x="9" y="259"/>
                  </a:lnTo>
                  <a:lnTo>
                    <a:pt x="13" y="257"/>
                  </a:lnTo>
                  <a:close/>
                  <a:moveTo>
                    <a:pt x="61" y="282"/>
                  </a:moveTo>
                  <a:lnTo>
                    <a:pt x="112" y="308"/>
                  </a:lnTo>
                  <a:lnTo>
                    <a:pt x="181" y="346"/>
                  </a:lnTo>
                  <a:lnTo>
                    <a:pt x="264" y="390"/>
                  </a:lnTo>
                  <a:lnTo>
                    <a:pt x="352" y="437"/>
                  </a:lnTo>
                  <a:lnTo>
                    <a:pt x="438" y="483"/>
                  </a:lnTo>
                  <a:lnTo>
                    <a:pt x="514" y="524"/>
                  </a:lnTo>
                  <a:lnTo>
                    <a:pt x="576" y="556"/>
                  </a:lnTo>
                  <a:lnTo>
                    <a:pt x="613" y="576"/>
                  </a:lnTo>
                  <a:lnTo>
                    <a:pt x="1174" y="279"/>
                  </a:lnTo>
                  <a:lnTo>
                    <a:pt x="624" y="43"/>
                  </a:lnTo>
                  <a:lnTo>
                    <a:pt x="61" y="282"/>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4" name="Freeform 134"/>
            <p:cNvSpPr>
              <a:spLocks/>
            </p:cNvSpPr>
            <p:nvPr/>
          </p:nvSpPr>
          <p:spPr bwMode="auto">
            <a:xfrm>
              <a:off x="-3629025" y="3413125"/>
              <a:ext cx="419100" cy="927100"/>
            </a:xfrm>
            <a:custGeom>
              <a:avLst/>
              <a:gdLst/>
              <a:ahLst/>
              <a:cxnLst>
                <a:cxn ang="0">
                  <a:pos x="740" y="433"/>
                </a:cxn>
                <a:cxn ang="0">
                  <a:pos x="734" y="227"/>
                </a:cxn>
                <a:cxn ang="0">
                  <a:pos x="714" y="213"/>
                </a:cxn>
                <a:cxn ang="0">
                  <a:pos x="695" y="194"/>
                </a:cxn>
                <a:cxn ang="0">
                  <a:pos x="682" y="172"/>
                </a:cxn>
                <a:cxn ang="0">
                  <a:pos x="674" y="147"/>
                </a:cxn>
                <a:cxn ang="0">
                  <a:pos x="671" y="121"/>
                </a:cxn>
                <a:cxn ang="0">
                  <a:pos x="677" y="85"/>
                </a:cxn>
                <a:cxn ang="0">
                  <a:pos x="691" y="54"/>
                </a:cxn>
                <a:cxn ang="0">
                  <a:pos x="715" y="28"/>
                </a:cxn>
                <a:cxn ang="0">
                  <a:pos x="745" y="10"/>
                </a:cxn>
                <a:cxn ang="0">
                  <a:pos x="780" y="0"/>
                </a:cxn>
                <a:cxn ang="0">
                  <a:pos x="817" y="2"/>
                </a:cxn>
                <a:cxn ang="0">
                  <a:pos x="849" y="15"/>
                </a:cxn>
                <a:cxn ang="0">
                  <a:pos x="877" y="35"/>
                </a:cxn>
                <a:cxn ang="0">
                  <a:pos x="898" y="64"/>
                </a:cxn>
                <a:cxn ang="0">
                  <a:pos x="911" y="96"/>
                </a:cxn>
                <a:cxn ang="0">
                  <a:pos x="913" y="130"/>
                </a:cxn>
                <a:cxn ang="0">
                  <a:pos x="908" y="155"/>
                </a:cxn>
                <a:cxn ang="0">
                  <a:pos x="898" y="178"/>
                </a:cxn>
                <a:cxn ang="0">
                  <a:pos x="885" y="199"/>
                </a:cxn>
                <a:cxn ang="0">
                  <a:pos x="868" y="215"/>
                </a:cxn>
                <a:cxn ang="0">
                  <a:pos x="847" y="228"/>
                </a:cxn>
                <a:cxn ang="0">
                  <a:pos x="1582" y="3089"/>
                </a:cxn>
                <a:cxn ang="0">
                  <a:pos x="1583" y="3116"/>
                </a:cxn>
                <a:cxn ang="0">
                  <a:pos x="1575" y="3128"/>
                </a:cxn>
                <a:cxn ang="0">
                  <a:pos x="1559" y="3138"/>
                </a:cxn>
                <a:cxn ang="0">
                  <a:pos x="1534" y="3146"/>
                </a:cxn>
                <a:cxn ang="0">
                  <a:pos x="1512" y="3147"/>
                </a:cxn>
                <a:cxn ang="0">
                  <a:pos x="1498" y="3143"/>
                </a:cxn>
                <a:cxn ang="0">
                  <a:pos x="1488" y="3134"/>
                </a:cxn>
                <a:cxn ang="0">
                  <a:pos x="1481" y="3117"/>
                </a:cxn>
                <a:cxn ang="0">
                  <a:pos x="841" y="3453"/>
                </a:cxn>
                <a:cxn ang="0">
                  <a:pos x="840" y="3476"/>
                </a:cxn>
                <a:cxn ang="0">
                  <a:pos x="835" y="3489"/>
                </a:cxn>
                <a:cxn ang="0">
                  <a:pos x="825" y="3498"/>
                </a:cxn>
                <a:cxn ang="0">
                  <a:pos x="807" y="3504"/>
                </a:cxn>
                <a:cxn ang="0">
                  <a:pos x="780" y="3505"/>
                </a:cxn>
                <a:cxn ang="0">
                  <a:pos x="759" y="3501"/>
                </a:cxn>
                <a:cxn ang="0">
                  <a:pos x="746" y="3492"/>
                </a:cxn>
                <a:cxn ang="0">
                  <a:pos x="739" y="3480"/>
                </a:cxn>
                <a:cxn ang="0">
                  <a:pos x="737" y="3462"/>
                </a:cxn>
                <a:cxn ang="0">
                  <a:pos x="106" y="3091"/>
                </a:cxn>
                <a:cxn ang="0">
                  <a:pos x="96" y="3118"/>
                </a:cxn>
                <a:cxn ang="0">
                  <a:pos x="82" y="3129"/>
                </a:cxn>
                <a:cxn ang="0">
                  <a:pos x="65" y="3132"/>
                </a:cxn>
                <a:cxn ang="0">
                  <a:pos x="41" y="3128"/>
                </a:cxn>
                <a:cxn ang="0">
                  <a:pos x="18" y="3119"/>
                </a:cxn>
                <a:cxn ang="0">
                  <a:pos x="6" y="3108"/>
                </a:cxn>
                <a:cxn ang="0">
                  <a:pos x="1" y="3095"/>
                </a:cxn>
                <a:cxn ang="0">
                  <a:pos x="1" y="3082"/>
                </a:cxn>
              </a:cxnLst>
              <a:rect l="0" t="0" r="r" b="b"/>
              <a:pathLst>
                <a:path w="1584" h="3505">
                  <a:moveTo>
                    <a:pt x="5" y="3064"/>
                  </a:moveTo>
                  <a:lnTo>
                    <a:pt x="739" y="438"/>
                  </a:lnTo>
                  <a:lnTo>
                    <a:pt x="740" y="433"/>
                  </a:lnTo>
                  <a:lnTo>
                    <a:pt x="741" y="429"/>
                  </a:lnTo>
                  <a:lnTo>
                    <a:pt x="742" y="231"/>
                  </a:lnTo>
                  <a:lnTo>
                    <a:pt x="734" y="227"/>
                  </a:lnTo>
                  <a:lnTo>
                    <a:pt x="727" y="223"/>
                  </a:lnTo>
                  <a:lnTo>
                    <a:pt x="720" y="218"/>
                  </a:lnTo>
                  <a:lnTo>
                    <a:pt x="714" y="213"/>
                  </a:lnTo>
                  <a:lnTo>
                    <a:pt x="706" y="207"/>
                  </a:lnTo>
                  <a:lnTo>
                    <a:pt x="701" y="201"/>
                  </a:lnTo>
                  <a:lnTo>
                    <a:pt x="695" y="194"/>
                  </a:lnTo>
                  <a:lnTo>
                    <a:pt x="691" y="187"/>
                  </a:lnTo>
                  <a:lnTo>
                    <a:pt x="686" y="180"/>
                  </a:lnTo>
                  <a:lnTo>
                    <a:pt x="682" y="172"/>
                  </a:lnTo>
                  <a:lnTo>
                    <a:pt x="679" y="165"/>
                  </a:lnTo>
                  <a:lnTo>
                    <a:pt x="676" y="156"/>
                  </a:lnTo>
                  <a:lnTo>
                    <a:pt x="674" y="147"/>
                  </a:lnTo>
                  <a:lnTo>
                    <a:pt x="672" y="139"/>
                  </a:lnTo>
                  <a:lnTo>
                    <a:pt x="671" y="130"/>
                  </a:lnTo>
                  <a:lnTo>
                    <a:pt x="671" y="121"/>
                  </a:lnTo>
                  <a:lnTo>
                    <a:pt x="672" y="109"/>
                  </a:lnTo>
                  <a:lnTo>
                    <a:pt x="674" y="96"/>
                  </a:lnTo>
                  <a:lnTo>
                    <a:pt x="677" y="85"/>
                  </a:lnTo>
                  <a:lnTo>
                    <a:pt x="681" y="74"/>
                  </a:lnTo>
                  <a:lnTo>
                    <a:pt x="685" y="64"/>
                  </a:lnTo>
                  <a:lnTo>
                    <a:pt x="691" y="54"/>
                  </a:lnTo>
                  <a:lnTo>
                    <a:pt x="698" y="44"/>
                  </a:lnTo>
                  <a:lnTo>
                    <a:pt x="706" y="35"/>
                  </a:lnTo>
                  <a:lnTo>
                    <a:pt x="715" y="28"/>
                  </a:lnTo>
                  <a:lnTo>
                    <a:pt x="724" y="21"/>
                  </a:lnTo>
                  <a:lnTo>
                    <a:pt x="734" y="15"/>
                  </a:lnTo>
                  <a:lnTo>
                    <a:pt x="745" y="10"/>
                  </a:lnTo>
                  <a:lnTo>
                    <a:pt x="755" y="6"/>
                  </a:lnTo>
                  <a:lnTo>
                    <a:pt x="768" y="2"/>
                  </a:lnTo>
                  <a:lnTo>
                    <a:pt x="780" y="0"/>
                  </a:lnTo>
                  <a:lnTo>
                    <a:pt x="792" y="0"/>
                  </a:lnTo>
                  <a:lnTo>
                    <a:pt x="805" y="0"/>
                  </a:lnTo>
                  <a:lnTo>
                    <a:pt x="817" y="2"/>
                  </a:lnTo>
                  <a:lnTo>
                    <a:pt x="828" y="6"/>
                  </a:lnTo>
                  <a:lnTo>
                    <a:pt x="839" y="10"/>
                  </a:lnTo>
                  <a:lnTo>
                    <a:pt x="849" y="15"/>
                  </a:lnTo>
                  <a:lnTo>
                    <a:pt x="860" y="21"/>
                  </a:lnTo>
                  <a:lnTo>
                    <a:pt x="869" y="28"/>
                  </a:lnTo>
                  <a:lnTo>
                    <a:pt x="877" y="35"/>
                  </a:lnTo>
                  <a:lnTo>
                    <a:pt x="885" y="44"/>
                  </a:lnTo>
                  <a:lnTo>
                    <a:pt x="892" y="54"/>
                  </a:lnTo>
                  <a:lnTo>
                    <a:pt x="898" y="64"/>
                  </a:lnTo>
                  <a:lnTo>
                    <a:pt x="904" y="74"/>
                  </a:lnTo>
                  <a:lnTo>
                    <a:pt x="908" y="85"/>
                  </a:lnTo>
                  <a:lnTo>
                    <a:pt x="911" y="96"/>
                  </a:lnTo>
                  <a:lnTo>
                    <a:pt x="913" y="109"/>
                  </a:lnTo>
                  <a:lnTo>
                    <a:pt x="913" y="121"/>
                  </a:lnTo>
                  <a:lnTo>
                    <a:pt x="913" y="130"/>
                  </a:lnTo>
                  <a:lnTo>
                    <a:pt x="912" y="138"/>
                  </a:lnTo>
                  <a:lnTo>
                    <a:pt x="910" y="146"/>
                  </a:lnTo>
                  <a:lnTo>
                    <a:pt x="908" y="155"/>
                  </a:lnTo>
                  <a:lnTo>
                    <a:pt x="906" y="163"/>
                  </a:lnTo>
                  <a:lnTo>
                    <a:pt x="903" y="170"/>
                  </a:lnTo>
                  <a:lnTo>
                    <a:pt x="898" y="178"/>
                  </a:lnTo>
                  <a:lnTo>
                    <a:pt x="894" y="185"/>
                  </a:lnTo>
                  <a:lnTo>
                    <a:pt x="890" y="191"/>
                  </a:lnTo>
                  <a:lnTo>
                    <a:pt x="885" y="199"/>
                  </a:lnTo>
                  <a:lnTo>
                    <a:pt x="880" y="204"/>
                  </a:lnTo>
                  <a:lnTo>
                    <a:pt x="874" y="210"/>
                  </a:lnTo>
                  <a:lnTo>
                    <a:pt x="868" y="215"/>
                  </a:lnTo>
                  <a:lnTo>
                    <a:pt x="861" y="220"/>
                  </a:lnTo>
                  <a:lnTo>
                    <a:pt x="855" y="225"/>
                  </a:lnTo>
                  <a:lnTo>
                    <a:pt x="847" y="228"/>
                  </a:lnTo>
                  <a:lnTo>
                    <a:pt x="846" y="463"/>
                  </a:lnTo>
                  <a:lnTo>
                    <a:pt x="1579" y="3080"/>
                  </a:lnTo>
                  <a:lnTo>
                    <a:pt x="1582" y="3089"/>
                  </a:lnTo>
                  <a:lnTo>
                    <a:pt x="1584" y="3098"/>
                  </a:lnTo>
                  <a:lnTo>
                    <a:pt x="1584" y="3108"/>
                  </a:lnTo>
                  <a:lnTo>
                    <a:pt x="1583" y="3116"/>
                  </a:lnTo>
                  <a:lnTo>
                    <a:pt x="1581" y="3120"/>
                  </a:lnTo>
                  <a:lnTo>
                    <a:pt x="1579" y="3124"/>
                  </a:lnTo>
                  <a:lnTo>
                    <a:pt x="1575" y="3128"/>
                  </a:lnTo>
                  <a:lnTo>
                    <a:pt x="1571" y="3132"/>
                  </a:lnTo>
                  <a:lnTo>
                    <a:pt x="1566" y="3135"/>
                  </a:lnTo>
                  <a:lnTo>
                    <a:pt x="1559" y="3138"/>
                  </a:lnTo>
                  <a:lnTo>
                    <a:pt x="1551" y="3141"/>
                  </a:lnTo>
                  <a:lnTo>
                    <a:pt x="1543" y="3144"/>
                  </a:lnTo>
                  <a:lnTo>
                    <a:pt x="1534" y="3146"/>
                  </a:lnTo>
                  <a:lnTo>
                    <a:pt x="1526" y="3147"/>
                  </a:lnTo>
                  <a:lnTo>
                    <a:pt x="1519" y="3149"/>
                  </a:lnTo>
                  <a:lnTo>
                    <a:pt x="1512" y="3147"/>
                  </a:lnTo>
                  <a:lnTo>
                    <a:pt x="1507" y="3147"/>
                  </a:lnTo>
                  <a:lnTo>
                    <a:pt x="1502" y="3145"/>
                  </a:lnTo>
                  <a:lnTo>
                    <a:pt x="1498" y="3143"/>
                  </a:lnTo>
                  <a:lnTo>
                    <a:pt x="1494" y="3140"/>
                  </a:lnTo>
                  <a:lnTo>
                    <a:pt x="1491" y="3137"/>
                  </a:lnTo>
                  <a:lnTo>
                    <a:pt x="1488" y="3134"/>
                  </a:lnTo>
                  <a:lnTo>
                    <a:pt x="1486" y="3130"/>
                  </a:lnTo>
                  <a:lnTo>
                    <a:pt x="1484" y="3126"/>
                  </a:lnTo>
                  <a:lnTo>
                    <a:pt x="1481" y="3117"/>
                  </a:lnTo>
                  <a:lnTo>
                    <a:pt x="1478" y="3108"/>
                  </a:lnTo>
                  <a:lnTo>
                    <a:pt x="846" y="849"/>
                  </a:lnTo>
                  <a:lnTo>
                    <a:pt x="841" y="3453"/>
                  </a:lnTo>
                  <a:lnTo>
                    <a:pt x="841" y="3462"/>
                  </a:lnTo>
                  <a:lnTo>
                    <a:pt x="841" y="3471"/>
                  </a:lnTo>
                  <a:lnTo>
                    <a:pt x="840" y="3476"/>
                  </a:lnTo>
                  <a:lnTo>
                    <a:pt x="839" y="3480"/>
                  </a:lnTo>
                  <a:lnTo>
                    <a:pt x="837" y="3485"/>
                  </a:lnTo>
                  <a:lnTo>
                    <a:pt x="835" y="3489"/>
                  </a:lnTo>
                  <a:lnTo>
                    <a:pt x="832" y="3492"/>
                  </a:lnTo>
                  <a:lnTo>
                    <a:pt x="829" y="3496"/>
                  </a:lnTo>
                  <a:lnTo>
                    <a:pt x="825" y="3498"/>
                  </a:lnTo>
                  <a:lnTo>
                    <a:pt x="820" y="3501"/>
                  </a:lnTo>
                  <a:lnTo>
                    <a:pt x="814" y="3502"/>
                  </a:lnTo>
                  <a:lnTo>
                    <a:pt x="807" y="3504"/>
                  </a:lnTo>
                  <a:lnTo>
                    <a:pt x="798" y="3505"/>
                  </a:lnTo>
                  <a:lnTo>
                    <a:pt x="789" y="3505"/>
                  </a:lnTo>
                  <a:lnTo>
                    <a:pt x="780" y="3505"/>
                  </a:lnTo>
                  <a:lnTo>
                    <a:pt x="772" y="3504"/>
                  </a:lnTo>
                  <a:lnTo>
                    <a:pt x="765" y="3502"/>
                  </a:lnTo>
                  <a:lnTo>
                    <a:pt x="759" y="3501"/>
                  </a:lnTo>
                  <a:lnTo>
                    <a:pt x="753" y="3498"/>
                  </a:lnTo>
                  <a:lnTo>
                    <a:pt x="749" y="3496"/>
                  </a:lnTo>
                  <a:lnTo>
                    <a:pt x="746" y="3492"/>
                  </a:lnTo>
                  <a:lnTo>
                    <a:pt x="743" y="3489"/>
                  </a:lnTo>
                  <a:lnTo>
                    <a:pt x="741" y="3485"/>
                  </a:lnTo>
                  <a:lnTo>
                    <a:pt x="739" y="3480"/>
                  </a:lnTo>
                  <a:lnTo>
                    <a:pt x="738" y="3476"/>
                  </a:lnTo>
                  <a:lnTo>
                    <a:pt x="737" y="3471"/>
                  </a:lnTo>
                  <a:lnTo>
                    <a:pt x="737" y="3462"/>
                  </a:lnTo>
                  <a:lnTo>
                    <a:pt x="737" y="3453"/>
                  </a:lnTo>
                  <a:lnTo>
                    <a:pt x="741" y="819"/>
                  </a:lnTo>
                  <a:lnTo>
                    <a:pt x="106" y="3091"/>
                  </a:lnTo>
                  <a:lnTo>
                    <a:pt x="103" y="3101"/>
                  </a:lnTo>
                  <a:lnTo>
                    <a:pt x="100" y="3110"/>
                  </a:lnTo>
                  <a:lnTo>
                    <a:pt x="96" y="3118"/>
                  </a:lnTo>
                  <a:lnTo>
                    <a:pt x="89" y="3124"/>
                  </a:lnTo>
                  <a:lnTo>
                    <a:pt x="86" y="3127"/>
                  </a:lnTo>
                  <a:lnTo>
                    <a:pt x="82" y="3129"/>
                  </a:lnTo>
                  <a:lnTo>
                    <a:pt x="77" y="3131"/>
                  </a:lnTo>
                  <a:lnTo>
                    <a:pt x="71" y="3132"/>
                  </a:lnTo>
                  <a:lnTo>
                    <a:pt x="65" y="3132"/>
                  </a:lnTo>
                  <a:lnTo>
                    <a:pt x="58" y="3131"/>
                  </a:lnTo>
                  <a:lnTo>
                    <a:pt x="50" y="3130"/>
                  </a:lnTo>
                  <a:lnTo>
                    <a:pt x="41" y="3128"/>
                  </a:lnTo>
                  <a:lnTo>
                    <a:pt x="32" y="3125"/>
                  </a:lnTo>
                  <a:lnTo>
                    <a:pt x="25" y="3122"/>
                  </a:lnTo>
                  <a:lnTo>
                    <a:pt x="18" y="3119"/>
                  </a:lnTo>
                  <a:lnTo>
                    <a:pt x="13" y="3116"/>
                  </a:lnTo>
                  <a:lnTo>
                    <a:pt x="9" y="3112"/>
                  </a:lnTo>
                  <a:lnTo>
                    <a:pt x="6" y="3108"/>
                  </a:lnTo>
                  <a:lnTo>
                    <a:pt x="3" y="3105"/>
                  </a:lnTo>
                  <a:lnTo>
                    <a:pt x="2" y="3099"/>
                  </a:lnTo>
                  <a:lnTo>
                    <a:pt x="1" y="3095"/>
                  </a:lnTo>
                  <a:lnTo>
                    <a:pt x="0" y="3091"/>
                  </a:lnTo>
                  <a:lnTo>
                    <a:pt x="0" y="3087"/>
                  </a:lnTo>
                  <a:lnTo>
                    <a:pt x="1" y="3082"/>
                  </a:lnTo>
                  <a:lnTo>
                    <a:pt x="3" y="3073"/>
                  </a:lnTo>
                  <a:lnTo>
                    <a:pt x="5" y="3064"/>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5" name="Freeform 135"/>
            <p:cNvSpPr>
              <a:spLocks noEditPoints="1"/>
            </p:cNvSpPr>
            <p:nvPr/>
          </p:nvSpPr>
          <p:spPr bwMode="auto">
            <a:xfrm>
              <a:off x="-3714750" y="3328988"/>
              <a:ext cx="177800" cy="236537"/>
            </a:xfrm>
            <a:custGeom>
              <a:avLst/>
              <a:gdLst/>
              <a:ahLst/>
              <a:cxnLst>
                <a:cxn ang="0">
                  <a:pos x="519" y="588"/>
                </a:cxn>
                <a:cxn ang="0">
                  <a:pos x="444" y="528"/>
                </a:cxn>
                <a:cxn ang="0">
                  <a:pos x="416" y="455"/>
                </a:cxn>
                <a:cxn ang="0">
                  <a:pos x="434" y="381"/>
                </a:cxn>
                <a:cxn ang="0">
                  <a:pos x="491" y="321"/>
                </a:cxn>
                <a:cxn ang="0">
                  <a:pos x="651" y="265"/>
                </a:cxn>
                <a:cxn ang="0">
                  <a:pos x="555" y="332"/>
                </a:cxn>
                <a:cxn ang="0">
                  <a:pos x="462" y="419"/>
                </a:cxn>
                <a:cxn ang="0">
                  <a:pos x="462" y="473"/>
                </a:cxn>
                <a:cxn ang="0">
                  <a:pos x="555" y="560"/>
                </a:cxn>
                <a:cxn ang="0">
                  <a:pos x="677" y="717"/>
                </a:cxn>
                <a:cxn ang="0">
                  <a:pos x="527" y="694"/>
                </a:cxn>
                <a:cxn ang="0">
                  <a:pos x="403" y="640"/>
                </a:cxn>
                <a:cxn ang="0">
                  <a:pos x="311" y="553"/>
                </a:cxn>
                <a:cxn ang="0">
                  <a:pos x="278" y="446"/>
                </a:cxn>
                <a:cxn ang="0">
                  <a:pos x="311" y="339"/>
                </a:cxn>
                <a:cxn ang="0">
                  <a:pos x="403" y="252"/>
                </a:cxn>
                <a:cxn ang="0">
                  <a:pos x="527" y="198"/>
                </a:cxn>
                <a:cxn ang="0">
                  <a:pos x="677" y="175"/>
                </a:cxn>
                <a:cxn ang="0">
                  <a:pos x="554" y="234"/>
                </a:cxn>
                <a:cxn ang="0">
                  <a:pos x="438" y="280"/>
                </a:cxn>
                <a:cxn ang="0">
                  <a:pos x="355" y="349"/>
                </a:cxn>
                <a:cxn ang="0">
                  <a:pos x="319" y="435"/>
                </a:cxn>
                <a:cxn ang="0">
                  <a:pos x="341" y="523"/>
                </a:cxn>
                <a:cxn ang="0">
                  <a:pos x="413" y="596"/>
                </a:cxn>
                <a:cxn ang="0">
                  <a:pos x="523" y="649"/>
                </a:cxn>
                <a:cxn ang="0">
                  <a:pos x="659" y="674"/>
                </a:cxn>
                <a:cxn ang="0">
                  <a:pos x="547" y="792"/>
                </a:cxn>
                <a:cxn ang="0">
                  <a:pos x="366" y="735"/>
                </a:cxn>
                <a:cxn ang="0">
                  <a:pos x="226" y="635"/>
                </a:cxn>
                <a:cxn ang="0">
                  <a:pos x="152" y="501"/>
                </a:cxn>
                <a:cxn ang="0">
                  <a:pos x="163" y="354"/>
                </a:cxn>
                <a:cxn ang="0">
                  <a:pos x="257" y="228"/>
                </a:cxn>
                <a:cxn ang="0">
                  <a:pos x="408" y="139"/>
                </a:cxn>
                <a:cxn ang="0">
                  <a:pos x="598" y="92"/>
                </a:cxn>
                <a:cxn ang="0">
                  <a:pos x="579" y="137"/>
                </a:cxn>
                <a:cxn ang="0">
                  <a:pos x="404" y="186"/>
                </a:cxn>
                <a:cxn ang="0">
                  <a:pos x="272" y="272"/>
                </a:cxn>
                <a:cxn ang="0">
                  <a:pos x="198" y="383"/>
                </a:cxn>
                <a:cxn ang="0">
                  <a:pos x="198" y="508"/>
                </a:cxn>
                <a:cxn ang="0">
                  <a:pos x="272" y="620"/>
                </a:cxn>
                <a:cxn ang="0">
                  <a:pos x="404" y="706"/>
                </a:cxn>
                <a:cxn ang="0">
                  <a:pos x="579" y="755"/>
                </a:cxn>
                <a:cxn ang="0">
                  <a:pos x="608" y="889"/>
                </a:cxn>
                <a:cxn ang="0">
                  <a:pos x="360" y="837"/>
                </a:cxn>
                <a:cxn ang="0">
                  <a:pos x="161" y="732"/>
                </a:cxn>
                <a:cxn ang="0">
                  <a:pos x="31" y="580"/>
                </a:cxn>
                <a:cxn ang="0">
                  <a:pos x="4" y="399"/>
                </a:cxn>
                <a:cxn ang="0">
                  <a:pos x="84" y="231"/>
                </a:cxn>
                <a:cxn ang="0">
                  <a:pos x="254" y="100"/>
                </a:cxn>
                <a:cxn ang="0">
                  <a:pos x="480" y="21"/>
                </a:cxn>
                <a:cxn ang="0">
                  <a:pos x="644" y="43"/>
                </a:cxn>
                <a:cxn ang="0">
                  <a:pos x="402" y="85"/>
                </a:cxn>
                <a:cxn ang="0">
                  <a:pos x="208" y="177"/>
                </a:cxn>
                <a:cxn ang="0">
                  <a:pos x="80" y="309"/>
                </a:cxn>
                <a:cxn ang="0">
                  <a:pos x="43" y="467"/>
                </a:cxn>
                <a:cxn ang="0">
                  <a:pos x="105" y="619"/>
                </a:cxn>
                <a:cxn ang="0">
                  <a:pos x="251" y="742"/>
                </a:cxn>
                <a:cxn ang="0">
                  <a:pos x="459" y="823"/>
                </a:cxn>
                <a:cxn ang="0">
                  <a:pos x="677" y="893"/>
                </a:cxn>
              </a:cxnLst>
              <a:rect l="0" t="0" r="r" b="b"/>
              <a:pathLst>
                <a:path w="677" h="893">
                  <a:moveTo>
                    <a:pt x="677" y="628"/>
                  </a:moveTo>
                  <a:lnTo>
                    <a:pt x="651" y="627"/>
                  </a:lnTo>
                  <a:lnTo>
                    <a:pt x="627" y="624"/>
                  </a:lnTo>
                  <a:lnTo>
                    <a:pt x="603" y="619"/>
                  </a:lnTo>
                  <a:lnTo>
                    <a:pt x="580" y="614"/>
                  </a:lnTo>
                  <a:lnTo>
                    <a:pt x="558" y="607"/>
                  </a:lnTo>
                  <a:lnTo>
                    <a:pt x="538" y="597"/>
                  </a:lnTo>
                  <a:lnTo>
                    <a:pt x="519" y="588"/>
                  </a:lnTo>
                  <a:lnTo>
                    <a:pt x="501" y="578"/>
                  </a:lnTo>
                  <a:lnTo>
                    <a:pt x="491" y="572"/>
                  </a:lnTo>
                  <a:lnTo>
                    <a:pt x="482" y="565"/>
                  </a:lnTo>
                  <a:lnTo>
                    <a:pt x="474" y="558"/>
                  </a:lnTo>
                  <a:lnTo>
                    <a:pt x="465" y="550"/>
                  </a:lnTo>
                  <a:lnTo>
                    <a:pt x="458" y="543"/>
                  </a:lnTo>
                  <a:lnTo>
                    <a:pt x="451" y="535"/>
                  </a:lnTo>
                  <a:lnTo>
                    <a:pt x="444" y="528"/>
                  </a:lnTo>
                  <a:lnTo>
                    <a:pt x="439" y="519"/>
                  </a:lnTo>
                  <a:lnTo>
                    <a:pt x="434" y="511"/>
                  </a:lnTo>
                  <a:lnTo>
                    <a:pt x="429" y="502"/>
                  </a:lnTo>
                  <a:lnTo>
                    <a:pt x="425" y="493"/>
                  </a:lnTo>
                  <a:lnTo>
                    <a:pt x="422" y="484"/>
                  </a:lnTo>
                  <a:lnTo>
                    <a:pt x="419" y="475"/>
                  </a:lnTo>
                  <a:lnTo>
                    <a:pt x="417" y="466"/>
                  </a:lnTo>
                  <a:lnTo>
                    <a:pt x="416" y="455"/>
                  </a:lnTo>
                  <a:lnTo>
                    <a:pt x="415" y="446"/>
                  </a:lnTo>
                  <a:lnTo>
                    <a:pt x="416" y="436"/>
                  </a:lnTo>
                  <a:lnTo>
                    <a:pt x="417" y="427"/>
                  </a:lnTo>
                  <a:lnTo>
                    <a:pt x="419" y="418"/>
                  </a:lnTo>
                  <a:lnTo>
                    <a:pt x="422" y="407"/>
                  </a:lnTo>
                  <a:lnTo>
                    <a:pt x="425" y="399"/>
                  </a:lnTo>
                  <a:lnTo>
                    <a:pt x="429" y="390"/>
                  </a:lnTo>
                  <a:lnTo>
                    <a:pt x="434" y="381"/>
                  </a:lnTo>
                  <a:lnTo>
                    <a:pt x="439" y="373"/>
                  </a:lnTo>
                  <a:lnTo>
                    <a:pt x="444" y="364"/>
                  </a:lnTo>
                  <a:lnTo>
                    <a:pt x="451" y="356"/>
                  </a:lnTo>
                  <a:lnTo>
                    <a:pt x="458" y="348"/>
                  </a:lnTo>
                  <a:lnTo>
                    <a:pt x="465" y="341"/>
                  </a:lnTo>
                  <a:lnTo>
                    <a:pt x="474" y="334"/>
                  </a:lnTo>
                  <a:lnTo>
                    <a:pt x="482" y="327"/>
                  </a:lnTo>
                  <a:lnTo>
                    <a:pt x="491" y="321"/>
                  </a:lnTo>
                  <a:lnTo>
                    <a:pt x="501" y="313"/>
                  </a:lnTo>
                  <a:lnTo>
                    <a:pt x="519" y="303"/>
                  </a:lnTo>
                  <a:lnTo>
                    <a:pt x="538" y="294"/>
                  </a:lnTo>
                  <a:lnTo>
                    <a:pt x="558" y="286"/>
                  </a:lnTo>
                  <a:lnTo>
                    <a:pt x="580" y="279"/>
                  </a:lnTo>
                  <a:lnTo>
                    <a:pt x="603" y="273"/>
                  </a:lnTo>
                  <a:lnTo>
                    <a:pt x="627" y="268"/>
                  </a:lnTo>
                  <a:lnTo>
                    <a:pt x="651" y="265"/>
                  </a:lnTo>
                  <a:lnTo>
                    <a:pt x="677" y="263"/>
                  </a:lnTo>
                  <a:lnTo>
                    <a:pt x="677" y="305"/>
                  </a:lnTo>
                  <a:lnTo>
                    <a:pt x="654" y="307"/>
                  </a:lnTo>
                  <a:lnTo>
                    <a:pt x="633" y="309"/>
                  </a:lnTo>
                  <a:lnTo>
                    <a:pt x="613" y="313"/>
                  </a:lnTo>
                  <a:lnTo>
                    <a:pt x="592" y="318"/>
                  </a:lnTo>
                  <a:lnTo>
                    <a:pt x="574" y="325"/>
                  </a:lnTo>
                  <a:lnTo>
                    <a:pt x="555" y="332"/>
                  </a:lnTo>
                  <a:lnTo>
                    <a:pt x="539" y="340"/>
                  </a:lnTo>
                  <a:lnTo>
                    <a:pt x="523" y="349"/>
                  </a:lnTo>
                  <a:lnTo>
                    <a:pt x="508" y="359"/>
                  </a:lnTo>
                  <a:lnTo>
                    <a:pt x="496" y="370"/>
                  </a:lnTo>
                  <a:lnTo>
                    <a:pt x="485" y="381"/>
                  </a:lnTo>
                  <a:lnTo>
                    <a:pt x="476" y="393"/>
                  </a:lnTo>
                  <a:lnTo>
                    <a:pt x="468" y="405"/>
                  </a:lnTo>
                  <a:lnTo>
                    <a:pt x="462" y="419"/>
                  </a:lnTo>
                  <a:lnTo>
                    <a:pt x="460" y="426"/>
                  </a:lnTo>
                  <a:lnTo>
                    <a:pt x="459" y="432"/>
                  </a:lnTo>
                  <a:lnTo>
                    <a:pt x="458" y="439"/>
                  </a:lnTo>
                  <a:lnTo>
                    <a:pt x="458" y="446"/>
                  </a:lnTo>
                  <a:lnTo>
                    <a:pt x="458" y="452"/>
                  </a:lnTo>
                  <a:lnTo>
                    <a:pt x="459" y="459"/>
                  </a:lnTo>
                  <a:lnTo>
                    <a:pt x="460" y="467"/>
                  </a:lnTo>
                  <a:lnTo>
                    <a:pt x="462" y="473"/>
                  </a:lnTo>
                  <a:lnTo>
                    <a:pt x="468" y="486"/>
                  </a:lnTo>
                  <a:lnTo>
                    <a:pt x="476" y="498"/>
                  </a:lnTo>
                  <a:lnTo>
                    <a:pt x="485" y="511"/>
                  </a:lnTo>
                  <a:lnTo>
                    <a:pt x="496" y="522"/>
                  </a:lnTo>
                  <a:lnTo>
                    <a:pt x="508" y="533"/>
                  </a:lnTo>
                  <a:lnTo>
                    <a:pt x="523" y="542"/>
                  </a:lnTo>
                  <a:lnTo>
                    <a:pt x="539" y="551"/>
                  </a:lnTo>
                  <a:lnTo>
                    <a:pt x="555" y="560"/>
                  </a:lnTo>
                  <a:lnTo>
                    <a:pt x="574" y="567"/>
                  </a:lnTo>
                  <a:lnTo>
                    <a:pt x="592" y="573"/>
                  </a:lnTo>
                  <a:lnTo>
                    <a:pt x="613" y="578"/>
                  </a:lnTo>
                  <a:lnTo>
                    <a:pt x="633" y="582"/>
                  </a:lnTo>
                  <a:lnTo>
                    <a:pt x="654" y="585"/>
                  </a:lnTo>
                  <a:lnTo>
                    <a:pt x="677" y="586"/>
                  </a:lnTo>
                  <a:lnTo>
                    <a:pt x="677" y="628"/>
                  </a:lnTo>
                  <a:close/>
                  <a:moveTo>
                    <a:pt x="677" y="717"/>
                  </a:moveTo>
                  <a:lnTo>
                    <a:pt x="656" y="716"/>
                  </a:lnTo>
                  <a:lnTo>
                    <a:pt x="637" y="714"/>
                  </a:lnTo>
                  <a:lnTo>
                    <a:pt x="618" y="713"/>
                  </a:lnTo>
                  <a:lnTo>
                    <a:pt x="599" y="710"/>
                  </a:lnTo>
                  <a:lnTo>
                    <a:pt x="580" y="707"/>
                  </a:lnTo>
                  <a:lnTo>
                    <a:pt x="561" y="703"/>
                  </a:lnTo>
                  <a:lnTo>
                    <a:pt x="544" y="698"/>
                  </a:lnTo>
                  <a:lnTo>
                    <a:pt x="527" y="694"/>
                  </a:lnTo>
                  <a:lnTo>
                    <a:pt x="509" y="689"/>
                  </a:lnTo>
                  <a:lnTo>
                    <a:pt x="493" y="683"/>
                  </a:lnTo>
                  <a:lnTo>
                    <a:pt x="477" y="677"/>
                  </a:lnTo>
                  <a:lnTo>
                    <a:pt x="460" y="671"/>
                  </a:lnTo>
                  <a:lnTo>
                    <a:pt x="445" y="664"/>
                  </a:lnTo>
                  <a:lnTo>
                    <a:pt x="431" y="657"/>
                  </a:lnTo>
                  <a:lnTo>
                    <a:pt x="416" y="648"/>
                  </a:lnTo>
                  <a:lnTo>
                    <a:pt x="403" y="640"/>
                  </a:lnTo>
                  <a:lnTo>
                    <a:pt x="389" y="631"/>
                  </a:lnTo>
                  <a:lnTo>
                    <a:pt x="376" y="621"/>
                  </a:lnTo>
                  <a:lnTo>
                    <a:pt x="362" y="611"/>
                  </a:lnTo>
                  <a:lnTo>
                    <a:pt x="350" y="599"/>
                  </a:lnTo>
                  <a:lnTo>
                    <a:pt x="339" y="589"/>
                  </a:lnTo>
                  <a:lnTo>
                    <a:pt x="329" y="577"/>
                  </a:lnTo>
                  <a:lnTo>
                    <a:pt x="319" y="566"/>
                  </a:lnTo>
                  <a:lnTo>
                    <a:pt x="311" y="553"/>
                  </a:lnTo>
                  <a:lnTo>
                    <a:pt x="303" y="541"/>
                  </a:lnTo>
                  <a:lnTo>
                    <a:pt x="297" y="528"/>
                  </a:lnTo>
                  <a:lnTo>
                    <a:pt x="291" y="515"/>
                  </a:lnTo>
                  <a:lnTo>
                    <a:pt x="286" y="501"/>
                  </a:lnTo>
                  <a:lnTo>
                    <a:pt x="282" y="488"/>
                  </a:lnTo>
                  <a:lnTo>
                    <a:pt x="280" y="474"/>
                  </a:lnTo>
                  <a:lnTo>
                    <a:pt x="278" y="460"/>
                  </a:lnTo>
                  <a:lnTo>
                    <a:pt x="278" y="446"/>
                  </a:lnTo>
                  <a:lnTo>
                    <a:pt x="278" y="432"/>
                  </a:lnTo>
                  <a:lnTo>
                    <a:pt x="280" y="418"/>
                  </a:lnTo>
                  <a:lnTo>
                    <a:pt x="282" y="403"/>
                  </a:lnTo>
                  <a:lnTo>
                    <a:pt x="286" y="390"/>
                  </a:lnTo>
                  <a:lnTo>
                    <a:pt x="291" y="377"/>
                  </a:lnTo>
                  <a:lnTo>
                    <a:pt x="297" y="363"/>
                  </a:lnTo>
                  <a:lnTo>
                    <a:pt x="303" y="351"/>
                  </a:lnTo>
                  <a:lnTo>
                    <a:pt x="311" y="339"/>
                  </a:lnTo>
                  <a:lnTo>
                    <a:pt x="319" y="327"/>
                  </a:lnTo>
                  <a:lnTo>
                    <a:pt x="329" y="314"/>
                  </a:lnTo>
                  <a:lnTo>
                    <a:pt x="339" y="303"/>
                  </a:lnTo>
                  <a:lnTo>
                    <a:pt x="350" y="292"/>
                  </a:lnTo>
                  <a:lnTo>
                    <a:pt x="362" y="282"/>
                  </a:lnTo>
                  <a:lnTo>
                    <a:pt x="376" y="270"/>
                  </a:lnTo>
                  <a:lnTo>
                    <a:pt x="389" y="261"/>
                  </a:lnTo>
                  <a:lnTo>
                    <a:pt x="403" y="252"/>
                  </a:lnTo>
                  <a:lnTo>
                    <a:pt x="416" y="243"/>
                  </a:lnTo>
                  <a:lnTo>
                    <a:pt x="431" y="236"/>
                  </a:lnTo>
                  <a:lnTo>
                    <a:pt x="445" y="229"/>
                  </a:lnTo>
                  <a:lnTo>
                    <a:pt x="460" y="221"/>
                  </a:lnTo>
                  <a:lnTo>
                    <a:pt x="477" y="214"/>
                  </a:lnTo>
                  <a:lnTo>
                    <a:pt x="493" y="208"/>
                  </a:lnTo>
                  <a:lnTo>
                    <a:pt x="509" y="203"/>
                  </a:lnTo>
                  <a:lnTo>
                    <a:pt x="527" y="198"/>
                  </a:lnTo>
                  <a:lnTo>
                    <a:pt x="544" y="193"/>
                  </a:lnTo>
                  <a:lnTo>
                    <a:pt x="561" y="189"/>
                  </a:lnTo>
                  <a:lnTo>
                    <a:pt x="580" y="185"/>
                  </a:lnTo>
                  <a:lnTo>
                    <a:pt x="599" y="182"/>
                  </a:lnTo>
                  <a:lnTo>
                    <a:pt x="618" y="180"/>
                  </a:lnTo>
                  <a:lnTo>
                    <a:pt x="637" y="178"/>
                  </a:lnTo>
                  <a:lnTo>
                    <a:pt x="656" y="177"/>
                  </a:lnTo>
                  <a:lnTo>
                    <a:pt x="677" y="175"/>
                  </a:lnTo>
                  <a:lnTo>
                    <a:pt x="677" y="217"/>
                  </a:lnTo>
                  <a:lnTo>
                    <a:pt x="659" y="218"/>
                  </a:lnTo>
                  <a:lnTo>
                    <a:pt x="640" y="219"/>
                  </a:lnTo>
                  <a:lnTo>
                    <a:pt x="623" y="221"/>
                  </a:lnTo>
                  <a:lnTo>
                    <a:pt x="605" y="223"/>
                  </a:lnTo>
                  <a:lnTo>
                    <a:pt x="588" y="227"/>
                  </a:lnTo>
                  <a:lnTo>
                    <a:pt x="571" y="230"/>
                  </a:lnTo>
                  <a:lnTo>
                    <a:pt x="554" y="234"/>
                  </a:lnTo>
                  <a:lnTo>
                    <a:pt x="538" y="238"/>
                  </a:lnTo>
                  <a:lnTo>
                    <a:pt x="523" y="243"/>
                  </a:lnTo>
                  <a:lnTo>
                    <a:pt x="507" y="248"/>
                  </a:lnTo>
                  <a:lnTo>
                    <a:pt x="492" y="253"/>
                  </a:lnTo>
                  <a:lnTo>
                    <a:pt x="478" y="259"/>
                  </a:lnTo>
                  <a:lnTo>
                    <a:pt x="463" y="265"/>
                  </a:lnTo>
                  <a:lnTo>
                    <a:pt x="450" y="273"/>
                  </a:lnTo>
                  <a:lnTo>
                    <a:pt x="438" y="280"/>
                  </a:lnTo>
                  <a:lnTo>
                    <a:pt x="425" y="287"/>
                  </a:lnTo>
                  <a:lnTo>
                    <a:pt x="413" y="295"/>
                  </a:lnTo>
                  <a:lnTo>
                    <a:pt x="402" y="303"/>
                  </a:lnTo>
                  <a:lnTo>
                    <a:pt x="391" y="312"/>
                  </a:lnTo>
                  <a:lnTo>
                    <a:pt x="381" y="321"/>
                  </a:lnTo>
                  <a:lnTo>
                    <a:pt x="371" y="330"/>
                  </a:lnTo>
                  <a:lnTo>
                    <a:pt x="363" y="340"/>
                  </a:lnTo>
                  <a:lnTo>
                    <a:pt x="355" y="349"/>
                  </a:lnTo>
                  <a:lnTo>
                    <a:pt x="348" y="359"/>
                  </a:lnTo>
                  <a:lnTo>
                    <a:pt x="341" y="370"/>
                  </a:lnTo>
                  <a:lnTo>
                    <a:pt x="336" y="380"/>
                  </a:lnTo>
                  <a:lnTo>
                    <a:pt x="331" y="390"/>
                  </a:lnTo>
                  <a:lnTo>
                    <a:pt x="327" y="401"/>
                  </a:lnTo>
                  <a:lnTo>
                    <a:pt x="323" y="412"/>
                  </a:lnTo>
                  <a:lnTo>
                    <a:pt x="321" y="424"/>
                  </a:lnTo>
                  <a:lnTo>
                    <a:pt x="319" y="435"/>
                  </a:lnTo>
                  <a:lnTo>
                    <a:pt x="319" y="446"/>
                  </a:lnTo>
                  <a:lnTo>
                    <a:pt x="319" y="457"/>
                  </a:lnTo>
                  <a:lnTo>
                    <a:pt x="321" y="469"/>
                  </a:lnTo>
                  <a:lnTo>
                    <a:pt x="323" y="480"/>
                  </a:lnTo>
                  <a:lnTo>
                    <a:pt x="327" y="491"/>
                  </a:lnTo>
                  <a:lnTo>
                    <a:pt x="331" y="501"/>
                  </a:lnTo>
                  <a:lnTo>
                    <a:pt x="336" y="513"/>
                  </a:lnTo>
                  <a:lnTo>
                    <a:pt x="341" y="523"/>
                  </a:lnTo>
                  <a:lnTo>
                    <a:pt x="348" y="533"/>
                  </a:lnTo>
                  <a:lnTo>
                    <a:pt x="355" y="542"/>
                  </a:lnTo>
                  <a:lnTo>
                    <a:pt x="363" y="552"/>
                  </a:lnTo>
                  <a:lnTo>
                    <a:pt x="371" y="562"/>
                  </a:lnTo>
                  <a:lnTo>
                    <a:pt x="381" y="571"/>
                  </a:lnTo>
                  <a:lnTo>
                    <a:pt x="391" y="580"/>
                  </a:lnTo>
                  <a:lnTo>
                    <a:pt x="402" y="588"/>
                  </a:lnTo>
                  <a:lnTo>
                    <a:pt x="413" y="596"/>
                  </a:lnTo>
                  <a:lnTo>
                    <a:pt x="425" y="604"/>
                  </a:lnTo>
                  <a:lnTo>
                    <a:pt x="438" y="612"/>
                  </a:lnTo>
                  <a:lnTo>
                    <a:pt x="450" y="619"/>
                  </a:lnTo>
                  <a:lnTo>
                    <a:pt x="463" y="626"/>
                  </a:lnTo>
                  <a:lnTo>
                    <a:pt x="478" y="632"/>
                  </a:lnTo>
                  <a:lnTo>
                    <a:pt x="492" y="638"/>
                  </a:lnTo>
                  <a:lnTo>
                    <a:pt x="507" y="644"/>
                  </a:lnTo>
                  <a:lnTo>
                    <a:pt x="523" y="649"/>
                  </a:lnTo>
                  <a:lnTo>
                    <a:pt x="538" y="654"/>
                  </a:lnTo>
                  <a:lnTo>
                    <a:pt x="554" y="659"/>
                  </a:lnTo>
                  <a:lnTo>
                    <a:pt x="571" y="662"/>
                  </a:lnTo>
                  <a:lnTo>
                    <a:pt x="588" y="666"/>
                  </a:lnTo>
                  <a:lnTo>
                    <a:pt x="605" y="668"/>
                  </a:lnTo>
                  <a:lnTo>
                    <a:pt x="623" y="671"/>
                  </a:lnTo>
                  <a:lnTo>
                    <a:pt x="640" y="672"/>
                  </a:lnTo>
                  <a:lnTo>
                    <a:pt x="659" y="674"/>
                  </a:lnTo>
                  <a:lnTo>
                    <a:pt x="677" y="674"/>
                  </a:lnTo>
                  <a:lnTo>
                    <a:pt x="677" y="717"/>
                  </a:lnTo>
                  <a:close/>
                  <a:moveTo>
                    <a:pt x="677" y="806"/>
                  </a:moveTo>
                  <a:lnTo>
                    <a:pt x="650" y="805"/>
                  </a:lnTo>
                  <a:lnTo>
                    <a:pt x="624" y="803"/>
                  </a:lnTo>
                  <a:lnTo>
                    <a:pt x="598" y="800"/>
                  </a:lnTo>
                  <a:lnTo>
                    <a:pt x="573" y="797"/>
                  </a:lnTo>
                  <a:lnTo>
                    <a:pt x="547" y="792"/>
                  </a:lnTo>
                  <a:lnTo>
                    <a:pt x="523" y="787"/>
                  </a:lnTo>
                  <a:lnTo>
                    <a:pt x="499" y="782"/>
                  </a:lnTo>
                  <a:lnTo>
                    <a:pt x="476" y="776"/>
                  </a:lnTo>
                  <a:lnTo>
                    <a:pt x="452" y="769"/>
                  </a:lnTo>
                  <a:lnTo>
                    <a:pt x="430" y="762"/>
                  </a:lnTo>
                  <a:lnTo>
                    <a:pt x="408" y="754"/>
                  </a:lnTo>
                  <a:lnTo>
                    <a:pt x="387" y="744"/>
                  </a:lnTo>
                  <a:lnTo>
                    <a:pt x="366" y="735"/>
                  </a:lnTo>
                  <a:lnTo>
                    <a:pt x="347" y="725"/>
                  </a:lnTo>
                  <a:lnTo>
                    <a:pt x="328" y="714"/>
                  </a:lnTo>
                  <a:lnTo>
                    <a:pt x="310" y="703"/>
                  </a:lnTo>
                  <a:lnTo>
                    <a:pt x="291" y="690"/>
                  </a:lnTo>
                  <a:lnTo>
                    <a:pt x="273" y="677"/>
                  </a:lnTo>
                  <a:lnTo>
                    <a:pt x="257" y="664"/>
                  </a:lnTo>
                  <a:lnTo>
                    <a:pt x="242" y="649"/>
                  </a:lnTo>
                  <a:lnTo>
                    <a:pt x="226" y="635"/>
                  </a:lnTo>
                  <a:lnTo>
                    <a:pt x="213" y="620"/>
                  </a:lnTo>
                  <a:lnTo>
                    <a:pt x="201" y="603"/>
                  </a:lnTo>
                  <a:lnTo>
                    <a:pt x="190" y="588"/>
                  </a:lnTo>
                  <a:lnTo>
                    <a:pt x="179" y="571"/>
                  </a:lnTo>
                  <a:lnTo>
                    <a:pt x="171" y="554"/>
                  </a:lnTo>
                  <a:lnTo>
                    <a:pt x="163" y="537"/>
                  </a:lnTo>
                  <a:lnTo>
                    <a:pt x="157" y="520"/>
                  </a:lnTo>
                  <a:lnTo>
                    <a:pt x="152" y="501"/>
                  </a:lnTo>
                  <a:lnTo>
                    <a:pt x="149" y="483"/>
                  </a:lnTo>
                  <a:lnTo>
                    <a:pt x="147" y="465"/>
                  </a:lnTo>
                  <a:lnTo>
                    <a:pt x="146" y="446"/>
                  </a:lnTo>
                  <a:lnTo>
                    <a:pt x="147" y="427"/>
                  </a:lnTo>
                  <a:lnTo>
                    <a:pt x="149" y="408"/>
                  </a:lnTo>
                  <a:lnTo>
                    <a:pt x="152" y="390"/>
                  </a:lnTo>
                  <a:lnTo>
                    <a:pt x="157" y="372"/>
                  </a:lnTo>
                  <a:lnTo>
                    <a:pt x="163" y="354"/>
                  </a:lnTo>
                  <a:lnTo>
                    <a:pt x="171" y="337"/>
                  </a:lnTo>
                  <a:lnTo>
                    <a:pt x="179" y="321"/>
                  </a:lnTo>
                  <a:lnTo>
                    <a:pt x="190" y="304"/>
                  </a:lnTo>
                  <a:lnTo>
                    <a:pt x="201" y="288"/>
                  </a:lnTo>
                  <a:lnTo>
                    <a:pt x="213" y="272"/>
                  </a:lnTo>
                  <a:lnTo>
                    <a:pt x="226" y="257"/>
                  </a:lnTo>
                  <a:lnTo>
                    <a:pt x="242" y="242"/>
                  </a:lnTo>
                  <a:lnTo>
                    <a:pt x="257" y="228"/>
                  </a:lnTo>
                  <a:lnTo>
                    <a:pt x="273" y="214"/>
                  </a:lnTo>
                  <a:lnTo>
                    <a:pt x="291" y="201"/>
                  </a:lnTo>
                  <a:lnTo>
                    <a:pt x="310" y="189"/>
                  </a:lnTo>
                  <a:lnTo>
                    <a:pt x="328" y="178"/>
                  </a:lnTo>
                  <a:lnTo>
                    <a:pt x="347" y="166"/>
                  </a:lnTo>
                  <a:lnTo>
                    <a:pt x="366" y="157"/>
                  </a:lnTo>
                  <a:lnTo>
                    <a:pt x="387" y="147"/>
                  </a:lnTo>
                  <a:lnTo>
                    <a:pt x="408" y="139"/>
                  </a:lnTo>
                  <a:lnTo>
                    <a:pt x="430" y="130"/>
                  </a:lnTo>
                  <a:lnTo>
                    <a:pt x="452" y="122"/>
                  </a:lnTo>
                  <a:lnTo>
                    <a:pt x="476" y="115"/>
                  </a:lnTo>
                  <a:lnTo>
                    <a:pt x="499" y="109"/>
                  </a:lnTo>
                  <a:lnTo>
                    <a:pt x="523" y="104"/>
                  </a:lnTo>
                  <a:lnTo>
                    <a:pt x="547" y="99"/>
                  </a:lnTo>
                  <a:lnTo>
                    <a:pt x="573" y="95"/>
                  </a:lnTo>
                  <a:lnTo>
                    <a:pt x="598" y="92"/>
                  </a:lnTo>
                  <a:lnTo>
                    <a:pt x="624" y="89"/>
                  </a:lnTo>
                  <a:lnTo>
                    <a:pt x="650" y="87"/>
                  </a:lnTo>
                  <a:lnTo>
                    <a:pt x="677" y="86"/>
                  </a:lnTo>
                  <a:lnTo>
                    <a:pt x="677" y="128"/>
                  </a:lnTo>
                  <a:lnTo>
                    <a:pt x="651" y="130"/>
                  </a:lnTo>
                  <a:lnTo>
                    <a:pt x="627" y="132"/>
                  </a:lnTo>
                  <a:lnTo>
                    <a:pt x="602" y="134"/>
                  </a:lnTo>
                  <a:lnTo>
                    <a:pt x="579" y="137"/>
                  </a:lnTo>
                  <a:lnTo>
                    <a:pt x="555" y="141"/>
                  </a:lnTo>
                  <a:lnTo>
                    <a:pt x="532" y="145"/>
                  </a:lnTo>
                  <a:lnTo>
                    <a:pt x="509" y="151"/>
                  </a:lnTo>
                  <a:lnTo>
                    <a:pt x="487" y="156"/>
                  </a:lnTo>
                  <a:lnTo>
                    <a:pt x="465" y="163"/>
                  </a:lnTo>
                  <a:lnTo>
                    <a:pt x="445" y="170"/>
                  </a:lnTo>
                  <a:lnTo>
                    <a:pt x="425" y="178"/>
                  </a:lnTo>
                  <a:lnTo>
                    <a:pt x="404" y="186"/>
                  </a:lnTo>
                  <a:lnTo>
                    <a:pt x="386" y="195"/>
                  </a:lnTo>
                  <a:lnTo>
                    <a:pt x="366" y="204"/>
                  </a:lnTo>
                  <a:lnTo>
                    <a:pt x="349" y="214"/>
                  </a:lnTo>
                  <a:lnTo>
                    <a:pt x="333" y="225"/>
                  </a:lnTo>
                  <a:lnTo>
                    <a:pt x="316" y="236"/>
                  </a:lnTo>
                  <a:lnTo>
                    <a:pt x="300" y="247"/>
                  </a:lnTo>
                  <a:lnTo>
                    <a:pt x="286" y="259"/>
                  </a:lnTo>
                  <a:lnTo>
                    <a:pt x="272" y="272"/>
                  </a:lnTo>
                  <a:lnTo>
                    <a:pt x="259" y="284"/>
                  </a:lnTo>
                  <a:lnTo>
                    <a:pt x="247" y="297"/>
                  </a:lnTo>
                  <a:lnTo>
                    <a:pt x="237" y="310"/>
                  </a:lnTo>
                  <a:lnTo>
                    <a:pt x="226" y="325"/>
                  </a:lnTo>
                  <a:lnTo>
                    <a:pt x="217" y="339"/>
                  </a:lnTo>
                  <a:lnTo>
                    <a:pt x="210" y="353"/>
                  </a:lnTo>
                  <a:lnTo>
                    <a:pt x="203" y="369"/>
                  </a:lnTo>
                  <a:lnTo>
                    <a:pt x="198" y="383"/>
                  </a:lnTo>
                  <a:lnTo>
                    <a:pt x="194" y="398"/>
                  </a:lnTo>
                  <a:lnTo>
                    <a:pt x="191" y="415"/>
                  </a:lnTo>
                  <a:lnTo>
                    <a:pt x="189" y="430"/>
                  </a:lnTo>
                  <a:lnTo>
                    <a:pt x="188" y="446"/>
                  </a:lnTo>
                  <a:lnTo>
                    <a:pt x="189" y="461"/>
                  </a:lnTo>
                  <a:lnTo>
                    <a:pt x="191" y="478"/>
                  </a:lnTo>
                  <a:lnTo>
                    <a:pt x="194" y="493"/>
                  </a:lnTo>
                  <a:lnTo>
                    <a:pt x="198" y="508"/>
                  </a:lnTo>
                  <a:lnTo>
                    <a:pt x="203" y="523"/>
                  </a:lnTo>
                  <a:lnTo>
                    <a:pt x="210" y="538"/>
                  </a:lnTo>
                  <a:lnTo>
                    <a:pt x="217" y="552"/>
                  </a:lnTo>
                  <a:lnTo>
                    <a:pt x="226" y="567"/>
                  </a:lnTo>
                  <a:lnTo>
                    <a:pt x="237" y="581"/>
                  </a:lnTo>
                  <a:lnTo>
                    <a:pt x="247" y="594"/>
                  </a:lnTo>
                  <a:lnTo>
                    <a:pt x="259" y="608"/>
                  </a:lnTo>
                  <a:lnTo>
                    <a:pt x="272" y="620"/>
                  </a:lnTo>
                  <a:lnTo>
                    <a:pt x="286" y="632"/>
                  </a:lnTo>
                  <a:lnTo>
                    <a:pt x="300" y="644"/>
                  </a:lnTo>
                  <a:lnTo>
                    <a:pt x="316" y="656"/>
                  </a:lnTo>
                  <a:lnTo>
                    <a:pt x="333" y="667"/>
                  </a:lnTo>
                  <a:lnTo>
                    <a:pt x="349" y="677"/>
                  </a:lnTo>
                  <a:lnTo>
                    <a:pt x="366" y="687"/>
                  </a:lnTo>
                  <a:lnTo>
                    <a:pt x="386" y="696"/>
                  </a:lnTo>
                  <a:lnTo>
                    <a:pt x="404" y="706"/>
                  </a:lnTo>
                  <a:lnTo>
                    <a:pt x="425" y="714"/>
                  </a:lnTo>
                  <a:lnTo>
                    <a:pt x="445" y="721"/>
                  </a:lnTo>
                  <a:lnTo>
                    <a:pt x="465" y="728"/>
                  </a:lnTo>
                  <a:lnTo>
                    <a:pt x="487" y="735"/>
                  </a:lnTo>
                  <a:lnTo>
                    <a:pt x="509" y="741"/>
                  </a:lnTo>
                  <a:lnTo>
                    <a:pt x="532" y="746"/>
                  </a:lnTo>
                  <a:lnTo>
                    <a:pt x="555" y="751"/>
                  </a:lnTo>
                  <a:lnTo>
                    <a:pt x="579" y="755"/>
                  </a:lnTo>
                  <a:lnTo>
                    <a:pt x="602" y="758"/>
                  </a:lnTo>
                  <a:lnTo>
                    <a:pt x="627" y="760"/>
                  </a:lnTo>
                  <a:lnTo>
                    <a:pt x="651" y="762"/>
                  </a:lnTo>
                  <a:lnTo>
                    <a:pt x="677" y="763"/>
                  </a:lnTo>
                  <a:lnTo>
                    <a:pt x="677" y="806"/>
                  </a:lnTo>
                  <a:close/>
                  <a:moveTo>
                    <a:pt x="677" y="893"/>
                  </a:moveTo>
                  <a:lnTo>
                    <a:pt x="642" y="892"/>
                  </a:lnTo>
                  <a:lnTo>
                    <a:pt x="608" y="889"/>
                  </a:lnTo>
                  <a:lnTo>
                    <a:pt x="576" y="886"/>
                  </a:lnTo>
                  <a:lnTo>
                    <a:pt x="543" y="882"/>
                  </a:lnTo>
                  <a:lnTo>
                    <a:pt x="511" y="877"/>
                  </a:lnTo>
                  <a:lnTo>
                    <a:pt x="480" y="871"/>
                  </a:lnTo>
                  <a:lnTo>
                    <a:pt x="449" y="864"/>
                  </a:lnTo>
                  <a:lnTo>
                    <a:pt x="418" y="856"/>
                  </a:lnTo>
                  <a:lnTo>
                    <a:pt x="389" y="848"/>
                  </a:lnTo>
                  <a:lnTo>
                    <a:pt x="360" y="837"/>
                  </a:lnTo>
                  <a:lnTo>
                    <a:pt x="333" y="827"/>
                  </a:lnTo>
                  <a:lnTo>
                    <a:pt x="305" y="816"/>
                  </a:lnTo>
                  <a:lnTo>
                    <a:pt x="280" y="805"/>
                  </a:lnTo>
                  <a:lnTo>
                    <a:pt x="254" y="791"/>
                  </a:lnTo>
                  <a:lnTo>
                    <a:pt x="229" y="778"/>
                  </a:lnTo>
                  <a:lnTo>
                    <a:pt x="207" y="764"/>
                  </a:lnTo>
                  <a:lnTo>
                    <a:pt x="184" y="749"/>
                  </a:lnTo>
                  <a:lnTo>
                    <a:pt x="161" y="732"/>
                  </a:lnTo>
                  <a:lnTo>
                    <a:pt x="140" y="716"/>
                  </a:lnTo>
                  <a:lnTo>
                    <a:pt x="120" y="697"/>
                  </a:lnTo>
                  <a:lnTo>
                    <a:pt x="102" y="680"/>
                  </a:lnTo>
                  <a:lnTo>
                    <a:pt x="84" y="661"/>
                  </a:lnTo>
                  <a:lnTo>
                    <a:pt x="69" y="641"/>
                  </a:lnTo>
                  <a:lnTo>
                    <a:pt x="55" y="622"/>
                  </a:lnTo>
                  <a:lnTo>
                    <a:pt x="43" y="601"/>
                  </a:lnTo>
                  <a:lnTo>
                    <a:pt x="31" y="580"/>
                  </a:lnTo>
                  <a:lnTo>
                    <a:pt x="22" y="559"/>
                  </a:lnTo>
                  <a:lnTo>
                    <a:pt x="14" y="537"/>
                  </a:lnTo>
                  <a:lnTo>
                    <a:pt x="8" y="515"/>
                  </a:lnTo>
                  <a:lnTo>
                    <a:pt x="4" y="492"/>
                  </a:lnTo>
                  <a:lnTo>
                    <a:pt x="1" y="469"/>
                  </a:lnTo>
                  <a:lnTo>
                    <a:pt x="0" y="446"/>
                  </a:lnTo>
                  <a:lnTo>
                    <a:pt x="1" y="423"/>
                  </a:lnTo>
                  <a:lnTo>
                    <a:pt x="4" y="399"/>
                  </a:lnTo>
                  <a:lnTo>
                    <a:pt x="8" y="377"/>
                  </a:lnTo>
                  <a:lnTo>
                    <a:pt x="14" y="355"/>
                  </a:lnTo>
                  <a:lnTo>
                    <a:pt x="22" y="333"/>
                  </a:lnTo>
                  <a:lnTo>
                    <a:pt x="31" y="311"/>
                  </a:lnTo>
                  <a:lnTo>
                    <a:pt x="43" y="291"/>
                  </a:lnTo>
                  <a:lnTo>
                    <a:pt x="55" y="270"/>
                  </a:lnTo>
                  <a:lnTo>
                    <a:pt x="69" y="250"/>
                  </a:lnTo>
                  <a:lnTo>
                    <a:pt x="84" y="231"/>
                  </a:lnTo>
                  <a:lnTo>
                    <a:pt x="102" y="212"/>
                  </a:lnTo>
                  <a:lnTo>
                    <a:pt x="120" y="194"/>
                  </a:lnTo>
                  <a:lnTo>
                    <a:pt x="140" y="177"/>
                  </a:lnTo>
                  <a:lnTo>
                    <a:pt x="161" y="159"/>
                  </a:lnTo>
                  <a:lnTo>
                    <a:pt x="184" y="143"/>
                  </a:lnTo>
                  <a:lnTo>
                    <a:pt x="207" y="127"/>
                  </a:lnTo>
                  <a:lnTo>
                    <a:pt x="229" y="113"/>
                  </a:lnTo>
                  <a:lnTo>
                    <a:pt x="254" y="100"/>
                  </a:lnTo>
                  <a:lnTo>
                    <a:pt x="280" y="88"/>
                  </a:lnTo>
                  <a:lnTo>
                    <a:pt x="305" y="75"/>
                  </a:lnTo>
                  <a:lnTo>
                    <a:pt x="333" y="64"/>
                  </a:lnTo>
                  <a:lnTo>
                    <a:pt x="360" y="54"/>
                  </a:lnTo>
                  <a:lnTo>
                    <a:pt x="389" y="45"/>
                  </a:lnTo>
                  <a:lnTo>
                    <a:pt x="418" y="36"/>
                  </a:lnTo>
                  <a:lnTo>
                    <a:pt x="449" y="27"/>
                  </a:lnTo>
                  <a:lnTo>
                    <a:pt x="480" y="21"/>
                  </a:lnTo>
                  <a:lnTo>
                    <a:pt x="511" y="15"/>
                  </a:lnTo>
                  <a:lnTo>
                    <a:pt x="543" y="10"/>
                  </a:lnTo>
                  <a:lnTo>
                    <a:pt x="576" y="6"/>
                  </a:lnTo>
                  <a:lnTo>
                    <a:pt x="608" y="3"/>
                  </a:lnTo>
                  <a:lnTo>
                    <a:pt x="642" y="1"/>
                  </a:lnTo>
                  <a:lnTo>
                    <a:pt x="677" y="0"/>
                  </a:lnTo>
                  <a:lnTo>
                    <a:pt x="677" y="42"/>
                  </a:lnTo>
                  <a:lnTo>
                    <a:pt x="644" y="43"/>
                  </a:lnTo>
                  <a:lnTo>
                    <a:pt x="612" y="45"/>
                  </a:lnTo>
                  <a:lnTo>
                    <a:pt x="580" y="48"/>
                  </a:lnTo>
                  <a:lnTo>
                    <a:pt x="549" y="51"/>
                  </a:lnTo>
                  <a:lnTo>
                    <a:pt x="519" y="56"/>
                  </a:lnTo>
                  <a:lnTo>
                    <a:pt x="489" y="62"/>
                  </a:lnTo>
                  <a:lnTo>
                    <a:pt x="459" y="68"/>
                  </a:lnTo>
                  <a:lnTo>
                    <a:pt x="431" y="75"/>
                  </a:lnTo>
                  <a:lnTo>
                    <a:pt x="402" y="85"/>
                  </a:lnTo>
                  <a:lnTo>
                    <a:pt x="376" y="93"/>
                  </a:lnTo>
                  <a:lnTo>
                    <a:pt x="349" y="103"/>
                  </a:lnTo>
                  <a:lnTo>
                    <a:pt x="322" y="113"/>
                  </a:lnTo>
                  <a:lnTo>
                    <a:pt x="298" y="124"/>
                  </a:lnTo>
                  <a:lnTo>
                    <a:pt x="274" y="137"/>
                  </a:lnTo>
                  <a:lnTo>
                    <a:pt x="251" y="150"/>
                  </a:lnTo>
                  <a:lnTo>
                    <a:pt x="229" y="163"/>
                  </a:lnTo>
                  <a:lnTo>
                    <a:pt x="208" y="177"/>
                  </a:lnTo>
                  <a:lnTo>
                    <a:pt x="188" y="192"/>
                  </a:lnTo>
                  <a:lnTo>
                    <a:pt x="169" y="207"/>
                  </a:lnTo>
                  <a:lnTo>
                    <a:pt x="151" y="222"/>
                  </a:lnTo>
                  <a:lnTo>
                    <a:pt x="134" y="239"/>
                  </a:lnTo>
                  <a:lnTo>
                    <a:pt x="119" y="256"/>
                  </a:lnTo>
                  <a:lnTo>
                    <a:pt x="105" y="274"/>
                  </a:lnTo>
                  <a:lnTo>
                    <a:pt x="92" y="291"/>
                  </a:lnTo>
                  <a:lnTo>
                    <a:pt x="80" y="309"/>
                  </a:lnTo>
                  <a:lnTo>
                    <a:pt x="70" y="328"/>
                  </a:lnTo>
                  <a:lnTo>
                    <a:pt x="62" y="346"/>
                  </a:lnTo>
                  <a:lnTo>
                    <a:pt x="55" y="365"/>
                  </a:lnTo>
                  <a:lnTo>
                    <a:pt x="49" y="385"/>
                  </a:lnTo>
                  <a:lnTo>
                    <a:pt x="45" y="405"/>
                  </a:lnTo>
                  <a:lnTo>
                    <a:pt x="43" y="426"/>
                  </a:lnTo>
                  <a:lnTo>
                    <a:pt x="42" y="446"/>
                  </a:lnTo>
                  <a:lnTo>
                    <a:pt x="43" y="467"/>
                  </a:lnTo>
                  <a:lnTo>
                    <a:pt x="45" y="486"/>
                  </a:lnTo>
                  <a:lnTo>
                    <a:pt x="49" y="506"/>
                  </a:lnTo>
                  <a:lnTo>
                    <a:pt x="55" y="526"/>
                  </a:lnTo>
                  <a:lnTo>
                    <a:pt x="62" y="545"/>
                  </a:lnTo>
                  <a:lnTo>
                    <a:pt x="70" y="565"/>
                  </a:lnTo>
                  <a:lnTo>
                    <a:pt x="80" y="583"/>
                  </a:lnTo>
                  <a:lnTo>
                    <a:pt x="92" y="601"/>
                  </a:lnTo>
                  <a:lnTo>
                    <a:pt x="105" y="619"/>
                  </a:lnTo>
                  <a:lnTo>
                    <a:pt x="119" y="636"/>
                  </a:lnTo>
                  <a:lnTo>
                    <a:pt x="134" y="653"/>
                  </a:lnTo>
                  <a:lnTo>
                    <a:pt x="151" y="669"/>
                  </a:lnTo>
                  <a:lnTo>
                    <a:pt x="169" y="685"/>
                  </a:lnTo>
                  <a:lnTo>
                    <a:pt x="188" y="701"/>
                  </a:lnTo>
                  <a:lnTo>
                    <a:pt x="208" y="715"/>
                  </a:lnTo>
                  <a:lnTo>
                    <a:pt x="229" y="729"/>
                  </a:lnTo>
                  <a:lnTo>
                    <a:pt x="251" y="742"/>
                  </a:lnTo>
                  <a:lnTo>
                    <a:pt x="274" y="755"/>
                  </a:lnTo>
                  <a:lnTo>
                    <a:pt x="298" y="767"/>
                  </a:lnTo>
                  <a:lnTo>
                    <a:pt x="322" y="778"/>
                  </a:lnTo>
                  <a:lnTo>
                    <a:pt x="349" y="788"/>
                  </a:lnTo>
                  <a:lnTo>
                    <a:pt x="376" y="799"/>
                  </a:lnTo>
                  <a:lnTo>
                    <a:pt x="402" y="808"/>
                  </a:lnTo>
                  <a:lnTo>
                    <a:pt x="431" y="816"/>
                  </a:lnTo>
                  <a:lnTo>
                    <a:pt x="459" y="823"/>
                  </a:lnTo>
                  <a:lnTo>
                    <a:pt x="489" y="830"/>
                  </a:lnTo>
                  <a:lnTo>
                    <a:pt x="519" y="835"/>
                  </a:lnTo>
                  <a:lnTo>
                    <a:pt x="549" y="840"/>
                  </a:lnTo>
                  <a:lnTo>
                    <a:pt x="580" y="845"/>
                  </a:lnTo>
                  <a:lnTo>
                    <a:pt x="612" y="848"/>
                  </a:lnTo>
                  <a:lnTo>
                    <a:pt x="644" y="850"/>
                  </a:lnTo>
                  <a:lnTo>
                    <a:pt x="677" y="851"/>
                  </a:lnTo>
                  <a:lnTo>
                    <a:pt x="677" y="893"/>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6" name="Freeform 136"/>
            <p:cNvSpPr>
              <a:spLocks noEditPoints="1"/>
            </p:cNvSpPr>
            <p:nvPr/>
          </p:nvSpPr>
          <p:spPr bwMode="auto">
            <a:xfrm>
              <a:off x="-3287713" y="3328988"/>
              <a:ext cx="179388" cy="236537"/>
            </a:xfrm>
            <a:custGeom>
              <a:avLst/>
              <a:gdLst/>
              <a:ahLst/>
              <a:cxnLst>
                <a:cxn ang="0">
                  <a:pos x="158" y="303"/>
                </a:cxn>
                <a:cxn ang="0">
                  <a:pos x="233" y="364"/>
                </a:cxn>
                <a:cxn ang="0">
                  <a:pos x="260" y="436"/>
                </a:cxn>
                <a:cxn ang="0">
                  <a:pos x="243" y="511"/>
                </a:cxn>
                <a:cxn ang="0">
                  <a:pos x="186" y="572"/>
                </a:cxn>
                <a:cxn ang="0">
                  <a:pos x="25" y="627"/>
                </a:cxn>
                <a:cxn ang="0">
                  <a:pos x="121" y="560"/>
                </a:cxn>
                <a:cxn ang="0">
                  <a:pos x="214" y="473"/>
                </a:cxn>
                <a:cxn ang="0">
                  <a:pos x="214" y="419"/>
                </a:cxn>
                <a:cxn ang="0">
                  <a:pos x="121" y="332"/>
                </a:cxn>
                <a:cxn ang="0">
                  <a:pos x="0" y="175"/>
                </a:cxn>
                <a:cxn ang="0">
                  <a:pos x="150" y="198"/>
                </a:cxn>
                <a:cxn ang="0">
                  <a:pos x="273" y="252"/>
                </a:cxn>
                <a:cxn ang="0">
                  <a:pos x="365" y="339"/>
                </a:cxn>
                <a:cxn ang="0">
                  <a:pos x="399" y="446"/>
                </a:cxn>
                <a:cxn ang="0">
                  <a:pos x="365" y="553"/>
                </a:cxn>
                <a:cxn ang="0">
                  <a:pos x="273" y="640"/>
                </a:cxn>
                <a:cxn ang="0">
                  <a:pos x="150" y="694"/>
                </a:cxn>
                <a:cxn ang="0">
                  <a:pos x="0" y="717"/>
                </a:cxn>
                <a:cxn ang="0">
                  <a:pos x="122" y="659"/>
                </a:cxn>
                <a:cxn ang="0">
                  <a:pos x="239" y="612"/>
                </a:cxn>
                <a:cxn ang="0">
                  <a:pos x="321" y="542"/>
                </a:cxn>
                <a:cxn ang="0">
                  <a:pos x="357" y="457"/>
                </a:cxn>
                <a:cxn ang="0">
                  <a:pos x="336" y="370"/>
                </a:cxn>
                <a:cxn ang="0">
                  <a:pos x="263" y="295"/>
                </a:cxn>
                <a:cxn ang="0">
                  <a:pos x="154" y="243"/>
                </a:cxn>
                <a:cxn ang="0">
                  <a:pos x="18" y="218"/>
                </a:cxn>
                <a:cxn ang="0">
                  <a:pos x="129" y="99"/>
                </a:cxn>
                <a:cxn ang="0">
                  <a:pos x="310" y="157"/>
                </a:cxn>
                <a:cxn ang="0">
                  <a:pos x="450" y="257"/>
                </a:cxn>
                <a:cxn ang="0">
                  <a:pos x="525" y="390"/>
                </a:cxn>
                <a:cxn ang="0">
                  <a:pos x="514" y="537"/>
                </a:cxn>
                <a:cxn ang="0">
                  <a:pos x="420" y="664"/>
                </a:cxn>
                <a:cxn ang="0">
                  <a:pos x="268" y="754"/>
                </a:cxn>
                <a:cxn ang="0">
                  <a:pos x="78" y="800"/>
                </a:cxn>
                <a:cxn ang="0">
                  <a:pos x="98" y="755"/>
                </a:cxn>
                <a:cxn ang="0">
                  <a:pos x="272" y="706"/>
                </a:cxn>
                <a:cxn ang="0">
                  <a:pos x="404" y="620"/>
                </a:cxn>
                <a:cxn ang="0">
                  <a:pos x="479" y="508"/>
                </a:cxn>
                <a:cxn ang="0">
                  <a:pos x="479" y="383"/>
                </a:cxn>
                <a:cxn ang="0">
                  <a:pos x="404" y="272"/>
                </a:cxn>
                <a:cxn ang="0">
                  <a:pos x="272" y="186"/>
                </a:cxn>
                <a:cxn ang="0">
                  <a:pos x="98" y="137"/>
                </a:cxn>
                <a:cxn ang="0">
                  <a:pos x="68" y="3"/>
                </a:cxn>
                <a:cxn ang="0">
                  <a:pos x="316" y="54"/>
                </a:cxn>
                <a:cxn ang="0">
                  <a:pos x="516" y="159"/>
                </a:cxn>
                <a:cxn ang="0">
                  <a:pos x="645" y="311"/>
                </a:cxn>
                <a:cxn ang="0">
                  <a:pos x="674" y="492"/>
                </a:cxn>
                <a:cxn ang="0">
                  <a:pos x="592" y="661"/>
                </a:cxn>
                <a:cxn ang="0">
                  <a:pos x="423" y="791"/>
                </a:cxn>
                <a:cxn ang="0">
                  <a:pos x="197" y="871"/>
                </a:cxn>
                <a:cxn ang="0">
                  <a:pos x="32" y="850"/>
                </a:cxn>
                <a:cxn ang="0">
                  <a:pos x="274" y="808"/>
                </a:cxn>
                <a:cxn ang="0">
                  <a:pos x="469" y="715"/>
                </a:cxn>
                <a:cxn ang="0">
                  <a:pos x="596" y="583"/>
                </a:cxn>
                <a:cxn ang="0">
                  <a:pos x="634" y="426"/>
                </a:cxn>
                <a:cxn ang="0">
                  <a:pos x="572" y="274"/>
                </a:cxn>
                <a:cxn ang="0">
                  <a:pos x="426" y="150"/>
                </a:cxn>
                <a:cxn ang="0">
                  <a:pos x="217" y="68"/>
                </a:cxn>
                <a:cxn ang="0">
                  <a:pos x="0" y="0"/>
                </a:cxn>
              </a:cxnLst>
              <a:rect l="0" t="0" r="r" b="b"/>
              <a:pathLst>
                <a:path w="677" h="893">
                  <a:moveTo>
                    <a:pt x="0" y="263"/>
                  </a:moveTo>
                  <a:lnTo>
                    <a:pt x="25" y="265"/>
                  </a:lnTo>
                  <a:lnTo>
                    <a:pt x="50" y="268"/>
                  </a:lnTo>
                  <a:lnTo>
                    <a:pt x="73" y="273"/>
                  </a:lnTo>
                  <a:lnTo>
                    <a:pt x="97" y="279"/>
                  </a:lnTo>
                  <a:lnTo>
                    <a:pt x="118" y="286"/>
                  </a:lnTo>
                  <a:lnTo>
                    <a:pt x="139" y="294"/>
                  </a:lnTo>
                  <a:lnTo>
                    <a:pt x="158" y="303"/>
                  </a:lnTo>
                  <a:lnTo>
                    <a:pt x="175" y="313"/>
                  </a:lnTo>
                  <a:lnTo>
                    <a:pt x="186" y="321"/>
                  </a:lnTo>
                  <a:lnTo>
                    <a:pt x="195" y="327"/>
                  </a:lnTo>
                  <a:lnTo>
                    <a:pt x="203" y="334"/>
                  </a:lnTo>
                  <a:lnTo>
                    <a:pt x="211" y="341"/>
                  </a:lnTo>
                  <a:lnTo>
                    <a:pt x="218" y="348"/>
                  </a:lnTo>
                  <a:lnTo>
                    <a:pt x="225" y="356"/>
                  </a:lnTo>
                  <a:lnTo>
                    <a:pt x="233" y="364"/>
                  </a:lnTo>
                  <a:lnTo>
                    <a:pt x="238" y="373"/>
                  </a:lnTo>
                  <a:lnTo>
                    <a:pt x="243" y="381"/>
                  </a:lnTo>
                  <a:lnTo>
                    <a:pt x="248" y="390"/>
                  </a:lnTo>
                  <a:lnTo>
                    <a:pt x="252" y="399"/>
                  </a:lnTo>
                  <a:lnTo>
                    <a:pt x="255" y="407"/>
                  </a:lnTo>
                  <a:lnTo>
                    <a:pt x="257" y="418"/>
                  </a:lnTo>
                  <a:lnTo>
                    <a:pt x="259" y="427"/>
                  </a:lnTo>
                  <a:lnTo>
                    <a:pt x="260" y="436"/>
                  </a:lnTo>
                  <a:lnTo>
                    <a:pt x="261" y="446"/>
                  </a:lnTo>
                  <a:lnTo>
                    <a:pt x="260" y="455"/>
                  </a:lnTo>
                  <a:lnTo>
                    <a:pt x="259" y="466"/>
                  </a:lnTo>
                  <a:lnTo>
                    <a:pt x="257" y="475"/>
                  </a:lnTo>
                  <a:lnTo>
                    <a:pt x="255" y="484"/>
                  </a:lnTo>
                  <a:lnTo>
                    <a:pt x="252" y="493"/>
                  </a:lnTo>
                  <a:lnTo>
                    <a:pt x="248" y="502"/>
                  </a:lnTo>
                  <a:lnTo>
                    <a:pt x="243" y="511"/>
                  </a:lnTo>
                  <a:lnTo>
                    <a:pt x="238" y="519"/>
                  </a:lnTo>
                  <a:lnTo>
                    <a:pt x="233" y="528"/>
                  </a:lnTo>
                  <a:lnTo>
                    <a:pt x="225" y="535"/>
                  </a:lnTo>
                  <a:lnTo>
                    <a:pt x="218" y="543"/>
                  </a:lnTo>
                  <a:lnTo>
                    <a:pt x="211" y="550"/>
                  </a:lnTo>
                  <a:lnTo>
                    <a:pt x="203" y="558"/>
                  </a:lnTo>
                  <a:lnTo>
                    <a:pt x="195" y="565"/>
                  </a:lnTo>
                  <a:lnTo>
                    <a:pt x="186" y="572"/>
                  </a:lnTo>
                  <a:lnTo>
                    <a:pt x="175" y="578"/>
                  </a:lnTo>
                  <a:lnTo>
                    <a:pt x="158" y="588"/>
                  </a:lnTo>
                  <a:lnTo>
                    <a:pt x="139" y="597"/>
                  </a:lnTo>
                  <a:lnTo>
                    <a:pt x="118" y="607"/>
                  </a:lnTo>
                  <a:lnTo>
                    <a:pt x="97" y="614"/>
                  </a:lnTo>
                  <a:lnTo>
                    <a:pt x="73" y="619"/>
                  </a:lnTo>
                  <a:lnTo>
                    <a:pt x="50" y="624"/>
                  </a:lnTo>
                  <a:lnTo>
                    <a:pt x="25" y="627"/>
                  </a:lnTo>
                  <a:lnTo>
                    <a:pt x="0" y="628"/>
                  </a:lnTo>
                  <a:lnTo>
                    <a:pt x="0" y="586"/>
                  </a:lnTo>
                  <a:lnTo>
                    <a:pt x="22" y="585"/>
                  </a:lnTo>
                  <a:lnTo>
                    <a:pt x="44" y="582"/>
                  </a:lnTo>
                  <a:lnTo>
                    <a:pt x="65" y="578"/>
                  </a:lnTo>
                  <a:lnTo>
                    <a:pt x="84" y="573"/>
                  </a:lnTo>
                  <a:lnTo>
                    <a:pt x="104" y="567"/>
                  </a:lnTo>
                  <a:lnTo>
                    <a:pt x="121" y="560"/>
                  </a:lnTo>
                  <a:lnTo>
                    <a:pt x="138" y="551"/>
                  </a:lnTo>
                  <a:lnTo>
                    <a:pt x="154" y="542"/>
                  </a:lnTo>
                  <a:lnTo>
                    <a:pt x="168" y="533"/>
                  </a:lnTo>
                  <a:lnTo>
                    <a:pt x="181" y="522"/>
                  </a:lnTo>
                  <a:lnTo>
                    <a:pt x="192" y="511"/>
                  </a:lnTo>
                  <a:lnTo>
                    <a:pt x="201" y="498"/>
                  </a:lnTo>
                  <a:lnTo>
                    <a:pt x="209" y="486"/>
                  </a:lnTo>
                  <a:lnTo>
                    <a:pt x="214" y="473"/>
                  </a:lnTo>
                  <a:lnTo>
                    <a:pt x="216" y="467"/>
                  </a:lnTo>
                  <a:lnTo>
                    <a:pt x="217" y="459"/>
                  </a:lnTo>
                  <a:lnTo>
                    <a:pt x="218" y="452"/>
                  </a:lnTo>
                  <a:lnTo>
                    <a:pt x="218" y="446"/>
                  </a:lnTo>
                  <a:lnTo>
                    <a:pt x="218" y="439"/>
                  </a:lnTo>
                  <a:lnTo>
                    <a:pt x="217" y="432"/>
                  </a:lnTo>
                  <a:lnTo>
                    <a:pt x="216" y="426"/>
                  </a:lnTo>
                  <a:lnTo>
                    <a:pt x="214" y="419"/>
                  </a:lnTo>
                  <a:lnTo>
                    <a:pt x="209" y="405"/>
                  </a:lnTo>
                  <a:lnTo>
                    <a:pt x="201" y="393"/>
                  </a:lnTo>
                  <a:lnTo>
                    <a:pt x="192" y="381"/>
                  </a:lnTo>
                  <a:lnTo>
                    <a:pt x="181" y="370"/>
                  </a:lnTo>
                  <a:lnTo>
                    <a:pt x="168" y="359"/>
                  </a:lnTo>
                  <a:lnTo>
                    <a:pt x="154" y="349"/>
                  </a:lnTo>
                  <a:lnTo>
                    <a:pt x="138" y="340"/>
                  </a:lnTo>
                  <a:lnTo>
                    <a:pt x="121" y="332"/>
                  </a:lnTo>
                  <a:lnTo>
                    <a:pt x="104" y="325"/>
                  </a:lnTo>
                  <a:lnTo>
                    <a:pt x="84" y="318"/>
                  </a:lnTo>
                  <a:lnTo>
                    <a:pt x="65" y="313"/>
                  </a:lnTo>
                  <a:lnTo>
                    <a:pt x="44" y="309"/>
                  </a:lnTo>
                  <a:lnTo>
                    <a:pt x="22" y="307"/>
                  </a:lnTo>
                  <a:lnTo>
                    <a:pt x="0" y="305"/>
                  </a:lnTo>
                  <a:lnTo>
                    <a:pt x="0" y="263"/>
                  </a:lnTo>
                  <a:close/>
                  <a:moveTo>
                    <a:pt x="0" y="175"/>
                  </a:moveTo>
                  <a:lnTo>
                    <a:pt x="20" y="177"/>
                  </a:lnTo>
                  <a:lnTo>
                    <a:pt x="40" y="178"/>
                  </a:lnTo>
                  <a:lnTo>
                    <a:pt x="59" y="180"/>
                  </a:lnTo>
                  <a:lnTo>
                    <a:pt x="77" y="182"/>
                  </a:lnTo>
                  <a:lnTo>
                    <a:pt x="97" y="185"/>
                  </a:lnTo>
                  <a:lnTo>
                    <a:pt x="115" y="189"/>
                  </a:lnTo>
                  <a:lnTo>
                    <a:pt x="132" y="193"/>
                  </a:lnTo>
                  <a:lnTo>
                    <a:pt x="150" y="198"/>
                  </a:lnTo>
                  <a:lnTo>
                    <a:pt x="167" y="203"/>
                  </a:lnTo>
                  <a:lnTo>
                    <a:pt x="185" y="208"/>
                  </a:lnTo>
                  <a:lnTo>
                    <a:pt x="200" y="214"/>
                  </a:lnTo>
                  <a:lnTo>
                    <a:pt x="216" y="221"/>
                  </a:lnTo>
                  <a:lnTo>
                    <a:pt x="232" y="229"/>
                  </a:lnTo>
                  <a:lnTo>
                    <a:pt x="246" y="236"/>
                  </a:lnTo>
                  <a:lnTo>
                    <a:pt x="260" y="243"/>
                  </a:lnTo>
                  <a:lnTo>
                    <a:pt x="273" y="252"/>
                  </a:lnTo>
                  <a:lnTo>
                    <a:pt x="288" y="261"/>
                  </a:lnTo>
                  <a:lnTo>
                    <a:pt x="302" y="270"/>
                  </a:lnTo>
                  <a:lnTo>
                    <a:pt x="314" y="282"/>
                  </a:lnTo>
                  <a:lnTo>
                    <a:pt x="327" y="292"/>
                  </a:lnTo>
                  <a:lnTo>
                    <a:pt x="338" y="303"/>
                  </a:lnTo>
                  <a:lnTo>
                    <a:pt x="348" y="314"/>
                  </a:lnTo>
                  <a:lnTo>
                    <a:pt x="357" y="327"/>
                  </a:lnTo>
                  <a:lnTo>
                    <a:pt x="365" y="339"/>
                  </a:lnTo>
                  <a:lnTo>
                    <a:pt x="374" y="351"/>
                  </a:lnTo>
                  <a:lnTo>
                    <a:pt x="381" y="363"/>
                  </a:lnTo>
                  <a:lnTo>
                    <a:pt x="386" y="377"/>
                  </a:lnTo>
                  <a:lnTo>
                    <a:pt x="391" y="390"/>
                  </a:lnTo>
                  <a:lnTo>
                    <a:pt x="395" y="403"/>
                  </a:lnTo>
                  <a:lnTo>
                    <a:pt x="397" y="418"/>
                  </a:lnTo>
                  <a:lnTo>
                    <a:pt x="399" y="432"/>
                  </a:lnTo>
                  <a:lnTo>
                    <a:pt x="399" y="446"/>
                  </a:lnTo>
                  <a:lnTo>
                    <a:pt x="399" y="460"/>
                  </a:lnTo>
                  <a:lnTo>
                    <a:pt x="397" y="474"/>
                  </a:lnTo>
                  <a:lnTo>
                    <a:pt x="395" y="488"/>
                  </a:lnTo>
                  <a:lnTo>
                    <a:pt x="391" y="501"/>
                  </a:lnTo>
                  <a:lnTo>
                    <a:pt x="386" y="515"/>
                  </a:lnTo>
                  <a:lnTo>
                    <a:pt x="381" y="528"/>
                  </a:lnTo>
                  <a:lnTo>
                    <a:pt x="374" y="541"/>
                  </a:lnTo>
                  <a:lnTo>
                    <a:pt x="365" y="553"/>
                  </a:lnTo>
                  <a:lnTo>
                    <a:pt x="357" y="566"/>
                  </a:lnTo>
                  <a:lnTo>
                    <a:pt x="348" y="577"/>
                  </a:lnTo>
                  <a:lnTo>
                    <a:pt x="338" y="589"/>
                  </a:lnTo>
                  <a:lnTo>
                    <a:pt x="327" y="599"/>
                  </a:lnTo>
                  <a:lnTo>
                    <a:pt x="314" y="611"/>
                  </a:lnTo>
                  <a:lnTo>
                    <a:pt x="302" y="621"/>
                  </a:lnTo>
                  <a:lnTo>
                    <a:pt x="288" y="631"/>
                  </a:lnTo>
                  <a:lnTo>
                    <a:pt x="273" y="640"/>
                  </a:lnTo>
                  <a:lnTo>
                    <a:pt x="260" y="648"/>
                  </a:lnTo>
                  <a:lnTo>
                    <a:pt x="246" y="657"/>
                  </a:lnTo>
                  <a:lnTo>
                    <a:pt x="232" y="664"/>
                  </a:lnTo>
                  <a:lnTo>
                    <a:pt x="216" y="671"/>
                  </a:lnTo>
                  <a:lnTo>
                    <a:pt x="200" y="677"/>
                  </a:lnTo>
                  <a:lnTo>
                    <a:pt x="185" y="683"/>
                  </a:lnTo>
                  <a:lnTo>
                    <a:pt x="167" y="689"/>
                  </a:lnTo>
                  <a:lnTo>
                    <a:pt x="150" y="694"/>
                  </a:lnTo>
                  <a:lnTo>
                    <a:pt x="132" y="698"/>
                  </a:lnTo>
                  <a:lnTo>
                    <a:pt x="115" y="703"/>
                  </a:lnTo>
                  <a:lnTo>
                    <a:pt x="97" y="707"/>
                  </a:lnTo>
                  <a:lnTo>
                    <a:pt x="77" y="710"/>
                  </a:lnTo>
                  <a:lnTo>
                    <a:pt x="59" y="713"/>
                  </a:lnTo>
                  <a:lnTo>
                    <a:pt x="40" y="714"/>
                  </a:lnTo>
                  <a:lnTo>
                    <a:pt x="20" y="716"/>
                  </a:lnTo>
                  <a:lnTo>
                    <a:pt x="0" y="717"/>
                  </a:lnTo>
                  <a:lnTo>
                    <a:pt x="0" y="674"/>
                  </a:lnTo>
                  <a:lnTo>
                    <a:pt x="18" y="674"/>
                  </a:lnTo>
                  <a:lnTo>
                    <a:pt x="36" y="672"/>
                  </a:lnTo>
                  <a:lnTo>
                    <a:pt x="54" y="671"/>
                  </a:lnTo>
                  <a:lnTo>
                    <a:pt x="72" y="668"/>
                  </a:lnTo>
                  <a:lnTo>
                    <a:pt x="89" y="666"/>
                  </a:lnTo>
                  <a:lnTo>
                    <a:pt x="106" y="662"/>
                  </a:lnTo>
                  <a:lnTo>
                    <a:pt x="122" y="659"/>
                  </a:lnTo>
                  <a:lnTo>
                    <a:pt x="139" y="654"/>
                  </a:lnTo>
                  <a:lnTo>
                    <a:pt x="154" y="649"/>
                  </a:lnTo>
                  <a:lnTo>
                    <a:pt x="169" y="644"/>
                  </a:lnTo>
                  <a:lnTo>
                    <a:pt x="185" y="638"/>
                  </a:lnTo>
                  <a:lnTo>
                    <a:pt x="199" y="632"/>
                  </a:lnTo>
                  <a:lnTo>
                    <a:pt x="213" y="626"/>
                  </a:lnTo>
                  <a:lnTo>
                    <a:pt x="226" y="619"/>
                  </a:lnTo>
                  <a:lnTo>
                    <a:pt x="239" y="612"/>
                  </a:lnTo>
                  <a:lnTo>
                    <a:pt x="252" y="604"/>
                  </a:lnTo>
                  <a:lnTo>
                    <a:pt x="263" y="596"/>
                  </a:lnTo>
                  <a:lnTo>
                    <a:pt x="274" y="588"/>
                  </a:lnTo>
                  <a:lnTo>
                    <a:pt x="286" y="580"/>
                  </a:lnTo>
                  <a:lnTo>
                    <a:pt x="296" y="571"/>
                  </a:lnTo>
                  <a:lnTo>
                    <a:pt x="305" y="562"/>
                  </a:lnTo>
                  <a:lnTo>
                    <a:pt x="314" y="552"/>
                  </a:lnTo>
                  <a:lnTo>
                    <a:pt x="321" y="542"/>
                  </a:lnTo>
                  <a:lnTo>
                    <a:pt x="329" y="533"/>
                  </a:lnTo>
                  <a:lnTo>
                    <a:pt x="336" y="523"/>
                  </a:lnTo>
                  <a:lnTo>
                    <a:pt x="341" y="513"/>
                  </a:lnTo>
                  <a:lnTo>
                    <a:pt x="346" y="501"/>
                  </a:lnTo>
                  <a:lnTo>
                    <a:pt x="350" y="491"/>
                  </a:lnTo>
                  <a:lnTo>
                    <a:pt x="353" y="480"/>
                  </a:lnTo>
                  <a:lnTo>
                    <a:pt x="355" y="469"/>
                  </a:lnTo>
                  <a:lnTo>
                    <a:pt x="357" y="457"/>
                  </a:lnTo>
                  <a:lnTo>
                    <a:pt x="357" y="446"/>
                  </a:lnTo>
                  <a:lnTo>
                    <a:pt x="357" y="435"/>
                  </a:lnTo>
                  <a:lnTo>
                    <a:pt x="355" y="424"/>
                  </a:lnTo>
                  <a:lnTo>
                    <a:pt x="353" y="412"/>
                  </a:lnTo>
                  <a:lnTo>
                    <a:pt x="350" y="401"/>
                  </a:lnTo>
                  <a:lnTo>
                    <a:pt x="346" y="390"/>
                  </a:lnTo>
                  <a:lnTo>
                    <a:pt x="341" y="380"/>
                  </a:lnTo>
                  <a:lnTo>
                    <a:pt x="336" y="370"/>
                  </a:lnTo>
                  <a:lnTo>
                    <a:pt x="329" y="359"/>
                  </a:lnTo>
                  <a:lnTo>
                    <a:pt x="321" y="349"/>
                  </a:lnTo>
                  <a:lnTo>
                    <a:pt x="314" y="340"/>
                  </a:lnTo>
                  <a:lnTo>
                    <a:pt x="305" y="330"/>
                  </a:lnTo>
                  <a:lnTo>
                    <a:pt x="296" y="321"/>
                  </a:lnTo>
                  <a:lnTo>
                    <a:pt x="286" y="312"/>
                  </a:lnTo>
                  <a:lnTo>
                    <a:pt x="274" y="303"/>
                  </a:lnTo>
                  <a:lnTo>
                    <a:pt x="263" y="295"/>
                  </a:lnTo>
                  <a:lnTo>
                    <a:pt x="252" y="287"/>
                  </a:lnTo>
                  <a:lnTo>
                    <a:pt x="239" y="280"/>
                  </a:lnTo>
                  <a:lnTo>
                    <a:pt x="226" y="273"/>
                  </a:lnTo>
                  <a:lnTo>
                    <a:pt x="213" y="265"/>
                  </a:lnTo>
                  <a:lnTo>
                    <a:pt x="199" y="259"/>
                  </a:lnTo>
                  <a:lnTo>
                    <a:pt x="185" y="253"/>
                  </a:lnTo>
                  <a:lnTo>
                    <a:pt x="169" y="248"/>
                  </a:lnTo>
                  <a:lnTo>
                    <a:pt x="154" y="243"/>
                  </a:lnTo>
                  <a:lnTo>
                    <a:pt x="139" y="238"/>
                  </a:lnTo>
                  <a:lnTo>
                    <a:pt x="122" y="234"/>
                  </a:lnTo>
                  <a:lnTo>
                    <a:pt x="106" y="230"/>
                  </a:lnTo>
                  <a:lnTo>
                    <a:pt x="89" y="227"/>
                  </a:lnTo>
                  <a:lnTo>
                    <a:pt x="72" y="223"/>
                  </a:lnTo>
                  <a:lnTo>
                    <a:pt x="54" y="221"/>
                  </a:lnTo>
                  <a:lnTo>
                    <a:pt x="36" y="219"/>
                  </a:lnTo>
                  <a:lnTo>
                    <a:pt x="18" y="218"/>
                  </a:lnTo>
                  <a:lnTo>
                    <a:pt x="0" y="217"/>
                  </a:lnTo>
                  <a:lnTo>
                    <a:pt x="0" y="175"/>
                  </a:lnTo>
                  <a:close/>
                  <a:moveTo>
                    <a:pt x="0" y="86"/>
                  </a:moveTo>
                  <a:lnTo>
                    <a:pt x="26" y="87"/>
                  </a:lnTo>
                  <a:lnTo>
                    <a:pt x="53" y="89"/>
                  </a:lnTo>
                  <a:lnTo>
                    <a:pt x="78" y="92"/>
                  </a:lnTo>
                  <a:lnTo>
                    <a:pt x="104" y="95"/>
                  </a:lnTo>
                  <a:lnTo>
                    <a:pt x="129" y="99"/>
                  </a:lnTo>
                  <a:lnTo>
                    <a:pt x="154" y="104"/>
                  </a:lnTo>
                  <a:lnTo>
                    <a:pt x="177" y="109"/>
                  </a:lnTo>
                  <a:lnTo>
                    <a:pt x="201" y="115"/>
                  </a:lnTo>
                  <a:lnTo>
                    <a:pt x="224" y="122"/>
                  </a:lnTo>
                  <a:lnTo>
                    <a:pt x="247" y="130"/>
                  </a:lnTo>
                  <a:lnTo>
                    <a:pt x="268" y="139"/>
                  </a:lnTo>
                  <a:lnTo>
                    <a:pt x="290" y="147"/>
                  </a:lnTo>
                  <a:lnTo>
                    <a:pt x="310" y="157"/>
                  </a:lnTo>
                  <a:lnTo>
                    <a:pt x="330" y="166"/>
                  </a:lnTo>
                  <a:lnTo>
                    <a:pt x="349" y="178"/>
                  </a:lnTo>
                  <a:lnTo>
                    <a:pt x="366" y="189"/>
                  </a:lnTo>
                  <a:lnTo>
                    <a:pt x="386" y="201"/>
                  </a:lnTo>
                  <a:lnTo>
                    <a:pt x="403" y="214"/>
                  </a:lnTo>
                  <a:lnTo>
                    <a:pt x="420" y="228"/>
                  </a:lnTo>
                  <a:lnTo>
                    <a:pt x="435" y="242"/>
                  </a:lnTo>
                  <a:lnTo>
                    <a:pt x="450" y="257"/>
                  </a:lnTo>
                  <a:lnTo>
                    <a:pt x="463" y="272"/>
                  </a:lnTo>
                  <a:lnTo>
                    <a:pt x="476" y="288"/>
                  </a:lnTo>
                  <a:lnTo>
                    <a:pt x="487" y="304"/>
                  </a:lnTo>
                  <a:lnTo>
                    <a:pt x="497" y="321"/>
                  </a:lnTo>
                  <a:lnTo>
                    <a:pt x="505" y="337"/>
                  </a:lnTo>
                  <a:lnTo>
                    <a:pt x="514" y="354"/>
                  </a:lnTo>
                  <a:lnTo>
                    <a:pt x="520" y="372"/>
                  </a:lnTo>
                  <a:lnTo>
                    <a:pt x="525" y="390"/>
                  </a:lnTo>
                  <a:lnTo>
                    <a:pt x="528" y="408"/>
                  </a:lnTo>
                  <a:lnTo>
                    <a:pt x="530" y="427"/>
                  </a:lnTo>
                  <a:lnTo>
                    <a:pt x="531" y="446"/>
                  </a:lnTo>
                  <a:lnTo>
                    <a:pt x="530" y="465"/>
                  </a:lnTo>
                  <a:lnTo>
                    <a:pt x="528" y="483"/>
                  </a:lnTo>
                  <a:lnTo>
                    <a:pt x="525" y="501"/>
                  </a:lnTo>
                  <a:lnTo>
                    <a:pt x="520" y="520"/>
                  </a:lnTo>
                  <a:lnTo>
                    <a:pt x="514" y="537"/>
                  </a:lnTo>
                  <a:lnTo>
                    <a:pt x="505" y="554"/>
                  </a:lnTo>
                  <a:lnTo>
                    <a:pt x="497" y="571"/>
                  </a:lnTo>
                  <a:lnTo>
                    <a:pt x="487" y="588"/>
                  </a:lnTo>
                  <a:lnTo>
                    <a:pt x="476" y="603"/>
                  </a:lnTo>
                  <a:lnTo>
                    <a:pt x="463" y="620"/>
                  </a:lnTo>
                  <a:lnTo>
                    <a:pt x="450" y="635"/>
                  </a:lnTo>
                  <a:lnTo>
                    <a:pt x="435" y="649"/>
                  </a:lnTo>
                  <a:lnTo>
                    <a:pt x="420" y="664"/>
                  </a:lnTo>
                  <a:lnTo>
                    <a:pt x="403" y="677"/>
                  </a:lnTo>
                  <a:lnTo>
                    <a:pt x="386" y="690"/>
                  </a:lnTo>
                  <a:lnTo>
                    <a:pt x="366" y="703"/>
                  </a:lnTo>
                  <a:lnTo>
                    <a:pt x="349" y="714"/>
                  </a:lnTo>
                  <a:lnTo>
                    <a:pt x="330" y="725"/>
                  </a:lnTo>
                  <a:lnTo>
                    <a:pt x="310" y="735"/>
                  </a:lnTo>
                  <a:lnTo>
                    <a:pt x="290" y="744"/>
                  </a:lnTo>
                  <a:lnTo>
                    <a:pt x="268" y="754"/>
                  </a:lnTo>
                  <a:lnTo>
                    <a:pt x="247" y="762"/>
                  </a:lnTo>
                  <a:lnTo>
                    <a:pt x="224" y="769"/>
                  </a:lnTo>
                  <a:lnTo>
                    <a:pt x="201" y="776"/>
                  </a:lnTo>
                  <a:lnTo>
                    <a:pt x="177" y="782"/>
                  </a:lnTo>
                  <a:lnTo>
                    <a:pt x="154" y="787"/>
                  </a:lnTo>
                  <a:lnTo>
                    <a:pt x="129" y="792"/>
                  </a:lnTo>
                  <a:lnTo>
                    <a:pt x="104" y="797"/>
                  </a:lnTo>
                  <a:lnTo>
                    <a:pt x="78" y="800"/>
                  </a:lnTo>
                  <a:lnTo>
                    <a:pt x="53" y="803"/>
                  </a:lnTo>
                  <a:lnTo>
                    <a:pt x="26" y="805"/>
                  </a:lnTo>
                  <a:lnTo>
                    <a:pt x="0" y="806"/>
                  </a:lnTo>
                  <a:lnTo>
                    <a:pt x="0" y="763"/>
                  </a:lnTo>
                  <a:lnTo>
                    <a:pt x="25" y="762"/>
                  </a:lnTo>
                  <a:lnTo>
                    <a:pt x="50" y="760"/>
                  </a:lnTo>
                  <a:lnTo>
                    <a:pt x="74" y="758"/>
                  </a:lnTo>
                  <a:lnTo>
                    <a:pt x="98" y="755"/>
                  </a:lnTo>
                  <a:lnTo>
                    <a:pt x="121" y="751"/>
                  </a:lnTo>
                  <a:lnTo>
                    <a:pt x="145" y="746"/>
                  </a:lnTo>
                  <a:lnTo>
                    <a:pt x="167" y="741"/>
                  </a:lnTo>
                  <a:lnTo>
                    <a:pt x="190" y="735"/>
                  </a:lnTo>
                  <a:lnTo>
                    <a:pt x="211" y="728"/>
                  </a:lnTo>
                  <a:lnTo>
                    <a:pt x="232" y="721"/>
                  </a:lnTo>
                  <a:lnTo>
                    <a:pt x="252" y="714"/>
                  </a:lnTo>
                  <a:lnTo>
                    <a:pt x="272" y="706"/>
                  </a:lnTo>
                  <a:lnTo>
                    <a:pt x="292" y="696"/>
                  </a:lnTo>
                  <a:lnTo>
                    <a:pt x="310" y="687"/>
                  </a:lnTo>
                  <a:lnTo>
                    <a:pt x="328" y="677"/>
                  </a:lnTo>
                  <a:lnTo>
                    <a:pt x="345" y="667"/>
                  </a:lnTo>
                  <a:lnTo>
                    <a:pt x="360" y="656"/>
                  </a:lnTo>
                  <a:lnTo>
                    <a:pt x="377" y="644"/>
                  </a:lnTo>
                  <a:lnTo>
                    <a:pt x="391" y="632"/>
                  </a:lnTo>
                  <a:lnTo>
                    <a:pt x="404" y="620"/>
                  </a:lnTo>
                  <a:lnTo>
                    <a:pt x="417" y="608"/>
                  </a:lnTo>
                  <a:lnTo>
                    <a:pt x="430" y="594"/>
                  </a:lnTo>
                  <a:lnTo>
                    <a:pt x="440" y="581"/>
                  </a:lnTo>
                  <a:lnTo>
                    <a:pt x="450" y="567"/>
                  </a:lnTo>
                  <a:lnTo>
                    <a:pt x="459" y="552"/>
                  </a:lnTo>
                  <a:lnTo>
                    <a:pt x="467" y="538"/>
                  </a:lnTo>
                  <a:lnTo>
                    <a:pt x="474" y="523"/>
                  </a:lnTo>
                  <a:lnTo>
                    <a:pt x="479" y="508"/>
                  </a:lnTo>
                  <a:lnTo>
                    <a:pt x="483" y="493"/>
                  </a:lnTo>
                  <a:lnTo>
                    <a:pt x="486" y="478"/>
                  </a:lnTo>
                  <a:lnTo>
                    <a:pt x="488" y="461"/>
                  </a:lnTo>
                  <a:lnTo>
                    <a:pt x="489" y="446"/>
                  </a:lnTo>
                  <a:lnTo>
                    <a:pt x="488" y="430"/>
                  </a:lnTo>
                  <a:lnTo>
                    <a:pt x="486" y="415"/>
                  </a:lnTo>
                  <a:lnTo>
                    <a:pt x="483" y="398"/>
                  </a:lnTo>
                  <a:lnTo>
                    <a:pt x="479" y="383"/>
                  </a:lnTo>
                  <a:lnTo>
                    <a:pt x="474" y="369"/>
                  </a:lnTo>
                  <a:lnTo>
                    <a:pt x="467" y="353"/>
                  </a:lnTo>
                  <a:lnTo>
                    <a:pt x="459" y="339"/>
                  </a:lnTo>
                  <a:lnTo>
                    <a:pt x="450" y="325"/>
                  </a:lnTo>
                  <a:lnTo>
                    <a:pt x="440" y="310"/>
                  </a:lnTo>
                  <a:lnTo>
                    <a:pt x="430" y="297"/>
                  </a:lnTo>
                  <a:lnTo>
                    <a:pt x="417" y="284"/>
                  </a:lnTo>
                  <a:lnTo>
                    <a:pt x="404" y="272"/>
                  </a:lnTo>
                  <a:lnTo>
                    <a:pt x="391" y="259"/>
                  </a:lnTo>
                  <a:lnTo>
                    <a:pt x="377" y="247"/>
                  </a:lnTo>
                  <a:lnTo>
                    <a:pt x="360" y="236"/>
                  </a:lnTo>
                  <a:lnTo>
                    <a:pt x="345" y="225"/>
                  </a:lnTo>
                  <a:lnTo>
                    <a:pt x="328" y="214"/>
                  </a:lnTo>
                  <a:lnTo>
                    <a:pt x="310" y="204"/>
                  </a:lnTo>
                  <a:lnTo>
                    <a:pt x="292" y="195"/>
                  </a:lnTo>
                  <a:lnTo>
                    <a:pt x="272" y="186"/>
                  </a:lnTo>
                  <a:lnTo>
                    <a:pt x="252" y="178"/>
                  </a:lnTo>
                  <a:lnTo>
                    <a:pt x="232" y="170"/>
                  </a:lnTo>
                  <a:lnTo>
                    <a:pt x="211" y="163"/>
                  </a:lnTo>
                  <a:lnTo>
                    <a:pt x="190" y="156"/>
                  </a:lnTo>
                  <a:lnTo>
                    <a:pt x="167" y="151"/>
                  </a:lnTo>
                  <a:lnTo>
                    <a:pt x="145" y="145"/>
                  </a:lnTo>
                  <a:lnTo>
                    <a:pt x="121" y="141"/>
                  </a:lnTo>
                  <a:lnTo>
                    <a:pt x="98" y="137"/>
                  </a:lnTo>
                  <a:lnTo>
                    <a:pt x="74" y="134"/>
                  </a:lnTo>
                  <a:lnTo>
                    <a:pt x="50" y="132"/>
                  </a:lnTo>
                  <a:lnTo>
                    <a:pt x="25" y="130"/>
                  </a:lnTo>
                  <a:lnTo>
                    <a:pt x="0" y="128"/>
                  </a:lnTo>
                  <a:lnTo>
                    <a:pt x="0" y="86"/>
                  </a:lnTo>
                  <a:close/>
                  <a:moveTo>
                    <a:pt x="0" y="0"/>
                  </a:moveTo>
                  <a:lnTo>
                    <a:pt x="34" y="1"/>
                  </a:lnTo>
                  <a:lnTo>
                    <a:pt x="68" y="3"/>
                  </a:lnTo>
                  <a:lnTo>
                    <a:pt x="101" y="6"/>
                  </a:lnTo>
                  <a:lnTo>
                    <a:pt x="134" y="10"/>
                  </a:lnTo>
                  <a:lnTo>
                    <a:pt x="165" y="15"/>
                  </a:lnTo>
                  <a:lnTo>
                    <a:pt x="197" y="21"/>
                  </a:lnTo>
                  <a:lnTo>
                    <a:pt x="227" y="27"/>
                  </a:lnTo>
                  <a:lnTo>
                    <a:pt x="258" y="36"/>
                  </a:lnTo>
                  <a:lnTo>
                    <a:pt x="288" y="45"/>
                  </a:lnTo>
                  <a:lnTo>
                    <a:pt x="316" y="54"/>
                  </a:lnTo>
                  <a:lnTo>
                    <a:pt x="344" y="64"/>
                  </a:lnTo>
                  <a:lnTo>
                    <a:pt x="372" y="75"/>
                  </a:lnTo>
                  <a:lnTo>
                    <a:pt x="397" y="88"/>
                  </a:lnTo>
                  <a:lnTo>
                    <a:pt x="423" y="100"/>
                  </a:lnTo>
                  <a:lnTo>
                    <a:pt x="447" y="113"/>
                  </a:lnTo>
                  <a:lnTo>
                    <a:pt x="470" y="127"/>
                  </a:lnTo>
                  <a:lnTo>
                    <a:pt x="493" y="143"/>
                  </a:lnTo>
                  <a:lnTo>
                    <a:pt x="516" y="159"/>
                  </a:lnTo>
                  <a:lnTo>
                    <a:pt x="537" y="177"/>
                  </a:lnTo>
                  <a:lnTo>
                    <a:pt x="556" y="194"/>
                  </a:lnTo>
                  <a:lnTo>
                    <a:pt x="575" y="212"/>
                  </a:lnTo>
                  <a:lnTo>
                    <a:pt x="592" y="231"/>
                  </a:lnTo>
                  <a:lnTo>
                    <a:pt x="607" y="250"/>
                  </a:lnTo>
                  <a:lnTo>
                    <a:pt x="622" y="270"/>
                  </a:lnTo>
                  <a:lnTo>
                    <a:pt x="634" y="291"/>
                  </a:lnTo>
                  <a:lnTo>
                    <a:pt x="645" y="311"/>
                  </a:lnTo>
                  <a:lnTo>
                    <a:pt x="654" y="333"/>
                  </a:lnTo>
                  <a:lnTo>
                    <a:pt x="663" y="355"/>
                  </a:lnTo>
                  <a:lnTo>
                    <a:pt x="669" y="377"/>
                  </a:lnTo>
                  <a:lnTo>
                    <a:pt x="674" y="399"/>
                  </a:lnTo>
                  <a:lnTo>
                    <a:pt x="676" y="423"/>
                  </a:lnTo>
                  <a:lnTo>
                    <a:pt x="677" y="446"/>
                  </a:lnTo>
                  <a:lnTo>
                    <a:pt x="676" y="469"/>
                  </a:lnTo>
                  <a:lnTo>
                    <a:pt x="674" y="492"/>
                  </a:lnTo>
                  <a:lnTo>
                    <a:pt x="669" y="515"/>
                  </a:lnTo>
                  <a:lnTo>
                    <a:pt x="663" y="537"/>
                  </a:lnTo>
                  <a:lnTo>
                    <a:pt x="654" y="559"/>
                  </a:lnTo>
                  <a:lnTo>
                    <a:pt x="645" y="580"/>
                  </a:lnTo>
                  <a:lnTo>
                    <a:pt x="634" y="601"/>
                  </a:lnTo>
                  <a:lnTo>
                    <a:pt x="622" y="622"/>
                  </a:lnTo>
                  <a:lnTo>
                    <a:pt x="607" y="641"/>
                  </a:lnTo>
                  <a:lnTo>
                    <a:pt x="592" y="661"/>
                  </a:lnTo>
                  <a:lnTo>
                    <a:pt x="575" y="680"/>
                  </a:lnTo>
                  <a:lnTo>
                    <a:pt x="556" y="697"/>
                  </a:lnTo>
                  <a:lnTo>
                    <a:pt x="537" y="716"/>
                  </a:lnTo>
                  <a:lnTo>
                    <a:pt x="516" y="732"/>
                  </a:lnTo>
                  <a:lnTo>
                    <a:pt x="493" y="749"/>
                  </a:lnTo>
                  <a:lnTo>
                    <a:pt x="470" y="764"/>
                  </a:lnTo>
                  <a:lnTo>
                    <a:pt x="447" y="778"/>
                  </a:lnTo>
                  <a:lnTo>
                    <a:pt x="423" y="791"/>
                  </a:lnTo>
                  <a:lnTo>
                    <a:pt x="397" y="805"/>
                  </a:lnTo>
                  <a:lnTo>
                    <a:pt x="372" y="816"/>
                  </a:lnTo>
                  <a:lnTo>
                    <a:pt x="344" y="827"/>
                  </a:lnTo>
                  <a:lnTo>
                    <a:pt x="316" y="837"/>
                  </a:lnTo>
                  <a:lnTo>
                    <a:pt x="288" y="848"/>
                  </a:lnTo>
                  <a:lnTo>
                    <a:pt x="258" y="856"/>
                  </a:lnTo>
                  <a:lnTo>
                    <a:pt x="227" y="864"/>
                  </a:lnTo>
                  <a:lnTo>
                    <a:pt x="197" y="871"/>
                  </a:lnTo>
                  <a:lnTo>
                    <a:pt x="165" y="877"/>
                  </a:lnTo>
                  <a:lnTo>
                    <a:pt x="134" y="882"/>
                  </a:lnTo>
                  <a:lnTo>
                    <a:pt x="101" y="886"/>
                  </a:lnTo>
                  <a:lnTo>
                    <a:pt x="68" y="889"/>
                  </a:lnTo>
                  <a:lnTo>
                    <a:pt x="34" y="892"/>
                  </a:lnTo>
                  <a:lnTo>
                    <a:pt x="0" y="893"/>
                  </a:lnTo>
                  <a:lnTo>
                    <a:pt x="0" y="851"/>
                  </a:lnTo>
                  <a:lnTo>
                    <a:pt x="32" y="850"/>
                  </a:lnTo>
                  <a:lnTo>
                    <a:pt x="65" y="848"/>
                  </a:lnTo>
                  <a:lnTo>
                    <a:pt x="97" y="845"/>
                  </a:lnTo>
                  <a:lnTo>
                    <a:pt x="127" y="840"/>
                  </a:lnTo>
                  <a:lnTo>
                    <a:pt x="158" y="835"/>
                  </a:lnTo>
                  <a:lnTo>
                    <a:pt x="189" y="830"/>
                  </a:lnTo>
                  <a:lnTo>
                    <a:pt x="217" y="823"/>
                  </a:lnTo>
                  <a:lnTo>
                    <a:pt x="246" y="816"/>
                  </a:lnTo>
                  <a:lnTo>
                    <a:pt x="274" y="808"/>
                  </a:lnTo>
                  <a:lnTo>
                    <a:pt x="302" y="799"/>
                  </a:lnTo>
                  <a:lnTo>
                    <a:pt x="328" y="788"/>
                  </a:lnTo>
                  <a:lnTo>
                    <a:pt x="354" y="778"/>
                  </a:lnTo>
                  <a:lnTo>
                    <a:pt x="379" y="767"/>
                  </a:lnTo>
                  <a:lnTo>
                    <a:pt x="402" y="755"/>
                  </a:lnTo>
                  <a:lnTo>
                    <a:pt x="426" y="742"/>
                  </a:lnTo>
                  <a:lnTo>
                    <a:pt x="448" y="729"/>
                  </a:lnTo>
                  <a:lnTo>
                    <a:pt x="469" y="715"/>
                  </a:lnTo>
                  <a:lnTo>
                    <a:pt x="489" y="701"/>
                  </a:lnTo>
                  <a:lnTo>
                    <a:pt x="508" y="685"/>
                  </a:lnTo>
                  <a:lnTo>
                    <a:pt x="526" y="669"/>
                  </a:lnTo>
                  <a:lnTo>
                    <a:pt x="542" y="653"/>
                  </a:lnTo>
                  <a:lnTo>
                    <a:pt x="557" y="636"/>
                  </a:lnTo>
                  <a:lnTo>
                    <a:pt x="572" y="619"/>
                  </a:lnTo>
                  <a:lnTo>
                    <a:pt x="585" y="601"/>
                  </a:lnTo>
                  <a:lnTo>
                    <a:pt x="596" y="583"/>
                  </a:lnTo>
                  <a:lnTo>
                    <a:pt x="606" y="565"/>
                  </a:lnTo>
                  <a:lnTo>
                    <a:pt x="615" y="545"/>
                  </a:lnTo>
                  <a:lnTo>
                    <a:pt x="622" y="526"/>
                  </a:lnTo>
                  <a:lnTo>
                    <a:pt x="628" y="506"/>
                  </a:lnTo>
                  <a:lnTo>
                    <a:pt x="632" y="486"/>
                  </a:lnTo>
                  <a:lnTo>
                    <a:pt x="634" y="467"/>
                  </a:lnTo>
                  <a:lnTo>
                    <a:pt x="635" y="446"/>
                  </a:lnTo>
                  <a:lnTo>
                    <a:pt x="634" y="426"/>
                  </a:lnTo>
                  <a:lnTo>
                    <a:pt x="632" y="405"/>
                  </a:lnTo>
                  <a:lnTo>
                    <a:pt x="628" y="385"/>
                  </a:lnTo>
                  <a:lnTo>
                    <a:pt x="622" y="365"/>
                  </a:lnTo>
                  <a:lnTo>
                    <a:pt x="615" y="346"/>
                  </a:lnTo>
                  <a:lnTo>
                    <a:pt x="606" y="328"/>
                  </a:lnTo>
                  <a:lnTo>
                    <a:pt x="596" y="309"/>
                  </a:lnTo>
                  <a:lnTo>
                    <a:pt x="585" y="291"/>
                  </a:lnTo>
                  <a:lnTo>
                    <a:pt x="572" y="274"/>
                  </a:lnTo>
                  <a:lnTo>
                    <a:pt x="557" y="256"/>
                  </a:lnTo>
                  <a:lnTo>
                    <a:pt x="542" y="239"/>
                  </a:lnTo>
                  <a:lnTo>
                    <a:pt x="526" y="222"/>
                  </a:lnTo>
                  <a:lnTo>
                    <a:pt x="508" y="207"/>
                  </a:lnTo>
                  <a:lnTo>
                    <a:pt x="489" y="192"/>
                  </a:lnTo>
                  <a:lnTo>
                    <a:pt x="469" y="177"/>
                  </a:lnTo>
                  <a:lnTo>
                    <a:pt x="448" y="163"/>
                  </a:lnTo>
                  <a:lnTo>
                    <a:pt x="426" y="150"/>
                  </a:lnTo>
                  <a:lnTo>
                    <a:pt x="402" y="137"/>
                  </a:lnTo>
                  <a:lnTo>
                    <a:pt x="379" y="124"/>
                  </a:lnTo>
                  <a:lnTo>
                    <a:pt x="354" y="113"/>
                  </a:lnTo>
                  <a:lnTo>
                    <a:pt x="328" y="103"/>
                  </a:lnTo>
                  <a:lnTo>
                    <a:pt x="302" y="93"/>
                  </a:lnTo>
                  <a:lnTo>
                    <a:pt x="274" y="85"/>
                  </a:lnTo>
                  <a:lnTo>
                    <a:pt x="246" y="75"/>
                  </a:lnTo>
                  <a:lnTo>
                    <a:pt x="217" y="68"/>
                  </a:lnTo>
                  <a:lnTo>
                    <a:pt x="189" y="62"/>
                  </a:lnTo>
                  <a:lnTo>
                    <a:pt x="158" y="56"/>
                  </a:lnTo>
                  <a:lnTo>
                    <a:pt x="127" y="51"/>
                  </a:lnTo>
                  <a:lnTo>
                    <a:pt x="97" y="48"/>
                  </a:lnTo>
                  <a:lnTo>
                    <a:pt x="65" y="45"/>
                  </a:lnTo>
                  <a:lnTo>
                    <a:pt x="32" y="43"/>
                  </a:lnTo>
                  <a:lnTo>
                    <a:pt x="0" y="42"/>
                  </a:lnTo>
                  <a:lnTo>
                    <a:pt x="0" y="0"/>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grpSp>
      <p:grpSp>
        <p:nvGrpSpPr>
          <p:cNvPr id="157" name="Group 175"/>
          <p:cNvGrpSpPr/>
          <p:nvPr/>
        </p:nvGrpSpPr>
        <p:grpSpPr>
          <a:xfrm>
            <a:off x="3087022" y="2536317"/>
            <a:ext cx="373969" cy="582403"/>
            <a:chOff x="-3714750" y="3328988"/>
            <a:chExt cx="606425" cy="1011237"/>
          </a:xfrm>
          <a:solidFill>
            <a:srgbClr val="FFFFFF"/>
          </a:solidFill>
        </p:grpSpPr>
        <p:sp>
          <p:nvSpPr>
            <p:cNvPr id="158" name="Freeform 125"/>
            <p:cNvSpPr>
              <a:spLocks noEditPoints="1"/>
            </p:cNvSpPr>
            <p:nvPr/>
          </p:nvSpPr>
          <p:spPr bwMode="auto">
            <a:xfrm>
              <a:off x="-3471863" y="3670300"/>
              <a:ext cx="112713" cy="53975"/>
            </a:xfrm>
            <a:custGeom>
              <a:avLst/>
              <a:gdLst/>
              <a:ahLst/>
              <a:cxnLst>
                <a:cxn ang="0">
                  <a:pos x="13" y="71"/>
                </a:cxn>
                <a:cxn ang="0">
                  <a:pos x="209" y="1"/>
                </a:cxn>
                <a:cxn ang="0">
                  <a:pos x="216" y="0"/>
                </a:cxn>
                <a:cxn ang="0">
                  <a:pos x="222" y="1"/>
                </a:cxn>
                <a:cxn ang="0">
                  <a:pos x="416" y="71"/>
                </a:cxn>
                <a:cxn ang="0">
                  <a:pos x="421" y="74"/>
                </a:cxn>
                <a:cxn ang="0">
                  <a:pos x="425" y="78"/>
                </a:cxn>
                <a:cxn ang="0">
                  <a:pos x="427" y="85"/>
                </a:cxn>
                <a:cxn ang="0">
                  <a:pos x="428" y="91"/>
                </a:cxn>
                <a:cxn ang="0">
                  <a:pos x="427" y="97"/>
                </a:cxn>
                <a:cxn ang="0">
                  <a:pos x="425" y="102"/>
                </a:cxn>
                <a:cxn ang="0">
                  <a:pos x="422" y="107"/>
                </a:cxn>
                <a:cxn ang="0">
                  <a:pos x="417" y="110"/>
                </a:cxn>
                <a:cxn ang="0">
                  <a:pos x="220" y="199"/>
                </a:cxn>
                <a:cxn ang="0">
                  <a:pos x="211" y="200"/>
                </a:cxn>
                <a:cxn ang="0">
                  <a:pos x="204" y="199"/>
                </a:cxn>
                <a:cxn ang="0">
                  <a:pos x="196" y="195"/>
                </a:cxn>
                <a:cxn ang="0">
                  <a:pos x="173" y="185"/>
                </a:cxn>
                <a:cxn ang="0">
                  <a:pos x="141" y="169"/>
                </a:cxn>
                <a:cxn ang="0">
                  <a:pos x="104" y="153"/>
                </a:cxn>
                <a:cxn ang="0">
                  <a:pos x="67" y="135"/>
                </a:cxn>
                <a:cxn ang="0">
                  <a:pos x="36" y="119"/>
                </a:cxn>
                <a:cxn ang="0">
                  <a:pos x="12" y="107"/>
                </a:cxn>
                <a:cxn ang="0">
                  <a:pos x="3" y="102"/>
                </a:cxn>
                <a:cxn ang="0">
                  <a:pos x="1" y="98"/>
                </a:cxn>
                <a:cxn ang="0">
                  <a:pos x="0" y="93"/>
                </a:cxn>
                <a:cxn ang="0">
                  <a:pos x="1" y="89"/>
                </a:cxn>
                <a:cxn ang="0">
                  <a:pos x="2" y="84"/>
                </a:cxn>
                <a:cxn ang="0">
                  <a:pos x="4" y="80"/>
                </a:cxn>
                <a:cxn ang="0">
                  <a:pos x="6" y="76"/>
                </a:cxn>
                <a:cxn ang="0">
                  <a:pos x="9" y="73"/>
                </a:cxn>
                <a:cxn ang="0">
                  <a:pos x="13" y="71"/>
                </a:cxn>
                <a:cxn ang="0">
                  <a:pos x="68" y="96"/>
                </a:cxn>
                <a:cxn ang="0">
                  <a:pos x="105" y="112"/>
                </a:cxn>
                <a:cxn ang="0">
                  <a:pos x="147" y="130"/>
                </a:cxn>
                <a:cxn ang="0">
                  <a:pos x="185" y="146"/>
                </a:cxn>
                <a:cxn ang="0">
                  <a:pos x="211" y="157"/>
                </a:cxn>
                <a:cxn ang="0">
                  <a:pos x="354" y="93"/>
                </a:cxn>
                <a:cxn ang="0">
                  <a:pos x="216" y="43"/>
                </a:cxn>
                <a:cxn ang="0">
                  <a:pos x="68" y="96"/>
                </a:cxn>
              </a:cxnLst>
              <a:rect l="0" t="0" r="r" b="b"/>
              <a:pathLst>
                <a:path w="428" h="200">
                  <a:moveTo>
                    <a:pt x="13" y="71"/>
                  </a:moveTo>
                  <a:lnTo>
                    <a:pt x="209" y="1"/>
                  </a:lnTo>
                  <a:lnTo>
                    <a:pt x="216" y="0"/>
                  </a:lnTo>
                  <a:lnTo>
                    <a:pt x="222" y="1"/>
                  </a:lnTo>
                  <a:lnTo>
                    <a:pt x="416" y="71"/>
                  </a:lnTo>
                  <a:lnTo>
                    <a:pt x="421" y="74"/>
                  </a:lnTo>
                  <a:lnTo>
                    <a:pt x="425" y="78"/>
                  </a:lnTo>
                  <a:lnTo>
                    <a:pt x="427" y="85"/>
                  </a:lnTo>
                  <a:lnTo>
                    <a:pt x="428" y="91"/>
                  </a:lnTo>
                  <a:lnTo>
                    <a:pt x="427" y="97"/>
                  </a:lnTo>
                  <a:lnTo>
                    <a:pt x="425" y="102"/>
                  </a:lnTo>
                  <a:lnTo>
                    <a:pt x="422" y="107"/>
                  </a:lnTo>
                  <a:lnTo>
                    <a:pt x="417" y="110"/>
                  </a:lnTo>
                  <a:lnTo>
                    <a:pt x="220" y="199"/>
                  </a:lnTo>
                  <a:lnTo>
                    <a:pt x="211" y="200"/>
                  </a:lnTo>
                  <a:lnTo>
                    <a:pt x="204" y="199"/>
                  </a:lnTo>
                  <a:lnTo>
                    <a:pt x="196" y="195"/>
                  </a:lnTo>
                  <a:lnTo>
                    <a:pt x="173" y="185"/>
                  </a:lnTo>
                  <a:lnTo>
                    <a:pt x="141" y="169"/>
                  </a:lnTo>
                  <a:lnTo>
                    <a:pt x="104" y="153"/>
                  </a:lnTo>
                  <a:lnTo>
                    <a:pt x="67" y="135"/>
                  </a:lnTo>
                  <a:lnTo>
                    <a:pt x="36" y="119"/>
                  </a:lnTo>
                  <a:lnTo>
                    <a:pt x="12" y="107"/>
                  </a:lnTo>
                  <a:lnTo>
                    <a:pt x="3" y="102"/>
                  </a:lnTo>
                  <a:lnTo>
                    <a:pt x="1" y="98"/>
                  </a:lnTo>
                  <a:lnTo>
                    <a:pt x="0" y="93"/>
                  </a:lnTo>
                  <a:lnTo>
                    <a:pt x="1" y="89"/>
                  </a:lnTo>
                  <a:lnTo>
                    <a:pt x="2" y="84"/>
                  </a:lnTo>
                  <a:lnTo>
                    <a:pt x="4" y="80"/>
                  </a:lnTo>
                  <a:lnTo>
                    <a:pt x="6" y="76"/>
                  </a:lnTo>
                  <a:lnTo>
                    <a:pt x="9" y="73"/>
                  </a:lnTo>
                  <a:lnTo>
                    <a:pt x="13" y="71"/>
                  </a:lnTo>
                  <a:close/>
                  <a:moveTo>
                    <a:pt x="68" y="96"/>
                  </a:moveTo>
                  <a:lnTo>
                    <a:pt x="105" y="112"/>
                  </a:lnTo>
                  <a:lnTo>
                    <a:pt x="147" y="130"/>
                  </a:lnTo>
                  <a:lnTo>
                    <a:pt x="185" y="146"/>
                  </a:lnTo>
                  <a:lnTo>
                    <a:pt x="211" y="157"/>
                  </a:lnTo>
                  <a:lnTo>
                    <a:pt x="354" y="93"/>
                  </a:lnTo>
                  <a:lnTo>
                    <a:pt x="216" y="43"/>
                  </a:lnTo>
                  <a:lnTo>
                    <a:pt x="68" y="96"/>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59" name="Freeform 126"/>
            <p:cNvSpPr>
              <a:spLocks noEditPoints="1"/>
            </p:cNvSpPr>
            <p:nvPr/>
          </p:nvSpPr>
          <p:spPr bwMode="auto">
            <a:xfrm>
              <a:off x="-3567113" y="4011613"/>
              <a:ext cx="303213" cy="152400"/>
            </a:xfrm>
            <a:custGeom>
              <a:avLst/>
              <a:gdLst/>
              <a:ahLst/>
              <a:cxnLst>
                <a:cxn ang="0">
                  <a:pos x="555" y="574"/>
                </a:cxn>
                <a:cxn ang="0">
                  <a:pos x="11" y="276"/>
                </a:cxn>
                <a:cxn ang="0">
                  <a:pos x="7" y="272"/>
                </a:cxn>
                <a:cxn ang="0">
                  <a:pos x="4" y="268"/>
                </a:cxn>
                <a:cxn ang="0">
                  <a:pos x="2" y="261"/>
                </a:cxn>
                <a:cxn ang="0">
                  <a:pos x="0" y="256"/>
                </a:cxn>
                <a:cxn ang="0">
                  <a:pos x="2" y="250"/>
                </a:cxn>
                <a:cxn ang="0">
                  <a:pos x="5" y="245"/>
                </a:cxn>
                <a:cxn ang="0">
                  <a:pos x="8" y="241"/>
                </a:cxn>
                <a:cxn ang="0">
                  <a:pos x="13" y="237"/>
                </a:cxn>
                <a:cxn ang="0">
                  <a:pos x="565" y="1"/>
                </a:cxn>
                <a:cxn ang="0">
                  <a:pos x="573" y="0"/>
                </a:cxn>
                <a:cxn ang="0">
                  <a:pos x="580" y="1"/>
                </a:cxn>
                <a:cxn ang="0">
                  <a:pos x="1132" y="242"/>
                </a:cxn>
                <a:cxn ang="0">
                  <a:pos x="1137" y="245"/>
                </a:cxn>
                <a:cxn ang="0">
                  <a:pos x="1140" y="250"/>
                </a:cxn>
                <a:cxn ang="0">
                  <a:pos x="1143" y="255"/>
                </a:cxn>
                <a:cxn ang="0">
                  <a:pos x="1144" y="261"/>
                </a:cxn>
                <a:cxn ang="0">
                  <a:pos x="1144" y="267"/>
                </a:cxn>
                <a:cxn ang="0">
                  <a:pos x="1142" y="273"/>
                </a:cxn>
                <a:cxn ang="0">
                  <a:pos x="1138" y="277"/>
                </a:cxn>
                <a:cxn ang="0">
                  <a:pos x="1133" y="281"/>
                </a:cxn>
                <a:cxn ang="0">
                  <a:pos x="1108" y="293"/>
                </a:cxn>
                <a:cxn ang="0">
                  <a:pos x="1043" y="327"/>
                </a:cxn>
                <a:cxn ang="0">
                  <a:pos x="950" y="375"/>
                </a:cxn>
                <a:cxn ang="0">
                  <a:pos x="845" y="429"/>
                </a:cxn>
                <a:cxn ang="0">
                  <a:pos x="740" y="482"/>
                </a:cxn>
                <a:cxn ang="0">
                  <a:pos x="647" y="529"/>
                </a:cxn>
                <a:cxn ang="0">
                  <a:pos x="582" y="562"/>
                </a:cxn>
                <a:cxn ang="0">
                  <a:pos x="555" y="574"/>
                </a:cxn>
                <a:cxn ang="0">
                  <a:pos x="554" y="521"/>
                </a:cxn>
                <a:cxn ang="0">
                  <a:pos x="573" y="513"/>
                </a:cxn>
                <a:cxn ang="0">
                  <a:pos x="620" y="490"/>
                </a:cxn>
                <a:cxn ang="0">
                  <a:pos x="688" y="458"/>
                </a:cxn>
                <a:cxn ang="0">
                  <a:pos x="771" y="418"/>
                </a:cxn>
                <a:cxn ang="0">
                  <a:pos x="859" y="375"/>
                </a:cxn>
                <a:cxn ang="0">
                  <a:pos x="944" y="333"/>
                </a:cxn>
                <a:cxn ang="0">
                  <a:pos x="1020" y="294"/>
                </a:cxn>
                <a:cxn ang="0">
                  <a:pos x="1078" y="263"/>
                </a:cxn>
                <a:cxn ang="0">
                  <a:pos x="573" y="43"/>
                </a:cxn>
                <a:cxn ang="0">
                  <a:pos x="67" y="259"/>
                </a:cxn>
                <a:cxn ang="0">
                  <a:pos x="554" y="521"/>
                </a:cxn>
              </a:cxnLst>
              <a:rect l="0" t="0" r="r" b="b"/>
              <a:pathLst>
                <a:path w="1144" h="574">
                  <a:moveTo>
                    <a:pt x="555" y="574"/>
                  </a:moveTo>
                  <a:lnTo>
                    <a:pt x="11" y="276"/>
                  </a:lnTo>
                  <a:lnTo>
                    <a:pt x="7" y="272"/>
                  </a:lnTo>
                  <a:lnTo>
                    <a:pt x="4" y="268"/>
                  </a:lnTo>
                  <a:lnTo>
                    <a:pt x="2" y="261"/>
                  </a:lnTo>
                  <a:lnTo>
                    <a:pt x="0" y="256"/>
                  </a:lnTo>
                  <a:lnTo>
                    <a:pt x="2" y="250"/>
                  </a:lnTo>
                  <a:lnTo>
                    <a:pt x="5" y="245"/>
                  </a:lnTo>
                  <a:lnTo>
                    <a:pt x="8" y="241"/>
                  </a:lnTo>
                  <a:lnTo>
                    <a:pt x="13" y="237"/>
                  </a:lnTo>
                  <a:lnTo>
                    <a:pt x="565" y="1"/>
                  </a:lnTo>
                  <a:lnTo>
                    <a:pt x="573" y="0"/>
                  </a:lnTo>
                  <a:lnTo>
                    <a:pt x="580" y="1"/>
                  </a:lnTo>
                  <a:lnTo>
                    <a:pt x="1132" y="242"/>
                  </a:lnTo>
                  <a:lnTo>
                    <a:pt x="1137" y="245"/>
                  </a:lnTo>
                  <a:lnTo>
                    <a:pt x="1140" y="250"/>
                  </a:lnTo>
                  <a:lnTo>
                    <a:pt x="1143" y="255"/>
                  </a:lnTo>
                  <a:lnTo>
                    <a:pt x="1144" y="261"/>
                  </a:lnTo>
                  <a:lnTo>
                    <a:pt x="1144" y="267"/>
                  </a:lnTo>
                  <a:lnTo>
                    <a:pt x="1142" y="273"/>
                  </a:lnTo>
                  <a:lnTo>
                    <a:pt x="1138" y="277"/>
                  </a:lnTo>
                  <a:lnTo>
                    <a:pt x="1133" y="281"/>
                  </a:lnTo>
                  <a:lnTo>
                    <a:pt x="1108" y="293"/>
                  </a:lnTo>
                  <a:lnTo>
                    <a:pt x="1043" y="327"/>
                  </a:lnTo>
                  <a:lnTo>
                    <a:pt x="950" y="375"/>
                  </a:lnTo>
                  <a:lnTo>
                    <a:pt x="845" y="429"/>
                  </a:lnTo>
                  <a:lnTo>
                    <a:pt x="740" y="482"/>
                  </a:lnTo>
                  <a:lnTo>
                    <a:pt x="647" y="529"/>
                  </a:lnTo>
                  <a:lnTo>
                    <a:pt x="582" y="562"/>
                  </a:lnTo>
                  <a:lnTo>
                    <a:pt x="555" y="574"/>
                  </a:lnTo>
                  <a:close/>
                  <a:moveTo>
                    <a:pt x="554" y="521"/>
                  </a:moveTo>
                  <a:lnTo>
                    <a:pt x="573" y="513"/>
                  </a:lnTo>
                  <a:lnTo>
                    <a:pt x="620" y="490"/>
                  </a:lnTo>
                  <a:lnTo>
                    <a:pt x="688" y="458"/>
                  </a:lnTo>
                  <a:lnTo>
                    <a:pt x="771" y="418"/>
                  </a:lnTo>
                  <a:lnTo>
                    <a:pt x="859" y="375"/>
                  </a:lnTo>
                  <a:lnTo>
                    <a:pt x="944" y="333"/>
                  </a:lnTo>
                  <a:lnTo>
                    <a:pt x="1020" y="294"/>
                  </a:lnTo>
                  <a:lnTo>
                    <a:pt x="1078" y="263"/>
                  </a:lnTo>
                  <a:lnTo>
                    <a:pt x="573" y="43"/>
                  </a:lnTo>
                  <a:lnTo>
                    <a:pt x="67" y="259"/>
                  </a:lnTo>
                  <a:lnTo>
                    <a:pt x="554" y="521"/>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0" name="Freeform 127"/>
            <p:cNvSpPr>
              <a:spLocks noEditPoints="1"/>
            </p:cNvSpPr>
            <p:nvPr/>
          </p:nvSpPr>
          <p:spPr bwMode="auto">
            <a:xfrm>
              <a:off x="-3552825" y="3946525"/>
              <a:ext cx="274638" cy="136525"/>
            </a:xfrm>
            <a:custGeom>
              <a:avLst/>
              <a:gdLst/>
              <a:ahLst/>
              <a:cxnLst>
                <a:cxn ang="0">
                  <a:pos x="500" y="518"/>
                </a:cxn>
                <a:cxn ang="0">
                  <a:pos x="10" y="257"/>
                </a:cxn>
                <a:cxn ang="0">
                  <a:pos x="5" y="253"/>
                </a:cxn>
                <a:cxn ang="0">
                  <a:pos x="2" y="248"/>
                </a:cxn>
                <a:cxn ang="0">
                  <a:pos x="0" y="243"/>
                </a:cxn>
                <a:cxn ang="0">
                  <a:pos x="0" y="237"/>
                </a:cxn>
                <a:cxn ang="0">
                  <a:pos x="0" y="232"/>
                </a:cxn>
                <a:cxn ang="0">
                  <a:pos x="3" y="227"/>
                </a:cxn>
                <a:cxn ang="0">
                  <a:pos x="6" y="221"/>
                </a:cxn>
                <a:cxn ang="0">
                  <a:pos x="11" y="218"/>
                </a:cxn>
                <a:cxn ang="0">
                  <a:pos x="510" y="0"/>
                </a:cxn>
                <a:cxn ang="0">
                  <a:pos x="518" y="0"/>
                </a:cxn>
                <a:cxn ang="0">
                  <a:pos x="525" y="0"/>
                </a:cxn>
                <a:cxn ang="0">
                  <a:pos x="1025" y="213"/>
                </a:cxn>
                <a:cxn ang="0">
                  <a:pos x="1030" y="216"/>
                </a:cxn>
                <a:cxn ang="0">
                  <a:pos x="1033" y="221"/>
                </a:cxn>
                <a:cxn ang="0">
                  <a:pos x="1036" y="227"/>
                </a:cxn>
                <a:cxn ang="0">
                  <a:pos x="1037" y="233"/>
                </a:cxn>
                <a:cxn ang="0">
                  <a:pos x="1036" y="238"/>
                </a:cxn>
                <a:cxn ang="0">
                  <a:pos x="1034" y="244"/>
                </a:cxn>
                <a:cxn ang="0">
                  <a:pos x="1031" y="249"/>
                </a:cxn>
                <a:cxn ang="0">
                  <a:pos x="1026" y="252"/>
                </a:cxn>
                <a:cxn ang="0">
                  <a:pos x="518" y="518"/>
                </a:cxn>
                <a:cxn ang="0">
                  <a:pos x="513" y="519"/>
                </a:cxn>
                <a:cxn ang="0">
                  <a:pos x="508" y="519"/>
                </a:cxn>
                <a:cxn ang="0">
                  <a:pos x="504" y="519"/>
                </a:cxn>
                <a:cxn ang="0">
                  <a:pos x="500" y="518"/>
                </a:cxn>
                <a:cxn ang="0">
                  <a:pos x="509" y="475"/>
                </a:cxn>
                <a:cxn ang="0">
                  <a:pos x="970" y="235"/>
                </a:cxn>
                <a:cxn ang="0">
                  <a:pos x="518" y="43"/>
                </a:cxn>
                <a:cxn ang="0">
                  <a:pos x="66" y="240"/>
                </a:cxn>
                <a:cxn ang="0">
                  <a:pos x="509" y="475"/>
                </a:cxn>
              </a:cxnLst>
              <a:rect l="0" t="0" r="r" b="b"/>
              <a:pathLst>
                <a:path w="1037" h="519">
                  <a:moveTo>
                    <a:pt x="500" y="518"/>
                  </a:moveTo>
                  <a:lnTo>
                    <a:pt x="10" y="257"/>
                  </a:lnTo>
                  <a:lnTo>
                    <a:pt x="5" y="253"/>
                  </a:lnTo>
                  <a:lnTo>
                    <a:pt x="2" y="248"/>
                  </a:lnTo>
                  <a:lnTo>
                    <a:pt x="0" y="243"/>
                  </a:lnTo>
                  <a:lnTo>
                    <a:pt x="0" y="237"/>
                  </a:lnTo>
                  <a:lnTo>
                    <a:pt x="0" y="232"/>
                  </a:lnTo>
                  <a:lnTo>
                    <a:pt x="3" y="227"/>
                  </a:lnTo>
                  <a:lnTo>
                    <a:pt x="6" y="221"/>
                  </a:lnTo>
                  <a:lnTo>
                    <a:pt x="11" y="218"/>
                  </a:lnTo>
                  <a:lnTo>
                    <a:pt x="510" y="0"/>
                  </a:lnTo>
                  <a:lnTo>
                    <a:pt x="518" y="0"/>
                  </a:lnTo>
                  <a:lnTo>
                    <a:pt x="525" y="0"/>
                  </a:lnTo>
                  <a:lnTo>
                    <a:pt x="1025" y="213"/>
                  </a:lnTo>
                  <a:lnTo>
                    <a:pt x="1030" y="216"/>
                  </a:lnTo>
                  <a:lnTo>
                    <a:pt x="1033" y="221"/>
                  </a:lnTo>
                  <a:lnTo>
                    <a:pt x="1036" y="227"/>
                  </a:lnTo>
                  <a:lnTo>
                    <a:pt x="1037" y="233"/>
                  </a:lnTo>
                  <a:lnTo>
                    <a:pt x="1036" y="238"/>
                  </a:lnTo>
                  <a:lnTo>
                    <a:pt x="1034" y="244"/>
                  </a:lnTo>
                  <a:lnTo>
                    <a:pt x="1031" y="249"/>
                  </a:lnTo>
                  <a:lnTo>
                    <a:pt x="1026" y="252"/>
                  </a:lnTo>
                  <a:lnTo>
                    <a:pt x="518" y="518"/>
                  </a:lnTo>
                  <a:lnTo>
                    <a:pt x="513" y="519"/>
                  </a:lnTo>
                  <a:lnTo>
                    <a:pt x="508" y="519"/>
                  </a:lnTo>
                  <a:lnTo>
                    <a:pt x="504" y="519"/>
                  </a:lnTo>
                  <a:lnTo>
                    <a:pt x="500" y="518"/>
                  </a:lnTo>
                  <a:close/>
                  <a:moveTo>
                    <a:pt x="509" y="475"/>
                  </a:moveTo>
                  <a:lnTo>
                    <a:pt x="970" y="235"/>
                  </a:lnTo>
                  <a:lnTo>
                    <a:pt x="518" y="43"/>
                  </a:lnTo>
                  <a:lnTo>
                    <a:pt x="66" y="240"/>
                  </a:lnTo>
                  <a:lnTo>
                    <a:pt x="509" y="475"/>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1" name="Freeform 128"/>
            <p:cNvSpPr>
              <a:spLocks noEditPoints="1"/>
            </p:cNvSpPr>
            <p:nvPr/>
          </p:nvSpPr>
          <p:spPr bwMode="auto">
            <a:xfrm>
              <a:off x="-3540125" y="3889375"/>
              <a:ext cx="247650" cy="122237"/>
            </a:xfrm>
            <a:custGeom>
              <a:avLst/>
              <a:gdLst/>
              <a:ahLst/>
              <a:cxnLst>
                <a:cxn ang="0">
                  <a:pos x="453" y="462"/>
                </a:cxn>
                <a:cxn ang="0">
                  <a:pos x="10" y="226"/>
                </a:cxn>
                <a:cxn ang="0">
                  <a:pos x="6" y="223"/>
                </a:cxn>
                <a:cxn ang="0">
                  <a:pos x="2" y="218"/>
                </a:cxn>
                <a:cxn ang="0">
                  <a:pos x="1" y="213"/>
                </a:cxn>
                <a:cxn ang="0">
                  <a:pos x="0" y="207"/>
                </a:cxn>
                <a:cxn ang="0">
                  <a:pos x="1" y="200"/>
                </a:cxn>
                <a:cxn ang="0">
                  <a:pos x="3" y="195"/>
                </a:cxn>
                <a:cxn ang="0">
                  <a:pos x="7" y="191"/>
                </a:cxn>
                <a:cxn ang="0">
                  <a:pos x="12" y="188"/>
                </a:cxn>
                <a:cxn ang="0">
                  <a:pos x="465" y="1"/>
                </a:cxn>
                <a:cxn ang="0">
                  <a:pos x="472" y="0"/>
                </a:cxn>
                <a:cxn ang="0">
                  <a:pos x="479" y="1"/>
                </a:cxn>
                <a:cxn ang="0">
                  <a:pos x="923" y="189"/>
                </a:cxn>
                <a:cxn ang="0">
                  <a:pos x="928" y="192"/>
                </a:cxn>
                <a:cxn ang="0">
                  <a:pos x="932" y="197"/>
                </a:cxn>
                <a:cxn ang="0">
                  <a:pos x="934" y="202"/>
                </a:cxn>
                <a:cxn ang="0">
                  <a:pos x="935" y="209"/>
                </a:cxn>
                <a:cxn ang="0">
                  <a:pos x="934" y="215"/>
                </a:cxn>
                <a:cxn ang="0">
                  <a:pos x="933" y="220"/>
                </a:cxn>
                <a:cxn ang="0">
                  <a:pos x="929" y="225"/>
                </a:cxn>
                <a:cxn ang="0">
                  <a:pos x="925" y="228"/>
                </a:cxn>
                <a:cxn ang="0">
                  <a:pos x="905" y="238"/>
                </a:cxn>
                <a:cxn ang="0">
                  <a:pos x="852" y="265"/>
                </a:cxn>
                <a:cxn ang="0">
                  <a:pos x="778" y="303"/>
                </a:cxn>
                <a:cxn ang="0">
                  <a:pos x="693" y="346"/>
                </a:cxn>
                <a:cxn ang="0">
                  <a:pos x="608" y="389"/>
                </a:cxn>
                <a:cxn ang="0">
                  <a:pos x="535" y="427"/>
                </a:cxn>
                <a:cxn ang="0">
                  <a:pos x="482" y="454"/>
                </a:cxn>
                <a:cxn ang="0">
                  <a:pos x="461" y="464"/>
                </a:cxn>
                <a:cxn ang="0">
                  <a:pos x="457" y="463"/>
                </a:cxn>
                <a:cxn ang="0">
                  <a:pos x="453" y="462"/>
                </a:cxn>
                <a:cxn ang="0">
                  <a:pos x="464" y="421"/>
                </a:cxn>
                <a:cxn ang="0">
                  <a:pos x="486" y="410"/>
                </a:cxn>
                <a:cxn ang="0">
                  <a:pos x="525" y="390"/>
                </a:cxn>
                <a:cxn ang="0">
                  <a:pos x="577" y="363"/>
                </a:cxn>
                <a:cxn ang="0">
                  <a:pos x="638" y="331"/>
                </a:cxn>
                <a:cxn ang="0">
                  <a:pos x="702" y="297"/>
                </a:cxn>
                <a:cxn ang="0">
                  <a:pos x="765" y="265"/>
                </a:cxn>
                <a:cxn ang="0">
                  <a:pos x="822" y="235"/>
                </a:cxn>
                <a:cxn ang="0">
                  <a:pos x="868" y="211"/>
                </a:cxn>
                <a:cxn ang="0">
                  <a:pos x="472" y="43"/>
                </a:cxn>
                <a:cxn ang="0">
                  <a:pos x="67" y="210"/>
                </a:cxn>
                <a:cxn ang="0">
                  <a:pos x="464" y="421"/>
                </a:cxn>
              </a:cxnLst>
              <a:rect l="0" t="0" r="r" b="b"/>
              <a:pathLst>
                <a:path w="935" h="464">
                  <a:moveTo>
                    <a:pt x="453" y="462"/>
                  </a:moveTo>
                  <a:lnTo>
                    <a:pt x="10" y="226"/>
                  </a:lnTo>
                  <a:lnTo>
                    <a:pt x="6" y="223"/>
                  </a:lnTo>
                  <a:lnTo>
                    <a:pt x="2" y="218"/>
                  </a:lnTo>
                  <a:lnTo>
                    <a:pt x="1" y="213"/>
                  </a:lnTo>
                  <a:lnTo>
                    <a:pt x="0" y="207"/>
                  </a:lnTo>
                  <a:lnTo>
                    <a:pt x="1" y="200"/>
                  </a:lnTo>
                  <a:lnTo>
                    <a:pt x="3" y="195"/>
                  </a:lnTo>
                  <a:lnTo>
                    <a:pt x="7" y="191"/>
                  </a:lnTo>
                  <a:lnTo>
                    <a:pt x="12" y="188"/>
                  </a:lnTo>
                  <a:lnTo>
                    <a:pt x="465" y="1"/>
                  </a:lnTo>
                  <a:lnTo>
                    <a:pt x="472" y="0"/>
                  </a:lnTo>
                  <a:lnTo>
                    <a:pt x="479" y="1"/>
                  </a:lnTo>
                  <a:lnTo>
                    <a:pt x="923" y="189"/>
                  </a:lnTo>
                  <a:lnTo>
                    <a:pt x="928" y="192"/>
                  </a:lnTo>
                  <a:lnTo>
                    <a:pt x="932" y="197"/>
                  </a:lnTo>
                  <a:lnTo>
                    <a:pt x="934" y="202"/>
                  </a:lnTo>
                  <a:lnTo>
                    <a:pt x="935" y="209"/>
                  </a:lnTo>
                  <a:lnTo>
                    <a:pt x="934" y="215"/>
                  </a:lnTo>
                  <a:lnTo>
                    <a:pt x="933" y="220"/>
                  </a:lnTo>
                  <a:lnTo>
                    <a:pt x="929" y="225"/>
                  </a:lnTo>
                  <a:lnTo>
                    <a:pt x="925" y="228"/>
                  </a:lnTo>
                  <a:lnTo>
                    <a:pt x="905" y="238"/>
                  </a:lnTo>
                  <a:lnTo>
                    <a:pt x="852" y="265"/>
                  </a:lnTo>
                  <a:lnTo>
                    <a:pt x="778" y="303"/>
                  </a:lnTo>
                  <a:lnTo>
                    <a:pt x="693" y="346"/>
                  </a:lnTo>
                  <a:lnTo>
                    <a:pt x="608" y="389"/>
                  </a:lnTo>
                  <a:lnTo>
                    <a:pt x="535" y="427"/>
                  </a:lnTo>
                  <a:lnTo>
                    <a:pt x="482" y="454"/>
                  </a:lnTo>
                  <a:lnTo>
                    <a:pt x="461" y="464"/>
                  </a:lnTo>
                  <a:lnTo>
                    <a:pt x="457" y="463"/>
                  </a:lnTo>
                  <a:lnTo>
                    <a:pt x="453" y="462"/>
                  </a:lnTo>
                  <a:close/>
                  <a:moveTo>
                    <a:pt x="464" y="421"/>
                  </a:moveTo>
                  <a:lnTo>
                    <a:pt x="486" y="410"/>
                  </a:lnTo>
                  <a:lnTo>
                    <a:pt x="525" y="390"/>
                  </a:lnTo>
                  <a:lnTo>
                    <a:pt x="577" y="363"/>
                  </a:lnTo>
                  <a:lnTo>
                    <a:pt x="638" y="331"/>
                  </a:lnTo>
                  <a:lnTo>
                    <a:pt x="702" y="297"/>
                  </a:lnTo>
                  <a:lnTo>
                    <a:pt x="765" y="265"/>
                  </a:lnTo>
                  <a:lnTo>
                    <a:pt x="822" y="235"/>
                  </a:lnTo>
                  <a:lnTo>
                    <a:pt x="868" y="211"/>
                  </a:lnTo>
                  <a:lnTo>
                    <a:pt x="472" y="43"/>
                  </a:lnTo>
                  <a:lnTo>
                    <a:pt x="67" y="210"/>
                  </a:lnTo>
                  <a:lnTo>
                    <a:pt x="464" y="421"/>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2" name="Freeform 129"/>
            <p:cNvSpPr>
              <a:spLocks noEditPoints="1"/>
            </p:cNvSpPr>
            <p:nvPr/>
          </p:nvSpPr>
          <p:spPr bwMode="auto">
            <a:xfrm>
              <a:off x="-3525838" y="3836988"/>
              <a:ext cx="220663" cy="107950"/>
            </a:xfrm>
            <a:custGeom>
              <a:avLst/>
              <a:gdLst/>
              <a:ahLst/>
              <a:cxnLst>
                <a:cxn ang="0">
                  <a:pos x="404" y="408"/>
                </a:cxn>
                <a:cxn ang="0">
                  <a:pos x="10" y="202"/>
                </a:cxn>
                <a:cxn ang="0">
                  <a:pos x="5" y="198"/>
                </a:cxn>
                <a:cxn ang="0">
                  <a:pos x="2" y="194"/>
                </a:cxn>
                <a:cxn ang="0">
                  <a:pos x="0" y="188"/>
                </a:cxn>
                <a:cxn ang="0">
                  <a:pos x="0" y="182"/>
                </a:cxn>
                <a:cxn ang="0">
                  <a:pos x="1" y="177"/>
                </a:cxn>
                <a:cxn ang="0">
                  <a:pos x="3" y="172"/>
                </a:cxn>
                <a:cxn ang="0">
                  <a:pos x="7" y="167"/>
                </a:cxn>
                <a:cxn ang="0">
                  <a:pos x="12" y="164"/>
                </a:cxn>
                <a:cxn ang="0">
                  <a:pos x="413" y="0"/>
                </a:cxn>
                <a:cxn ang="0">
                  <a:pos x="420" y="0"/>
                </a:cxn>
                <a:cxn ang="0">
                  <a:pos x="427" y="0"/>
                </a:cxn>
                <a:cxn ang="0">
                  <a:pos x="822" y="166"/>
                </a:cxn>
                <a:cxn ang="0">
                  <a:pos x="827" y="169"/>
                </a:cxn>
                <a:cxn ang="0">
                  <a:pos x="831" y="173"/>
                </a:cxn>
                <a:cxn ang="0">
                  <a:pos x="833" y="178"/>
                </a:cxn>
                <a:cxn ang="0">
                  <a:pos x="834" y="184"/>
                </a:cxn>
                <a:cxn ang="0">
                  <a:pos x="834" y="190"/>
                </a:cxn>
                <a:cxn ang="0">
                  <a:pos x="832" y="195"/>
                </a:cxn>
                <a:cxn ang="0">
                  <a:pos x="828" y="200"/>
                </a:cxn>
                <a:cxn ang="0">
                  <a:pos x="824" y="204"/>
                </a:cxn>
                <a:cxn ang="0">
                  <a:pos x="421" y="408"/>
                </a:cxn>
                <a:cxn ang="0">
                  <a:pos x="418" y="409"/>
                </a:cxn>
                <a:cxn ang="0">
                  <a:pos x="412" y="409"/>
                </a:cxn>
                <a:cxn ang="0">
                  <a:pos x="407" y="409"/>
                </a:cxn>
                <a:cxn ang="0">
                  <a:pos x="404" y="408"/>
                </a:cxn>
                <a:cxn ang="0">
                  <a:pos x="412" y="366"/>
                </a:cxn>
                <a:cxn ang="0">
                  <a:pos x="766" y="187"/>
                </a:cxn>
                <a:cxn ang="0">
                  <a:pos x="420" y="43"/>
                </a:cxn>
                <a:cxn ang="0">
                  <a:pos x="67" y="186"/>
                </a:cxn>
                <a:cxn ang="0">
                  <a:pos x="412" y="366"/>
                </a:cxn>
              </a:cxnLst>
              <a:rect l="0" t="0" r="r" b="b"/>
              <a:pathLst>
                <a:path w="834" h="409">
                  <a:moveTo>
                    <a:pt x="404" y="408"/>
                  </a:moveTo>
                  <a:lnTo>
                    <a:pt x="10" y="202"/>
                  </a:lnTo>
                  <a:lnTo>
                    <a:pt x="5" y="198"/>
                  </a:lnTo>
                  <a:lnTo>
                    <a:pt x="2" y="194"/>
                  </a:lnTo>
                  <a:lnTo>
                    <a:pt x="0" y="188"/>
                  </a:lnTo>
                  <a:lnTo>
                    <a:pt x="0" y="182"/>
                  </a:lnTo>
                  <a:lnTo>
                    <a:pt x="1" y="177"/>
                  </a:lnTo>
                  <a:lnTo>
                    <a:pt x="3" y="172"/>
                  </a:lnTo>
                  <a:lnTo>
                    <a:pt x="7" y="167"/>
                  </a:lnTo>
                  <a:lnTo>
                    <a:pt x="12" y="164"/>
                  </a:lnTo>
                  <a:lnTo>
                    <a:pt x="413" y="0"/>
                  </a:lnTo>
                  <a:lnTo>
                    <a:pt x="420" y="0"/>
                  </a:lnTo>
                  <a:lnTo>
                    <a:pt x="427" y="0"/>
                  </a:lnTo>
                  <a:lnTo>
                    <a:pt x="822" y="166"/>
                  </a:lnTo>
                  <a:lnTo>
                    <a:pt x="827" y="169"/>
                  </a:lnTo>
                  <a:lnTo>
                    <a:pt x="831" y="173"/>
                  </a:lnTo>
                  <a:lnTo>
                    <a:pt x="833" y="178"/>
                  </a:lnTo>
                  <a:lnTo>
                    <a:pt x="834" y="184"/>
                  </a:lnTo>
                  <a:lnTo>
                    <a:pt x="834" y="190"/>
                  </a:lnTo>
                  <a:lnTo>
                    <a:pt x="832" y="195"/>
                  </a:lnTo>
                  <a:lnTo>
                    <a:pt x="828" y="200"/>
                  </a:lnTo>
                  <a:lnTo>
                    <a:pt x="824" y="204"/>
                  </a:lnTo>
                  <a:lnTo>
                    <a:pt x="421" y="408"/>
                  </a:lnTo>
                  <a:lnTo>
                    <a:pt x="418" y="409"/>
                  </a:lnTo>
                  <a:lnTo>
                    <a:pt x="412" y="409"/>
                  </a:lnTo>
                  <a:lnTo>
                    <a:pt x="407" y="409"/>
                  </a:lnTo>
                  <a:lnTo>
                    <a:pt x="404" y="408"/>
                  </a:lnTo>
                  <a:close/>
                  <a:moveTo>
                    <a:pt x="412" y="366"/>
                  </a:moveTo>
                  <a:lnTo>
                    <a:pt x="766" y="187"/>
                  </a:lnTo>
                  <a:lnTo>
                    <a:pt x="420" y="43"/>
                  </a:lnTo>
                  <a:lnTo>
                    <a:pt x="67" y="186"/>
                  </a:lnTo>
                  <a:lnTo>
                    <a:pt x="412" y="366"/>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3" name="Freeform 130"/>
            <p:cNvSpPr>
              <a:spLocks noEditPoints="1"/>
            </p:cNvSpPr>
            <p:nvPr/>
          </p:nvSpPr>
          <p:spPr bwMode="auto">
            <a:xfrm>
              <a:off x="-3513138" y="3789363"/>
              <a:ext cx="195263" cy="95250"/>
            </a:xfrm>
            <a:custGeom>
              <a:avLst/>
              <a:gdLst/>
              <a:ahLst/>
              <a:cxnLst>
                <a:cxn ang="0">
                  <a:pos x="357" y="358"/>
                </a:cxn>
                <a:cxn ang="0">
                  <a:pos x="11" y="177"/>
                </a:cxn>
                <a:cxn ang="0">
                  <a:pos x="6" y="174"/>
                </a:cxn>
                <a:cxn ang="0">
                  <a:pos x="3" y="169"/>
                </a:cxn>
                <a:cxn ang="0">
                  <a:pos x="1" y="163"/>
                </a:cxn>
                <a:cxn ang="0">
                  <a:pos x="0" y="158"/>
                </a:cxn>
                <a:cxn ang="0">
                  <a:pos x="1" y="152"/>
                </a:cxn>
                <a:cxn ang="0">
                  <a:pos x="4" y="146"/>
                </a:cxn>
                <a:cxn ang="0">
                  <a:pos x="7" y="141"/>
                </a:cxn>
                <a:cxn ang="0">
                  <a:pos x="12" y="138"/>
                </a:cxn>
                <a:cxn ang="0">
                  <a:pos x="366" y="0"/>
                </a:cxn>
                <a:cxn ang="0">
                  <a:pos x="373" y="0"/>
                </a:cxn>
                <a:cxn ang="0">
                  <a:pos x="380" y="0"/>
                </a:cxn>
                <a:cxn ang="0">
                  <a:pos x="725" y="141"/>
                </a:cxn>
                <a:cxn ang="0">
                  <a:pos x="730" y="145"/>
                </a:cxn>
                <a:cxn ang="0">
                  <a:pos x="734" y="149"/>
                </a:cxn>
                <a:cxn ang="0">
                  <a:pos x="736" y="155"/>
                </a:cxn>
                <a:cxn ang="0">
                  <a:pos x="737" y="161"/>
                </a:cxn>
                <a:cxn ang="0">
                  <a:pos x="736" y="167"/>
                </a:cxn>
                <a:cxn ang="0">
                  <a:pos x="734" y="172"/>
                </a:cxn>
                <a:cxn ang="0">
                  <a:pos x="731" y="177"/>
                </a:cxn>
                <a:cxn ang="0">
                  <a:pos x="726" y="180"/>
                </a:cxn>
                <a:cxn ang="0">
                  <a:pos x="374" y="358"/>
                </a:cxn>
                <a:cxn ang="0">
                  <a:pos x="371" y="359"/>
                </a:cxn>
                <a:cxn ang="0">
                  <a:pos x="365" y="359"/>
                </a:cxn>
                <a:cxn ang="0">
                  <a:pos x="360" y="359"/>
                </a:cxn>
                <a:cxn ang="0">
                  <a:pos x="357" y="358"/>
                </a:cxn>
                <a:cxn ang="0">
                  <a:pos x="365" y="316"/>
                </a:cxn>
                <a:cxn ang="0">
                  <a:pos x="668" y="164"/>
                </a:cxn>
                <a:cxn ang="0">
                  <a:pos x="373" y="42"/>
                </a:cxn>
                <a:cxn ang="0">
                  <a:pos x="69" y="161"/>
                </a:cxn>
                <a:cxn ang="0">
                  <a:pos x="365" y="316"/>
                </a:cxn>
              </a:cxnLst>
              <a:rect l="0" t="0" r="r" b="b"/>
              <a:pathLst>
                <a:path w="737" h="359">
                  <a:moveTo>
                    <a:pt x="357" y="358"/>
                  </a:moveTo>
                  <a:lnTo>
                    <a:pt x="11" y="177"/>
                  </a:lnTo>
                  <a:lnTo>
                    <a:pt x="6" y="174"/>
                  </a:lnTo>
                  <a:lnTo>
                    <a:pt x="3" y="169"/>
                  </a:lnTo>
                  <a:lnTo>
                    <a:pt x="1" y="163"/>
                  </a:lnTo>
                  <a:lnTo>
                    <a:pt x="0" y="158"/>
                  </a:lnTo>
                  <a:lnTo>
                    <a:pt x="1" y="152"/>
                  </a:lnTo>
                  <a:lnTo>
                    <a:pt x="4" y="146"/>
                  </a:lnTo>
                  <a:lnTo>
                    <a:pt x="7" y="141"/>
                  </a:lnTo>
                  <a:lnTo>
                    <a:pt x="12" y="138"/>
                  </a:lnTo>
                  <a:lnTo>
                    <a:pt x="366" y="0"/>
                  </a:lnTo>
                  <a:lnTo>
                    <a:pt x="373" y="0"/>
                  </a:lnTo>
                  <a:lnTo>
                    <a:pt x="380" y="0"/>
                  </a:lnTo>
                  <a:lnTo>
                    <a:pt x="725" y="141"/>
                  </a:lnTo>
                  <a:lnTo>
                    <a:pt x="730" y="145"/>
                  </a:lnTo>
                  <a:lnTo>
                    <a:pt x="734" y="149"/>
                  </a:lnTo>
                  <a:lnTo>
                    <a:pt x="736" y="155"/>
                  </a:lnTo>
                  <a:lnTo>
                    <a:pt x="737" y="161"/>
                  </a:lnTo>
                  <a:lnTo>
                    <a:pt x="736" y="167"/>
                  </a:lnTo>
                  <a:lnTo>
                    <a:pt x="734" y="172"/>
                  </a:lnTo>
                  <a:lnTo>
                    <a:pt x="731" y="177"/>
                  </a:lnTo>
                  <a:lnTo>
                    <a:pt x="726" y="180"/>
                  </a:lnTo>
                  <a:lnTo>
                    <a:pt x="374" y="358"/>
                  </a:lnTo>
                  <a:lnTo>
                    <a:pt x="371" y="359"/>
                  </a:lnTo>
                  <a:lnTo>
                    <a:pt x="365" y="359"/>
                  </a:lnTo>
                  <a:lnTo>
                    <a:pt x="360" y="359"/>
                  </a:lnTo>
                  <a:lnTo>
                    <a:pt x="357" y="358"/>
                  </a:lnTo>
                  <a:close/>
                  <a:moveTo>
                    <a:pt x="365" y="316"/>
                  </a:moveTo>
                  <a:lnTo>
                    <a:pt x="668" y="164"/>
                  </a:lnTo>
                  <a:lnTo>
                    <a:pt x="373" y="42"/>
                  </a:lnTo>
                  <a:lnTo>
                    <a:pt x="69" y="161"/>
                  </a:lnTo>
                  <a:lnTo>
                    <a:pt x="365" y="316"/>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4" name="Freeform 131"/>
            <p:cNvSpPr>
              <a:spLocks noEditPoints="1"/>
            </p:cNvSpPr>
            <p:nvPr/>
          </p:nvSpPr>
          <p:spPr bwMode="auto">
            <a:xfrm>
              <a:off x="-3500438" y="3746500"/>
              <a:ext cx="169863" cy="80962"/>
            </a:xfrm>
            <a:custGeom>
              <a:avLst/>
              <a:gdLst/>
              <a:ahLst/>
              <a:cxnLst>
                <a:cxn ang="0">
                  <a:pos x="311" y="303"/>
                </a:cxn>
                <a:cxn ang="0">
                  <a:pos x="11" y="158"/>
                </a:cxn>
                <a:cxn ang="0">
                  <a:pos x="6" y="155"/>
                </a:cxn>
                <a:cxn ang="0">
                  <a:pos x="2" y="150"/>
                </a:cxn>
                <a:cxn ang="0">
                  <a:pos x="0" y="145"/>
                </a:cxn>
                <a:cxn ang="0">
                  <a:pos x="0" y="139"/>
                </a:cxn>
                <a:cxn ang="0">
                  <a:pos x="1" y="133"/>
                </a:cxn>
                <a:cxn ang="0">
                  <a:pos x="3" y="128"/>
                </a:cxn>
                <a:cxn ang="0">
                  <a:pos x="7" y="122"/>
                </a:cxn>
                <a:cxn ang="0">
                  <a:pos x="12" y="119"/>
                </a:cxn>
                <a:cxn ang="0">
                  <a:pos x="315" y="0"/>
                </a:cxn>
                <a:cxn ang="0">
                  <a:pos x="321" y="0"/>
                </a:cxn>
                <a:cxn ang="0">
                  <a:pos x="329" y="0"/>
                </a:cxn>
                <a:cxn ang="0">
                  <a:pos x="629" y="116"/>
                </a:cxn>
                <a:cxn ang="0">
                  <a:pos x="634" y="119"/>
                </a:cxn>
                <a:cxn ang="0">
                  <a:pos x="638" y="123"/>
                </a:cxn>
                <a:cxn ang="0">
                  <a:pos x="640" y="130"/>
                </a:cxn>
                <a:cxn ang="0">
                  <a:pos x="641" y="136"/>
                </a:cxn>
                <a:cxn ang="0">
                  <a:pos x="641" y="141"/>
                </a:cxn>
                <a:cxn ang="0">
                  <a:pos x="639" y="147"/>
                </a:cxn>
                <a:cxn ang="0">
                  <a:pos x="635" y="152"/>
                </a:cxn>
                <a:cxn ang="0">
                  <a:pos x="631" y="155"/>
                </a:cxn>
                <a:cxn ang="0">
                  <a:pos x="327" y="303"/>
                </a:cxn>
                <a:cxn ang="0">
                  <a:pos x="324" y="303"/>
                </a:cxn>
                <a:cxn ang="0">
                  <a:pos x="319" y="304"/>
                </a:cxn>
                <a:cxn ang="0">
                  <a:pos x="314" y="303"/>
                </a:cxn>
                <a:cxn ang="0">
                  <a:pos x="311" y="303"/>
                </a:cxn>
                <a:cxn ang="0">
                  <a:pos x="319" y="260"/>
                </a:cxn>
                <a:cxn ang="0">
                  <a:pos x="571" y="139"/>
                </a:cxn>
                <a:cxn ang="0">
                  <a:pos x="323" y="43"/>
                </a:cxn>
                <a:cxn ang="0">
                  <a:pos x="70" y="141"/>
                </a:cxn>
                <a:cxn ang="0">
                  <a:pos x="319" y="260"/>
                </a:cxn>
              </a:cxnLst>
              <a:rect l="0" t="0" r="r" b="b"/>
              <a:pathLst>
                <a:path w="641" h="304">
                  <a:moveTo>
                    <a:pt x="311" y="303"/>
                  </a:moveTo>
                  <a:lnTo>
                    <a:pt x="11" y="158"/>
                  </a:lnTo>
                  <a:lnTo>
                    <a:pt x="6" y="155"/>
                  </a:lnTo>
                  <a:lnTo>
                    <a:pt x="2" y="150"/>
                  </a:lnTo>
                  <a:lnTo>
                    <a:pt x="0" y="145"/>
                  </a:lnTo>
                  <a:lnTo>
                    <a:pt x="0" y="139"/>
                  </a:lnTo>
                  <a:lnTo>
                    <a:pt x="1" y="133"/>
                  </a:lnTo>
                  <a:lnTo>
                    <a:pt x="3" y="128"/>
                  </a:lnTo>
                  <a:lnTo>
                    <a:pt x="7" y="122"/>
                  </a:lnTo>
                  <a:lnTo>
                    <a:pt x="12" y="119"/>
                  </a:lnTo>
                  <a:lnTo>
                    <a:pt x="315" y="0"/>
                  </a:lnTo>
                  <a:lnTo>
                    <a:pt x="321" y="0"/>
                  </a:lnTo>
                  <a:lnTo>
                    <a:pt x="329" y="0"/>
                  </a:lnTo>
                  <a:lnTo>
                    <a:pt x="629" y="116"/>
                  </a:lnTo>
                  <a:lnTo>
                    <a:pt x="634" y="119"/>
                  </a:lnTo>
                  <a:lnTo>
                    <a:pt x="638" y="123"/>
                  </a:lnTo>
                  <a:lnTo>
                    <a:pt x="640" y="130"/>
                  </a:lnTo>
                  <a:lnTo>
                    <a:pt x="641" y="136"/>
                  </a:lnTo>
                  <a:lnTo>
                    <a:pt x="641" y="141"/>
                  </a:lnTo>
                  <a:lnTo>
                    <a:pt x="639" y="147"/>
                  </a:lnTo>
                  <a:lnTo>
                    <a:pt x="635" y="152"/>
                  </a:lnTo>
                  <a:lnTo>
                    <a:pt x="631" y="155"/>
                  </a:lnTo>
                  <a:lnTo>
                    <a:pt x="327" y="303"/>
                  </a:lnTo>
                  <a:lnTo>
                    <a:pt x="324" y="303"/>
                  </a:lnTo>
                  <a:lnTo>
                    <a:pt x="319" y="304"/>
                  </a:lnTo>
                  <a:lnTo>
                    <a:pt x="314" y="303"/>
                  </a:lnTo>
                  <a:lnTo>
                    <a:pt x="311" y="303"/>
                  </a:lnTo>
                  <a:close/>
                  <a:moveTo>
                    <a:pt x="319" y="260"/>
                  </a:moveTo>
                  <a:lnTo>
                    <a:pt x="571" y="139"/>
                  </a:lnTo>
                  <a:lnTo>
                    <a:pt x="323" y="43"/>
                  </a:lnTo>
                  <a:lnTo>
                    <a:pt x="70" y="141"/>
                  </a:lnTo>
                  <a:lnTo>
                    <a:pt x="319" y="260"/>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5" name="Freeform 132"/>
            <p:cNvSpPr>
              <a:spLocks noEditPoints="1"/>
            </p:cNvSpPr>
            <p:nvPr/>
          </p:nvSpPr>
          <p:spPr bwMode="auto">
            <a:xfrm>
              <a:off x="-3486150" y="3706813"/>
              <a:ext cx="141288" cy="66675"/>
            </a:xfrm>
            <a:custGeom>
              <a:avLst/>
              <a:gdLst/>
              <a:ahLst/>
              <a:cxnLst>
                <a:cxn ang="0">
                  <a:pos x="253" y="254"/>
                </a:cxn>
                <a:cxn ang="0">
                  <a:pos x="10" y="134"/>
                </a:cxn>
                <a:cxn ang="0">
                  <a:pos x="5" y="129"/>
                </a:cxn>
                <a:cxn ang="0">
                  <a:pos x="2" y="124"/>
                </a:cxn>
                <a:cxn ang="0">
                  <a:pos x="0" y="119"/>
                </a:cxn>
                <a:cxn ang="0">
                  <a:pos x="0" y="113"/>
                </a:cxn>
                <a:cxn ang="0">
                  <a:pos x="1" y="107"/>
                </a:cxn>
                <a:cxn ang="0">
                  <a:pos x="3" y="102"/>
                </a:cxn>
                <a:cxn ang="0">
                  <a:pos x="7" y="97"/>
                </a:cxn>
                <a:cxn ang="0">
                  <a:pos x="12" y="94"/>
                </a:cxn>
                <a:cxn ang="0">
                  <a:pos x="264" y="0"/>
                </a:cxn>
                <a:cxn ang="0">
                  <a:pos x="271" y="0"/>
                </a:cxn>
                <a:cxn ang="0">
                  <a:pos x="277" y="0"/>
                </a:cxn>
                <a:cxn ang="0">
                  <a:pos x="522" y="96"/>
                </a:cxn>
                <a:cxn ang="0">
                  <a:pos x="527" y="99"/>
                </a:cxn>
                <a:cxn ang="0">
                  <a:pos x="530" y="104"/>
                </a:cxn>
                <a:cxn ang="0">
                  <a:pos x="533" y="109"/>
                </a:cxn>
                <a:cxn ang="0">
                  <a:pos x="534" y="115"/>
                </a:cxn>
                <a:cxn ang="0">
                  <a:pos x="533" y="121"/>
                </a:cxn>
                <a:cxn ang="0">
                  <a:pos x="531" y="126"/>
                </a:cxn>
                <a:cxn ang="0">
                  <a:pos x="528" y="131"/>
                </a:cxn>
                <a:cxn ang="0">
                  <a:pos x="523" y="135"/>
                </a:cxn>
                <a:cxn ang="0">
                  <a:pos x="270" y="254"/>
                </a:cxn>
                <a:cxn ang="0">
                  <a:pos x="265" y="255"/>
                </a:cxn>
                <a:cxn ang="0">
                  <a:pos x="261" y="255"/>
                </a:cxn>
                <a:cxn ang="0">
                  <a:pos x="257" y="255"/>
                </a:cxn>
                <a:cxn ang="0">
                  <a:pos x="253" y="254"/>
                </a:cxn>
                <a:cxn ang="0">
                  <a:pos x="261" y="212"/>
                </a:cxn>
                <a:cxn ang="0">
                  <a:pos x="463" y="117"/>
                </a:cxn>
                <a:cxn ang="0">
                  <a:pos x="271" y="43"/>
                </a:cxn>
                <a:cxn ang="0">
                  <a:pos x="70" y="117"/>
                </a:cxn>
                <a:cxn ang="0">
                  <a:pos x="261" y="212"/>
                </a:cxn>
              </a:cxnLst>
              <a:rect l="0" t="0" r="r" b="b"/>
              <a:pathLst>
                <a:path w="534" h="255">
                  <a:moveTo>
                    <a:pt x="253" y="254"/>
                  </a:moveTo>
                  <a:lnTo>
                    <a:pt x="10" y="134"/>
                  </a:lnTo>
                  <a:lnTo>
                    <a:pt x="5" y="129"/>
                  </a:lnTo>
                  <a:lnTo>
                    <a:pt x="2" y="124"/>
                  </a:lnTo>
                  <a:lnTo>
                    <a:pt x="0" y="119"/>
                  </a:lnTo>
                  <a:lnTo>
                    <a:pt x="0" y="113"/>
                  </a:lnTo>
                  <a:lnTo>
                    <a:pt x="1" y="107"/>
                  </a:lnTo>
                  <a:lnTo>
                    <a:pt x="3" y="102"/>
                  </a:lnTo>
                  <a:lnTo>
                    <a:pt x="7" y="97"/>
                  </a:lnTo>
                  <a:lnTo>
                    <a:pt x="12" y="94"/>
                  </a:lnTo>
                  <a:lnTo>
                    <a:pt x="264" y="0"/>
                  </a:lnTo>
                  <a:lnTo>
                    <a:pt x="271" y="0"/>
                  </a:lnTo>
                  <a:lnTo>
                    <a:pt x="277" y="0"/>
                  </a:lnTo>
                  <a:lnTo>
                    <a:pt x="522" y="96"/>
                  </a:lnTo>
                  <a:lnTo>
                    <a:pt x="527" y="99"/>
                  </a:lnTo>
                  <a:lnTo>
                    <a:pt x="530" y="104"/>
                  </a:lnTo>
                  <a:lnTo>
                    <a:pt x="533" y="109"/>
                  </a:lnTo>
                  <a:lnTo>
                    <a:pt x="534" y="115"/>
                  </a:lnTo>
                  <a:lnTo>
                    <a:pt x="533" y="121"/>
                  </a:lnTo>
                  <a:lnTo>
                    <a:pt x="531" y="126"/>
                  </a:lnTo>
                  <a:lnTo>
                    <a:pt x="528" y="131"/>
                  </a:lnTo>
                  <a:lnTo>
                    <a:pt x="523" y="135"/>
                  </a:lnTo>
                  <a:lnTo>
                    <a:pt x="270" y="254"/>
                  </a:lnTo>
                  <a:lnTo>
                    <a:pt x="265" y="255"/>
                  </a:lnTo>
                  <a:lnTo>
                    <a:pt x="261" y="255"/>
                  </a:lnTo>
                  <a:lnTo>
                    <a:pt x="257" y="255"/>
                  </a:lnTo>
                  <a:lnTo>
                    <a:pt x="253" y="254"/>
                  </a:lnTo>
                  <a:close/>
                  <a:moveTo>
                    <a:pt x="261" y="212"/>
                  </a:moveTo>
                  <a:lnTo>
                    <a:pt x="463" y="117"/>
                  </a:lnTo>
                  <a:lnTo>
                    <a:pt x="271" y="43"/>
                  </a:lnTo>
                  <a:lnTo>
                    <a:pt x="70" y="117"/>
                  </a:lnTo>
                  <a:lnTo>
                    <a:pt x="261" y="212"/>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6" name="Freeform 133"/>
            <p:cNvSpPr>
              <a:spLocks noEditPoints="1"/>
            </p:cNvSpPr>
            <p:nvPr/>
          </p:nvSpPr>
          <p:spPr bwMode="auto">
            <a:xfrm>
              <a:off x="-3579813" y="4087813"/>
              <a:ext cx="328613" cy="163512"/>
            </a:xfrm>
            <a:custGeom>
              <a:avLst/>
              <a:gdLst/>
              <a:ahLst/>
              <a:cxnLst>
                <a:cxn ang="0">
                  <a:pos x="13" y="257"/>
                </a:cxn>
                <a:cxn ang="0">
                  <a:pos x="616" y="1"/>
                </a:cxn>
                <a:cxn ang="0">
                  <a:pos x="624" y="0"/>
                </a:cxn>
                <a:cxn ang="0">
                  <a:pos x="631" y="1"/>
                </a:cxn>
                <a:cxn ang="0">
                  <a:pos x="1229" y="257"/>
                </a:cxn>
                <a:cxn ang="0">
                  <a:pos x="1234" y="260"/>
                </a:cxn>
                <a:cxn ang="0">
                  <a:pos x="1238" y="264"/>
                </a:cxn>
                <a:cxn ang="0">
                  <a:pos x="1241" y="270"/>
                </a:cxn>
                <a:cxn ang="0">
                  <a:pos x="1242" y="276"/>
                </a:cxn>
                <a:cxn ang="0">
                  <a:pos x="1241" y="282"/>
                </a:cxn>
                <a:cxn ang="0">
                  <a:pos x="1240" y="287"/>
                </a:cxn>
                <a:cxn ang="0">
                  <a:pos x="1235" y="292"/>
                </a:cxn>
                <a:cxn ang="0">
                  <a:pos x="1231" y="295"/>
                </a:cxn>
                <a:cxn ang="0">
                  <a:pos x="622" y="618"/>
                </a:cxn>
                <a:cxn ang="0">
                  <a:pos x="617" y="619"/>
                </a:cxn>
                <a:cxn ang="0">
                  <a:pos x="613" y="619"/>
                </a:cxn>
                <a:cxn ang="0">
                  <a:pos x="608" y="619"/>
                </a:cxn>
                <a:cxn ang="0">
                  <a:pos x="604" y="618"/>
                </a:cxn>
                <a:cxn ang="0">
                  <a:pos x="579" y="604"/>
                </a:cxn>
                <a:cxn ang="0">
                  <a:pos x="510" y="568"/>
                </a:cxn>
                <a:cxn ang="0">
                  <a:pos x="414" y="516"/>
                </a:cxn>
                <a:cxn ang="0">
                  <a:pos x="305" y="457"/>
                </a:cxn>
                <a:cxn ang="0">
                  <a:pos x="195" y="396"/>
                </a:cxn>
                <a:cxn ang="0">
                  <a:pos x="98" y="343"/>
                </a:cxn>
                <a:cxn ang="0">
                  <a:pos x="60" y="322"/>
                </a:cxn>
                <a:cxn ang="0">
                  <a:pos x="29" y="304"/>
                </a:cxn>
                <a:cxn ang="0">
                  <a:pos x="10" y="292"/>
                </a:cxn>
                <a:cxn ang="0">
                  <a:pos x="2" y="286"/>
                </a:cxn>
                <a:cxn ang="0">
                  <a:pos x="0" y="282"/>
                </a:cxn>
                <a:cxn ang="0">
                  <a:pos x="0" y="278"/>
                </a:cxn>
                <a:cxn ang="0">
                  <a:pos x="0" y="274"/>
                </a:cxn>
                <a:cxn ang="0">
                  <a:pos x="1" y="270"/>
                </a:cxn>
                <a:cxn ang="0">
                  <a:pos x="3" y="266"/>
                </a:cxn>
                <a:cxn ang="0">
                  <a:pos x="6" y="261"/>
                </a:cxn>
                <a:cxn ang="0">
                  <a:pos x="9" y="259"/>
                </a:cxn>
                <a:cxn ang="0">
                  <a:pos x="13" y="257"/>
                </a:cxn>
                <a:cxn ang="0">
                  <a:pos x="61" y="282"/>
                </a:cxn>
                <a:cxn ang="0">
                  <a:pos x="112" y="308"/>
                </a:cxn>
                <a:cxn ang="0">
                  <a:pos x="181" y="346"/>
                </a:cxn>
                <a:cxn ang="0">
                  <a:pos x="264" y="390"/>
                </a:cxn>
                <a:cxn ang="0">
                  <a:pos x="352" y="437"/>
                </a:cxn>
                <a:cxn ang="0">
                  <a:pos x="438" y="483"/>
                </a:cxn>
                <a:cxn ang="0">
                  <a:pos x="514" y="524"/>
                </a:cxn>
                <a:cxn ang="0">
                  <a:pos x="576" y="556"/>
                </a:cxn>
                <a:cxn ang="0">
                  <a:pos x="613" y="576"/>
                </a:cxn>
                <a:cxn ang="0">
                  <a:pos x="1174" y="279"/>
                </a:cxn>
                <a:cxn ang="0">
                  <a:pos x="624" y="43"/>
                </a:cxn>
                <a:cxn ang="0">
                  <a:pos x="61" y="282"/>
                </a:cxn>
              </a:cxnLst>
              <a:rect l="0" t="0" r="r" b="b"/>
              <a:pathLst>
                <a:path w="1242" h="619">
                  <a:moveTo>
                    <a:pt x="13" y="257"/>
                  </a:moveTo>
                  <a:lnTo>
                    <a:pt x="616" y="1"/>
                  </a:lnTo>
                  <a:lnTo>
                    <a:pt x="624" y="0"/>
                  </a:lnTo>
                  <a:lnTo>
                    <a:pt x="631" y="1"/>
                  </a:lnTo>
                  <a:lnTo>
                    <a:pt x="1229" y="257"/>
                  </a:lnTo>
                  <a:lnTo>
                    <a:pt x="1234" y="260"/>
                  </a:lnTo>
                  <a:lnTo>
                    <a:pt x="1238" y="264"/>
                  </a:lnTo>
                  <a:lnTo>
                    <a:pt x="1241" y="270"/>
                  </a:lnTo>
                  <a:lnTo>
                    <a:pt x="1242" y="276"/>
                  </a:lnTo>
                  <a:lnTo>
                    <a:pt x="1241" y="282"/>
                  </a:lnTo>
                  <a:lnTo>
                    <a:pt x="1240" y="287"/>
                  </a:lnTo>
                  <a:lnTo>
                    <a:pt x="1235" y="292"/>
                  </a:lnTo>
                  <a:lnTo>
                    <a:pt x="1231" y="295"/>
                  </a:lnTo>
                  <a:lnTo>
                    <a:pt x="622" y="618"/>
                  </a:lnTo>
                  <a:lnTo>
                    <a:pt x="617" y="619"/>
                  </a:lnTo>
                  <a:lnTo>
                    <a:pt x="613" y="619"/>
                  </a:lnTo>
                  <a:lnTo>
                    <a:pt x="608" y="619"/>
                  </a:lnTo>
                  <a:lnTo>
                    <a:pt x="604" y="618"/>
                  </a:lnTo>
                  <a:lnTo>
                    <a:pt x="579" y="604"/>
                  </a:lnTo>
                  <a:lnTo>
                    <a:pt x="510" y="568"/>
                  </a:lnTo>
                  <a:lnTo>
                    <a:pt x="414" y="516"/>
                  </a:lnTo>
                  <a:lnTo>
                    <a:pt x="305" y="457"/>
                  </a:lnTo>
                  <a:lnTo>
                    <a:pt x="195" y="396"/>
                  </a:lnTo>
                  <a:lnTo>
                    <a:pt x="98" y="343"/>
                  </a:lnTo>
                  <a:lnTo>
                    <a:pt x="60" y="322"/>
                  </a:lnTo>
                  <a:lnTo>
                    <a:pt x="29" y="304"/>
                  </a:lnTo>
                  <a:lnTo>
                    <a:pt x="10" y="292"/>
                  </a:lnTo>
                  <a:lnTo>
                    <a:pt x="2" y="286"/>
                  </a:lnTo>
                  <a:lnTo>
                    <a:pt x="0" y="282"/>
                  </a:lnTo>
                  <a:lnTo>
                    <a:pt x="0" y="278"/>
                  </a:lnTo>
                  <a:lnTo>
                    <a:pt x="0" y="274"/>
                  </a:lnTo>
                  <a:lnTo>
                    <a:pt x="1" y="270"/>
                  </a:lnTo>
                  <a:lnTo>
                    <a:pt x="3" y="266"/>
                  </a:lnTo>
                  <a:lnTo>
                    <a:pt x="6" y="261"/>
                  </a:lnTo>
                  <a:lnTo>
                    <a:pt x="9" y="259"/>
                  </a:lnTo>
                  <a:lnTo>
                    <a:pt x="13" y="257"/>
                  </a:lnTo>
                  <a:close/>
                  <a:moveTo>
                    <a:pt x="61" y="282"/>
                  </a:moveTo>
                  <a:lnTo>
                    <a:pt x="112" y="308"/>
                  </a:lnTo>
                  <a:lnTo>
                    <a:pt x="181" y="346"/>
                  </a:lnTo>
                  <a:lnTo>
                    <a:pt x="264" y="390"/>
                  </a:lnTo>
                  <a:lnTo>
                    <a:pt x="352" y="437"/>
                  </a:lnTo>
                  <a:lnTo>
                    <a:pt x="438" y="483"/>
                  </a:lnTo>
                  <a:lnTo>
                    <a:pt x="514" y="524"/>
                  </a:lnTo>
                  <a:lnTo>
                    <a:pt x="576" y="556"/>
                  </a:lnTo>
                  <a:lnTo>
                    <a:pt x="613" y="576"/>
                  </a:lnTo>
                  <a:lnTo>
                    <a:pt x="1174" y="279"/>
                  </a:lnTo>
                  <a:lnTo>
                    <a:pt x="624" y="43"/>
                  </a:lnTo>
                  <a:lnTo>
                    <a:pt x="61" y="282"/>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7" name="Freeform 134"/>
            <p:cNvSpPr>
              <a:spLocks/>
            </p:cNvSpPr>
            <p:nvPr/>
          </p:nvSpPr>
          <p:spPr bwMode="auto">
            <a:xfrm>
              <a:off x="-3629025" y="3413125"/>
              <a:ext cx="419100" cy="927100"/>
            </a:xfrm>
            <a:custGeom>
              <a:avLst/>
              <a:gdLst/>
              <a:ahLst/>
              <a:cxnLst>
                <a:cxn ang="0">
                  <a:pos x="740" y="433"/>
                </a:cxn>
                <a:cxn ang="0">
                  <a:pos x="734" y="227"/>
                </a:cxn>
                <a:cxn ang="0">
                  <a:pos x="714" y="213"/>
                </a:cxn>
                <a:cxn ang="0">
                  <a:pos x="695" y="194"/>
                </a:cxn>
                <a:cxn ang="0">
                  <a:pos x="682" y="172"/>
                </a:cxn>
                <a:cxn ang="0">
                  <a:pos x="674" y="147"/>
                </a:cxn>
                <a:cxn ang="0">
                  <a:pos x="671" y="121"/>
                </a:cxn>
                <a:cxn ang="0">
                  <a:pos x="677" y="85"/>
                </a:cxn>
                <a:cxn ang="0">
                  <a:pos x="691" y="54"/>
                </a:cxn>
                <a:cxn ang="0">
                  <a:pos x="715" y="28"/>
                </a:cxn>
                <a:cxn ang="0">
                  <a:pos x="745" y="10"/>
                </a:cxn>
                <a:cxn ang="0">
                  <a:pos x="780" y="0"/>
                </a:cxn>
                <a:cxn ang="0">
                  <a:pos x="817" y="2"/>
                </a:cxn>
                <a:cxn ang="0">
                  <a:pos x="849" y="15"/>
                </a:cxn>
                <a:cxn ang="0">
                  <a:pos x="877" y="35"/>
                </a:cxn>
                <a:cxn ang="0">
                  <a:pos x="898" y="64"/>
                </a:cxn>
                <a:cxn ang="0">
                  <a:pos x="911" y="96"/>
                </a:cxn>
                <a:cxn ang="0">
                  <a:pos x="913" y="130"/>
                </a:cxn>
                <a:cxn ang="0">
                  <a:pos x="908" y="155"/>
                </a:cxn>
                <a:cxn ang="0">
                  <a:pos x="898" y="178"/>
                </a:cxn>
                <a:cxn ang="0">
                  <a:pos x="885" y="199"/>
                </a:cxn>
                <a:cxn ang="0">
                  <a:pos x="868" y="215"/>
                </a:cxn>
                <a:cxn ang="0">
                  <a:pos x="847" y="228"/>
                </a:cxn>
                <a:cxn ang="0">
                  <a:pos x="1582" y="3089"/>
                </a:cxn>
                <a:cxn ang="0">
                  <a:pos x="1583" y="3116"/>
                </a:cxn>
                <a:cxn ang="0">
                  <a:pos x="1575" y="3128"/>
                </a:cxn>
                <a:cxn ang="0">
                  <a:pos x="1559" y="3138"/>
                </a:cxn>
                <a:cxn ang="0">
                  <a:pos x="1534" y="3146"/>
                </a:cxn>
                <a:cxn ang="0">
                  <a:pos x="1512" y="3147"/>
                </a:cxn>
                <a:cxn ang="0">
                  <a:pos x="1498" y="3143"/>
                </a:cxn>
                <a:cxn ang="0">
                  <a:pos x="1488" y="3134"/>
                </a:cxn>
                <a:cxn ang="0">
                  <a:pos x="1481" y="3117"/>
                </a:cxn>
                <a:cxn ang="0">
                  <a:pos x="841" y="3453"/>
                </a:cxn>
                <a:cxn ang="0">
                  <a:pos x="840" y="3476"/>
                </a:cxn>
                <a:cxn ang="0">
                  <a:pos x="835" y="3489"/>
                </a:cxn>
                <a:cxn ang="0">
                  <a:pos x="825" y="3498"/>
                </a:cxn>
                <a:cxn ang="0">
                  <a:pos x="807" y="3504"/>
                </a:cxn>
                <a:cxn ang="0">
                  <a:pos x="780" y="3505"/>
                </a:cxn>
                <a:cxn ang="0">
                  <a:pos x="759" y="3501"/>
                </a:cxn>
                <a:cxn ang="0">
                  <a:pos x="746" y="3492"/>
                </a:cxn>
                <a:cxn ang="0">
                  <a:pos x="739" y="3480"/>
                </a:cxn>
                <a:cxn ang="0">
                  <a:pos x="737" y="3462"/>
                </a:cxn>
                <a:cxn ang="0">
                  <a:pos x="106" y="3091"/>
                </a:cxn>
                <a:cxn ang="0">
                  <a:pos x="96" y="3118"/>
                </a:cxn>
                <a:cxn ang="0">
                  <a:pos x="82" y="3129"/>
                </a:cxn>
                <a:cxn ang="0">
                  <a:pos x="65" y="3132"/>
                </a:cxn>
                <a:cxn ang="0">
                  <a:pos x="41" y="3128"/>
                </a:cxn>
                <a:cxn ang="0">
                  <a:pos x="18" y="3119"/>
                </a:cxn>
                <a:cxn ang="0">
                  <a:pos x="6" y="3108"/>
                </a:cxn>
                <a:cxn ang="0">
                  <a:pos x="1" y="3095"/>
                </a:cxn>
                <a:cxn ang="0">
                  <a:pos x="1" y="3082"/>
                </a:cxn>
              </a:cxnLst>
              <a:rect l="0" t="0" r="r" b="b"/>
              <a:pathLst>
                <a:path w="1584" h="3505">
                  <a:moveTo>
                    <a:pt x="5" y="3064"/>
                  </a:moveTo>
                  <a:lnTo>
                    <a:pt x="739" y="438"/>
                  </a:lnTo>
                  <a:lnTo>
                    <a:pt x="740" y="433"/>
                  </a:lnTo>
                  <a:lnTo>
                    <a:pt x="741" y="429"/>
                  </a:lnTo>
                  <a:lnTo>
                    <a:pt x="742" y="231"/>
                  </a:lnTo>
                  <a:lnTo>
                    <a:pt x="734" y="227"/>
                  </a:lnTo>
                  <a:lnTo>
                    <a:pt x="727" y="223"/>
                  </a:lnTo>
                  <a:lnTo>
                    <a:pt x="720" y="218"/>
                  </a:lnTo>
                  <a:lnTo>
                    <a:pt x="714" y="213"/>
                  </a:lnTo>
                  <a:lnTo>
                    <a:pt x="706" y="207"/>
                  </a:lnTo>
                  <a:lnTo>
                    <a:pt x="701" y="201"/>
                  </a:lnTo>
                  <a:lnTo>
                    <a:pt x="695" y="194"/>
                  </a:lnTo>
                  <a:lnTo>
                    <a:pt x="691" y="187"/>
                  </a:lnTo>
                  <a:lnTo>
                    <a:pt x="686" y="180"/>
                  </a:lnTo>
                  <a:lnTo>
                    <a:pt x="682" y="172"/>
                  </a:lnTo>
                  <a:lnTo>
                    <a:pt x="679" y="165"/>
                  </a:lnTo>
                  <a:lnTo>
                    <a:pt x="676" y="156"/>
                  </a:lnTo>
                  <a:lnTo>
                    <a:pt x="674" y="147"/>
                  </a:lnTo>
                  <a:lnTo>
                    <a:pt x="672" y="139"/>
                  </a:lnTo>
                  <a:lnTo>
                    <a:pt x="671" y="130"/>
                  </a:lnTo>
                  <a:lnTo>
                    <a:pt x="671" y="121"/>
                  </a:lnTo>
                  <a:lnTo>
                    <a:pt x="672" y="109"/>
                  </a:lnTo>
                  <a:lnTo>
                    <a:pt x="674" y="96"/>
                  </a:lnTo>
                  <a:lnTo>
                    <a:pt x="677" y="85"/>
                  </a:lnTo>
                  <a:lnTo>
                    <a:pt x="681" y="74"/>
                  </a:lnTo>
                  <a:lnTo>
                    <a:pt x="685" y="64"/>
                  </a:lnTo>
                  <a:lnTo>
                    <a:pt x="691" y="54"/>
                  </a:lnTo>
                  <a:lnTo>
                    <a:pt x="698" y="44"/>
                  </a:lnTo>
                  <a:lnTo>
                    <a:pt x="706" y="35"/>
                  </a:lnTo>
                  <a:lnTo>
                    <a:pt x="715" y="28"/>
                  </a:lnTo>
                  <a:lnTo>
                    <a:pt x="724" y="21"/>
                  </a:lnTo>
                  <a:lnTo>
                    <a:pt x="734" y="15"/>
                  </a:lnTo>
                  <a:lnTo>
                    <a:pt x="745" y="10"/>
                  </a:lnTo>
                  <a:lnTo>
                    <a:pt x="755" y="6"/>
                  </a:lnTo>
                  <a:lnTo>
                    <a:pt x="768" y="2"/>
                  </a:lnTo>
                  <a:lnTo>
                    <a:pt x="780" y="0"/>
                  </a:lnTo>
                  <a:lnTo>
                    <a:pt x="792" y="0"/>
                  </a:lnTo>
                  <a:lnTo>
                    <a:pt x="805" y="0"/>
                  </a:lnTo>
                  <a:lnTo>
                    <a:pt x="817" y="2"/>
                  </a:lnTo>
                  <a:lnTo>
                    <a:pt x="828" y="6"/>
                  </a:lnTo>
                  <a:lnTo>
                    <a:pt x="839" y="10"/>
                  </a:lnTo>
                  <a:lnTo>
                    <a:pt x="849" y="15"/>
                  </a:lnTo>
                  <a:lnTo>
                    <a:pt x="860" y="21"/>
                  </a:lnTo>
                  <a:lnTo>
                    <a:pt x="869" y="28"/>
                  </a:lnTo>
                  <a:lnTo>
                    <a:pt x="877" y="35"/>
                  </a:lnTo>
                  <a:lnTo>
                    <a:pt x="885" y="44"/>
                  </a:lnTo>
                  <a:lnTo>
                    <a:pt x="892" y="54"/>
                  </a:lnTo>
                  <a:lnTo>
                    <a:pt x="898" y="64"/>
                  </a:lnTo>
                  <a:lnTo>
                    <a:pt x="904" y="74"/>
                  </a:lnTo>
                  <a:lnTo>
                    <a:pt x="908" y="85"/>
                  </a:lnTo>
                  <a:lnTo>
                    <a:pt x="911" y="96"/>
                  </a:lnTo>
                  <a:lnTo>
                    <a:pt x="913" y="109"/>
                  </a:lnTo>
                  <a:lnTo>
                    <a:pt x="913" y="121"/>
                  </a:lnTo>
                  <a:lnTo>
                    <a:pt x="913" y="130"/>
                  </a:lnTo>
                  <a:lnTo>
                    <a:pt x="912" y="138"/>
                  </a:lnTo>
                  <a:lnTo>
                    <a:pt x="910" y="146"/>
                  </a:lnTo>
                  <a:lnTo>
                    <a:pt x="908" y="155"/>
                  </a:lnTo>
                  <a:lnTo>
                    <a:pt x="906" y="163"/>
                  </a:lnTo>
                  <a:lnTo>
                    <a:pt x="903" y="170"/>
                  </a:lnTo>
                  <a:lnTo>
                    <a:pt x="898" y="178"/>
                  </a:lnTo>
                  <a:lnTo>
                    <a:pt x="894" y="185"/>
                  </a:lnTo>
                  <a:lnTo>
                    <a:pt x="890" y="191"/>
                  </a:lnTo>
                  <a:lnTo>
                    <a:pt x="885" y="199"/>
                  </a:lnTo>
                  <a:lnTo>
                    <a:pt x="880" y="204"/>
                  </a:lnTo>
                  <a:lnTo>
                    <a:pt x="874" y="210"/>
                  </a:lnTo>
                  <a:lnTo>
                    <a:pt x="868" y="215"/>
                  </a:lnTo>
                  <a:lnTo>
                    <a:pt x="861" y="220"/>
                  </a:lnTo>
                  <a:lnTo>
                    <a:pt x="855" y="225"/>
                  </a:lnTo>
                  <a:lnTo>
                    <a:pt x="847" y="228"/>
                  </a:lnTo>
                  <a:lnTo>
                    <a:pt x="846" y="463"/>
                  </a:lnTo>
                  <a:lnTo>
                    <a:pt x="1579" y="3080"/>
                  </a:lnTo>
                  <a:lnTo>
                    <a:pt x="1582" y="3089"/>
                  </a:lnTo>
                  <a:lnTo>
                    <a:pt x="1584" y="3098"/>
                  </a:lnTo>
                  <a:lnTo>
                    <a:pt x="1584" y="3108"/>
                  </a:lnTo>
                  <a:lnTo>
                    <a:pt x="1583" y="3116"/>
                  </a:lnTo>
                  <a:lnTo>
                    <a:pt x="1581" y="3120"/>
                  </a:lnTo>
                  <a:lnTo>
                    <a:pt x="1579" y="3124"/>
                  </a:lnTo>
                  <a:lnTo>
                    <a:pt x="1575" y="3128"/>
                  </a:lnTo>
                  <a:lnTo>
                    <a:pt x="1571" y="3132"/>
                  </a:lnTo>
                  <a:lnTo>
                    <a:pt x="1566" y="3135"/>
                  </a:lnTo>
                  <a:lnTo>
                    <a:pt x="1559" y="3138"/>
                  </a:lnTo>
                  <a:lnTo>
                    <a:pt x="1551" y="3141"/>
                  </a:lnTo>
                  <a:lnTo>
                    <a:pt x="1543" y="3144"/>
                  </a:lnTo>
                  <a:lnTo>
                    <a:pt x="1534" y="3146"/>
                  </a:lnTo>
                  <a:lnTo>
                    <a:pt x="1526" y="3147"/>
                  </a:lnTo>
                  <a:lnTo>
                    <a:pt x="1519" y="3149"/>
                  </a:lnTo>
                  <a:lnTo>
                    <a:pt x="1512" y="3147"/>
                  </a:lnTo>
                  <a:lnTo>
                    <a:pt x="1507" y="3147"/>
                  </a:lnTo>
                  <a:lnTo>
                    <a:pt x="1502" y="3145"/>
                  </a:lnTo>
                  <a:lnTo>
                    <a:pt x="1498" y="3143"/>
                  </a:lnTo>
                  <a:lnTo>
                    <a:pt x="1494" y="3140"/>
                  </a:lnTo>
                  <a:lnTo>
                    <a:pt x="1491" y="3137"/>
                  </a:lnTo>
                  <a:lnTo>
                    <a:pt x="1488" y="3134"/>
                  </a:lnTo>
                  <a:lnTo>
                    <a:pt x="1486" y="3130"/>
                  </a:lnTo>
                  <a:lnTo>
                    <a:pt x="1484" y="3126"/>
                  </a:lnTo>
                  <a:lnTo>
                    <a:pt x="1481" y="3117"/>
                  </a:lnTo>
                  <a:lnTo>
                    <a:pt x="1478" y="3108"/>
                  </a:lnTo>
                  <a:lnTo>
                    <a:pt x="846" y="849"/>
                  </a:lnTo>
                  <a:lnTo>
                    <a:pt x="841" y="3453"/>
                  </a:lnTo>
                  <a:lnTo>
                    <a:pt x="841" y="3462"/>
                  </a:lnTo>
                  <a:lnTo>
                    <a:pt x="841" y="3471"/>
                  </a:lnTo>
                  <a:lnTo>
                    <a:pt x="840" y="3476"/>
                  </a:lnTo>
                  <a:lnTo>
                    <a:pt x="839" y="3480"/>
                  </a:lnTo>
                  <a:lnTo>
                    <a:pt x="837" y="3485"/>
                  </a:lnTo>
                  <a:lnTo>
                    <a:pt x="835" y="3489"/>
                  </a:lnTo>
                  <a:lnTo>
                    <a:pt x="832" y="3492"/>
                  </a:lnTo>
                  <a:lnTo>
                    <a:pt x="829" y="3496"/>
                  </a:lnTo>
                  <a:lnTo>
                    <a:pt x="825" y="3498"/>
                  </a:lnTo>
                  <a:lnTo>
                    <a:pt x="820" y="3501"/>
                  </a:lnTo>
                  <a:lnTo>
                    <a:pt x="814" y="3502"/>
                  </a:lnTo>
                  <a:lnTo>
                    <a:pt x="807" y="3504"/>
                  </a:lnTo>
                  <a:lnTo>
                    <a:pt x="798" y="3505"/>
                  </a:lnTo>
                  <a:lnTo>
                    <a:pt x="789" y="3505"/>
                  </a:lnTo>
                  <a:lnTo>
                    <a:pt x="780" y="3505"/>
                  </a:lnTo>
                  <a:lnTo>
                    <a:pt x="772" y="3504"/>
                  </a:lnTo>
                  <a:lnTo>
                    <a:pt x="765" y="3502"/>
                  </a:lnTo>
                  <a:lnTo>
                    <a:pt x="759" y="3501"/>
                  </a:lnTo>
                  <a:lnTo>
                    <a:pt x="753" y="3498"/>
                  </a:lnTo>
                  <a:lnTo>
                    <a:pt x="749" y="3496"/>
                  </a:lnTo>
                  <a:lnTo>
                    <a:pt x="746" y="3492"/>
                  </a:lnTo>
                  <a:lnTo>
                    <a:pt x="743" y="3489"/>
                  </a:lnTo>
                  <a:lnTo>
                    <a:pt x="741" y="3485"/>
                  </a:lnTo>
                  <a:lnTo>
                    <a:pt x="739" y="3480"/>
                  </a:lnTo>
                  <a:lnTo>
                    <a:pt x="738" y="3476"/>
                  </a:lnTo>
                  <a:lnTo>
                    <a:pt x="737" y="3471"/>
                  </a:lnTo>
                  <a:lnTo>
                    <a:pt x="737" y="3462"/>
                  </a:lnTo>
                  <a:lnTo>
                    <a:pt x="737" y="3453"/>
                  </a:lnTo>
                  <a:lnTo>
                    <a:pt x="741" y="819"/>
                  </a:lnTo>
                  <a:lnTo>
                    <a:pt x="106" y="3091"/>
                  </a:lnTo>
                  <a:lnTo>
                    <a:pt x="103" y="3101"/>
                  </a:lnTo>
                  <a:lnTo>
                    <a:pt x="100" y="3110"/>
                  </a:lnTo>
                  <a:lnTo>
                    <a:pt x="96" y="3118"/>
                  </a:lnTo>
                  <a:lnTo>
                    <a:pt x="89" y="3124"/>
                  </a:lnTo>
                  <a:lnTo>
                    <a:pt x="86" y="3127"/>
                  </a:lnTo>
                  <a:lnTo>
                    <a:pt x="82" y="3129"/>
                  </a:lnTo>
                  <a:lnTo>
                    <a:pt x="77" y="3131"/>
                  </a:lnTo>
                  <a:lnTo>
                    <a:pt x="71" y="3132"/>
                  </a:lnTo>
                  <a:lnTo>
                    <a:pt x="65" y="3132"/>
                  </a:lnTo>
                  <a:lnTo>
                    <a:pt x="58" y="3131"/>
                  </a:lnTo>
                  <a:lnTo>
                    <a:pt x="50" y="3130"/>
                  </a:lnTo>
                  <a:lnTo>
                    <a:pt x="41" y="3128"/>
                  </a:lnTo>
                  <a:lnTo>
                    <a:pt x="32" y="3125"/>
                  </a:lnTo>
                  <a:lnTo>
                    <a:pt x="25" y="3122"/>
                  </a:lnTo>
                  <a:lnTo>
                    <a:pt x="18" y="3119"/>
                  </a:lnTo>
                  <a:lnTo>
                    <a:pt x="13" y="3116"/>
                  </a:lnTo>
                  <a:lnTo>
                    <a:pt x="9" y="3112"/>
                  </a:lnTo>
                  <a:lnTo>
                    <a:pt x="6" y="3108"/>
                  </a:lnTo>
                  <a:lnTo>
                    <a:pt x="3" y="3105"/>
                  </a:lnTo>
                  <a:lnTo>
                    <a:pt x="2" y="3099"/>
                  </a:lnTo>
                  <a:lnTo>
                    <a:pt x="1" y="3095"/>
                  </a:lnTo>
                  <a:lnTo>
                    <a:pt x="0" y="3091"/>
                  </a:lnTo>
                  <a:lnTo>
                    <a:pt x="0" y="3087"/>
                  </a:lnTo>
                  <a:lnTo>
                    <a:pt x="1" y="3082"/>
                  </a:lnTo>
                  <a:lnTo>
                    <a:pt x="3" y="3073"/>
                  </a:lnTo>
                  <a:lnTo>
                    <a:pt x="5" y="3064"/>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8" name="Freeform 135"/>
            <p:cNvSpPr>
              <a:spLocks noEditPoints="1"/>
            </p:cNvSpPr>
            <p:nvPr/>
          </p:nvSpPr>
          <p:spPr bwMode="auto">
            <a:xfrm>
              <a:off x="-3714750" y="3328988"/>
              <a:ext cx="177800" cy="236537"/>
            </a:xfrm>
            <a:custGeom>
              <a:avLst/>
              <a:gdLst/>
              <a:ahLst/>
              <a:cxnLst>
                <a:cxn ang="0">
                  <a:pos x="519" y="588"/>
                </a:cxn>
                <a:cxn ang="0">
                  <a:pos x="444" y="528"/>
                </a:cxn>
                <a:cxn ang="0">
                  <a:pos x="416" y="455"/>
                </a:cxn>
                <a:cxn ang="0">
                  <a:pos x="434" y="381"/>
                </a:cxn>
                <a:cxn ang="0">
                  <a:pos x="491" y="321"/>
                </a:cxn>
                <a:cxn ang="0">
                  <a:pos x="651" y="265"/>
                </a:cxn>
                <a:cxn ang="0">
                  <a:pos x="555" y="332"/>
                </a:cxn>
                <a:cxn ang="0">
                  <a:pos x="462" y="419"/>
                </a:cxn>
                <a:cxn ang="0">
                  <a:pos x="462" y="473"/>
                </a:cxn>
                <a:cxn ang="0">
                  <a:pos x="555" y="560"/>
                </a:cxn>
                <a:cxn ang="0">
                  <a:pos x="677" y="717"/>
                </a:cxn>
                <a:cxn ang="0">
                  <a:pos x="527" y="694"/>
                </a:cxn>
                <a:cxn ang="0">
                  <a:pos x="403" y="640"/>
                </a:cxn>
                <a:cxn ang="0">
                  <a:pos x="311" y="553"/>
                </a:cxn>
                <a:cxn ang="0">
                  <a:pos x="278" y="446"/>
                </a:cxn>
                <a:cxn ang="0">
                  <a:pos x="311" y="339"/>
                </a:cxn>
                <a:cxn ang="0">
                  <a:pos x="403" y="252"/>
                </a:cxn>
                <a:cxn ang="0">
                  <a:pos x="527" y="198"/>
                </a:cxn>
                <a:cxn ang="0">
                  <a:pos x="677" y="175"/>
                </a:cxn>
                <a:cxn ang="0">
                  <a:pos x="554" y="234"/>
                </a:cxn>
                <a:cxn ang="0">
                  <a:pos x="438" y="280"/>
                </a:cxn>
                <a:cxn ang="0">
                  <a:pos x="355" y="349"/>
                </a:cxn>
                <a:cxn ang="0">
                  <a:pos x="319" y="435"/>
                </a:cxn>
                <a:cxn ang="0">
                  <a:pos x="341" y="523"/>
                </a:cxn>
                <a:cxn ang="0">
                  <a:pos x="413" y="596"/>
                </a:cxn>
                <a:cxn ang="0">
                  <a:pos x="523" y="649"/>
                </a:cxn>
                <a:cxn ang="0">
                  <a:pos x="659" y="674"/>
                </a:cxn>
                <a:cxn ang="0">
                  <a:pos x="547" y="792"/>
                </a:cxn>
                <a:cxn ang="0">
                  <a:pos x="366" y="735"/>
                </a:cxn>
                <a:cxn ang="0">
                  <a:pos x="226" y="635"/>
                </a:cxn>
                <a:cxn ang="0">
                  <a:pos x="152" y="501"/>
                </a:cxn>
                <a:cxn ang="0">
                  <a:pos x="163" y="354"/>
                </a:cxn>
                <a:cxn ang="0">
                  <a:pos x="257" y="228"/>
                </a:cxn>
                <a:cxn ang="0">
                  <a:pos x="408" y="139"/>
                </a:cxn>
                <a:cxn ang="0">
                  <a:pos x="598" y="92"/>
                </a:cxn>
                <a:cxn ang="0">
                  <a:pos x="579" y="137"/>
                </a:cxn>
                <a:cxn ang="0">
                  <a:pos x="404" y="186"/>
                </a:cxn>
                <a:cxn ang="0">
                  <a:pos x="272" y="272"/>
                </a:cxn>
                <a:cxn ang="0">
                  <a:pos x="198" y="383"/>
                </a:cxn>
                <a:cxn ang="0">
                  <a:pos x="198" y="508"/>
                </a:cxn>
                <a:cxn ang="0">
                  <a:pos x="272" y="620"/>
                </a:cxn>
                <a:cxn ang="0">
                  <a:pos x="404" y="706"/>
                </a:cxn>
                <a:cxn ang="0">
                  <a:pos x="579" y="755"/>
                </a:cxn>
                <a:cxn ang="0">
                  <a:pos x="608" y="889"/>
                </a:cxn>
                <a:cxn ang="0">
                  <a:pos x="360" y="837"/>
                </a:cxn>
                <a:cxn ang="0">
                  <a:pos x="161" y="732"/>
                </a:cxn>
                <a:cxn ang="0">
                  <a:pos x="31" y="580"/>
                </a:cxn>
                <a:cxn ang="0">
                  <a:pos x="4" y="399"/>
                </a:cxn>
                <a:cxn ang="0">
                  <a:pos x="84" y="231"/>
                </a:cxn>
                <a:cxn ang="0">
                  <a:pos x="254" y="100"/>
                </a:cxn>
                <a:cxn ang="0">
                  <a:pos x="480" y="21"/>
                </a:cxn>
                <a:cxn ang="0">
                  <a:pos x="644" y="43"/>
                </a:cxn>
                <a:cxn ang="0">
                  <a:pos x="402" y="85"/>
                </a:cxn>
                <a:cxn ang="0">
                  <a:pos x="208" y="177"/>
                </a:cxn>
                <a:cxn ang="0">
                  <a:pos x="80" y="309"/>
                </a:cxn>
                <a:cxn ang="0">
                  <a:pos x="43" y="467"/>
                </a:cxn>
                <a:cxn ang="0">
                  <a:pos x="105" y="619"/>
                </a:cxn>
                <a:cxn ang="0">
                  <a:pos x="251" y="742"/>
                </a:cxn>
                <a:cxn ang="0">
                  <a:pos x="459" y="823"/>
                </a:cxn>
                <a:cxn ang="0">
                  <a:pos x="677" y="893"/>
                </a:cxn>
              </a:cxnLst>
              <a:rect l="0" t="0" r="r" b="b"/>
              <a:pathLst>
                <a:path w="677" h="893">
                  <a:moveTo>
                    <a:pt x="677" y="628"/>
                  </a:moveTo>
                  <a:lnTo>
                    <a:pt x="651" y="627"/>
                  </a:lnTo>
                  <a:lnTo>
                    <a:pt x="627" y="624"/>
                  </a:lnTo>
                  <a:lnTo>
                    <a:pt x="603" y="619"/>
                  </a:lnTo>
                  <a:lnTo>
                    <a:pt x="580" y="614"/>
                  </a:lnTo>
                  <a:lnTo>
                    <a:pt x="558" y="607"/>
                  </a:lnTo>
                  <a:lnTo>
                    <a:pt x="538" y="597"/>
                  </a:lnTo>
                  <a:lnTo>
                    <a:pt x="519" y="588"/>
                  </a:lnTo>
                  <a:lnTo>
                    <a:pt x="501" y="578"/>
                  </a:lnTo>
                  <a:lnTo>
                    <a:pt x="491" y="572"/>
                  </a:lnTo>
                  <a:lnTo>
                    <a:pt x="482" y="565"/>
                  </a:lnTo>
                  <a:lnTo>
                    <a:pt x="474" y="558"/>
                  </a:lnTo>
                  <a:lnTo>
                    <a:pt x="465" y="550"/>
                  </a:lnTo>
                  <a:lnTo>
                    <a:pt x="458" y="543"/>
                  </a:lnTo>
                  <a:lnTo>
                    <a:pt x="451" y="535"/>
                  </a:lnTo>
                  <a:lnTo>
                    <a:pt x="444" y="528"/>
                  </a:lnTo>
                  <a:lnTo>
                    <a:pt x="439" y="519"/>
                  </a:lnTo>
                  <a:lnTo>
                    <a:pt x="434" y="511"/>
                  </a:lnTo>
                  <a:lnTo>
                    <a:pt x="429" y="502"/>
                  </a:lnTo>
                  <a:lnTo>
                    <a:pt x="425" y="493"/>
                  </a:lnTo>
                  <a:lnTo>
                    <a:pt x="422" y="484"/>
                  </a:lnTo>
                  <a:lnTo>
                    <a:pt x="419" y="475"/>
                  </a:lnTo>
                  <a:lnTo>
                    <a:pt x="417" y="466"/>
                  </a:lnTo>
                  <a:lnTo>
                    <a:pt x="416" y="455"/>
                  </a:lnTo>
                  <a:lnTo>
                    <a:pt x="415" y="446"/>
                  </a:lnTo>
                  <a:lnTo>
                    <a:pt x="416" y="436"/>
                  </a:lnTo>
                  <a:lnTo>
                    <a:pt x="417" y="427"/>
                  </a:lnTo>
                  <a:lnTo>
                    <a:pt x="419" y="418"/>
                  </a:lnTo>
                  <a:lnTo>
                    <a:pt x="422" y="407"/>
                  </a:lnTo>
                  <a:lnTo>
                    <a:pt x="425" y="399"/>
                  </a:lnTo>
                  <a:lnTo>
                    <a:pt x="429" y="390"/>
                  </a:lnTo>
                  <a:lnTo>
                    <a:pt x="434" y="381"/>
                  </a:lnTo>
                  <a:lnTo>
                    <a:pt x="439" y="373"/>
                  </a:lnTo>
                  <a:lnTo>
                    <a:pt x="444" y="364"/>
                  </a:lnTo>
                  <a:lnTo>
                    <a:pt x="451" y="356"/>
                  </a:lnTo>
                  <a:lnTo>
                    <a:pt x="458" y="348"/>
                  </a:lnTo>
                  <a:lnTo>
                    <a:pt x="465" y="341"/>
                  </a:lnTo>
                  <a:lnTo>
                    <a:pt x="474" y="334"/>
                  </a:lnTo>
                  <a:lnTo>
                    <a:pt x="482" y="327"/>
                  </a:lnTo>
                  <a:lnTo>
                    <a:pt x="491" y="321"/>
                  </a:lnTo>
                  <a:lnTo>
                    <a:pt x="501" y="313"/>
                  </a:lnTo>
                  <a:lnTo>
                    <a:pt x="519" y="303"/>
                  </a:lnTo>
                  <a:lnTo>
                    <a:pt x="538" y="294"/>
                  </a:lnTo>
                  <a:lnTo>
                    <a:pt x="558" y="286"/>
                  </a:lnTo>
                  <a:lnTo>
                    <a:pt x="580" y="279"/>
                  </a:lnTo>
                  <a:lnTo>
                    <a:pt x="603" y="273"/>
                  </a:lnTo>
                  <a:lnTo>
                    <a:pt x="627" y="268"/>
                  </a:lnTo>
                  <a:lnTo>
                    <a:pt x="651" y="265"/>
                  </a:lnTo>
                  <a:lnTo>
                    <a:pt x="677" y="263"/>
                  </a:lnTo>
                  <a:lnTo>
                    <a:pt x="677" y="305"/>
                  </a:lnTo>
                  <a:lnTo>
                    <a:pt x="654" y="307"/>
                  </a:lnTo>
                  <a:lnTo>
                    <a:pt x="633" y="309"/>
                  </a:lnTo>
                  <a:lnTo>
                    <a:pt x="613" y="313"/>
                  </a:lnTo>
                  <a:lnTo>
                    <a:pt x="592" y="318"/>
                  </a:lnTo>
                  <a:lnTo>
                    <a:pt x="574" y="325"/>
                  </a:lnTo>
                  <a:lnTo>
                    <a:pt x="555" y="332"/>
                  </a:lnTo>
                  <a:lnTo>
                    <a:pt x="539" y="340"/>
                  </a:lnTo>
                  <a:lnTo>
                    <a:pt x="523" y="349"/>
                  </a:lnTo>
                  <a:lnTo>
                    <a:pt x="508" y="359"/>
                  </a:lnTo>
                  <a:lnTo>
                    <a:pt x="496" y="370"/>
                  </a:lnTo>
                  <a:lnTo>
                    <a:pt x="485" y="381"/>
                  </a:lnTo>
                  <a:lnTo>
                    <a:pt x="476" y="393"/>
                  </a:lnTo>
                  <a:lnTo>
                    <a:pt x="468" y="405"/>
                  </a:lnTo>
                  <a:lnTo>
                    <a:pt x="462" y="419"/>
                  </a:lnTo>
                  <a:lnTo>
                    <a:pt x="460" y="426"/>
                  </a:lnTo>
                  <a:lnTo>
                    <a:pt x="459" y="432"/>
                  </a:lnTo>
                  <a:lnTo>
                    <a:pt x="458" y="439"/>
                  </a:lnTo>
                  <a:lnTo>
                    <a:pt x="458" y="446"/>
                  </a:lnTo>
                  <a:lnTo>
                    <a:pt x="458" y="452"/>
                  </a:lnTo>
                  <a:lnTo>
                    <a:pt x="459" y="459"/>
                  </a:lnTo>
                  <a:lnTo>
                    <a:pt x="460" y="467"/>
                  </a:lnTo>
                  <a:lnTo>
                    <a:pt x="462" y="473"/>
                  </a:lnTo>
                  <a:lnTo>
                    <a:pt x="468" y="486"/>
                  </a:lnTo>
                  <a:lnTo>
                    <a:pt x="476" y="498"/>
                  </a:lnTo>
                  <a:lnTo>
                    <a:pt x="485" y="511"/>
                  </a:lnTo>
                  <a:lnTo>
                    <a:pt x="496" y="522"/>
                  </a:lnTo>
                  <a:lnTo>
                    <a:pt x="508" y="533"/>
                  </a:lnTo>
                  <a:lnTo>
                    <a:pt x="523" y="542"/>
                  </a:lnTo>
                  <a:lnTo>
                    <a:pt x="539" y="551"/>
                  </a:lnTo>
                  <a:lnTo>
                    <a:pt x="555" y="560"/>
                  </a:lnTo>
                  <a:lnTo>
                    <a:pt x="574" y="567"/>
                  </a:lnTo>
                  <a:lnTo>
                    <a:pt x="592" y="573"/>
                  </a:lnTo>
                  <a:lnTo>
                    <a:pt x="613" y="578"/>
                  </a:lnTo>
                  <a:lnTo>
                    <a:pt x="633" y="582"/>
                  </a:lnTo>
                  <a:lnTo>
                    <a:pt x="654" y="585"/>
                  </a:lnTo>
                  <a:lnTo>
                    <a:pt x="677" y="586"/>
                  </a:lnTo>
                  <a:lnTo>
                    <a:pt x="677" y="628"/>
                  </a:lnTo>
                  <a:close/>
                  <a:moveTo>
                    <a:pt x="677" y="717"/>
                  </a:moveTo>
                  <a:lnTo>
                    <a:pt x="656" y="716"/>
                  </a:lnTo>
                  <a:lnTo>
                    <a:pt x="637" y="714"/>
                  </a:lnTo>
                  <a:lnTo>
                    <a:pt x="618" y="713"/>
                  </a:lnTo>
                  <a:lnTo>
                    <a:pt x="599" y="710"/>
                  </a:lnTo>
                  <a:lnTo>
                    <a:pt x="580" y="707"/>
                  </a:lnTo>
                  <a:lnTo>
                    <a:pt x="561" y="703"/>
                  </a:lnTo>
                  <a:lnTo>
                    <a:pt x="544" y="698"/>
                  </a:lnTo>
                  <a:lnTo>
                    <a:pt x="527" y="694"/>
                  </a:lnTo>
                  <a:lnTo>
                    <a:pt x="509" y="689"/>
                  </a:lnTo>
                  <a:lnTo>
                    <a:pt x="493" y="683"/>
                  </a:lnTo>
                  <a:lnTo>
                    <a:pt x="477" y="677"/>
                  </a:lnTo>
                  <a:lnTo>
                    <a:pt x="460" y="671"/>
                  </a:lnTo>
                  <a:lnTo>
                    <a:pt x="445" y="664"/>
                  </a:lnTo>
                  <a:lnTo>
                    <a:pt x="431" y="657"/>
                  </a:lnTo>
                  <a:lnTo>
                    <a:pt x="416" y="648"/>
                  </a:lnTo>
                  <a:lnTo>
                    <a:pt x="403" y="640"/>
                  </a:lnTo>
                  <a:lnTo>
                    <a:pt x="389" y="631"/>
                  </a:lnTo>
                  <a:lnTo>
                    <a:pt x="376" y="621"/>
                  </a:lnTo>
                  <a:lnTo>
                    <a:pt x="362" y="611"/>
                  </a:lnTo>
                  <a:lnTo>
                    <a:pt x="350" y="599"/>
                  </a:lnTo>
                  <a:lnTo>
                    <a:pt x="339" y="589"/>
                  </a:lnTo>
                  <a:lnTo>
                    <a:pt x="329" y="577"/>
                  </a:lnTo>
                  <a:lnTo>
                    <a:pt x="319" y="566"/>
                  </a:lnTo>
                  <a:lnTo>
                    <a:pt x="311" y="553"/>
                  </a:lnTo>
                  <a:lnTo>
                    <a:pt x="303" y="541"/>
                  </a:lnTo>
                  <a:lnTo>
                    <a:pt x="297" y="528"/>
                  </a:lnTo>
                  <a:lnTo>
                    <a:pt x="291" y="515"/>
                  </a:lnTo>
                  <a:lnTo>
                    <a:pt x="286" y="501"/>
                  </a:lnTo>
                  <a:lnTo>
                    <a:pt x="282" y="488"/>
                  </a:lnTo>
                  <a:lnTo>
                    <a:pt x="280" y="474"/>
                  </a:lnTo>
                  <a:lnTo>
                    <a:pt x="278" y="460"/>
                  </a:lnTo>
                  <a:lnTo>
                    <a:pt x="278" y="446"/>
                  </a:lnTo>
                  <a:lnTo>
                    <a:pt x="278" y="432"/>
                  </a:lnTo>
                  <a:lnTo>
                    <a:pt x="280" y="418"/>
                  </a:lnTo>
                  <a:lnTo>
                    <a:pt x="282" y="403"/>
                  </a:lnTo>
                  <a:lnTo>
                    <a:pt x="286" y="390"/>
                  </a:lnTo>
                  <a:lnTo>
                    <a:pt x="291" y="377"/>
                  </a:lnTo>
                  <a:lnTo>
                    <a:pt x="297" y="363"/>
                  </a:lnTo>
                  <a:lnTo>
                    <a:pt x="303" y="351"/>
                  </a:lnTo>
                  <a:lnTo>
                    <a:pt x="311" y="339"/>
                  </a:lnTo>
                  <a:lnTo>
                    <a:pt x="319" y="327"/>
                  </a:lnTo>
                  <a:lnTo>
                    <a:pt x="329" y="314"/>
                  </a:lnTo>
                  <a:lnTo>
                    <a:pt x="339" y="303"/>
                  </a:lnTo>
                  <a:lnTo>
                    <a:pt x="350" y="292"/>
                  </a:lnTo>
                  <a:lnTo>
                    <a:pt x="362" y="282"/>
                  </a:lnTo>
                  <a:lnTo>
                    <a:pt x="376" y="270"/>
                  </a:lnTo>
                  <a:lnTo>
                    <a:pt x="389" y="261"/>
                  </a:lnTo>
                  <a:lnTo>
                    <a:pt x="403" y="252"/>
                  </a:lnTo>
                  <a:lnTo>
                    <a:pt x="416" y="243"/>
                  </a:lnTo>
                  <a:lnTo>
                    <a:pt x="431" y="236"/>
                  </a:lnTo>
                  <a:lnTo>
                    <a:pt x="445" y="229"/>
                  </a:lnTo>
                  <a:lnTo>
                    <a:pt x="460" y="221"/>
                  </a:lnTo>
                  <a:lnTo>
                    <a:pt x="477" y="214"/>
                  </a:lnTo>
                  <a:lnTo>
                    <a:pt x="493" y="208"/>
                  </a:lnTo>
                  <a:lnTo>
                    <a:pt x="509" y="203"/>
                  </a:lnTo>
                  <a:lnTo>
                    <a:pt x="527" y="198"/>
                  </a:lnTo>
                  <a:lnTo>
                    <a:pt x="544" y="193"/>
                  </a:lnTo>
                  <a:lnTo>
                    <a:pt x="561" y="189"/>
                  </a:lnTo>
                  <a:lnTo>
                    <a:pt x="580" y="185"/>
                  </a:lnTo>
                  <a:lnTo>
                    <a:pt x="599" y="182"/>
                  </a:lnTo>
                  <a:lnTo>
                    <a:pt x="618" y="180"/>
                  </a:lnTo>
                  <a:lnTo>
                    <a:pt x="637" y="178"/>
                  </a:lnTo>
                  <a:lnTo>
                    <a:pt x="656" y="177"/>
                  </a:lnTo>
                  <a:lnTo>
                    <a:pt x="677" y="175"/>
                  </a:lnTo>
                  <a:lnTo>
                    <a:pt x="677" y="217"/>
                  </a:lnTo>
                  <a:lnTo>
                    <a:pt x="659" y="218"/>
                  </a:lnTo>
                  <a:lnTo>
                    <a:pt x="640" y="219"/>
                  </a:lnTo>
                  <a:lnTo>
                    <a:pt x="623" y="221"/>
                  </a:lnTo>
                  <a:lnTo>
                    <a:pt x="605" y="223"/>
                  </a:lnTo>
                  <a:lnTo>
                    <a:pt x="588" y="227"/>
                  </a:lnTo>
                  <a:lnTo>
                    <a:pt x="571" y="230"/>
                  </a:lnTo>
                  <a:lnTo>
                    <a:pt x="554" y="234"/>
                  </a:lnTo>
                  <a:lnTo>
                    <a:pt x="538" y="238"/>
                  </a:lnTo>
                  <a:lnTo>
                    <a:pt x="523" y="243"/>
                  </a:lnTo>
                  <a:lnTo>
                    <a:pt x="507" y="248"/>
                  </a:lnTo>
                  <a:lnTo>
                    <a:pt x="492" y="253"/>
                  </a:lnTo>
                  <a:lnTo>
                    <a:pt x="478" y="259"/>
                  </a:lnTo>
                  <a:lnTo>
                    <a:pt x="463" y="265"/>
                  </a:lnTo>
                  <a:lnTo>
                    <a:pt x="450" y="273"/>
                  </a:lnTo>
                  <a:lnTo>
                    <a:pt x="438" y="280"/>
                  </a:lnTo>
                  <a:lnTo>
                    <a:pt x="425" y="287"/>
                  </a:lnTo>
                  <a:lnTo>
                    <a:pt x="413" y="295"/>
                  </a:lnTo>
                  <a:lnTo>
                    <a:pt x="402" y="303"/>
                  </a:lnTo>
                  <a:lnTo>
                    <a:pt x="391" y="312"/>
                  </a:lnTo>
                  <a:lnTo>
                    <a:pt x="381" y="321"/>
                  </a:lnTo>
                  <a:lnTo>
                    <a:pt x="371" y="330"/>
                  </a:lnTo>
                  <a:lnTo>
                    <a:pt x="363" y="340"/>
                  </a:lnTo>
                  <a:lnTo>
                    <a:pt x="355" y="349"/>
                  </a:lnTo>
                  <a:lnTo>
                    <a:pt x="348" y="359"/>
                  </a:lnTo>
                  <a:lnTo>
                    <a:pt x="341" y="370"/>
                  </a:lnTo>
                  <a:lnTo>
                    <a:pt x="336" y="380"/>
                  </a:lnTo>
                  <a:lnTo>
                    <a:pt x="331" y="390"/>
                  </a:lnTo>
                  <a:lnTo>
                    <a:pt x="327" y="401"/>
                  </a:lnTo>
                  <a:lnTo>
                    <a:pt x="323" y="412"/>
                  </a:lnTo>
                  <a:lnTo>
                    <a:pt x="321" y="424"/>
                  </a:lnTo>
                  <a:lnTo>
                    <a:pt x="319" y="435"/>
                  </a:lnTo>
                  <a:lnTo>
                    <a:pt x="319" y="446"/>
                  </a:lnTo>
                  <a:lnTo>
                    <a:pt x="319" y="457"/>
                  </a:lnTo>
                  <a:lnTo>
                    <a:pt x="321" y="469"/>
                  </a:lnTo>
                  <a:lnTo>
                    <a:pt x="323" y="480"/>
                  </a:lnTo>
                  <a:lnTo>
                    <a:pt x="327" y="491"/>
                  </a:lnTo>
                  <a:lnTo>
                    <a:pt x="331" y="501"/>
                  </a:lnTo>
                  <a:lnTo>
                    <a:pt x="336" y="513"/>
                  </a:lnTo>
                  <a:lnTo>
                    <a:pt x="341" y="523"/>
                  </a:lnTo>
                  <a:lnTo>
                    <a:pt x="348" y="533"/>
                  </a:lnTo>
                  <a:lnTo>
                    <a:pt x="355" y="542"/>
                  </a:lnTo>
                  <a:lnTo>
                    <a:pt x="363" y="552"/>
                  </a:lnTo>
                  <a:lnTo>
                    <a:pt x="371" y="562"/>
                  </a:lnTo>
                  <a:lnTo>
                    <a:pt x="381" y="571"/>
                  </a:lnTo>
                  <a:lnTo>
                    <a:pt x="391" y="580"/>
                  </a:lnTo>
                  <a:lnTo>
                    <a:pt x="402" y="588"/>
                  </a:lnTo>
                  <a:lnTo>
                    <a:pt x="413" y="596"/>
                  </a:lnTo>
                  <a:lnTo>
                    <a:pt x="425" y="604"/>
                  </a:lnTo>
                  <a:lnTo>
                    <a:pt x="438" y="612"/>
                  </a:lnTo>
                  <a:lnTo>
                    <a:pt x="450" y="619"/>
                  </a:lnTo>
                  <a:lnTo>
                    <a:pt x="463" y="626"/>
                  </a:lnTo>
                  <a:lnTo>
                    <a:pt x="478" y="632"/>
                  </a:lnTo>
                  <a:lnTo>
                    <a:pt x="492" y="638"/>
                  </a:lnTo>
                  <a:lnTo>
                    <a:pt x="507" y="644"/>
                  </a:lnTo>
                  <a:lnTo>
                    <a:pt x="523" y="649"/>
                  </a:lnTo>
                  <a:lnTo>
                    <a:pt x="538" y="654"/>
                  </a:lnTo>
                  <a:lnTo>
                    <a:pt x="554" y="659"/>
                  </a:lnTo>
                  <a:lnTo>
                    <a:pt x="571" y="662"/>
                  </a:lnTo>
                  <a:lnTo>
                    <a:pt x="588" y="666"/>
                  </a:lnTo>
                  <a:lnTo>
                    <a:pt x="605" y="668"/>
                  </a:lnTo>
                  <a:lnTo>
                    <a:pt x="623" y="671"/>
                  </a:lnTo>
                  <a:lnTo>
                    <a:pt x="640" y="672"/>
                  </a:lnTo>
                  <a:lnTo>
                    <a:pt x="659" y="674"/>
                  </a:lnTo>
                  <a:lnTo>
                    <a:pt x="677" y="674"/>
                  </a:lnTo>
                  <a:lnTo>
                    <a:pt x="677" y="717"/>
                  </a:lnTo>
                  <a:close/>
                  <a:moveTo>
                    <a:pt x="677" y="806"/>
                  </a:moveTo>
                  <a:lnTo>
                    <a:pt x="650" y="805"/>
                  </a:lnTo>
                  <a:lnTo>
                    <a:pt x="624" y="803"/>
                  </a:lnTo>
                  <a:lnTo>
                    <a:pt x="598" y="800"/>
                  </a:lnTo>
                  <a:lnTo>
                    <a:pt x="573" y="797"/>
                  </a:lnTo>
                  <a:lnTo>
                    <a:pt x="547" y="792"/>
                  </a:lnTo>
                  <a:lnTo>
                    <a:pt x="523" y="787"/>
                  </a:lnTo>
                  <a:lnTo>
                    <a:pt x="499" y="782"/>
                  </a:lnTo>
                  <a:lnTo>
                    <a:pt x="476" y="776"/>
                  </a:lnTo>
                  <a:lnTo>
                    <a:pt x="452" y="769"/>
                  </a:lnTo>
                  <a:lnTo>
                    <a:pt x="430" y="762"/>
                  </a:lnTo>
                  <a:lnTo>
                    <a:pt x="408" y="754"/>
                  </a:lnTo>
                  <a:lnTo>
                    <a:pt x="387" y="744"/>
                  </a:lnTo>
                  <a:lnTo>
                    <a:pt x="366" y="735"/>
                  </a:lnTo>
                  <a:lnTo>
                    <a:pt x="347" y="725"/>
                  </a:lnTo>
                  <a:lnTo>
                    <a:pt x="328" y="714"/>
                  </a:lnTo>
                  <a:lnTo>
                    <a:pt x="310" y="703"/>
                  </a:lnTo>
                  <a:lnTo>
                    <a:pt x="291" y="690"/>
                  </a:lnTo>
                  <a:lnTo>
                    <a:pt x="273" y="677"/>
                  </a:lnTo>
                  <a:lnTo>
                    <a:pt x="257" y="664"/>
                  </a:lnTo>
                  <a:lnTo>
                    <a:pt x="242" y="649"/>
                  </a:lnTo>
                  <a:lnTo>
                    <a:pt x="226" y="635"/>
                  </a:lnTo>
                  <a:lnTo>
                    <a:pt x="213" y="620"/>
                  </a:lnTo>
                  <a:lnTo>
                    <a:pt x="201" y="603"/>
                  </a:lnTo>
                  <a:lnTo>
                    <a:pt x="190" y="588"/>
                  </a:lnTo>
                  <a:lnTo>
                    <a:pt x="179" y="571"/>
                  </a:lnTo>
                  <a:lnTo>
                    <a:pt x="171" y="554"/>
                  </a:lnTo>
                  <a:lnTo>
                    <a:pt x="163" y="537"/>
                  </a:lnTo>
                  <a:lnTo>
                    <a:pt x="157" y="520"/>
                  </a:lnTo>
                  <a:lnTo>
                    <a:pt x="152" y="501"/>
                  </a:lnTo>
                  <a:lnTo>
                    <a:pt x="149" y="483"/>
                  </a:lnTo>
                  <a:lnTo>
                    <a:pt x="147" y="465"/>
                  </a:lnTo>
                  <a:lnTo>
                    <a:pt x="146" y="446"/>
                  </a:lnTo>
                  <a:lnTo>
                    <a:pt x="147" y="427"/>
                  </a:lnTo>
                  <a:lnTo>
                    <a:pt x="149" y="408"/>
                  </a:lnTo>
                  <a:lnTo>
                    <a:pt x="152" y="390"/>
                  </a:lnTo>
                  <a:lnTo>
                    <a:pt x="157" y="372"/>
                  </a:lnTo>
                  <a:lnTo>
                    <a:pt x="163" y="354"/>
                  </a:lnTo>
                  <a:lnTo>
                    <a:pt x="171" y="337"/>
                  </a:lnTo>
                  <a:lnTo>
                    <a:pt x="179" y="321"/>
                  </a:lnTo>
                  <a:lnTo>
                    <a:pt x="190" y="304"/>
                  </a:lnTo>
                  <a:lnTo>
                    <a:pt x="201" y="288"/>
                  </a:lnTo>
                  <a:lnTo>
                    <a:pt x="213" y="272"/>
                  </a:lnTo>
                  <a:lnTo>
                    <a:pt x="226" y="257"/>
                  </a:lnTo>
                  <a:lnTo>
                    <a:pt x="242" y="242"/>
                  </a:lnTo>
                  <a:lnTo>
                    <a:pt x="257" y="228"/>
                  </a:lnTo>
                  <a:lnTo>
                    <a:pt x="273" y="214"/>
                  </a:lnTo>
                  <a:lnTo>
                    <a:pt x="291" y="201"/>
                  </a:lnTo>
                  <a:lnTo>
                    <a:pt x="310" y="189"/>
                  </a:lnTo>
                  <a:lnTo>
                    <a:pt x="328" y="178"/>
                  </a:lnTo>
                  <a:lnTo>
                    <a:pt x="347" y="166"/>
                  </a:lnTo>
                  <a:lnTo>
                    <a:pt x="366" y="157"/>
                  </a:lnTo>
                  <a:lnTo>
                    <a:pt x="387" y="147"/>
                  </a:lnTo>
                  <a:lnTo>
                    <a:pt x="408" y="139"/>
                  </a:lnTo>
                  <a:lnTo>
                    <a:pt x="430" y="130"/>
                  </a:lnTo>
                  <a:lnTo>
                    <a:pt x="452" y="122"/>
                  </a:lnTo>
                  <a:lnTo>
                    <a:pt x="476" y="115"/>
                  </a:lnTo>
                  <a:lnTo>
                    <a:pt x="499" y="109"/>
                  </a:lnTo>
                  <a:lnTo>
                    <a:pt x="523" y="104"/>
                  </a:lnTo>
                  <a:lnTo>
                    <a:pt x="547" y="99"/>
                  </a:lnTo>
                  <a:lnTo>
                    <a:pt x="573" y="95"/>
                  </a:lnTo>
                  <a:lnTo>
                    <a:pt x="598" y="92"/>
                  </a:lnTo>
                  <a:lnTo>
                    <a:pt x="624" y="89"/>
                  </a:lnTo>
                  <a:lnTo>
                    <a:pt x="650" y="87"/>
                  </a:lnTo>
                  <a:lnTo>
                    <a:pt x="677" y="86"/>
                  </a:lnTo>
                  <a:lnTo>
                    <a:pt x="677" y="128"/>
                  </a:lnTo>
                  <a:lnTo>
                    <a:pt x="651" y="130"/>
                  </a:lnTo>
                  <a:lnTo>
                    <a:pt x="627" y="132"/>
                  </a:lnTo>
                  <a:lnTo>
                    <a:pt x="602" y="134"/>
                  </a:lnTo>
                  <a:lnTo>
                    <a:pt x="579" y="137"/>
                  </a:lnTo>
                  <a:lnTo>
                    <a:pt x="555" y="141"/>
                  </a:lnTo>
                  <a:lnTo>
                    <a:pt x="532" y="145"/>
                  </a:lnTo>
                  <a:lnTo>
                    <a:pt x="509" y="151"/>
                  </a:lnTo>
                  <a:lnTo>
                    <a:pt x="487" y="156"/>
                  </a:lnTo>
                  <a:lnTo>
                    <a:pt x="465" y="163"/>
                  </a:lnTo>
                  <a:lnTo>
                    <a:pt x="445" y="170"/>
                  </a:lnTo>
                  <a:lnTo>
                    <a:pt x="425" y="178"/>
                  </a:lnTo>
                  <a:lnTo>
                    <a:pt x="404" y="186"/>
                  </a:lnTo>
                  <a:lnTo>
                    <a:pt x="386" y="195"/>
                  </a:lnTo>
                  <a:lnTo>
                    <a:pt x="366" y="204"/>
                  </a:lnTo>
                  <a:lnTo>
                    <a:pt x="349" y="214"/>
                  </a:lnTo>
                  <a:lnTo>
                    <a:pt x="333" y="225"/>
                  </a:lnTo>
                  <a:lnTo>
                    <a:pt x="316" y="236"/>
                  </a:lnTo>
                  <a:lnTo>
                    <a:pt x="300" y="247"/>
                  </a:lnTo>
                  <a:lnTo>
                    <a:pt x="286" y="259"/>
                  </a:lnTo>
                  <a:lnTo>
                    <a:pt x="272" y="272"/>
                  </a:lnTo>
                  <a:lnTo>
                    <a:pt x="259" y="284"/>
                  </a:lnTo>
                  <a:lnTo>
                    <a:pt x="247" y="297"/>
                  </a:lnTo>
                  <a:lnTo>
                    <a:pt x="237" y="310"/>
                  </a:lnTo>
                  <a:lnTo>
                    <a:pt x="226" y="325"/>
                  </a:lnTo>
                  <a:lnTo>
                    <a:pt x="217" y="339"/>
                  </a:lnTo>
                  <a:lnTo>
                    <a:pt x="210" y="353"/>
                  </a:lnTo>
                  <a:lnTo>
                    <a:pt x="203" y="369"/>
                  </a:lnTo>
                  <a:lnTo>
                    <a:pt x="198" y="383"/>
                  </a:lnTo>
                  <a:lnTo>
                    <a:pt x="194" y="398"/>
                  </a:lnTo>
                  <a:lnTo>
                    <a:pt x="191" y="415"/>
                  </a:lnTo>
                  <a:lnTo>
                    <a:pt x="189" y="430"/>
                  </a:lnTo>
                  <a:lnTo>
                    <a:pt x="188" y="446"/>
                  </a:lnTo>
                  <a:lnTo>
                    <a:pt x="189" y="461"/>
                  </a:lnTo>
                  <a:lnTo>
                    <a:pt x="191" y="478"/>
                  </a:lnTo>
                  <a:lnTo>
                    <a:pt x="194" y="493"/>
                  </a:lnTo>
                  <a:lnTo>
                    <a:pt x="198" y="508"/>
                  </a:lnTo>
                  <a:lnTo>
                    <a:pt x="203" y="523"/>
                  </a:lnTo>
                  <a:lnTo>
                    <a:pt x="210" y="538"/>
                  </a:lnTo>
                  <a:lnTo>
                    <a:pt x="217" y="552"/>
                  </a:lnTo>
                  <a:lnTo>
                    <a:pt x="226" y="567"/>
                  </a:lnTo>
                  <a:lnTo>
                    <a:pt x="237" y="581"/>
                  </a:lnTo>
                  <a:lnTo>
                    <a:pt x="247" y="594"/>
                  </a:lnTo>
                  <a:lnTo>
                    <a:pt x="259" y="608"/>
                  </a:lnTo>
                  <a:lnTo>
                    <a:pt x="272" y="620"/>
                  </a:lnTo>
                  <a:lnTo>
                    <a:pt x="286" y="632"/>
                  </a:lnTo>
                  <a:lnTo>
                    <a:pt x="300" y="644"/>
                  </a:lnTo>
                  <a:lnTo>
                    <a:pt x="316" y="656"/>
                  </a:lnTo>
                  <a:lnTo>
                    <a:pt x="333" y="667"/>
                  </a:lnTo>
                  <a:lnTo>
                    <a:pt x="349" y="677"/>
                  </a:lnTo>
                  <a:lnTo>
                    <a:pt x="366" y="687"/>
                  </a:lnTo>
                  <a:lnTo>
                    <a:pt x="386" y="696"/>
                  </a:lnTo>
                  <a:lnTo>
                    <a:pt x="404" y="706"/>
                  </a:lnTo>
                  <a:lnTo>
                    <a:pt x="425" y="714"/>
                  </a:lnTo>
                  <a:lnTo>
                    <a:pt x="445" y="721"/>
                  </a:lnTo>
                  <a:lnTo>
                    <a:pt x="465" y="728"/>
                  </a:lnTo>
                  <a:lnTo>
                    <a:pt x="487" y="735"/>
                  </a:lnTo>
                  <a:lnTo>
                    <a:pt x="509" y="741"/>
                  </a:lnTo>
                  <a:lnTo>
                    <a:pt x="532" y="746"/>
                  </a:lnTo>
                  <a:lnTo>
                    <a:pt x="555" y="751"/>
                  </a:lnTo>
                  <a:lnTo>
                    <a:pt x="579" y="755"/>
                  </a:lnTo>
                  <a:lnTo>
                    <a:pt x="602" y="758"/>
                  </a:lnTo>
                  <a:lnTo>
                    <a:pt x="627" y="760"/>
                  </a:lnTo>
                  <a:lnTo>
                    <a:pt x="651" y="762"/>
                  </a:lnTo>
                  <a:lnTo>
                    <a:pt x="677" y="763"/>
                  </a:lnTo>
                  <a:lnTo>
                    <a:pt x="677" y="806"/>
                  </a:lnTo>
                  <a:close/>
                  <a:moveTo>
                    <a:pt x="677" y="893"/>
                  </a:moveTo>
                  <a:lnTo>
                    <a:pt x="642" y="892"/>
                  </a:lnTo>
                  <a:lnTo>
                    <a:pt x="608" y="889"/>
                  </a:lnTo>
                  <a:lnTo>
                    <a:pt x="576" y="886"/>
                  </a:lnTo>
                  <a:lnTo>
                    <a:pt x="543" y="882"/>
                  </a:lnTo>
                  <a:lnTo>
                    <a:pt x="511" y="877"/>
                  </a:lnTo>
                  <a:lnTo>
                    <a:pt x="480" y="871"/>
                  </a:lnTo>
                  <a:lnTo>
                    <a:pt x="449" y="864"/>
                  </a:lnTo>
                  <a:lnTo>
                    <a:pt x="418" y="856"/>
                  </a:lnTo>
                  <a:lnTo>
                    <a:pt x="389" y="848"/>
                  </a:lnTo>
                  <a:lnTo>
                    <a:pt x="360" y="837"/>
                  </a:lnTo>
                  <a:lnTo>
                    <a:pt x="333" y="827"/>
                  </a:lnTo>
                  <a:lnTo>
                    <a:pt x="305" y="816"/>
                  </a:lnTo>
                  <a:lnTo>
                    <a:pt x="280" y="805"/>
                  </a:lnTo>
                  <a:lnTo>
                    <a:pt x="254" y="791"/>
                  </a:lnTo>
                  <a:lnTo>
                    <a:pt x="229" y="778"/>
                  </a:lnTo>
                  <a:lnTo>
                    <a:pt x="207" y="764"/>
                  </a:lnTo>
                  <a:lnTo>
                    <a:pt x="184" y="749"/>
                  </a:lnTo>
                  <a:lnTo>
                    <a:pt x="161" y="732"/>
                  </a:lnTo>
                  <a:lnTo>
                    <a:pt x="140" y="716"/>
                  </a:lnTo>
                  <a:lnTo>
                    <a:pt x="120" y="697"/>
                  </a:lnTo>
                  <a:lnTo>
                    <a:pt x="102" y="680"/>
                  </a:lnTo>
                  <a:lnTo>
                    <a:pt x="84" y="661"/>
                  </a:lnTo>
                  <a:lnTo>
                    <a:pt x="69" y="641"/>
                  </a:lnTo>
                  <a:lnTo>
                    <a:pt x="55" y="622"/>
                  </a:lnTo>
                  <a:lnTo>
                    <a:pt x="43" y="601"/>
                  </a:lnTo>
                  <a:lnTo>
                    <a:pt x="31" y="580"/>
                  </a:lnTo>
                  <a:lnTo>
                    <a:pt x="22" y="559"/>
                  </a:lnTo>
                  <a:lnTo>
                    <a:pt x="14" y="537"/>
                  </a:lnTo>
                  <a:lnTo>
                    <a:pt x="8" y="515"/>
                  </a:lnTo>
                  <a:lnTo>
                    <a:pt x="4" y="492"/>
                  </a:lnTo>
                  <a:lnTo>
                    <a:pt x="1" y="469"/>
                  </a:lnTo>
                  <a:lnTo>
                    <a:pt x="0" y="446"/>
                  </a:lnTo>
                  <a:lnTo>
                    <a:pt x="1" y="423"/>
                  </a:lnTo>
                  <a:lnTo>
                    <a:pt x="4" y="399"/>
                  </a:lnTo>
                  <a:lnTo>
                    <a:pt x="8" y="377"/>
                  </a:lnTo>
                  <a:lnTo>
                    <a:pt x="14" y="355"/>
                  </a:lnTo>
                  <a:lnTo>
                    <a:pt x="22" y="333"/>
                  </a:lnTo>
                  <a:lnTo>
                    <a:pt x="31" y="311"/>
                  </a:lnTo>
                  <a:lnTo>
                    <a:pt x="43" y="291"/>
                  </a:lnTo>
                  <a:lnTo>
                    <a:pt x="55" y="270"/>
                  </a:lnTo>
                  <a:lnTo>
                    <a:pt x="69" y="250"/>
                  </a:lnTo>
                  <a:lnTo>
                    <a:pt x="84" y="231"/>
                  </a:lnTo>
                  <a:lnTo>
                    <a:pt x="102" y="212"/>
                  </a:lnTo>
                  <a:lnTo>
                    <a:pt x="120" y="194"/>
                  </a:lnTo>
                  <a:lnTo>
                    <a:pt x="140" y="177"/>
                  </a:lnTo>
                  <a:lnTo>
                    <a:pt x="161" y="159"/>
                  </a:lnTo>
                  <a:lnTo>
                    <a:pt x="184" y="143"/>
                  </a:lnTo>
                  <a:lnTo>
                    <a:pt x="207" y="127"/>
                  </a:lnTo>
                  <a:lnTo>
                    <a:pt x="229" y="113"/>
                  </a:lnTo>
                  <a:lnTo>
                    <a:pt x="254" y="100"/>
                  </a:lnTo>
                  <a:lnTo>
                    <a:pt x="280" y="88"/>
                  </a:lnTo>
                  <a:lnTo>
                    <a:pt x="305" y="75"/>
                  </a:lnTo>
                  <a:lnTo>
                    <a:pt x="333" y="64"/>
                  </a:lnTo>
                  <a:lnTo>
                    <a:pt x="360" y="54"/>
                  </a:lnTo>
                  <a:lnTo>
                    <a:pt x="389" y="45"/>
                  </a:lnTo>
                  <a:lnTo>
                    <a:pt x="418" y="36"/>
                  </a:lnTo>
                  <a:lnTo>
                    <a:pt x="449" y="27"/>
                  </a:lnTo>
                  <a:lnTo>
                    <a:pt x="480" y="21"/>
                  </a:lnTo>
                  <a:lnTo>
                    <a:pt x="511" y="15"/>
                  </a:lnTo>
                  <a:lnTo>
                    <a:pt x="543" y="10"/>
                  </a:lnTo>
                  <a:lnTo>
                    <a:pt x="576" y="6"/>
                  </a:lnTo>
                  <a:lnTo>
                    <a:pt x="608" y="3"/>
                  </a:lnTo>
                  <a:lnTo>
                    <a:pt x="642" y="1"/>
                  </a:lnTo>
                  <a:lnTo>
                    <a:pt x="677" y="0"/>
                  </a:lnTo>
                  <a:lnTo>
                    <a:pt x="677" y="42"/>
                  </a:lnTo>
                  <a:lnTo>
                    <a:pt x="644" y="43"/>
                  </a:lnTo>
                  <a:lnTo>
                    <a:pt x="612" y="45"/>
                  </a:lnTo>
                  <a:lnTo>
                    <a:pt x="580" y="48"/>
                  </a:lnTo>
                  <a:lnTo>
                    <a:pt x="549" y="51"/>
                  </a:lnTo>
                  <a:lnTo>
                    <a:pt x="519" y="56"/>
                  </a:lnTo>
                  <a:lnTo>
                    <a:pt x="489" y="62"/>
                  </a:lnTo>
                  <a:lnTo>
                    <a:pt x="459" y="68"/>
                  </a:lnTo>
                  <a:lnTo>
                    <a:pt x="431" y="75"/>
                  </a:lnTo>
                  <a:lnTo>
                    <a:pt x="402" y="85"/>
                  </a:lnTo>
                  <a:lnTo>
                    <a:pt x="376" y="93"/>
                  </a:lnTo>
                  <a:lnTo>
                    <a:pt x="349" y="103"/>
                  </a:lnTo>
                  <a:lnTo>
                    <a:pt x="322" y="113"/>
                  </a:lnTo>
                  <a:lnTo>
                    <a:pt x="298" y="124"/>
                  </a:lnTo>
                  <a:lnTo>
                    <a:pt x="274" y="137"/>
                  </a:lnTo>
                  <a:lnTo>
                    <a:pt x="251" y="150"/>
                  </a:lnTo>
                  <a:lnTo>
                    <a:pt x="229" y="163"/>
                  </a:lnTo>
                  <a:lnTo>
                    <a:pt x="208" y="177"/>
                  </a:lnTo>
                  <a:lnTo>
                    <a:pt x="188" y="192"/>
                  </a:lnTo>
                  <a:lnTo>
                    <a:pt x="169" y="207"/>
                  </a:lnTo>
                  <a:lnTo>
                    <a:pt x="151" y="222"/>
                  </a:lnTo>
                  <a:lnTo>
                    <a:pt x="134" y="239"/>
                  </a:lnTo>
                  <a:lnTo>
                    <a:pt x="119" y="256"/>
                  </a:lnTo>
                  <a:lnTo>
                    <a:pt x="105" y="274"/>
                  </a:lnTo>
                  <a:lnTo>
                    <a:pt x="92" y="291"/>
                  </a:lnTo>
                  <a:lnTo>
                    <a:pt x="80" y="309"/>
                  </a:lnTo>
                  <a:lnTo>
                    <a:pt x="70" y="328"/>
                  </a:lnTo>
                  <a:lnTo>
                    <a:pt x="62" y="346"/>
                  </a:lnTo>
                  <a:lnTo>
                    <a:pt x="55" y="365"/>
                  </a:lnTo>
                  <a:lnTo>
                    <a:pt x="49" y="385"/>
                  </a:lnTo>
                  <a:lnTo>
                    <a:pt x="45" y="405"/>
                  </a:lnTo>
                  <a:lnTo>
                    <a:pt x="43" y="426"/>
                  </a:lnTo>
                  <a:lnTo>
                    <a:pt x="42" y="446"/>
                  </a:lnTo>
                  <a:lnTo>
                    <a:pt x="43" y="467"/>
                  </a:lnTo>
                  <a:lnTo>
                    <a:pt x="45" y="486"/>
                  </a:lnTo>
                  <a:lnTo>
                    <a:pt x="49" y="506"/>
                  </a:lnTo>
                  <a:lnTo>
                    <a:pt x="55" y="526"/>
                  </a:lnTo>
                  <a:lnTo>
                    <a:pt x="62" y="545"/>
                  </a:lnTo>
                  <a:lnTo>
                    <a:pt x="70" y="565"/>
                  </a:lnTo>
                  <a:lnTo>
                    <a:pt x="80" y="583"/>
                  </a:lnTo>
                  <a:lnTo>
                    <a:pt x="92" y="601"/>
                  </a:lnTo>
                  <a:lnTo>
                    <a:pt x="105" y="619"/>
                  </a:lnTo>
                  <a:lnTo>
                    <a:pt x="119" y="636"/>
                  </a:lnTo>
                  <a:lnTo>
                    <a:pt x="134" y="653"/>
                  </a:lnTo>
                  <a:lnTo>
                    <a:pt x="151" y="669"/>
                  </a:lnTo>
                  <a:lnTo>
                    <a:pt x="169" y="685"/>
                  </a:lnTo>
                  <a:lnTo>
                    <a:pt x="188" y="701"/>
                  </a:lnTo>
                  <a:lnTo>
                    <a:pt x="208" y="715"/>
                  </a:lnTo>
                  <a:lnTo>
                    <a:pt x="229" y="729"/>
                  </a:lnTo>
                  <a:lnTo>
                    <a:pt x="251" y="742"/>
                  </a:lnTo>
                  <a:lnTo>
                    <a:pt x="274" y="755"/>
                  </a:lnTo>
                  <a:lnTo>
                    <a:pt x="298" y="767"/>
                  </a:lnTo>
                  <a:lnTo>
                    <a:pt x="322" y="778"/>
                  </a:lnTo>
                  <a:lnTo>
                    <a:pt x="349" y="788"/>
                  </a:lnTo>
                  <a:lnTo>
                    <a:pt x="376" y="799"/>
                  </a:lnTo>
                  <a:lnTo>
                    <a:pt x="402" y="808"/>
                  </a:lnTo>
                  <a:lnTo>
                    <a:pt x="431" y="816"/>
                  </a:lnTo>
                  <a:lnTo>
                    <a:pt x="459" y="823"/>
                  </a:lnTo>
                  <a:lnTo>
                    <a:pt x="489" y="830"/>
                  </a:lnTo>
                  <a:lnTo>
                    <a:pt x="519" y="835"/>
                  </a:lnTo>
                  <a:lnTo>
                    <a:pt x="549" y="840"/>
                  </a:lnTo>
                  <a:lnTo>
                    <a:pt x="580" y="845"/>
                  </a:lnTo>
                  <a:lnTo>
                    <a:pt x="612" y="848"/>
                  </a:lnTo>
                  <a:lnTo>
                    <a:pt x="644" y="850"/>
                  </a:lnTo>
                  <a:lnTo>
                    <a:pt x="677" y="851"/>
                  </a:lnTo>
                  <a:lnTo>
                    <a:pt x="677" y="893"/>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sp>
          <p:nvSpPr>
            <p:cNvPr id="169" name="Freeform 136"/>
            <p:cNvSpPr>
              <a:spLocks noEditPoints="1"/>
            </p:cNvSpPr>
            <p:nvPr/>
          </p:nvSpPr>
          <p:spPr bwMode="auto">
            <a:xfrm>
              <a:off x="-3287713" y="3328988"/>
              <a:ext cx="179388" cy="236537"/>
            </a:xfrm>
            <a:custGeom>
              <a:avLst/>
              <a:gdLst/>
              <a:ahLst/>
              <a:cxnLst>
                <a:cxn ang="0">
                  <a:pos x="158" y="303"/>
                </a:cxn>
                <a:cxn ang="0">
                  <a:pos x="233" y="364"/>
                </a:cxn>
                <a:cxn ang="0">
                  <a:pos x="260" y="436"/>
                </a:cxn>
                <a:cxn ang="0">
                  <a:pos x="243" y="511"/>
                </a:cxn>
                <a:cxn ang="0">
                  <a:pos x="186" y="572"/>
                </a:cxn>
                <a:cxn ang="0">
                  <a:pos x="25" y="627"/>
                </a:cxn>
                <a:cxn ang="0">
                  <a:pos x="121" y="560"/>
                </a:cxn>
                <a:cxn ang="0">
                  <a:pos x="214" y="473"/>
                </a:cxn>
                <a:cxn ang="0">
                  <a:pos x="214" y="419"/>
                </a:cxn>
                <a:cxn ang="0">
                  <a:pos x="121" y="332"/>
                </a:cxn>
                <a:cxn ang="0">
                  <a:pos x="0" y="175"/>
                </a:cxn>
                <a:cxn ang="0">
                  <a:pos x="150" y="198"/>
                </a:cxn>
                <a:cxn ang="0">
                  <a:pos x="273" y="252"/>
                </a:cxn>
                <a:cxn ang="0">
                  <a:pos x="365" y="339"/>
                </a:cxn>
                <a:cxn ang="0">
                  <a:pos x="399" y="446"/>
                </a:cxn>
                <a:cxn ang="0">
                  <a:pos x="365" y="553"/>
                </a:cxn>
                <a:cxn ang="0">
                  <a:pos x="273" y="640"/>
                </a:cxn>
                <a:cxn ang="0">
                  <a:pos x="150" y="694"/>
                </a:cxn>
                <a:cxn ang="0">
                  <a:pos x="0" y="717"/>
                </a:cxn>
                <a:cxn ang="0">
                  <a:pos x="122" y="659"/>
                </a:cxn>
                <a:cxn ang="0">
                  <a:pos x="239" y="612"/>
                </a:cxn>
                <a:cxn ang="0">
                  <a:pos x="321" y="542"/>
                </a:cxn>
                <a:cxn ang="0">
                  <a:pos x="357" y="457"/>
                </a:cxn>
                <a:cxn ang="0">
                  <a:pos x="336" y="370"/>
                </a:cxn>
                <a:cxn ang="0">
                  <a:pos x="263" y="295"/>
                </a:cxn>
                <a:cxn ang="0">
                  <a:pos x="154" y="243"/>
                </a:cxn>
                <a:cxn ang="0">
                  <a:pos x="18" y="218"/>
                </a:cxn>
                <a:cxn ang="0">
                  <a:pos x="129" y="99"/>
                </a:cxn>
                <a:cxn ang="0">
                  <a:pos x="310" y="157"/>
                </a:cxn>
                <a:cxn ang="0">
                  <a:pos x="450" y="257"/>
                </a:cxn>
                <a:cxn ang="0">
                  <a:pos x="525" y="390"/>
                </a:cxn>
                <a:cxn ang="0">
                  <a:pos x="514" y="537"/>
                </a:cxn>
                <a:cxn ang="0">
                  <a:pos x="420" y="664"/>
                </a:cxn>
                <a:cxn ang="0">
                  <a:pos x="268" y="754"/>
                </a:cxn>
                <a:cxn ang="0">
                  <a:pos x="78" y="800"/>
                </a:cxn>
                <a:cxn ang="0">
                  <a:pos x="98" y="755"/>
                </a:cxn>
                <a:cxn ang="0">
                  <a:pos x="272" y="706"/>
                </a:cxn>
                <a:cxn ang="0">
                  <a:pos x="404" y="620"/>
                </a:cxn>
                <a:cxn ang="0">
                  <a:pos x="479" y="508"/>
                </a:cxn>
                <a:cxn ang="0">
                  <a:pos x="479" y="383"/>
                </a:cxn>
                <a:cxn ang="0">
                  <a:pos x="404" y="272"/>
                </a:cxn>
                <a:cxn ang="0">
                  <a:pos x="272" y="186"/>
                </a:cxn>
                <a:cxn ang="0">
                  <a:pos x="98" y="137"/>
                </a:cxn>
                <a:cxn ang="0">
                  <a:pos x="68" y="3"/>
                </a:cxn>
                <a:cxn ang="0">
                  <a:pos x="316" y="54"/>
                </a:cxn>
                <a:cxn ang="0">
                  <a:pos x="516" y="159"/>
                </a:cxn>
                <a:cxn ang="0">
                  <a:pos x="645" y="311"/>
                </a:cxn>
                <a:cxn ang="0">
                  <a:pos x="674" y="492"/>
                </a:cxn>
                <a:cxn ang="0">
                  <a:pos x="592" y="661"/>
                </a:cxn>
                <a:cxn ang="0">
                  <a:pos x="423" y="791"/>
                </a:cxn>
                <a:cxn ang="0">
                  <a:pos x="197" y="871"/>
                </a:cxn>
                <a:cxn ang="0">
                  <a:pos x="32" y="850"/>
                </a:cxn>
                <a:cxn ang="0">
                  <a:pos x="274" y="808"/>
                </a:cxn>
                <a:cxn ang="0">
                  <a:pos x="469" y="715"/>
                </a:cxn>
                <a:cxn ang="0">
                  <a:pos x="596" y="583"/>
                </a:cxn>
                <a:cxn ang="0">
                  <a:pos x="634" y="426"/>
                </a:cxn>
                <a:cxn ang="0">
                  <a:pos x="572" y="274"/>
                </a:cxn>
                <a:cxn ang="0">
                  <a:pos x="426" y="150"/>
                </a:cxn>
                <a:cxn ang="0">
                  <a:pos x="217" y="68"/>
                </a:cxn>
                <a:cxn ang="0">
                  <a:pos x="0" y="0"/>
                </a:cxn>
              </a:cxnLst>
              <a:rect l="0" t="0" r="r" b="b"/>
              <a:pathLst>
                <a:path w="677" h="893">
                  <a:moveTo>
                    <a:pt x="0" y="263"/>
                  </a:moveTo>
                  <a:lnTo>
                    <a:pt x="25" y="265"/>
                  </a:lnTo>
                  <a:lnTo>
                    <a:pt x="50" y="268"/>
                  </a:lnTo>
                  <a:lnTo>
                    <a:pt x="73" y="273"/>
                  </a:lnTo>
                  <a:lnTo>
                    <a:pt x="97" y="279"/>
                  </a:lnTo>
                  <a:lnTo>
                    <a:pt x="118" y="286"/>
                  </a:lnTo>
                  <a:lnTo>
                    <a:pt x="139" y="294"/>
                  </a:lnTo>
                  <a:lnTo>
                    <a:pt x="158" y="303"/>
                  </a:lnTo>
                  <a:lnTo>
                    <a:pt x="175" y="313"/>
                  </a:lnTo>
                  <a:lnTo>
                    <a:pt x="186" y="321"/>
                  </a:lnTo>
                  <a:lnTo>
                    <a:pt x="195" y="327"/>
                  </a:lnTo>
                  <a:lnTo>
                    <a:pt x="203" y="334"/>
                  </a:lnTo>
                  <a:lnTo>
                    <a:pt x="211" y="341"/>
                  </a:lnTo>
                  <a:lnTo>
                    <a:pt x="218" y="348"/>
                  </a:lnTo>
                  <a:lnTo>
                    <a:pt x="225" y="356"/>
                  </a:lnTo>
                  <a:lnTo>
                    <a:pt x="233" y="364"/>
                  </a:lnTo>
                  <a:lnTo>
                    <a:pt x="238" y="373"/>
                  </a:lnTo>
                  <a:lnTo>
                    <a:pt x="243" y="381"/>
                  </a:lnTo>
                  <a:lnTo>
                    <a:pt x="248" y="390"/>
                  </a:lnTo>
                  <a:lnTo>
                    <a:pt x="252" y="399"/>
                  </a:lnTo>
                  <a:lnTo>
                    <a:pt x="255" y="407"/>
                  </a:lnTo>
                  <a:lnTo>
                    <a:pt x="257" y="418"/>
                  </a:lnTo>
                  <a:lnTo>
                    <a:pt x="259" y="427"/>
                  </a:lnTo>
                  <a:lnTo>
                    <a:pt x="260" y="436"/>
                  </a:lnTo>
                  <a:lnTo>
                    <a:pt x="261" y="446"/>
                  </a:lnTo>
                  <a:lnTo>
                    <a:pt x="260" y="455"/>
                  </a:lnTo>
                  <a:lnTo>
                    <a:pt x="259" y="466"/>
                  </a:lnTo>
                  <a:lnTo>
                    <a:pt x="257" y="475"/>
                  </a:lnTo>
                  <a:lnTo>
                    <a:pt x="255" y="484"/>
                  </a:lnTo>
                  <a:lnTo>
                    <a:pt x="252" y="493"/>
                  </a:lnTo>
                  <a:lnTo>
                    <a:pt x="248" y="502"/>
                  </a:lnTo>
                  <a:lnTo>
                    <a:pt x="243" y="511"/>
                  </a:lnTo>
                  <a:lnTo>
                    <a:pt x="238" y="519"/>
                  </a:lnTo>
                  <a:lnTo>
                    <a:pt x="233" y="528"/>
                  </a:lnTo>
                  <a:lnTo>
                    <a:pt x="225" y="535"/>
                  </a:lnTo>
                  <a:lnTo>
                    <a:pt x="218" y="543"/>
                  </a:lnTo>
                  <a:lnTo>
                    <a:pt x="211" y="550"/>
                  </a:lnTo>
                  <a:lnTo>
                    <a:pt x="203" y="558"/>
                  </a:lnTo>
                  <a:lnTo>
                    <a:pt x="195" y="565"/>
                  </a:lnTo>
                  <a:lnTo>
                    <a:pt x="186" y="572"/>
                  </a:lnTo>
                  <a:lnTo>
                    <a:pt x="175" y="578"/>
                  </a:lnTo>
                  <a:lnTo>
                    <a:pt x="158" y="588"/>
                  </a:lnTo>
                  <a:lnTo>
                    <a:pt x="139" y="597"/>
                  </a:lnTo>
                  <a:lnTo>
                    <a:pt x="118" y="607"/>
                  </a:lnTo>
                  <a:lnTo>
                    <a:pt x="97" y="614"/>
                  </a:lnTo>
                  <a:lnTo>
                    <a:pt x="73" y="619"/>
                  </a:lnTo>
                  <a:lnTo>
                    <a:pt x="50" y="624"/>
                  </a:lnTo>
                  <a:lnTo>
                    <a:pt x="25" y="627"/>
                  </a:lnTo>
                  <a:lnTo>
                    <a:pt x="0" y="628"/>
                  </a:lnTo>
                  <a:lnTo>
                    <a:pt x="0" y="586"/>
                  </a:lnTo>
                  <a:lnTo>
                    <a:pt x="22" y="585"/>
                  </a:lnTo>
                  <a:lnTo>
                    <a:pt x="44" y="582"/>
                  </a:lnTo>
                  <a:lnTo>
                    <a:pt x="65" y="578"/>
                  </a:lnTo>
                  <a:lnTo>
                    <a:pt x="84" y="573"/>
                  </a:lnTo>
                  <a:lnTo>
                    <a:pt x="104" y="567"/>
                  </a:lnTo>
                  <a:lnTo>
                    <a:pt x="121" y="560"/>
                  </a:lnTo>
                  <a:lnTo>
                    <a:pt x="138" y="551"/>
                  </a:lnTo>
                  <a:lnTo>
                    <a:pt x="154" y="542"/>
                  </a:lnTo>
                  <a:lnTo>
                    <a:pt x="168" y="533"/>
                  </a:lnTo>
                  <a:lnTo>
                    <a:pt x="181" y="522"/>
                  </a:lnTo>
                  <a:lnTo>
                    <a:pt x="192" y="511"/>
                  </a:lnTo>
                  <a:lnTo>
                    <a:pt x="201" y="498"/>
                  </a:lnTo>
                  <a:lnTo>
                    <a:pt x="209" y="486"/>
                  </a:lnTo>
                  <a:lnTo>
                    <a:pt x="214" y="473"/>
                  </a:lnTo>
                  <a:lnTo>
                    <a:pt x="216" y="467"/>
                  </a:lnTo>
                  <a:lnTo>
                    <a:pt x="217" y="459"/>
                  </a:lnTo>
                  <a:lnTo>
                    <a:pt x="218" y="452"/>
                  </a:lnTo>
                  <a:lnTo>
                    <a:pt x="218" y="446"/>
                  </a:lnTo>
                  <a:lnTo>
                    <a:pt x="218" y="439"/>
                  </a:lnTo>
                  <a:lnTo>
                    <a:pt x="217" y="432"/>
                  </a:lnTo>
                  <a:lnTo>
                    <a:pt x="216" y="426"/>
                  </a:lnTo>
                  <a:lnTo>
                    <a:pt x="214" y="419"/>
                  </a:lnTo>
                  <a:lnTo>
                    <a:pt x="209" y="405"/>
                  </a:lnTo>
                  <a:lnTo>
                    <a:pt x="201" y="393"/>
                  </a:lnTo>
                  <a:lnTo>
                    <a:pt x="192" y="381"/>
                  </a:lnTo>
                  <a:lnTo>
                    <a:pt x="181" y="370"/>
                  </a:lnTo>
                  <a:lnTo>
                    <a:pt x="168" y="359"/>
                  </a:lnTo>
                  <a:lnTo>
                    <a:pt x="154" y="349"/>
                  </a:lnTo>
                  <a:lnTo>
                    <a:pt x="138" y="340"/>
                  </a:lnTo>
                  <a:lnTo>
                    <a:pt x="121" y="332"/>
                  </a:lnTo>
                  <a:lnTo>
                    <a:pt x="104" y="325"/>
                  </a:lnTo>
                  <a:lnTo>
                    <a:pt x="84" y="318"/>
                  </a:lnTo>
                  <a:lnTo>
                    <a:pt x="65" y="313"/>
                  </a:lnTo>
                  <a:lnTo>
                    <a:pt x="44" y="309"/>
                  </a:lnTo>
                  <a:lnTo>
                    <a:pt x="22" y="307"/>
                  </a:lnTo>
                  <a:lnTo>
                    <a:pt x="0" y="305"/>
                  </a:lnTo>
                  <a:lnTo>
                    <a:pt x="0" y="263"/>
                  </a:lnTo>
                  <a:close/>
                  <a:moveTo>
                    <a:pt x="0" y="175"/>
                  </a:moveTo>
                  <a:lnTo>
                    <a:pt x="20" y="177"/>
                  </a:lnTo>
                  <a:lnTo>
                    <a:pt x="40" y="178"/>
                  </a:lnTo>
                  <a:lnTo>
                    <a:pt x="59" y="180"/>
                  </a:lnTo>
                  <a:lnTo>
                    <a:pt x="77" y="182"/>
                  </a:lnTo>
                  <a:lnTo>
                    <a:pt x="97" y="185"/>
                  </a:lnTo>
                  <a:lnTo>
                    <a:pt x="115" y="189"/>
                  </a:lnTo>
                  <a:lnTo>
                    <a:pt x="132" y="193"/>
                  </a:lnTo>
                  <a:lnTo>
                    <a:pt x="150" y="198"/>
                  </a:lnTo>
                  <a:lnTo>
                    <a:pt x="167" y="203"/>
                  </a:lnTo>
                  <a:lnTo>
                    <a:pt x="185" y="208"/>
                  </a:lnTo>
                  <a:lnTo>
                    <a:pt x="200" y="214"/>
                  </a:lnTo>
                  <a:lnTo>
                    <a:pt x="216" y="221"/>
                  </a:lnTo>
                  <a:lnTo>
                    <a:pt x="232" y="229"/>
                  </a:lnTo>
                  <a:lnTo>
                    <a:pt x="246" y="236"/>
                  </a:lnTo>
                  <a:lnTo>
                    <a:pt x="260" y="243"/>
                  </a:lnTo>
                  <a:lnTo>
                    <a:pt x="273" y="252"/>
                  </a:lnTo>
                  <a:lnTo>
                    <a:pt x="288" y="261"/>
                  </a:lnTo>
                  <a:lnTo>
                    <a:pt x="302" y="270"/>
                  </a:lnTo>
                  <a:lnTo>
                    <a:pt x="314" y="282"/>
                  </a:lnTo>
                  <a:lnTo>
                    <a:pt x="327" y="292"/>
                  </a:lnTo>
                  <a:lnTo>
                    <a:pt x="338" y="303"/>
                  </a:lnTo>
                  <a:lnTo>
                    <a:pt x="348" y="314"/>
                  </a:lnTo>
                  <a:lnTo>
                    <a:pt x="357" y="327"/>
                  </a:lnTo>
                  <a:lnTo>
                    <a:pt x="365" y="339"/>
                  </a:lnTo>
                  <a:lnTo>
                    <a:pt x="374" y="351"/>
                  </a:lnTo>
                  <a:lnTo>
                    <a:pt x="381" y="363"/>
                  </a:lnTo>
                  <a:lnTo>
                    <a:pt x="386" y="377"/>
                  </a:lnTo>
                  <a:lnTo>
                    <a:pt x="391" y="390"/>
                  </a:lnTo>
                  <a:lnTo>
                    <a:pt x="395" y="403"/>
                  </a:lnTo>
                  <a:lnTo>
                    <a:pt x="397" y="418"/>
                  </a:lnTo>
                  <a:lnTo>
                    <a:pt x="399" y="432"/>
                  </a:lnTo>
                  <a:lnTo>
                    <a:pt x="399" y="446"/>
                  </a:lnTo>
                  <a:lnTo>
                    <a:pt x="399" y="460"/>
                  </a:lnTo>
                  <a:lnTo>
                    <a:pt x="397" y="474"/>
                  </a:lnTo>
                  <a:lnTo>
                    <a:pt x="395" y="488"/>
                  </a:lnTo>
                  <a:lnTo>
                    <a:pt x="391" y="501"/>
                  </a:lnTo>
                  <a:lnTo>
                    <a:pt x="386" y="515"/>
                  </a:lnTo>
                  <a:lnTo>
                    <a:pt x="381" y="528"/>
                  </a:lnTo>
                  <a:lnTo>
                    <a:pt x="374" y="541"/>
                  </a:lnTo>
                  <a:lnTo>
                    <a:pt x="365" y="553"/>
                  </a:lnTo>
                  <a:lnTo>
                    <a:pt x="357" y="566"/>
                  </a:lnTo>
                  <a:lnTo>
                    <a:pt x="348" y="577"/>
                  </a:lnTo>
                  <a:lnTo>
                    <a:pt x="338" y="589"/>
                  </a:lnTo>
                  <a:lnTo>
                    <a:pt x="327" y="599"/>
                  </a:lnTo>
                  <a:lnTo>
                    <a:pt x="314" y="611"/>
                  </a:lnTo>
                  <a:lnTo>
                    <a:pt x="302" y="621"/>
                  </a:lnTo>
                  <a:lnTo>
                    <a:pt x="288" y="631"/>
                  </a:lnTo>
                  <a:lnTo>
                    <a:pt x="273" y="640"/>
                  </a:lnTo>
                  <a:lnTo>
                    <a:pt x="260" y="648"/>
                  </a:lnTo>
                  <a:lnTo>
                    <a:pt x="246" y="657"/>
                  </a:lnTo>
                  <a:lnTo>
                    <a:pt x="232" y="664"/>
                  </a:lnTo>
                  <a:lnTo>
                    <a:pt x="216" y="671"/>
                  </a:lnTo>
                  <a:lnTo>
                    <a:pt x="200" y="677"/>
                  </a:lnTo>
                  <a:lnTo>
                    <a:pt x="185" y="683"/>
                  </a:lnTo>
                  <a:lnTo>
                    <a:pt x="167" y="689"/>
                  </a:lnTo>
                  <a:lnTo>
                    <a:pt x="150" y="694"/>
                  </a:lnTo>
                  <a:lnTo>
                    <a:pt x="132" y="698"/>
                  </a:lnTo>
                  <a:lnTo>
                    <a:pt x="115" y="703"/>
                  </a:lnTo>
                  <a:lnTo>
                    <a:pt x="97" y="707"/>
                  </a:lnTo>
                  <a:lnTo>
                    <a:pt x="77" y="710"/>
                  </a:lnTo>
                  <a:lnTo>
                    <a:pt x="59" y="713"/>
                  </a:lnTo>
                  <a:lnTo>
                    <a:pt x="40" y="714"/>
                  </a:lnTo>
                  <a:lnTo>
                    <a:pt x="20" y="716"/>
                  </a:lnTo>
                  <a:lnTo>
                    <a:pt x="0" y="717"/>
                  </a:lnTo>
                  <a:lnTo>
                    <a:pt x="0" y="674"/>
                  </a:lnTo>
                  <a:lnTo>
                    <a:pt x="18" y="674"/>
                  </a:lnTo>
                  <a:lnTo>
                    <a:pt x="36" y="672"/>
                  </a:lnTo>
                  <a:lnTo>
                    <a:pt x="54" y="671"/>
                  </a:lnTo>
                  <a:lnTo>
                    <a:pt x="72" y="668"/>
                  </a:lnTo>
                  <a:lnTo>
                    <a:pt x="89" y="666"/>
                  </a:lnTo>
                  <a:lnTo>
                    <a:pt x="106" y="662"/>
                  </a:lnTo>
                  <a:lnTo>
                    <a:pt x="122" y="659"/>
                  </a:lnTo>
                  <a:lnTo>
                    <a:pt x="139" y="654"/>
                  </a:lnTo>
                  <a:lnTo>
                    <a:pt x="154" y="649"/>
                  </a:lnTo>
                  <a:lnTo>
                    <a:pt x="169" y="644"/>
                  </a:lnTo>
                  <a:lnTo>
                    <a:pt x="185" y="638"/>
                  </a:lnTo>
                  <a:lnTo>
                    <a:pt x="199" y="632"/>
                  </a:lnTo>
                  <a:lnTo>
                    <a:pt x="213" y="626"/>
                  </a:lnTo>
                  <a:lnTo>
                    <a:pt x="226" y="619"/>
                  </a:lnTo>
                  <a:lnTo>
                    <a:pt x="239" y="612"/>
                  </a:lnTo>
                  <a:lnTo>
                    <a:pt x="252" y="604"/>
                  </a:lnTo>
                  <a:lnTo>
                    <a:pt x="263" y="596"/>
                  </a:lnTo>
                  <a:lnTo>
                    <a:pt x="274" y="588"/>
                  </a:lnTo>
                  <a:lnTo>
                    <a:pt x="286" y="580"/>
                  </a:lnTo>
                  <a:lnTo>
                    <a:pt x="296" y="571"/>
                  </a:lnTo>
                  <a:lnTo>
                    <a:pt x="305" y="562"/>
                  </a:lnTo>
                  <a:lnTo>
                    <a:pt x="314" y="552"/>
                  </a:lnTo>
                  <a:lnTo>
                    <a:pt x="321" y="542"/>
                  </a:lnTo>
                  <a:lnTo>
                    <a:pt x="329" y="533"/>
                  </a:lnTo>
                  <a:lnTo>
                    <a:pt x="336" y="523"/>
                  </a:lnTo>
                  <a:lnTo>
                    <a:pt x="341" y="513"/>
                  </a:lnTo>
                  <a:lnTo>
                    <a:pt x="346" y="501"/>
                  </a:lnTo>
                  <a:lnTo>
                    <a:pt x="350" y="491"/>
                  </a:lnTo>
                  <a:lnTo>
                    <a:pt x="353" y="480"/>
                  </a:lnTo>
                  <a:lnTo>
                    <a:pt x="355" y="469"/>
                  </a:lnTo>
                  <a:lnTo>
                    <a:pt x="357" y="457"/>
                  </a:lnTo>
                  <a:lnTo>
                    <a:pt x="357" y="446"/>
                  </a:lnTo>
                  <a:lnTo>
                    <a:pt x="357" y="435"/>
                  </a:lnTo>
                  <a:lnTo>
                    <a:pt x="355" y="424"/>
                  </a:lnTo>
                  <a:lnTo>
                    <a:pt x="353" y="412"/>
                  </a:lnTo>
                  <a:lnTo>
                    <a:pt x="350" y="401"/>
                  </a:lnTo>
                  <a:lnTo>
                    <a:pt x="346" y="390"/>
                  </a:lnTo>
                  <a:lnTo>
                    <a:pt x="341" y="380"/>
                  </a:lnTo>
                  <a:lnTo>
                    <a:pt x="336" y="370"/>
                  </a:lnTo>
                  <a:lnTo>
                    <a:pt x="329" y="359"/>
                  </a:lnTo>
                  <a:lnTo>
                    <a:pt x="321" y="349"/>
                  </a:lnTo>
                  <a:lnTo>
                    <a:pt x="314" y="340"/>
                  </a:lnTo>
                  <a:lnTo>
                    <a:pt x="305" y="330"/>
                  </a:lnTo>
                  <a:lnTo>
                    <a:pt x="296" y="321"/>
                  </a:lnTo>
                  <a:lnTo>
                    <a:pt x="286" y="312"/>
                  </a:lnTo>
                  <a:lnTo>
                    <a:pt x="274" y="303"/>
                  </a:lnTo>
                  <a:lnTo>
                    <a:pt x="263" y="295"/>
                  </a:lnTo>
                  <a:lnTo>
                    <a:pt x="252" y="287"/>
                  </a:lnTo>
                  <a:lnTo>
                    <a:pt x="239" y="280"/>
                  </a:lnTo>
                  <a:lnTo>
                    <a:pt x="226" y="273"/>
                  </a:lnTo>
                  <a:lnTo>
                    <a:pt x="213" y="265"/>
                  </a:lnTo>
                  <a:lnTo>
                    <a:pt x="199" y="259"/>
                  </a:lnTo>
                  <a:lnTo>
                    <a:pt x="185" y="253"/>
                  </a:lnTo>
                  <a:lnTo>
                    <a:pt x="169" y="248"/>
                  </a:lnTo>
                  <a:lnTo>
                    <a:pt x="154" y="243"/>
                  </a:lnTo>
                  <a:lnTo>
                    <a:pt x="139" y="238"/>
                  </a:lnTo>
                  <a:lnTo>
                    <a:pt x="122" y="234"/>
                  </a:lnTo>
                  <a:lnTo>
                    <a:pt x="106" y="230"/>
                  </a:lnTo>
                  <a:lnTo>
                    <a:pt x="89" y="227"/>
                  </a:lnTo>
                  <a:lnTo>
                    <a:pt x="72" y="223"/>
                  </a:lnTo>
                  <a:lnTo>
                    <a:pt x="54" y="221"/>
                  </a:lnTo>
                  <a:lnTo>
                    <a:pt x="36" y="219"/>
                  </a:lnTo>
                  <a:lnTo>
                    <a:pt x="18" y="218"/>
                  </a:lnTo>
                  <a:lnTo>
                    <a:pt x="0" y="217"/>
                  </a:lnTo>
                  <a:lnTo>
                    <a:pt x="0" y="175"/>
                  </a:lnTo>
                  <a:close/>
                  <a:moveTo>
                    <a:pt x="0" y="86"/>
                  </a:moveTo>
                  <a:lnTo>
                    <a:pt x="26" y="87"/>
                  </a:lnTo>
                  <a:lnTo>
                    <a:pt x="53" y="89"/>
                  </a:lnTo>
                  <a:lnTo>
                    <a:pt x="78" y="92"/>
                  </a:lnTo>
                  <a:lnTo>
                    <a:pt x="104" y="95"/>
                  </a:lnTo>
                  <a:lnTo>
                    <a:pt x="129" y="99"/>
                  </a:lnTo>
                  <a:lnTo>
                    <a:pt x="154" y="104"/>
                  </a:lnTo>
                  <a:lnTo>
                    <a:pt x="177" y="109"/>
                  </a:lnTo>
                  <a:lnTo>
                    <a:pt x="201" y="115"/>
                  </a:lnTo>
                  <a:lnTo>
                    <a:pt x="224" y="122"/>
                  </a:lnTo>
                  <a:lnTo>
                    <a:pt x="247" y="130"/>
                  </a:lnTo>
                  <a:lnTo>
                    <a:pt x="268" y="139"/>
                  </a:lnTo>
                  <a:lnTo>
                    <a:pt x="290" y="147"/>
                  </a:lnTo>
                  <a:lnTo>
                    <a:pt x="310" y="157"/>
                  </a:lnTo>
                  <a:lnTo>
                    <a:pt x="330" y="166"/>
                  </a:lnTo>
                  <a:lnTo>
                    <a:pt x="349" y="178"/>
                  </a:lnTo>
                  <a:lnTo>
                    <a:pt x="366" y="189"/>
                  </a:lnTo>
                  <a:lnTo>
                    <a:pt x="386" y="201"/>
                  </a:lnTo>
                  <a:lnTo>
                    <a:pt x="403" y="214"/>
                  </a:lnTo>
                  <a:lnTo>
                    <a:pt x="420" y="228"/>
                  </a:lnTo>
                  <a:lnTo>
                    <a:pt x="435" y="242"/>
                  </a:lnTo>
                  <a:lnTo>
                    <a:pt x="450" y="257"/>
                  </a:lnTo>
                  <a:lnTo>
                    <a:pt x="463" y="272"/>
                  </a:lnTo>
                  <a:lnTo>
                    <a:pt x="476" y="288"/>
                  </a:lnTo>
                  <a:lnTo>
                    <a:pt x="487" y="304"/>
                  </a:lnTo>
                  <a:lnTo>
                    <a:pt x="497" y="321"/>
                  </a:lnTo>
                  <a:lnTo>
                    <a:pt x="505" y="337"/>
                  </a:lnTo>
                  <a:lnTo>
                    <a:pt x="514" y="354"/>
                  </a:lnTo>
                  <a:lnTo>
                    <a:pt x="520" y="372"/>
                  </a:lnTo>
                  <a:lnTo>
                    <a:pt x="525" y="390"/>
                  </a:lnTo>
                  <a:lnTo>
                    <a:pt x="528" y="408"/>
                  </a:lnTo>
                  <a:lnTo>
                    <a:pt x="530" y="427"/>
                  </a:lnTo>
                  <a:lnTo>
                    <a:pt x="531" y="446"/>
                  </a:lnTo>
                  <a:lnTo>
                    <a:pt x="530" y="465"/>
                  </a:lnTo>
                  <a:lnTo>
                    <a:pt x="528" y="483"/>
                  </a:lnTo>
                  <a:lnTo>
                    <a:pt x="525" y="501"/>
                  </a:lnTo>
                  <a:lnTo>
                    <a:pt x="520" y="520"/>
                  </a:lnTo>
                  <a:lnTo>
                    <a:pt x="514" y="537"/>
                  </a:lnTo>
                  <a:lnTo>
                    <a:pt x="505" y="554"/>
                  </a:lnTo>
                  <a:lnTo>
                    <a:pt x="497" y="571"/>
                  </a:lnTo>
                  <a:lnTo>
                    <a:pt x="487" y="588"/>
                  </a:lnTo>
                  <a:lnTo>
                    <a:pt x="476" y="603"/>
                  </a:lnTo>
                  <a:lnTo>
                    <a:pt x="463" y="620"/>
                  </a:lnTo>
                  <a:lnTo>
                    <a:pt x="450" y="635"/>
                  </a:lnTo>
                  <a:lnTo>
                    <a:pt x="435" y="649"/>
                  </a:lnTo>
                  <a:lnTo>
                    <a:pt x="420" y="664"/>
                  </a:lnTo>
                  <a:lnTo>
                    <a:pt x="403" y="677"/>
                  </a:lnTo>
                  <a:lnTo>
                    <a:pt x="386" y="690"/>
                  </a:lnTo>
                  <a:lnTo>
                    <a:pt x="366" y="703"/>
                  </a:lnTo>
                  <a:lnTo>
                    <a:pt x="349" y="714"/>
                  </a:lnTo>
                  <a:lnTo>
                    <a:pt x="330" y="725"/>
                  </a:lnTo>
                  <a:lnTo>
                    <a:pt x="310" y="735"/>
                  </a:lnTo>
                  <a:lnTo>
                    <a:pt x="290" y="744"/>
                  </a:lnTo>
                  <a:lnTo>
                    <a:pt x="268" y="754"/>
                  </a:lnTo>
                  <a:lnTo>
                    <a:pt x="247" y="762"/>
                  </a:lnTo>
                  <a:lnTo>
                    <a:pt x="224" y="769"/>
                  </a:lnTo>
                  <a:lnTo>
                    <a:pt x="201" y="776"/>
                  </a:lnTo>
                  <a:lnTo>
                    <a:pt x="177" y="782"/>
                  </a:lnTo>
                  <a:lnTo>
                    <a:pt x="154" y="787"/>
                  </a:lnTo>
                  <a:lnTo>
                    <a:pt x="129" y="792"/>
                  </a:lnTo>
                  <a:lnTo>
                    <a:pt x="104" y="797"/>
                  </a:lnTo>
                  <a:lnTo>
                    <a:pt x="78" y="800"/>
                  </a:lnTo>
                  <a:lnTo>
                    <a:pt x="53" y="803"/>
                  </a:lnTo>
                  <a:lnTo>
                    <a:pt x="26" y="805"/>
                  </a:lnTo>
                  <a:lnTo>
                    <a:pt x="0" y="806"/>
                  </a:lnTo>
                  <a:lnTo>
                    <a:pt x="0" y="763"/>
                  </a:lnTo>
                  <a:lnTo>
                    <a:pt x="25" y="762"/>
                  </a:lnTo>
                  <a:lnTo>
                    <a:pt x="50" y="760"/>
                  </a:lnTo>
                  <a:lnTo>
                    <a:pt x="74" y="758"/>
                  </a:lnTo>
                  <a:lnTo>
                    <a:pt x="98" y="755"/>
                  </a:lnTo>
                  <a:lnTo>
                    <a:pt x="121" y="751"/>
                  </a:lnTo>
                  <a:lnTo>
                    <a:pt x="145" y="746"/>
                  </a:lnTo>
                  <a:lnTo>
                    <a:pt x="167" y="741"/>
                  </a:lnTo>
                  <a:lnTo>
                    <a:pt x="190" y="735"/>
                  </a:lnTo>
                  <a:lnTo>
                    <a:pt x="211" y="728"/>
                  </a:lnTo>
                  <a:lnTo>
                    <a:pt x="232" y="721"/>
                  </a:lnTo>
                  <a:lnTo>
                    <a:pt x="252" y="714"/>
                  </a:lnTo>
                  <a:lnTo>
                    <a:pt x="272" y="706"/>
                  </a:lnTo>
                  <a:lnTo>
                    <a:pt x="292" y="696"/>
                  </a:lnTo>
                  <a:lnTo>
                    <a:pt x="310" y="687"/>
                  </a:lnTo>
                  <a:lnTo>
                    <a:pt x="328" y="677"/>
                  </a:lnTo>
                  <a:lnTo>
                    <a:pt x="345" y="667"/>
                  </a:lnTo>
                  <a:lnTo>
                    <a:pt x="360" y="656"/>
                  </a:lnTo>
                  <a:lnTo>
                    <a:pt x="377" y="644"/>
                  </a:lnTo>
                  <a:lnTo>
                    <a:pt x="391" y="632"/>
                  </a:lnTo>
                  <a:lnTo>
                    <a:pt x="404" y="620"/>
                  </a:lnTo>
                  <a:lnTo>
                    <a:pt x="417" y="608"/>
                  </a:lnTo>
                  <a:lnTo>
                    <a:pt x="430" y="594"/>
                  </a:lnTo>
                  <a:lnTo>
                    <a:pt x="440" y="581"/>
                  </a:lnTo>
                  <a:lnTo>
                    <a:pt x="450" y="567"/>
                  </a:lnTo>
                  <a:lnTo>
                    <a:pt x="459" y="552"/>
                  </a:lnTo>
                  <a:lnTo>
                    <a:pt x="467" y="538"/>
                  </a:lnTo>
                  <a:lnTo>
                    <a:pt x="474" y="523"/>
                  </a:lnTo>
                  <a:lnTo>
                    <a:pt x="479" y="508"/>
                  </a:lnTo>
                  <a:lnTo>
                    <a:pt x="483" y="493"/>
                  </a:lnTo>
                  <a:lnTo>
                    <a:pt x="486" y="478"/>
                  </a:lnTo>
                  <a:lnTo>
                    <a:pt x="488" y="461"/>
                  </a:lnTo>
                  <a:lnTo>
                    <a:pt x="489" y="446"/>
                  </a:lnTo>
                  <a:lnTo>
                    <a:pt x="488" y="430"/>
                  </a:lnTo>
                  <a:lnTo>
                    <a:pt x="486" y="415"/>
                  </a:lnTo>
                  <a:lnTo>
                    <a:pt x="483" y="398"/>
                  </a:lnTo>
                  <a:lnTo>
                    <a:pt x="479" y="383"/>
                  </a:lnTo>
                  <a:lnTo>
                    <a:pt x="474" y="369"/>
                  </a:lnTo>
                  <a:lnTo>
                    <a:pt x="467" y="353"/>
                  </a:lnTo>
                  <a:lnTo>
                    <a:pt x="459" y="339"/>
                  </a:lnTo>
                  <a:lnTo>
                    <a:pt x="450" y="325"/>
                  </a:lnTo>
                  <a:lnTo>
                    <a:pt x="440" y="310"/>
                  </a:lnTo>
                  <a:lnTo>
                    <a:pt x="430" y="297"/>
                  </a:lnTo>
                  <a:lnTo>
                    <a:pt x="417" y="284"/>
                  </a:lnTo>
                  <a:lnTo>
                    <a:pt x="404" y="272"/>
                  </a:lnTo>
                  <a:lnTo>
                    <a:pt x="391" y="259"/>
                  </a:lnTo>
                  <a:lnTo>
                    <a:pt x="377" y="247"/>
                  </a:lnTo>
                  <a:lnTo>
                    <a:pt x="360" y="236"/>
                  </a:lnTo>
                  <a:lnTo>
                    <a:pt x="345" y="225"/>
                  </a:lnTo>
                  <a:lnTo>
                    <a:pt x="328" y="214"/>
                  </a:lnTo>
                  <a:lnTo>
                    <a:pt x="310" y="204"/>
                  </a:lnTo>
                  <a:lnTo>
                    <a:pt x="292" y="195"/>
                  </a:lnTo>
                  <a:lnTo>
                    <a:pt x="272" y="186"/>
                  </a:lnTo>
                  <a:lnTo>
                    <a:pt x="252" y="178"/>
                  </a:lnTo>
                  <a:lnTo>
                    <a:pt x="232" y="170"/>
                  </a:lnTo>
                  <a:lnTo>
                    <a:pt x="211" y="163"/>
                  </a:lnTo>
                  <a:lnTo>
                    <a:pt x="190" y="156"/>
                  </a:lnTo>
                  <a:lnTo>
                    <a:pt x="167" y="151"/>
                  </a:lnTo>
                  <a:lnTo>
                    <a:pt x="145" y="145"/>
                  </a:lnTo>
                  <a:lnTo>
                    <a:pt x="121" y="141"/>
                  </a:lnTo>
                  <a:lnTo>
                    <a:pt x="98" y="137"/>
                  </a:lnTo>
                  <a:lnTo>
                    <a:pt x="74" y="134"/>
                  </a:lnTo>
                  <a:lnTo>
                    <a:pt x="50" y="132"/>
                  </a:lnTo>
                  <a:lnTo>
                    <a:pt x="25" y="130"/>
                  </a:lnTo>
                  <a:lnTo>
                    <a:pt x="0" y="128"/>
                  </a:lnTo>
                  <a:lnTo>
                    <a:pt x="0" y="86"/>
                  </a:lnTo>
                  <a:close/>
                  <a:moveTo>
                    <a:pt x="0" y="0"/>
                  </a:moveTo>
                  <a:lnTo>
                    <a:pt x="34" y="1"/>
                  </a:lnTo>
                  <a:lnTo>
                    <a:pt x="68" y="3"/>
                  </a:lnTo>
                  <a:lnTo>
                    <a:pt x="101" y="6"/>
                  </a:lnTo>
                  <a:lnTo>
                    <a:pt x="134" y="10"/>
                  </a:lnTo>
                  <a:lnTo>
                    <a:pt x="165" y="15"/>
                  </a:lnTo>
                  <a:lnTo>
                    <a:pt x="197" y="21"/>
                  </a:lnTo>
                  <a:lnTo>
                    <a:pt x="227" y="27"/>
                  </a:lnTo>
                  <a:lnTo>
                    <a:pt x="258" y="36"/>
                  </a:lnTo>
                  <a:lnTo>
                    <a:pt x="288" y="45"/>
                  </a:lnTo>
                  <a:lnTo>
                    <a:pt x="316" y="54"/>
                  </a:lnTo>
                  <a:lnTo>
                    <a:pt x="344" y="64"/>
                  </a:lnTo>
                  <a:lnTo>
                    <a:pt x="372" y="75"/>
                  </a:lnTo>
                  <a:lnTo>
                    <a:pt x="397" y="88"/>
                  </a:lnTo>
                  <a:lnTo>
                    <a:pt x="423" y="100"/>
                  </a:lnTo>
                  <a:lnTo>
                    <a:pt x="447" y="113"/>
                  </a:lnTo>
                  <a:lnTo>
                    <a:pt x="470" y="127"/>
                  </a:lnTo>
                  <a:lnTo>
                    <a:pt x="493" y="143"/>
                  </a:lnTo>
                  <a:lnTo>
                    <a:pt x="516" y="159"/>
                  </a:lnTo>
                  <a:lnTo>
                    <a:pt x="537" y="177"/>
                  </a:lnTo>
                  <a:lnTo>
                    <a:pt x="556" y="194"/>
                  </a:lnTo>
                  <a:lnTo>
                    <a:pt x="575" y="212"/>
                  </a:lnTo>
                  <a:lnTo>
                    <a:pt x="592" y="231"/>
                  </a:lnTo>
                  <a:lnTo>
                    <a:pt x="607" y="250"/>
                  </a:lnTo>
                  <a:lnTo>
                    <a:pt x="622" y="270"/>
                  </a:lnTo>
                  <a:lnTo>
                    <a:pt x="634" y="291"/>
                  </a:lnTo>
                  <a:lnTo>
                    <a:pt x="645" y="311"/>
                  </a:lnTo>
                  <a:lnTo>
                    <a:pt x="654" y="333"/>
                  </a:lnTo>
                  <a:lnTo>
                    <a:pt x="663" y="355"/>
                  </a:lnTo>
                  <a:lnTo>
                    <a:pt x="669" y="377"/>
                  </a:lnTo>
                  <a:lnTo>
                    <a:pt x="674" y="399"/>
                  </a:lnTo>
                  <a:lnTo>
                    <a:pt x="676" y="423"/>
                  </a:lnTo>
                  <a:lnTo>
                    <a:pt x="677" y="446"/>
                  </a:lnTo>
                  <a:lnTo>
                    <a:pt x="676" y="469"/>
                  </a:lnTo>
                  <a:lnTo>
                    <a:pt x="674" y="492"/>
                  </a:lnTo>
                  <a:lnTo>
                    <a:pt x="669" y="515"/>
                  </a:lnTo>
                  <a:lnTo>
                    <a:pt x="663" y="537"/>
                  </a:lnTo>
                  <a:lnTo>
                    <a:pt x="654" y="559"/>
                  </a:lnTo>
                  <a:lnTo>
                    <a:pt x="645" y="580"/>
                  </a:lnTo>
                  <a:lnTo>
                    <a:pt x="634" y="601"/>
                  </a:lnTo>
                  <a:lnTo>
                    <a:pt x="622" y="622"/>
                  </a:lnTo>
                  <a:lnTo>
                    <a:pt x="607" y="641"/>
                  </a:lnTo>
                  <a:lnTo>
                    <a:pt x="592" y="661"/>
                  </a:lnTo>
                  <a:lnTo>
                    <a:pt x="575" y="680"/>
                  </a:lnTo>
                  <a:lnTo>
                    <a:pt x="556" y="697"/>
                  </a:lnTo>
                  <a:lnTo>
                    <a:pt x="537" y="716"/>
                  </a:lnTo>
                  <a:lnTo>
                    <a:pt x="516" y="732"/>
                  </a:lnTo>
                  <a:lnTo>
                    <a:pt x="493" y="749"/>
                  </a:lnTo>
                  <a:lnTo>
                    <a:pt x="470" y="764"/>
                  </a:lnTo>
                  <a:lnTo>
                    <a:pt x="447" y="778"/>
                  </a:lnTo>
                  <a:lnTo>
                    <a:pt x="423" y="791"/>
                  </a:lnTo>
                  <a:lnTo>
                    <a:pt x="397" y="805"/>
                  </a:lnTo>
                  <a:lnTo>
                    <a:pt x="372" y="816"/>
                  </a:lnTo>
                  <a:lnTo>
                    <a:pt x="344" y="827"/>
                  </a:lnTo>
                  <a:lnTo>
                    <a:pt x="316" y="837"/>
                  </a:lnTo>
                  <a:lnTo>
                    <a:pt x="288" y="848"/>
                  </a:lnTo>
                  <a:lnTo>
                    <a:pt x="258" y="856"/>
                  </a:lnTo>
                  <a:lnTo>
                    <a:pt x="227" y="864"/>
                  </a:lnTo>
                  <a:lnTo>
                    <a:pt x="197" y="871"/>
                  </a:lnTo>
                  <a:lnTo>
                    <a:pt x="165" y="877"/>
                  </a:lnTo>
                  <a:lnTo>
                    <a:pt x="134" y="882"/>
                  </a:lnTo>
                  <a:lnTo>
                    <a:pt x="101" y="886"/>
                  </a:lnTo>
                  <a:lnTo>
                    <a:pt x="68" y="889"/>
                  </a:lnTo>
                  <a:lnTo>
                    <a:pt x="34" y="892"/>
                  </a:lnTo>
                  <a:lnTo>
                    <a:pt x="0" y="893"/>
                  </a:lnTo>
                  <a:lnTo>
                    <a:pt x="0" y="851"/>
                  </a:lnTo>
                  <a:lnTo>
                    <a:pt x="32" y="850"/>
                  </a:lnTo>
                  <a:lnTo>
                    <a:pt x="65" y="848"/>
                  </a:lnTo>
                  <a:lnTo>
                    <a:pt x="97" y="845"/>
                  </a:lnTo>
                  <a:lnTo>
                    <a:pt x="127" y="840"/>
                  </a:lnTo>
                  <a:lnTo>
                    <a:pt x="158" y="835"/>
                  </a:lnTo>
                  <a:lnTo>
                    <a:pt x="189" y="830"/>
                  </a:lnTo>
                  <a:lnTo>
                    <a:pt x="217" y="823"/>
                  </a:lnTo>
                  <a:lnTo>
                    <a:pt x="246" y="816"/>
                  </a:lnTo>
                  <a:lnTo>
                    <a:pt x="274" y="808"/>
                  </a:lnTo>
                  <a:lnTo>
                    <a:pt x="302" y="799"/>
                  </a:lnTo>
                  <a:lnTo>
                    <a:pt x="328" y="788"/>
                  </a:lnTo>
                  <a:lnTo>
                    <a:pt x="354" y="778"/>
                  </a:lnTo>
                  <a:lnTo>
                    <a:pt x="379" y="767"/>
                  </a:lnTo>
                  <a:lnTo>
                    <a:pt x="402" y="755"/>
                  </a:lnTo>
                  <a:lnTo>
                    <a:pt x="426" y="742"/>
                  </a:lnTo>
                  <a:lnTo>
                    <a:pt x="448" y="729"/>
                  </a:lnTo>
                  <a:lnTo>
                    <a:pt x="469" y="715"/>
                  </a:lnTo>
                  <a:lnTo>
                    <a:pt x="489" y="701"/>
                  </a:lnTo>
                  <a:lnTo>
                    <a:pt x="508" y="685"/>
                  </a:lnTo>
                  <a:lnTo>
                    <a:pt x="526" y="669"/>
                  </a:lnTo>
                  <a:lnTo>
                    <a:pt x="542" y="653"/>
                  </a:lnTo>
                  <a:lnTo>
                    <a:pt x="557" y="636"/>
                  </a:lnTo>
                  <a:lnTo>
                    <a:pt x="572" y="619"/>
                  </a:lnTo>
                  <a:lnTo>
                    <a:pt x="585" y="601"/>
                  </a:lnTo>
                  <a:lnTo>
                    <a:pt x="596" y="583"/>
                  </a:lnTo>
                  <a:lnTo>
                    <a:pt x="606" y="565"/>
                  </a:lnTo>
                  <a:lnTo>
                    <a:pt x="615" y="545"/>
                  </a:lnTo>
                  <a:lnTo>
                    <a:pt x="622" y="526"/>
                  </a:lnTo>
                  <a:lnTo>
                    <a:pt x="628" y="506"/>
                  </a:lnTo>
                  <a:lnTo>
                    <a:pt x="632" y="486"/>
                  </a:lnTo>
                  <a:lnTo>
                    <a:pt x="634" y="467"/>
                  </a:lnTo>
                  <a:lnTo>
                    <a:pt x="635" y="446"/>
                  </a:lnTo>
                  <a:lnTo>
                    <a:pt x="634" y="426"/>
                  </a:lnTo>
                  <a:lnTo>
                    <a:pt x="632" y="405"/>
                  </a:lnTo>
                  <a:lnTo>
                    <a:pt x="628" y="385"/>
                  </a:lnTo>
                  <a:lnTo>
                    <a:pt x="622" y="365"/>
                  </a:lnTo>
                  <a:lnTo>
                    <a:pt x="615" y="346"/>
                  </a:lnTo>
                  <a:lnTo>
                    <a:pt x="606" y="328"/>
                  </a:lnTo>
                  <a:lnTo>
                    <a:pt x="596" y="309"/>
                  </a:lnTo>
                  <a:lnTo>
                    <a:pt x="585" y="291"/>
                  </a:lnTo>
                  <a:lnTo>
                    <a:pt x="572" y="274"/>
                  </a:lnTo>
                  <a:lnTo>
                    <a:pt x="557" y="256"/>
                  </a:lnTo>
                  <a:lnTo>
                    <a:pt x="542" y="239"/>
                  </a:lnTo>
                  <a:lnTo>
                    <a:pt x="526" y="222"/>
                  </a:lnTo>
                  <a:lnTo>
                    <a:pt x="508" y="207"/>
                  </a:lnTo>
                  <a:lnTo>
                    <a:pt x="489" y="192"/>
                  </a:lnTo>
                  <a:lnTo>
                    <a:pt x="469" y="177"/>
                  </a:lnTo>
                  <a:lnTo>
                    <a:pt x="448" y="163"/>
                  </a:lnTo>
                  <a:lnTo>
                    <a:pt x="426" y="150"/>
                  </a:lnTo>
                  <a:lnTo>
                    <a:pt x="402" y="137"/>
                  </a:lnTo>
                  <a:lnTo>
                    <a:pt x="379" y="124"/>
                  </a:lnTo>
                  <a:lnTo>
                    <a:pt x="354" y="113"/>
                  </a:lnTo>
                  <a:lnTo>
                    <a:pt x="328" y="103"/>
                  </a:lnTo>
                  <a:lnTo>
                    <a:pt x="302" y="93"/>
                  </a:lnTo>
                  <a:lnTo>
                    <a:pt x="274" y="85"/>
                  </a:lnTo>
                  <a:lnTo>
                    <a:pt x="246" y="75"/>
                  </a:lnTo>
                  <a:lnTo>
                    <a:pt x="217" y="68"/>
                  </a:lnTo>
                  <a:lnTo>
                    <a:pt x="189" y="62"/>
                  </a:lnTo>
                  <a:lnTo>
                    <a:pt x="158" y="56"/>
                  </a:lnTo>
                  <a:lnTo>
                    <a:pt x="127" y="51"/>
                  </a:lnTo>
                  <a:lnTo>
                    <a:pt x="97" y="48"/>
                  </a:lnTo>
                  <a:lnTo>
                    <a:pt x="65" y="45"/>
                  </a:lnTo>
                  <a:lnTo>
                    <a:pt x="32" y="43"/>
                  </a:lnTo>
                  <a:lnTo>
                    <a:pt x="0" y="42"/>
                  </a:lnTo>
                  <a:lnTo>
                    <a:pt x="0" y="0"/>
                  </a:lnTo>
                  <a:close/>
                </a:path>
              </a:pathLst>
            </a:custGeom>
            <a:grp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defTabSz="914362" fontAlgn="base">
                <a:spcBef>
                  <a:spcPct val="0"/>
                </a:spcBef>
                <a:spcAft>
                  <a:spcPct val="0"/>
                </a:spcAft>
                <a:defRPr/>
              </a:pPr>
              <a:endParaRPr lang="en-US" sz="1200" kern="0">
                <a:solidFill>
                  <a:srgbClr val="000000"/>
                </a:solidFill>
                <a:latin typeface="Gill Sans" charset="0"/>
                <a:ea typeface="ヒラギノ角ゴ ProN W3" charset="-128"/>
                <a:sym typeface="Gill Sans" charset="0"/>
              </a:endParaRPr>
            </a:p>
          </p:txBody>
        </p:sp>
      </p:grpSp>
      <p:grpSp>
        <p:nvGrpSpPr>
          <p:cNvPr id="3" name="Group 2"/>
          <p:cNvGrpSpPr/>
          <p:nvPr/>
        </p:nvGrpSpPr>
        <p:grpSpPr>
          <a:xfrm>
            <a:off x="5815919" y="3403039"/>
            <a:ext cx="720400" cy="720400"/>
            <a:chOff x="5873069" y="3904889"/>
            <a:chExt cx="720400" cy="720400"/>
          </a:xfrm>
        </p:grpSpPr>
        <p:sp>
          <p:nvSpPr>
            <p:cNvPr id="186" name="Oval 185"/>
            <p:cNvSpPr/>
            <p:nvPr/>
          </p:nvSpPr>
          <p:spPr>
            <a:xfrm>
              <a:off x="5873069" y="3904889"/>
              <a:ext cx="720400" cy="720400"/>
            </a:xfrm>
            <a:prstGeom prst="ellipse">
              <a:avLst/>
            </a:prstGeom>
            <a:gradFill flip="none" rotWithShape="1">
              <a:gsLst>
                <a:gs pos="1000">
                  <a:schemeClr val="accent2">
                    <a:alpha val="20000"/>
                  </a:schemeClr>
                </a:gs>
                <a:gs pos="100000">
                  <a:schemeClr val="accent2"/>
                </a:gs>
              </a:gsLst>
              <a:lin ang="13500000" scaled="1"/>
              <a:tileRect/>
            </a:gradFill>
            <a:ln w="9525" cap="flat" cmpd="sng" algn="ctr">
              <a:solidFill>
                <a:schemeClr val="accent6">
                  <a:lumMod val="40000"/>
                  <a:lumOff val="60000"/>
                  <a:alpha val="47000"/>
                </a:scheme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286" eaLnBrk="0" fontAlgn="base" hangingPunct="0">
                <a:lnSpc>
                  <a:spcPct val="90000"/>
                </a:lnSpc>
                <a:spcBef>
                  <a:spcPct val="0"/>
                </a:spcBef>
                <a:spcAft>
                  <a:spcPct val="0"/>
                </a:spcAft>
              </a:pPr>
              <a:endParaRPr lang="en-US" sz="1600" dirty="0">
                <a:solidFill>
                  <a:srgbClr val="FFFFFF"/>
                </a:solidFill>
                <a:cs typeface="Arial" charset="0"/>
              </a:endParaRPr>
            </a:p>
          </p:txBody>
        </p:sp>
        <p:sp>
          <p:nvSpPr>
            <p:cNvPr id="101" name="Oval 100"/>
            <p:cNvSpPr/>
            <p:nvPr/>
          </p:nvSpPr>
          <p:spPr>
            <a:xfrm>
              <a:off x="6024539" y="4057524"/>
              <a:ext cx="410692" cy="410692"/>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5" name="Freeform 36"/>
            <p:cNvSpPr>
              <a:spLocks noEditPoints="1"/>
            </p:cNvSpPr>
            <p:nvPr/>
          </p:nvSpPr>
          <p:spPr bwMode="auto">
            <a:xfrm>
              <a:off x="6056610" y="4084773"/>
              <a:ext cx="350736" cy="214969"/>
            </a:xfrm>
            <a:custGeom>
              <a:avLst/>
              <a:gdLst>
                <a:gd name="T0" fmla="*/ 260 w 520"/>
                <a:gd name="T1" fmla="*/ 0 h 258"/>
                <a:gd name="T2" fmla="*/ 0 w 520"/>
                <a:gd name="T3" fmla="*/ 226 h 258"/>
                <a:gd name="T4" fmla="*/ 44 w 520"/>
                <a:gd name="T5" fmla="*/ 258 h 258"/>
                <a:gd name="T6" fmla="*/ 476 w 520"/>
                <a:gd name="T7" fmla="*/ 258 h 258"/>
                <a:gd name="T8" fmla="*/ 520 w 520"/>
                <a:gd name="T9" fmla="*/ 226 h 258"/>
                <a:gd name="T10" fmla="*/ 260 w 520"/>
                <a:gd name="T11" fmla="*/ 0 h 258"/>
                <a:gd name="T12" fmla="*/ 42 w 520"/>
                <a:gd name="T13" fmla="*/ 173 h 258"/>
                <a:gd name="T14" fmla="*/ 28 w 520"/>
                <a:gd name="T15" fmla="*/ 179 h 258"/>
                <a:gd name="T16" fmla="*/ 16 w 520"/>
                <a:gd name="T17" fmla="*/ 174 h 258"/>
                <a:gd name="T18" fmla="*/ 22 w 520"/>
                <a:gd name="T19" fmla="*/ 154 h 258"/>
                <a:gd name="T20" fmla="*/ 36 w 520"/>
                <a:gd name="T21" fmla="*/ 160 h 258"/>
                <a:gd name="T22" fmla="*/ 42 w 520"/>
                <a:gd name="T23" fmla="*/ 173 h 258"/>
                <a:gd name="T24" fmla="*/ 345 w 520"/>
                <a:gd name="T25" fmla="*/ 32 h 258"/>
                <a:gd name="T26" fmla="*/ 349 w 520"/>
                <a:gd name="T27" fmla="*/ 22 h 258"/>
                <a:gd name="T28" fmla="*/ 369 w 520"/>
                <a:gd name="T29" fmla="*/ 29 h 258"/>
                <a:gd name="T30" fmla="*/ 364 w 520"/>
                <a:gd name="T31" fmla="*/ 40 h 258"/>
                <a:gd name="T32" fmla="*/ 351 w 520"/>
                <a:gd name="T33" fmla="*/ 45 h 258"/>
                <a:gd name="T34" fmla="*/ 345 w 520"/>
                <a:gd name="T35" fmla="*/ 32 h 258"/>
                <a:gd name="T36" fmla="*/ 250 w 520"/>
                <a:gd name="T37" fmla="*/ 9 h 258"/>
                <a:gd name="T38" fmla="*/ 260 w 520"/>
                <a:gd name="T39" fmla="*/ 8 h 258"/>
                <a:gd name="T40" fmla="*/ 271 w 520"/>
                <a:gd name="T41" fmla="*/ 9 h 258"/>
                <a:gd name="T42" fmla="*/ 271 w 520"/>
                <a:gd name="T43" fmla="*/ 17 h 258"/>
                <a:gd name="T44" fmla="*/ 260 w 520"/>
                <a:gd name="T45" fmla="*/ 27 h 258"/>
                <a:gd name="T46" fmla="*/ 250 w 520"/>
                <a:gd name="T47" fmla="*/ 17 h 258"/>
                <a:gd name="T48" fmla="*/ 250 w 520"/>
                <a:gd name="T49" fmla="*/ 9 h 258"/>
                <a:gd name="T50" fmla="*/ 93 w 520"/>
                <a:gd name="T51" fmla="*/ 97 h 258"/>
                <a:gd name="T52" fmla="*/ 79 w 520"/>
                <a:gd name="T53" fmla="*/ 97 h 258"/>
                <a:gd name="T54" fmla="*/ 68 w 520"/>
                <a:gd name="T55" fmla="*/ 86 h 258"/>
                <a:gd name="T56" fmla="*/ 83 w 520"/>
                <a:gd name="T57" fmla="*/ 71 h 258"/>
                <a:gd name="T58" fmla="*/ 93 w 520"/>
                <a:gd name="T59" fmla="*/ 82 h 258"/>
                <a:gd name="T60" fmla="*/ 93 w 520"/>
                <a:gd name="T61" fmla="*/ 97 h 258"/>
                <a:gd name="T62" fmla="*/ 170 w 520"/>
                <a:gd name="T63" fmla="*/ 45 h 258"/>
                <a:gd name="T64" fmla="*/ 156 w 520"/>
                <a:gd name="T65" fmla="*/ 40 h 258"/>
                <a:gd name="T66" fmla="*/ 152 w 520"/>
                <a:gd name="T67" fmla="*/ 30 h 258"/>
                <a:gd name="T68" fmla="*/ 172 w 520"/>
                <a:gd name="T69" fmla="*/ 22 h 258"/>
                <a:gd name="T70" fmla="*/ 175 w 520"/>
                <a:gd name="T71" fmla="*/ 32 h 258"/>
                <a:gd name="T72" fmla="*/ 170 w 520"/>
                <a:gd name="T73" fmla="*/ 45 h 258"/>
                <a:gd name="T74" fmla="*/ 283 w 520"/>
                <a:gd name="T75" fmla="*/ 229 h 258"/>
                <a:gd name="T76" fmla="*/ 250 w 520"/>
                <a:gd name="T77" fmla="*/ 231 h 258"/>
                <a:gd name="T78" fmla="*/ 248 w 520"/>
                <a:gd name="T79" fmla="*/ 197 h 258"/>
                <a:gd name="T80" fmla="*/ 374 w 520"/>
                <a:gd name="T81" fmla="*/ 88 h 258"/>
                <a:gd name="T82" fmla="*/ 378 w 520"/>
                <a:gd name="T83" fmla="*/ 91 h 258"/>
                <a:gd name="T84" fmla="*/ 283 w 520"/>
                <a:gd name="T85" fmla="*/ 229 h 258"/>
                <a:gd name="T86" fmla="*/ 442 w 520"/>
                <a:gd name="T87" fmla="*/ 97 h 258"/>
                <a:gd name="T88" fmla="*/ 427 w 520"/>
                <a:gd name="T89" fmla="*/ 97 h 258"/>
                <a:gd name="T90" fmla="*/ 427 w 520"/>
                <a:gd name="T91" fmla="*/ 82 h 258"/>
                <a:gd name="T92" fmla="*/ 438 w 520"/>
                <a:gd name="T93" fmla="*/ 71 h 258"/>
                <a:gd name="T94" fmla="*/ 453 w 520"/>
                <a:gd name="T95" fmla="*/ 86 h 258"/>
                <a:gd name="T96" fmla="*/ 442 w 520"/>
                <a:gd name="T97" fmla="*/ 97 h 258"/>
                <a:gd name="T98" fmla="*/ 492 w 520"/>
                <a:gd name="T99" fmla="*/ 179 h 258"/>
                <a:gd name="T100" fmla="*/ 479 w 520"/>
                <a:gd name="T101" fmla="*/ 173 h 258"/>
                <a:gd name="T102" fmla="*/ 484 w 520"/>
                <a:gd name="T103" fmla="*/ 159 h 258"/>
                <a:gd name="T104" fmla="*/ 498 w 520"/>
                <a:gd name="T105" fmla="*/ 154 h 258"/>
                <a:gd name="T106" fmla="*/ 505 w 520"/>
                <a:gd name="T107" fmla="*/ 173 h 258"/>
                <a:gd name="T108" fmla="*/ 492 w 520"/>
                <a:gd name="T109" fmla="*/ 17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258">
                  <a:moveTo>
                    <a:pt x="260" y="0"/>
                  </a:moveTo>
                  <a:cubicBezTo>
                    <a:pt x="117" y="0"/>
                    <a:pt x="0" y="101"/>
                    <a:pt x="0" y="226"/>
                  </a:cubicBezTo>
                  <a:cubicBezTo>
                    <a:pt x="0" y="247"/>
                    <a:pt x="15" y="258"/>
                    <a:pt x="44" y="258"/>
                  </a:cubicBezTo>
                  <a:cubicBezTo>
                    <a:pt x="476" y="258"/>
                    <a:pt x="476" y="258"/>
                    <a:pt x="476" y="258"/>
                  </a:cubicBezTo>
                  <a:cubicBezTo>
                    <a:pt x="506" y="258"/>
                    <a:pt x="520" y="247"/>
                    <a:pt x="520" y="226"/>
                  </a:cubicBezTo>
                  <a:cubicBezTo>
                    <a:pt x="520" y="101"/>
                    <a:pt x="404" y="0"/>
                    <a:pt x="260" y="0"/>
                  </a:cubicBezTo>
                  <a:close/>
                  <a:moveTo>
                    <a:pt x="42" y="173"/>
                  </a:moveTo>
                  <a:cubicBezTo>
                    <a:pt x="40" y="179"/>
                    <a:pt x="34" y="181"/>
                    <a:pt x="28" y="179"/>
                  </a:cubicBezTo>
                  <a:cubicBezTo>
                    <a:pt x="16" y="174"/>
                    <a:pt x="16" y="174"/>
                    <a:pt x="16" y="174"/>
                  </a:cubicBezTo>
                  <a:cubicBezTo>
                    <a:pt x="18" y="167"/>
                    <a:pt x="20" y="160"/>
                    <a:pt x="22" y="154"/>
                  </a:cubicBezTo>
                  <a:cubicBezTo>
                    <a:pt x="36" y="160"/>
                    <a:pt x="36" y="160"/>
                    <a:pt x="36" y="160"/>
                  </a:cubicBezTo>
                  <a:cubicBezTo>
                    <a:pt x="42" y="162"/>
                    <a:pt x="44" y="168"/>
                    <a:pt x="42" y="173"/>
                  </a:cubicBezTo>
                  <a:close/>
                  <a:moveTo>
                    <a:pt x="345" y="32"/>
                  </a:moveTo>
                  <a:cubicBezTo>
                    <a:pt x="349" y="22"/>
                    <a:pt x="349" y="22"/>
                    <a:pt x="349" y="22"/>
                  </a:cubicBezTo>
                  <a:cubicBezTo>
                    <a:pt x="356" y="24"/>
                    <a:pt x="362" y="27"/>
                    <a:pt x="369" y="29"/>
                  </a:cubicBezTo>
                  <a:cubicBezTo>
                    <a:pt x="364" y="40"/>
                    <a:pt x="364" y="40"/>
                    <a:pt x="364" y="40"/>
                  </a:cubicBezTo>
                  <a:cubicBezTo>
                    <a:pt x="362" y="45"/>
                    <a:pt x="356" y="48"/>
                    <a:pt x="351" y="45"/>
                  </a:cubicBezTo>
                  <a:cubicBezTo>
                    <a:pt x="345" y="43"/>
                    <a:pt x="343" y="37"/>
                    <a:pt x="345" y="32"/>
                  </a:cubicBezTo>
                  <a:close/>
                  <a:moveTo>
                    <a:pt x="250" y="9"/>
                  </a:moveTo>
                  <a:cubicBezTo>
                    <a:pt x="253" y="8"/>
                    <a:pt x="257" y="8"/>
                    <a:pt x="260" y="8"/>
                  </a:cubicBezTo>
                  <a:cubicBezTo>
                    <a:pt x="264" y="8"/>
                    <a:pt x="267" y="8"/>
                    <a:pt x="271" y="9"/>
                  </a:cubicBezTo>
                  <a:cubicBezTo>
                    <a:pt x="271" y="17"/>
                    <a:pt x="271" y="17"/>
                    <a:pt x="271" y="17"/>
                  </a:cubicBezTo>
                  <a:cubicBezTo>
                    <a:pt x="271" y="23"/>
                    <a:pt x="266" y="27"/>
                    <a:pt x="260" y="27"/>
                  </a:cubicBezTo>
                  <a:cubicBezTo>
                    <a:pt x="255" y="27"/>
                    <a:pt x="250" y="23"/>
                    <a:pt x="250" y="17"/>
                  </a:cubicBezTo>
                  <a:lnTo>
                    <a:pt x="250" y="9"/>
                  </a:lnTo>
                  <a:close/>
                  <a:moveTo>
                    <a:pt x="93" y="97"/>
                  </a:moveTo>
                  <a:cubicBezTo>
                    <a:pt x="89" y="101"/>
                    <a:pt x="83" y="101"/>
                    <a:pt x="79" y="97"/>
                  </a:cubicBezTo>
                  <a:cubicBezTo>
                    <a:pt x="68" y="86"/>
                    <a:pt x="68" y="86"/>
                    <a:pt x="68" y="86"/>
                  </a:cubicBezTo>
                  <a:cubicBezTo>
                    <a:pt x="73" y="81"/>
                    <a:pt x="78" y="76"/>
                    <a:pt x="83" y="71"/>
                  </a:cubicBezTo>
                  <a:cubicBezTo>
                    <a:pt x="93" y="82"/>
                    <a:pt x="93" y="82"/>
                    <a:pt x="93" y="82"/>
                  </a:cubicBezTo>
                  <a:cubicBezTo>
                    <a:pt x="97" y="86"/>
                    <a:pt x="97" y="93"/>
                    <a:pt x="93" y="97"/>
                  </a:cubicBezTo>
                  <a:close/>
                  <a:moveTo>
                    <a:pt x="170" y="45"/>
                  </a:moveTo>
                  <a:cubicBezTo>
                    <a:pt x="164" y="48"/>
                    <a:pt x="158" y="45"/>
                    <a:pt x="156" y="40"/>
                  </a:cubicBezTo>
                  <a:cubicBezTo>
                    <a:pt x="152" y="30"/>
                    <a:pt x="152" y="30"/>
                    <a:pt x="152" y="30"/>
                  </a:cubicBezTo>
                  <a:cubicBezTo>
                    <a:pt x="158" y="27"/>
                    <a:pt x="165" y="24"/>
                    <a:pt x="172" y="22"/>
                  </a:cubicBezTo>
                  <a:cubicBezTo>
                    <a:pt x="175" y="32"/>
                    <a:pt x="175" y="32"/>
                    <a:pt x="175" y="32"/>
                  </a:cubicBezTo>
                  <a:cubicBezTo>
                    <a:pt x="178" y="37"/>
                    <a:pt x="175" y="43"/>
                    <a:pt x="170" y="45"/>
                  </a:cubicBezTo>
                  <a:close/>
                  <a:moveTo>
                    <a:pt x="283" y="229"/>
                  </a:moveTo>
                  <a:cubicBezTo>
                    <a:pt x="275" y="239"/>
                    <a:pt x="259" y="240"/>
                    <a:pt x="250" y="231"/>
                  </a:cubicBezTo>
                  <a:cubicBezTo>
                    <a:pt x="240" y="222"/>
                    <a:pt x="239" y="207"/>
                    <a:pt x="248" y="197"/>
                  </a:cubicBezTo>
                  <a:cubicBezTo>
                    <a:pt x="374" y="88"/>
                    <a:pt x="374" y="88"/>
                    <a:pt x="374" y="88"/>
                  </a:cubicBezTo>
                  <a:cubicBezTo>
                    <a:pt x="378" y="91"/>
                    <a:pt x="378" y="91"/>
                    <a:pt x="378" y="91"/>
                  </a:cubicBezTo>
                  <a:lnTo>
                    <a:pt x="283" y="229"/>
                  </a:lnTo>
                  <a:close/>
                  <a:moveTo>
                    <a:pt x="442" y="97"/>
                  </a:moveTo>
                  <a:cubicBezTo>
                    <a:pt x="438" y="101"/>
                    <a:pt x="431" y="101"/>
                    <a:pt x="427" y="97"/>
                  </a:cubicBezTo>
                  <a:cubicBezTo>
                    <a:pt x="423" y="93"/>
                    <a:pt x="423" y="86"/>
                    <a:pt x="427" y="82"/>
                  </a:cubicBezTo>
                  <a:cubicBezTo>
                    <a:pt x="438" y="71"/>
                    <a:pt x="438" y="71"/>
                    <a:pt x="438" y="71"/>
                  </a:cubicBezTo>
                  <a:cubicBezTo>
                    <a:pt x="443" y="76"/>
                    <a:pt x="448" y="81"/>
                    <a:pt x="453" y="86"/>
                  </a:cubicBezTo>
                  <a:lnTo>
                    <a:pt x="442" y="97"/>
                  </a:lnTo>
                  <a:close/>
                  <a:moveTo>
                    <a:pt x="492" y="179"/>
                  </a:moveTo>
                  <a:cubicBezTo>
                    <a:pt x="487" y="181"/>
                    <a:pt x="481" y="178"/>
                    <a:pt x="479" y="173"/>
                  </a:cubicBezTo>
                  <a:cubicBezTo>
                    <a:pt x="476" y="168"/>
                    <a:pt x="479" y="162"/>
                    <a:pt x="484" y="159"/>
                  </a:cubicBezTo>
                  <a:cubicBezTo>
                    <a:pt x="498" y="154"/>
                    <a:pt x="498" y="154"/>
                    <a:pt x="498" y="154"/>
                  </a:cubicBezTo>
                  <a:cubicBezTo>
                    <a:pt x="501" y="160"/>
                    <a:pt x="503" y="167"/>
                    <a:pt x="505" y="173"/>
                  </a:cubicBezTo>
                  <a:lnTo>
                    <a:pt x="492" y="179"/>
                  </a:lnTo>
                  <a:close/>
                </a:path>
              </a:pathLst>
            </a:custGeom>
            <a:solidFill>
              <a:srgbClr val="FFFFFF">
                <a:alpha val="99000"/>
              </a:srgbClr>
            </a:solidFill>
            <a:ln>
              <a:noFill/>
            </a:ln>
            <a:effectLst/>
            <a:extLst/>
          </p:spPr>
          <p:txBody>
            <a:bodyPr vert="horz" wrap="square" lIns="91440" tIns="45720" rIns="91440" bIns="45720" numCol="1" anchor="t" anchorCtr="0" compatLnSpc="1">
              <a:prstTxWarp prst="textNoShape">
                <a:avLst/>
              </a:prstTxWarp>
            </a:bodyPr>
            <a:lstStyle/>
            <a:p>
              <a:pPr defTabSz="685600"/>
              <a:endParaRPr lang="en-US" sz="1400">
                <a:ea typeface="ＭＳ Ｐゴシック" charset="0"/>
              </a:endParaRPr>
            </a:p>
          </p:txBody>
        </p:sp>
        <p:sp>
          <p:nvSpPr>
            <p:cNvPr id="140" name="Rectangle 139"/>
            <p:cNvSpPr/>
            <p:nvPr/>
          </p:nvSpPr>
          <p:spPr>
            <a:xfrm>
              <a:off x="6130285" y="4320439"/>
              <a:ext cx="45720" cy="229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1" name="Rectangle 140"/>
            <p:cNvSpPr/>
            <p:nvPr/>
          </p:nvSpPr>
          <p:spPr>
            <a:xfrm>
              <a:off x="6211382" y="4320181"/>
              <a:ext cx="45720" cy="229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2" name="Rectangle 171"/>
            <p:cNvSpPr/>
            <p:nvPr/>
          </p:nvSpPr>
          <p:spPr>
            <a:xfrm>
              <a:off x="6292480" y="4321947"/>
              <a:ext cx="45720" cy="229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87" name="Picture 186" descr="Decentralized-Comms.png"/>
          <p:cNvPicPr>
            <a:picLocks noChangeAspect="1"/>
          </p:cNvPicPr>
          <p:nvPr/>
        </p:nvPicPr>
        <p:blipFill rotWithShape="1">
          <a:blip r:embed="rId5"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2971607">
            <a:off x="4009131" y="2686254"/>
            <a:ext cx="1127486" cy="1081343"/>
          </a:xfrm>
          <a:prstGeom prst="rect">
            <a:avLst/>
          </a:prstGeom>
        </p:spPr>
      </p:pic>
      <p:cxnSp>
        <p:nvCxnSpPr>
          <p:cNvPr id="5" name="Elbow Connector 4"/>
          <p:cNvCxnSpPr/>
          <p:nvPr/>
        </p:nvCxnSpPr>
        <p:spPr>
          <a:xfrm>
            <a:off x="2254779" y="2011179"/>
            <a:ext cx="533400" cy="390645"/>
          </a:xfrm>
          <a:prstGeom prst="bentConnector3">
            <a:avLst>
              <a:gd name="adj1" fmla="val 58929"/>
            </a:avLst>
          </a:prstGeom>
          <a:ln w="19050">
            <a:solidFill>
              <a:schemeClr val="accent1">
                <a:lumMod val="60000"/>
                <a:lumOff val="40000"/>
              </a:schemeClr>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8" name="Elbow Connector 187"/>
          <p:cNvCxnSpPr/>
          <p:nvPr/>
        </p:nvCxnSpPr>
        <p:spPr>
          <a:xfrm>
            <a:off x="2181225" y="2011179"/>
            <a:ext cx="822960" cy="875949"/>
          </a:xfrm>
          <a:prstGeom prst="bentConnector3">
            <a:avLst>
              <a:gd name="adj1" fmla="val 47061"/>
            </a:avLst>
          </a:prstGeom>
          <a:ln w="19050">
            <a:solidFill>
              <a:schemeClr val="accent1">
                <a:lumMod val="60000"/>
                <a:lumOff val="40000"/>
              </a:schemeClr>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3577039" y="2223390"/>
            <a:ext cx="1830660" cy="211164"/>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GB" sz="1400" b="1" dirty="0" err="1">
                <a:solidFill>
                  <a:schemeClr val="tx1"/>
                </a:solidFill>
              </a:rPr>
              <a:t>IoT</a:t>
            </a:r>
            <a:r>
              <a:rPr lang="en-GB" sz="1400" b="1" dirty="0">
                <a:solidFill>
                  <a:schemeClr val="tx1"/>
                </a:solidFill>
              </a:rPr>
              <a:t> Cloud Connect</a:t>
            </a:r>
          </a:p>
        </p:txBody>
      </p:sp>
    </p:spTree>
    <p:extLst>
      <p:ext uri="{BB962C8B-B14F-4D97-AF65-F5344CB8AC3E}">
        <p14:creationId xmlns:p14="http://schemas.microsoft.com/office/powerpoint/2010/main" val="826067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up)">
                                      <p:cBhvr>
                                        <p:cTn id="11" dur="500"/>
                                        <p:tgtEl>
                                          <p:spTgt spid="19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95"/>
                                        </p:tgtEl>
                                        <p:attrNameLst>
                                          <p:attrName>style.visibility</p:attrName>
                                        </p:attrNameLst>
                                      </p:cBhvr>
                                      <p:to>
                                        <p:strVal val="visible"/>
                                      </p:to>
                                    </p:set>
                                    <p:animEffect transition="in" filter="wipe(up)">
                                      <p:cBhvr>
                                        <p:cTn id="1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3" grpId="0"/>
      <p:bldP spid="19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136" indent="0">
              <a:buNone/>
            </a:pPr>
            <a:r>
              <a:rPr lang="en-US" sz="1400" dirty="0" smtClean="0"/>
              <a:t>Title: Mobile Internet Insight</a:t>
            </a:r>
          </a:p>
          <a:p>
            <a:r>
              <a:rPr lang="en-US" sz="1400" dirty="0" smtClean="0"/>
              <a:t>Global trends impacting Mobile Network evolution (OTT, IoE, NFV, HetNet) – 3 slides</a:t>
            </a:r>
          </a:p>
          <a:p>
            <a:r>
              <a:rPr lang="en-US" sz="1400" dirty="0" smtClean="0"/>
              <a:t>Local Indian context (VNI) – 2 slides</a:t>
            </a:r>
          </a:p>
          <a:p>
            <a:r>
              <a:rPr lang="en-US" sz="1400" dirty="0" smtClean="0"/>
              <a:t>Network Evolution Enablers – 1 slide</a:t>
            </a:r>
          </a:p>
          <a:p>
            <a:r>
              <a:rPr lang="en-US" sz="1400" dirty="0" smtClean="0"/>
              <a:t>What’s new in Cisco Mobile Architecture (MWC view) – 1 slide</a:t>
            </a:r>
          </a:p>
          <a:p>
            <a:pPr marL="455553" lvl="1" indent="-171450"/>
            <a:r>
              <a:rPr lang="en-US" sz="1200" dirty="0" smtClean="0"/>
              <a:t>HetNet – Universal Smallcells, SON, Analytics – 1 slide</a:t>
            </a:r>
          </a:p>
          <a:p>
            <a:pPr marL="455553" lvl="1" indent="-171450"/>
            <a:r>
              <a:rPr lang="en-US" sz="1200" dirty="0" err="1" smtClean="0"/>
              <a:t>VoX</a:t>
            </a:r>
            <a:r>
              <a:rPr lang="en-US" sz="1200" dirty="0" smtClean="0"/>
              <a:t> – 1 slide</a:t>
            </a:r>
          </a:p>
          <a:p>
            <a:pPr marL="455553" lvl="1" indent="-171450"/>
            <a:r>
              <a:rPr lang="en-US" sz="1200" dirty="0" smtClean="0"/>
              <a:t>Virtualized Packet Core – 1 slide</a:t>
            </a:r>
          </a:p>
          <a:p>
            <a:pPr marL="455553" lvl="1" indent="-171450"/>
            <a:r>
              <a:rPr lang="en-US" sz="1200" dirty="0" smtClean="0"/>
              <a:t>Telco Cloud – 1 slide</a:t>
            </a:r>
          </a:p>
          <a:p>
            <a:r>
              <a:rPr lang="en-US" sz="1400" dirty="0" smtClean="0"/>
              <a:t>Summary – 1 slide</a:t>
            </a:r>
          </a:p>
        </p:txBody>
      </p:sp>
      <p:sp>
        <p:nvSpPr>
          <p:cNvPr id="3" name="Title 2"/>
          <p:cNvSpPr>
            <a:spLocks noGrp="1"/>
          </p:cNvSpPr>
          <p:nvPr>
            <p:ph type="title"/>
          </p:nvPr>
        </p:nvSpPr>
        <p:spPr>
          <a:xfrm>
            <a:off x="437766" y="341313"/>
            <a:ext cx="8345488" cy="731837"/>
          </a:xfrm>
        </p:spPr>
        <p:txBody>
          <a:bodyPr/>
          <a:lstStyle/>
          <a:p>
            <a:r>
              <a:rPr lang="en-US" sz="2800" dirty="0" smtClean="0"/>
              <a:t>Strawman</a:t>
            </a:r>
            <a:endParaRPr lang="en-US" sz="2800" dirty="0"/>
          </a:p>
        </p:txBody>
      </p:sp>
      <p:sp>
        <p:nvSpPr>
          <p:cNvPr id="4" name="TextBox 3"/>
          <p:cNvSpPr txBox="1"/>
          <p:nvPr/>
        </p:nvSpPr>
        <p:spPr>
          <a:xfrm rot="463113">
            <a:off x="7119756" y="428687"/>
            <a:ext cx="1326004" cy="369332"/>
          </a:xfrm>
          <a:prstGeom prst="rect">
            <a:avLst/>
          </a:prstGeom>
          <a:solidFill>
            <a:srgbClr val="FF00FF"/>
          </a:solidFill>
        </p:spPr>
        <p:txBody>
          <a:bodyPr wrap="none" rtlCol="0">
            <a:spAutoFit/>
          </a:bodyPr>
          <a:lstStyle/>
          <a:p>
            <a:r>
              <a:rPr lang="en-US" dirty="0" smtClean="0">
                <a:solidFill>
                  <a:schemeClr val="bg1"/>
                </a:solidFill>
              </a:rPr>
              <a:t>INTERNAL</a:t>
            </a:r>
            <a:endParaRPr lang="en-NZ" dirty="0">
              <a:solidFill>
                <a:schemeClr val="bg1"/>
              </a:solidFill>
            </a:endParaRPr>
          </a:p>
        </p:txBody>
      </p:sp>
    </p:spTree>
    <p:extLst>
      <p:ext uri="{BB962C8B-B14F-4D97-AF65-F5344CB8AC3E}">
        <p14:creationId xmlns:p14="http://schemas.microsoft.com/office/powerpoint/2010/main" val="101005592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9219" name="Text Placeholder 6"/>
          <p:cNvSpPr>
            <a:spLocks noGrp="1"/>
          </p:cNvSpPr>
          <p:nvPr>
            <p:ph type="body" sz="quarter" idx="10"/>
          </p:nvPr>
        </p:nvSpPr>
        <p:spPr>
          <a:xfrm>
            <a:off x="437766" y="1035368"/>
            <a:ext cx="8345488" cy="3168210"/>
          </a:xfrm>
          <a:noFill/>
          <a:extLst>
            <a:ext uri="{909E8E84-426E-40DD-AFC4-6F175D3DCCD1}">
              <a14:hiddenFill xmlns:a14="http://schemas.microsoft.com/office/drawing/2010/main">
                <a:gradFill rotWithShape="1">
                  <a:gsLst>
                    <a:gs pos="0">
                      <a:srgbClr val="000000">
                        <a:alpha val="59000"/>
                      </a:srgbClr>
                    </a:gs>
                    <a:gs pos="100000">
                      <a:srgbClr val="000000"/>
                    </a:gs>
                  </a:gsLst>
                  <a:lin ang="13500000" scaled="1"/>
                </a:gradFill>
              </a14:hiddenFill>
            </a:ext>
          </a:extLst>
        </p:spPr>
        <p:txBody>
          <a:bodyPr/>
          <a:lstStyle/>
          <a:p>
            <a:pPr marL="358775" indent="-358775">
              <a:spcBef>
                <a:spcPts val="0"/>
              </a:spcBef>
              <a:spcAft>
                <a:spcPts val="1200"/>
              </a:spcAft>
              <a:buFont typeface="Wingdings" pitchFamily="2" charset="2"/>
              <a:buChar char="q"/>
            </a:pPr>
            <a:r>
              <a:rPr lang="en-SG" altLang="en-US" sz="1800" dirty="0" smtClean="0">
                <a:solidFill>
                  <a:schemeClr val="bg1"/>
                </a:solidFill>
              </a:rPr>
              <a:t>Business </a:t>
            </a:r>
            <a:r>
              <a:rPr lang="en-SG" altLang="en-US" sz="1800" dirty="0">
                <a:solidFill>
                  <a:schemeClr val="bg1"/>
                </a:solidFill>
              </a:rPr>
              <a:t>drivers require Agility and Operational optimisation</a:t>
            </a:r>
          </a:p>
          <a:p>
            <a:pPr marL="358775" indent="-358775">
              <a:spcBef>
                <a:spcPts val="0"/>
              </a:spcBef>
              <a:spcAft>
                <a:spcPts val="1200"/>
              </a:spcAft>
              <a:buFont typeface="Wingdings" pitchFamily="2" charset="2"/>
              <a:buChar char="q"/>
            </a:pPr>
            <a:r>
              <a:rPr lang="en-SG" altLang="en-US" sz="1800" dirty="0">
                <a:solidFill>
                  <a:schemeClr val="bg1"/>
                </a:solidFill>
              </a:rPr>
              <a:t>In India, Smartphones and Video drive growth in connections and traffic</a:t>
            </a:r>
          </a:p>
          <a:p>
            <a:pPr marL="358775" indent="-358775">
              <a:spcBef>
                <a:spcPts val="0"/>
              </a:spcBef>
              <a:spcAft>
                <a:spcPts val="1200"/>
              </a:spcAft>
              <a:buFont typeface="Wingdings" pitchFamily="2" charset="2"/>
              <a:buChar char="q"/>
            </a:pPr>
            <a:r>
              <a:rPr lang="en-SG" altLang="en-US" sz="1800" dirty="0">
                <a:solidFill>
                  <a:schemeClr val="bg1"/>
                </a:solidFill>
              </a:rPr>
              <a:t>Network requirements have 3 interrelated themes:</a:t>
            </a:r>
          </a:p>
          <a:p>
            <a:pPr marL="625475" indent="-266700">
              <a:spcBef>
                <a:spcPts val="0"/>
              </a:spcBef>
              <a:spcAft>
                <a:spcPts val="1200"/>
              </a:spcAft>
              <a:buAutoNum type="arabicPeriod"/>
            </a:pPr>
            <a:r>
              <a:rPr lang="en-SG" altLang="en-US" sz="1600" dirty="0" smtClean="0">
                <a:solidFill>
                  <a:schemeClr val="bg1"/>
                </a:solidFill>
              </a:rPr>
              <a:t>RAN Diversity</a:t>
            </a:r>
          </a:p>
          <a:p>
            <a:pPr marL="625475" indent="-266700">
              <a:spcBef>
                <a:spcPts val="0"/>
              </a:spcBef>
              <a:spcAft>
                <a:spcPts val="1200"/>
              </a:spcAft>
              <a:buAutoNum type="arabicPeriod"/>
            </a:pPr>
            <a:r>
              <a:rPr lang="en-SG" altLang="en-US" sz="1600" dirty="0" smtClean="0">
                <a:solidFill>
                  <a:schemeClr val="bg1"/>
                </a:solidFill>
              </a:rPr>
              <a:t>Virtualisation</a:t>
            </a:r>
          </a:p>
          <a:p>
            <a:pPr marL="625475" indent="-266700">
              <a:spcBef>
                <a:spcPts val="0"/>
              </a:spcBef>
              <a:spcAft>
                <a:spcPts val="1200"/>
              </a:spcAft>
              <a:buAutoNum type="arabicPeriod"/>
            </a:pPr>
            <a:r>
              <a:rPr lang="en-SG" altLang="en-US" sz="1600" dirty="0" smtClean="0">
                <a:solidFill>
                  <a:schemeClr val="bg1"/>
                </a:solidFill>
              </a:rPr>
              <a:t>Internet </a:t>
            </a:r>
            <a:r>
              <a:rPr lang="en-SG" altLang="en-US" sz="1600" dirty="0">
                <a:solidFill>
                  <a:schemeClr val="bg1"/>
                </a:solidFill>
              </a:rPr>
              <a:t>of Everything</a:t>
            </a:r>
          </a:p>
          <a:p>
            <a:pPr marL="358775" indent="-358775">
              <a:spcBef>
                <a:spcPts val="0"/>
              </a:spcBef>
              <a:spcAft>
                <a:spcPts val="1200"/>
              </a:spcAft>
              <a:buFont typeface="Wingdings" pitchFamily="2" charset="2"/>
              <a:buChar char="q"/>
            </a:pPr>
            <a:r>
              <a:rPr lang="en-SG" altLang="en-US" sz="1800" dirty="0">
                <a:solidFill>
                  <a:schemeClr val="bg1"/>
                </a:solidFill>
              </a:rPr>
              <a:t>Cisco is transforming networks </a:t>
            </a:r>
            <a:r>
              <a:rPr lang="en-SG" altLang="en-US" sz="1800" dirty="0" smtClean="0">
                <a:solidFill>
                  <a:schemeClr val="bg1"/>
                </a:solidFill>
              </a:rPr>
              <a:t>today </a:t>
            </a:r>
            <a:r>
              <a:rPr lang="en-SG" altLang="en-US" sz="1800" dirty="0">
                <a:solidFill>
                  <a:schemeClr val="bg1"/>
                </a:solidFill>
              </a:rPr>
              <a:t>with:</a:t>
            </a:r>
          </a:p>
          <a:p>
            <a:pPr marL="625475" indent="-266700">
              <a:spcBef>
                <a:spcPts val="0"/>
              </a:spcBef>
              <a:spcAft>
                <a:spcPts val="1200"/>
              </a:spcAft>
              <a:buFont typeface="Arial" charset="0"/>
              <a:buAutoNum type="arabicPeriod"/>
            </a:pPr>
            <a:r>
              <a:rPr lang="en-SG" altLang="en-US" sz="1600" dirty="0" smtClean="0">
                <a:solidFill>
                  <a:schemeClr val="bg1"/>
                </a:solidFill>
              </a:rPr>
              <a:t>Universal </a:t>
            </a:r>
            <a:r>
              <a:rPr lang="en-SG" altLang="en-US" sz="1600" dirty="0">
                <a:solidFill>
                  <a:schemeClr val="bg1"/>
                </a:solidFill>
              </a:rPr>
              <a:t>HetNet -&gt; Lowers </a:t>
            </a:r>
            <a:r>
              <a:rPr lang="en-SG" altLang="en-US" sz="1600" dirty="0" smtClean="0">
                <a:solidFill>
                  <a:schemeClr val="bg1"/>
                </a:solidFill>
              </a:rPr>
              <a:t>TCO and improves speed to market</a:t>
            </a:r>
            <a:endParaRPr lang="en-SG" altLang="en-US" sz="1600" dirty="0">
              <a:solidFill>
                <a:schemeClr val="bg1"/>
              </a:solidFill>
            </a:endParaRPr>
          </a:p>
          <a:p>
            <a:pPr marL="625475" indent="-266700">
              <a:spcBef>
                <a:spcPts val="0"/>
              </a:spcBef>
              <a:spcAft>
                <a:spcPts val="1200"/>
              </a:spcAft>
              <a:buFont typeface="Arial" charset="0"/>
              <a:buAutoNum type="arabicPeriod"/>
            </a:pPr>
            <a:r>
              <a:rPr lang="en-SG" altLang="en-US" sz="1600" dirty="0" smtClean="0">
                <a:solidFill>
                  <a:schemeClr val="bg1"/>
                </a:solidFill>
              </a:rPr>
              <a:t>Virtualised </a:t>
            </a:r>
            <a:r>
              <a:rPr lang="en-SG" altLang="en-US" sz="1600" dirty="0">
                <a:solidFill>
                  <a:schemeClr val="bg1"/>
                </a:solidFill>
              </a:rPr>
              <a:t>platforms for new services including </a:t>
            </a:r>
            <a:r>
              <a:rPr lang="en-SG" altLang="en-US" sz="1600" dirty="0" err="1">
                <a:solidFill>
                  <a:schemeClr val="bg1"/>
                </a:solidFill>
              </a:rPr>
              <a:t>VoWi</a:t>
            </a:r>
            <a:r>
              <a:rPr lang="en-SG" altLang="en-US" sz="1600" dirty="0">
                <a:solidFill>
                  <a:schemeClr val="bg1"/>
                </a:solidFill>
              </a:rPr>
              <a:t>-Fi and </a:t>
            </a:r>
            <a:r>
              <a:rPr lang="en-SG" altLang="en-US" sz="1600" dirty="0" smtClean="0">
                <a:solidFill>
                  <a:schemeClr val="bg1"/>
                </a:solidFill>
              </a:rPr>
              <a:t>IoT/M2M</a:t>
            </a:r>
            <a:endParaRPr lang="en-SG" altLang="en-US" sz="1600" dirty="0">
              <a:solidFill>
                <a:schemeClr val="bg1"/>
              </a:solidFill>
            </a:endParaRPr>
          </a:p>
        </p:txBody>
      </p:sp>
      <p:sp>
        <p:nvSpPr>
          <p:cNvPr id="6" name="Title 5"/>
          <p:cNvSpPr>
            <a:spLocks noGrp="1"/>
          </p:cNvSpPr>
          <p:nvPr>
            <p:ph type="title"/>
          </p:nvPr>
        </p:nvSpPr>
        <p:spPr>
          <a:xfrm>
            <a:off x="0" y="0"/>
            <a:ext cx="8345488" cy="731837"/>
          </a:xfrm>
        </p:spPr>
        <p:txBody>
          <a:bodyPr lIns="360000" tIns="468000" anchor="t" anchorCtr="0"/>
          <a:lstStyle/>
          <a:p>
            <a:pPr>
              <a:defRPr/>
            </a:pPr>
            <a:r>
              <a:rPr dirty="0" smtClean="0">
                <a:solidFill>
                  <a:schemeClr val="bg1"/>
                </a:solidFill>
              </a:rPr>
              <a:t>Summary</a:t>
            </a:r>
            <a:endParaRPr dirty="0">
              <a:solidFill>
                <a:schemeClr val="bg1"/>
              </a:solidFill>
            </a:endParaRPr>
          </a:p>
        </p:txBody>
      </p:sp>
    </p:spTree>
    <p:extLst>
      <p:ext uri="{BB962C8B-B14F-4D97-AF65-F5344CB8AC3E}">
        <p14:creationId xmlns:p14="http://schemas.microsoft.com/office/powerpoint/2010/main" val="305055663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2" name="Rectangle 1"/>
          <p:cNvSpPr/>
          <p:nvPr/>
        </p:nvSpPr>
        <p:spPr>
          <a:xfrm>
            <a:off x="3563888" y="1443429"/>
            <a:ext cx="2047355" cy="1200329"/>
          </a:xfrm>
          <a:prstGeom prst="rect">
            <a:avLst/>
          </a:prstGeom>
          <a:noFill/>
        </p:spPr>
        <p:txBody>
          <a:bodyPr wrap="none" lIns="91440" tIns="45720" rIns="91440" bIns="45720">
            <a:spAutoFit/>
          </a:bodyPr>
          <a:lstStyle/>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Q&amp;A</a:t>
            </a:r>
            <a:endParaRPr lang="en-US"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86592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4"/>
            <a:ext cx="8345488"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9985" tIns="359985" rIns="91436" bIns="45718" numCol="1" rtlCol="0" anchor="t" anchorCtr="0" compatLnSpc="1">
            <a:prstTxWarp prst="textNoShape">
              <a:avLst/>
            </a:prstTxWarp>
            <a:noAutofit/>
          </a:bodyPr>
          <a:lstStyle/>
          <a:p>
            <a:r>
              <a:rPr lang="en-US" dirty="0"/>
              <a:t>Introduction: The Evolution of Mobile Technology</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3573185321"/>
              </p:ext>
            </p:extLst>
          </p:nvPr>
        </p:nvGraphicFramePr>
        <p:xfrm>
          <a:off x="1447800" y="1200150"/>
          <a:ext cx="7086597" cy="3235960"/>
        </p:xfrm>
        <a:graphic>
          <a:graphicData uri="http://schemas.openxmlformats.org/drawingml/2006/table">
            <a:tbl>
              <a:tblPr firstRow="1" bandRow="1">
                <a:tableStyleId>{5C22544A-7EE6-4342-B048-85BDC9FD1C3A}</a:tableStyleId>
              </a:tblPr>
              <a:tblGrid>
                <a:gridCol w="1012371"/>
                <a:gridCol w="1012371"/>
                <a:gridCol w="1012371"/>
                <a:gridCol w="1012371"/>
                <a:gridCol w="1012371"/>
                <a:gridCol w="1012371"/>
                <a:gridCol w="1012371"/>
              </a:tblGrid>
              <a:tr h="370840">
                <a:tc>
                  <a:txBody>
                    <a:bodyPr/>
                    <a:lstStyle/>
                    <a:p>
                      <a:r>
                        <a:rPr lang="en-US" dirty="0" smtClean="0">
                          <a:solidFill>
                            <a:srgbClr val="002060"/>
                          </a:solidFill>
                        </a:rPr>
                        <a:t>1980</a:t>
                      </a:r>
                      <a:endParaRPr lang="en-NZ" dirty="0">
                        <a:solidFill>
                          <a:srgbClr val="002060"/>
                        </a:solidFill>
                      </a:endParaRPr>
                    </a:p>
                  </a:txBody>
                  <a:tcPr marL="0" marR="0" marT="72000" marB="0">
                    <a:noFill/>
                  </a:tcPr>
                </a:tc>
                <a:tc>
                  <a:txBody>
                    <a:bodyPr/>
                    <a:lstStyle/>
                    <a:p>
                      <a:r>
                        <a:rPr lang="en-US" dirty="0" smtClean="0">
                          <a:solidFill>
                            <a:srgbClr val="002060"/>
                          </a:solidFill>
                        </a:rPr>
                        <a:t>1990</a:t>
                      </a:r>
                      <a:endParaRPr lang="en-NZ" dirty="0">
                        <a:solidFill>
                          <a:srgbClr val="002060"/>
                        </a:solidFill>
                      </a:endParaRPr>
                    </a:p>
                  </a:txBody>
                  <a:tcPr marL="0" marR="0" marT="72000" marB="0">
                    <a:noFill/>
                  </a:tcPr>
                </a:tc>
                <a:tc>
                  <a:txBody>
                    <a:bodyPr/>
                    <a:lstStyle/>
                    <a:p>
                      <a:r>
                        <a:rPr lang="en-US" dirty="0" smtClean="0">
                          <a:solidFill>
                            <a:srgbClr val="002060"/>
                          </a:solidFill>
                        </a:rPr>
                        <a:t>2000</a:t>
                      </a:r>
                      <a:endParaRPr lang="en-NZ" dirty="0">
                        <a:solidFill>
                          <a:srgbClr val="002060"/>
                        </a:solidFill>
                      </a:endParaRPr>
                    </a:p>
                  </a:txBody>
                  <a:tcPr marL="0" marR="0" marT="72000" marB="0">
                    <a:noFill/>
                  </a:tcPr>
                </a:tc>
                <a:tc>
                  <a:txBody>
                    <a:bodyPr/>
                    <a:lstStyle/>
                    <a:p>
                      <a:r>
                        <a:rPr lang="en-US" dirty="0" smtClean="0">
                          <a:solidFill>
                            <a:srgbClr val="002060"/>
                          </a:solidFill>
                        </a:rPr>
                        <a:t>2010</a:t>
                      </a:r>
                      <a:endParaRPr lang="en-NZ" dirty="0">
                        <a:solidFill>
                          <a:srgbClr val="002060"/>
                        </a:solidFill>
                      </a:endParaRPr>
                    </a:p>
                  </a:txBody>
                  <a:tcPr marL="0" marR="0" marT="72000" marB="0">
                    <a:noFill/>
                  </a:tcPr>
                </a:tc>
                <a:tc>
                  <a:txBody>
                    <a:bodyPr/>
                    <a:lstStyle/>
                    <a:p>
                      <a:r>
                        <a:rPr lang="en-US" dirty="0" smtClean="0">
                          <a:solidFill>
                            <a:srgbClr val="002060"/>
                          </a:solidFill>
                        </a:rPr>
                        <a:t>2020</a:t>
                      </a:r>
                      <a:endParaRPr lang="en-NZ" dirty="0">
                        <a:solidFill>
                          <a:srgbClr val="002060"/>
                        </a:solidFill>
                      </a:endParaRPr>
                    </a:p>
                  </a:txBody>
                  <a:tcPr marL="0" marR="0" marT="72000" marB="0">
                    <a:noFill/>
                  </a:tcPr>
                </a:tc>
                <a:tc>
                  <a:txBody>
                    <a:bodyPr/>
                    <a:lstStyle/>
                    <a:p>
                      <a:r>
                        <a:rPr lang="en-US" dirty="0" smtClean="0">
                          <a:solidFill>
                            <a:srgbClr val="002060"/>
                          </a:solidFill>
                        </a:rPr>
                        <a:t>2030</a:t>
                      </a:r>
                      <a:endParaRPr lang="en-NZ" dirty="0">
                        <a:solidFill>
                          <a:srgbClr val="002060"/>
                        </a:solidFill>
                      </a:endParaRPr>
                    </a:p>
                  </a:txBody>
                  <a:tcPr marL="0" marR="0" marT="72000" marB="0">
                    <a:noFill/>
                  </a:tcPr>
                </a:tc>
                <a:tc>
                  <a:txBody>
                    <a:bodyPr/>
                    <a:lstStyle/>
                    <a:p>
                      <a:endParaRPr lang="en-NZ" dirty="0">
                        <a:solidFill>
                          <a:srgbClr val="002060"/>
                        </a:solidFill>
                      </a:endParaRPr>
                    </a:p>
                  </a:txBody>
                  <a:tcPr>
                    <a:lnB w="38100" cmpd="sng">
                      <a:noFill/>
                    </a:lnB>
                    <a:noFill/>
                  </a:tcPr>
                </a:tc>
              </a:tr>
              <a:tr h="370840">
                <a:tc>
                  <a:txBody>
                    <a:bodyPr/>
                    <a:lstStyle/>
                    <a:p>
                      <a:endParaRPr lang="en-NZ"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noFill/>
                  </a:tcPr>
                </a:tc>
                <a:tc>
                  <a:txBody>
                    <a:bodyPr/>
                    <a:lstStyle/>
                    <a:p>
                      <a:endParaRPr lang="en-NZ"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noFill/>
                  </a:tcPr>
                </a:tc>
                <a:tc>
                  <a:txBody>
                    <a:bodyPr/>
                    <a:lstStyle/>
                    <a:p>
                      <a:endParaRPr lang="en-NZ"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noFill/>
                  </a:tcPr>
                </a:tc>
                <a:tc>
                  <a:txBody>
                    <a:bodyPr/>
                    <a:lstStyle/>
                    <a:p>
                      <a:endParaRPr lang="en-NZ"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noFill/>
                  </a:tcPr>
                </a:tc>
                <a:tc>
                  <a:txBody>
                    <a:bodyPr/>
                    <a:lstStyle/>
                    <a:p>
                      <a:endParaRPr lang="en-NZ"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noFill/>
                  </a:tcPr>
                </a:tc>
                <a:tc>
                  <a:txBody>
                    <a:bodyPr/>
                    <a:lstStyle/>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NZ"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endParaRPr lang="en-US" sz="1200" dirty="0" smtClean="0">
                        <a:solidFill>
                          <a:srgbClr val="002060"/>
                        </a:solidFill>
                      </a:endParaRPr>
                    </a:p>
                    <a:p>
                      <a:r>
                        <a:rPr lang="en-US" sz="1200" dirty="0" smtClean="0">
                          <a:solidFill>
                            <a:srgbClr val="002060"/>
                          </a:solidFill>
                        </a:rPr>
                        <a:t>Voice</a:t>
                      </a:r>
                    </a:p>
                    <a:p>
                      <a:endParaRPr lang="en-US" sz="1200" dirty="0" smtClean="0">
                        <a:solidFill>
                          <a:srgbClr val="002060"/>
                        </a:solidFill>
                      </a:endParaRPr>
                    </a:p>
                    <a:p>
                      <a:endParaRPr lang="en-US" sz="1200" dirty="0" smtClean="0">
                        <a:solidFill>
                          <a:srgbClr val="002060"/>
                        </a:solidFill>
                      </a:endParaRPr>
                    </a:p>
                    <a:p>
                      <a:r>
                        <a:rPr lang="en-US" sz="1200" dirty="0" smtClean="0">
                          <a:solidFill>
                            <a:srgbClr val="002060"/>
                          </a:solidFill>
                        </a:rPr>
                        <a:t>Digital</a:t>
                      </a:r>
                    </a:p>
                    <a:p>
                      <a:endParaRPr lang="en-US" sz="1200" dirty="0" smtClean="0">
                        <a:solidFill>
                          <a:srgbClr val="002060"/>
                        </a:solidFill>
                      </a:endParaRPr>
                    </a:p>
                    <a:p>
                      <a:endParaRPr lang="en-US" sz="1200" dirty="0" smtClean="0">
                        <a:solidFill>
                          <a:srgbClr val="002060"/>
                        </a:solidFill>
                      </a:endParaRPr>
                    </a:p>
                    <a:p>
                      <a:r>
                        <a:rPr lang="en-US" sz="1200" dirty="0" smtClean="0">
                          <a:solidFill>
                            <a:srgbClr val="002060"/>
                          </a:solidFill>
                        </a:rPr>
                        <a:t>Data</a:t>
                      </a:r>
                    </a:p>
                    <a:p>
                      <a:endParaRPr lang="en-US" sz="1200" dirty="0" smtClean="0">
                        <a:solidFill>
                          <a:srgbClr val="002060"/>
                        </a:solidFill>
                      </a:endParaRPr>
                    </a:p>
                    <a:p>
                      <a:endParaRPr lang="en-US" sz="1200" dirty="0" smtClean="0">
                        <a:solidFill>
                          <a:srgbClr val="002060"/>
                        </a:solidFill>
                      </a:endParaRPr>
                    </a:p>
                    <a:p>
                      <a:r>
                        <a:rPr lang="en-US" sz="1200" dirty="0" smtClean="0">
                          <a:solidFill>
                            <a:srgbClr val="002060"/>
                          </a:solidFill>
                        </a:rPr>
                        <a:t>IP</a:t>
                      </a:r>
                    </a:p>
                    <a:p>
                      <a:endParaRPr lang="en-US" sz="1200" dirty="0" smtClean="0">
                        <a:solidFill>
                          <a:srgbClr val="002060"/>
                        </a:solidFill>
                      </a:endParaRPr>
                    </a:p>
                    <a:p>
                      <a:endParaRPr lang="en-US" sz="1200" dirty="0" smtClean="0">
                        <a:solidFill>
                          <a:srgbClr val="002060"/>
                        </a:solidFill>
                      </a:endParaRPr>
                    </a:p>
                    <a:p>
                      <a:r>
                        <a:rPr lang="en-US" sz="1200" dirty="0" smtClean="0">
                          <a:solidFill>
                            <a:srgbClr val="002060"/>
                          </a:solidFill>
                        </a:rPr>
                        <a:t>IoE</a:t>
                      </a:r>
                      <a:endParaRPr lang="en-NZ" sz="1200" dirty="0">
                        <a:solidFill>
                          <a:srgbClr val="002060"/>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4572000" y="3380740"/>
            <a:ext cx="2552815" cy="276999"/>
          </a:xfrm>
          <a:prstGeom prst="rect">
            <a:avLst/>
          </a:prstGeom>
          <a:gradFill flip="none" rotWithShape="1">
            <a:gsLst>
              <a:gs pos="0">
                <a:srgbClr val="C00000">
                  <a:alpha val="50000"/>
                </a:srgbClr>
              </a:gs>
              <a:gs pos="50000">
                <a:srgbClr val="C00000"/>
              </a:gs>
              <a:gs pos="100000">
                <a:srgbClr val="C00000">
                  <a:alpha val="50000"/>
                </a:srgbClr>
              </a:gs>
            </a:gsLst>
            <a:lin ang="0" scaled="1"/>
            <a:tileRect/>
          </a:gradFill>
        </p:spPr>
        <p:txBody>
          <a:bodyPr wrap="none" rtlCol="0">
            <a:spAutoFit/>
          </a:bodyPr>
          <a:lstStyle>
            <a:defPPr>
              <a:defRPr lang="en-US"/>
            </a:defPPr>
            <a:lvl1pPr>
              <a:defRPr sz="1200" b="1">
                <a:solidFill>
                  <a:schemeClr val="bg1"/>
                </a:solidFill>
              </a:defRPr>
            </a:lvl1pPr>
          </a:lstStyle>
          <a:p>
            <a:r>
              <a:rPr lang="en-US" dirty="0"/>
              <a:t>4G – WiMAX. LTE/LTE Advanced</a:t>
            </a:r>
            <a:endParaRPr lang="en-NZ" dirty="0"/>
          </a:p>
        </p:txBody>
      </p:sp>
      <p:sp>
        <p:nvSpPr>
          <p:cNvPr id="7" name="TextBox 6"/>
          <p:cNvSpPr txBox="1"/>
          <p:nvPr/>
        </p:nvSpPr>
        <p:spPr>
          <a:xfrm>
            <a:off x="3637209" y="2828290"/>
            <a:ext cx="2915991" cy="276999"/>
          </a:xfrm>
          <a:prstGeom prst="rect">
            <a:avLst/>
          </a:prstGeom>
          <a:gradFill flip="none" rotWithShape="1">
            <a:gsLst>
              <a:gs pos="0">
                <a:srgbClr val="C00000">
                  <a:alpha val="50000"/>
                </a:srgbClr>
              </a:gs>
              <a:gs pos="50000">
                <a:srgbClr val="C00000"/>
              </a:gs>
              <a:gs pos="100000">
                <a:srgbClr val="C00000">
                  <a:alpha val="50000"/>
                </a:srgbClr>
              </a:gs>
            </a:gsLst>
            <a:lin ang="0" scaled="1"/>
            <a:tileRect/>
          </a:gradFill>
        </p:spPr>
        <p:txBody>
          <a:bodyPr wrap="none" rtlCol="0">
            <a:spAutoFit/>
          </a:bodyPr>
          <a:lstStyle>
            <a:defPPr>
              <a:defRPr lang="en-US"/>
            </a:defPPr>
            <a:lvl1pPr>
              <a:defRPr sz="1200" b="1">
                <a:solidFill>
                  <a:schemeClr val="bg1"/>
                </a:solidFill>
              </a:defRPr>
            </a:lvl1pPr>
          </a:lstStyle>
          <a:p>
            <a:r>
              <a:rPr lang="en-US" dirty="0"/>
              <a:t>3G – WCDMA/HSPA. CDMA1x/EVDO</a:t>
            </a:r>
            <a:endParaRPr lang="en-NZ" dirty="0"/>
          </a:p>
        </p:txBody>
      </p:sp>
      <p:sp>
        <p:nvSpPr>
          <p:cNvPr id="8" name="TextBox 7"/>
          <p:cNvSpPr txBox="1"/>
          <p:nvPr/>
        </p:nvSpPr>
        <p:spPr>
          <a:xfrm>
            <a:off x="2629013" y="2275840"/>
            <a:ext cx="3015569" cy="276999"/>
          </a:xfrm>
          <a:prstGeom prst="rect">
            <a:avLst/>
          </a:prstGeom>
          <a:gradFill flip="none" rotWithShape="1">
            <a:gsLst>
              <a:gs pos="0">
                <a:srgbClr val="C00000">
                  <a:alpha val="50000"/>
                </a:srgbClr>
              </a:gs>
              <a:gs pos="50000">
                <a:srgbClr val="C00000"/>
              </a:gs>
              <a:gs pos="100000">
                <a:srgbClr val="C00000">
                  <a:alpha val="50000"/>
                </a:srgbClr>
              </a:gs>
            </a:gsLst>
            <a:lin ang="0" scaled="1"/>
            <a:tileRect/>
          </a:gradFill>
        </p:spPr>
        <p:txBody>
          <a:bodyPr wrap="none" lIns="36000" rIns="36000" rtlCol="0">
            <a:spAutoFit/>
          </a:bodyPr>
          <a:lstStyle>
            <a:defPPr>
              <a:defRPr lang="en-US"/>
            </a:defPPr>
            <a:lvl1pPr>
              <a:defRPr sz="1200" b="1">
                <a:solidFill>
                  <a:schemeClr val="bg1"/>
                </a:solidFill>
              </a:defRPr>
            </a:lvl1pPr>
          </a:lstStyle>
          <a:p>
            <a:r>
              <a:rPr lang="en-US" dirty="0"/>
              <a:t>2G – GSM/GPRS/EDGE. DAMPS/CDMA</a:t>
            </a:r>
            <a:endParaRPr lang="en-NZ" dirty="0"/>
          </a:p>
        </p:txBody>
      </p:sp>
      <p:sp>
        <p:nvSpPr>
          <p:cNvPr id="9" name="TextBox 8"/>
          <p:cNvSpPr txBox="1"/>
          <p:nvPr/>
        </p:nvSpPr>
        <p:spPr>
          <a:xfrm>
            <a:off x="1935771" y="1751191"/>
            <a:ext cx="1493229" cy="276999"/>
          </a:xfrm>
          <a:prstGeom prst="rect">
            <a:avLst/>
          </a:prstGeom>
          <a:gradFill flip="none" rotWithShape="1">
            <a:gsLst>
              <a:gs pos="0">
                <a:srgbClr val="C00000">
                  <a:alpha val="50000"/>
                </a:srgbClr>
              </a:gs>
              <a:gs pos="50000">
                <a:srgbClr val="C00000"/>
              </a:gs>
              <a:gs pos="100000">
                <a:srgbClr val="C00000">
                  <a:alpha val="50000"/>
                </a:srgbClr>
              </a:gs>
            </a:gsLst>
            <a:lin ang="0" scaled="1"/>
            <a:tileRect/>
          </a:gradFill>
        </p:spPr>
        <p:txBody>
          <a:bodyPr wrap="none" rtlCol="0">
            <a:spAutoFit/>
          </a:bodyPr>
          <a:lstStyle/>
          <a:p>
            <a:r>
              <a:rPr lang="en-US" sz="1200" b="1" dirty="0">
                <a:solidFill>
                  <a:schemeClr val="bg1"/>
                </a:solidFill>
              </a:rPr>
              <a:t>1</a:t>
            </a:r>
            <a:r>
              <a:rPr lang="en-US" sz="1200" b="1" dirty="0" smtClean="0">
                <a:solidFill>
                  <a:schemeClr val="bg1"/>
                </a:solidFill>
              </a:rPr>
              <a:t>G – TACS. AMPS</a:t>
            </a:r>
            <a:endParaRPr lang="en-NZ" sz="1200" b="1" dirty="0">
              <a:solidFill>
                <a:schemeClr val="bg1"/>
              </a:solidFill>
            </a:endParaRPr>
          </a:p>
        </p:txBody>
      </p:sp>
      <p:sp>
        <p:nvSpPr>
          <p:cNvPr id="10" name="TextBox 9"/>
          <p:cNvSpPr txBox="1"/>
          <p:nvPr/>
        </p:nvSpPr>
        <p:spPr>
          <a:xfrm>
            <a:off x="5521362" y="3933190"/>
            <a:ext cx="1870038" cy="276999"/>
          </a:xfrm>
          <a:prstGeom prst="rect">
            <a:avLst/>
          </a:prstGeom>
          <a:gradFill flip="none" rotWithShape="1">
            <a:gsLst>
              <a:gs pos="0">
                <a:srgbClr val="C00000">
                  <a:alpha val="50000"/>
                </a:srgbClr>
              </a:gs>
              <a:gs pos="50000">
                <a:srgbClr val="C00000"/>
              </a:gs>
              <a:gs pos="100000">
                <a:srgbClr val="C00000">
                  <a:alpha val="50000"/>
                </a:srgbClr>
              </a:gs>
            </a:gsLst>
            <a:lin ang="0" scaled="1"/>
            <a:tileRect/>
          </a:gradFill>
        </p:spPr>
        <p:txBody>
          <a:bodyPr wrap="square" rtlCol="0">
            <a:spAutoFit/>
          </a:bodyPr>
          <a:lstStyle>
            <a:defPPr>
              <a:defRPr lang="en-US"/>
            </a:defPPr>
            <a:lvl1pPr>
              <a:defRPr sz="1200" b="1">
                <a:solidFill>
                  <a:schemeClr val="bg1"/>
                </a:solidFill>
              </a:defRPr>
            </a:lvl1pPr>
          </a:lstStyle>
          <a:p>
            <a:r>
              <a:rPr lang="en-US" dirty="0"/>
              <a:t>5G – …</a:t>
            </a:r>
            <a:endParaRPr lang="en-NZ" dirty="0"/>
          </a:p>
        </p:txBody>
      </p:sp>
      <p:sp>
        <p:nvSpPr>
          <p:cNvPr id="11" name="TextBox 10"/>
          <p:cNvSpPr txBox="1"/>
          <p:nvPr/>
        </p:nvSpPr>
        <p:spPr>
          <a:xfrm>
            <a:off x="1332721" y="1739761"/>
            <a:ext cx="603050" cy="276999"/>
          </a:xfrm>
          <a:prstGeom prst="rect">
            <a:avLst/>
          </a:prstGeom>
          <a:pattFill prst="dotDmnd">
            <a:fgClr>
              <a:srgbClr val="C00000"/>
            </a:fgClr>
            <a:bgClr>
              <a:schemeClr val="bg1"/>
            </a:bgClr>
          </a:pattFill>
        </p:spPr>
        <p:txBody>
          <a:bodyPr wrap="none" rtlCol="0">
            <a:spAutoFit/>
          </a:bodyPr>
          <a:lstStyle/>
          <a:p>
            <a:r>
              <a:rPr lang="en-US" sz="1200" b="1" dirty="0" smtClean="0"/>
              <a:t>R&amp;D  </a:t>
            </a:r>
            <a:endParaRPr lang="en-NZ" sz="1200" b="1" dirty="0"/>
          </a:p>
        </p:txBody>
      </p:sp>
      <p:sp>
        <p:nvSpPr>
          <p:cNvPr id="12" name="TextBox 11"/>
          <p:cNvSpPr txBox="1"/>
          <p:nvPr/>
        </p:nvSpPr>
        <p:spPr>
          <a:xfrm>
            <a:off x="1905000" y="2275840"/>
            <a:ext cx="689612" cy="276999"/>
          </a:xfrm>
          <a:prstGeom prst="rect">
            <a:avLst/>
          </a:prstGeom>
          <a:pattFill prst="dotDmnd">
            <a:fgClr>
              <a:srgbClr val="C00000"/>
            </a:fgClr>
            <a:bgClr>
              <a:schemeClr val="bg1"/>
            </a:bgClr>
          </a:pattFill>
        </p:spPr>
        <p:txBody>
          <a:bodyPr wrap="none" rtlCol="0">
            <a:spAutoFit/>
          </a:bodyPr>
          <a:lstStyle/>
          <a:p>
            <a:r>
              <a:rPr lang="en-US" sz="1200" b="1" dirty="0" smtClean="0"/>
              <a:t>R&amp;D    </a:t>
            </a:r>
            <a:endParaRPr lang="en-NZ" sz="1200" b="1" dirty="0"/>
          </a:p>
        </p:txBody>
      </p:sp>
      <p:sp>
        <p:nvSpPr>
          <p:cNvPr id="13" name="TextBox 12"/>
          <p:cNvSpPr txBox="1"/>
          <p:nvPr/>
        </p:nvSpPr>
        <p:spPr>
          <a:xfrm>
            <a:off x="2895600" y="2829629"/>
            <a:ext cx="689612" cy="276999"/>
          </a:xfrm>
          <a:prstGeom prst="rect">
            <a:avLst/>
          </a:prstGeom>
          <a:pattFill prst="dotDmnd">
            <a:fgClr>
              <a:srgbClr val="C00000"/>
            </a:fgClr>
            <a:bgClr>
              <a:schemeClr val="bg1"/>
            </a:bgClr>
          </a:pattFill>
        </p:spPr>
        <p:txBody>
          <a:bodyPr wrap="none" rtlCol="0">
            <a:spAutoFit/>
          </a:bodyPr>
          <a:lstStyle/>
          <a:p>
            <a:r>
              <a:rPr lang="en-US" sz="1200" b="1" dirty="0" smtClean="0"/>
              <a:t>R&amp;D    </a:t>
            </a:r>
            <a:endParaRPr lang="en-NZ" sz="1200" b="1" dirty="0"/>
          </a:p>
        </p:txBody>
      </p:sp>
      <p:sp>
        <p:nvSpPr>
          <p:cNvPr id="14" name="TextBox 13"/>
          <p:cNvSpPr txBox="1"/>
          <p:nvPr/>
        </p:nvSpPr>
        <p:spPr>
          <a:xfrm>
            <a:off x="3886200" y="3380739"/>
            <a:ext cx="689612" cy="276999"/>
          </a:xfrm>
          <a:prstGeom prst="rect">
            <a:avLst/>
          </a:prstGeom>
          <a:pattFill prst="dotDmnd">
            <a:fgClr>
              <a:srgbClr val="C00000"/>
            </a:fgClr>
            <a:bgClr>
              <a:schemeClr val="bg1"/>
            </a:bgClr>
          </a:pattFill>
        </p:spPr>
        <p:txBody>
          <a:bodyPr wrap="none" rtlCol="0">
            <a:spAutoFit/>
          </a:bodyPr>
          <a:lstStyle/>
          <a:p>
            <a:r>
              <a:rPr lang="en-US" sz="1200" b="1" dirty="0" smtClean="0"/>
              <a:t>R&amp;D    </a:t>
            </a:r>
            <a:endParaRPr lang="en-NZ" sz="1200" b="1" dirty="0"/>
          </a:p>
        </p:txBody>
      </p:sp>
      <p:sp>
        <p:nvSpPr>
          <p:cNvPr id="15" name="TextBox 14"/>
          <p:cNvSpPr txBox="1"/>
          <p:nvPr/>
        </p:nvSpPr>
        <p:spPr>
          <a:xfrm>
            <a:off x="4876800" y="3933190"/>
            <a:ext cx="646331" cy="276999"/>
          </a:xfrm>
          <a:prstGeom prst="rect">
            <a:avLst/>
          </a:prstGeom>
          <a:pattFill prst="dotDmnd">
            <a:fgClr>
              <a:srgbClr val="C00000"/>
            </a:fgClr>
            <a:bgClr>
              <a:schemeClr val="bg1"/>
            </a:bgClr>
          </a:pattFill>
        </p:spPr>
        <p:txBody>
          <a:bodyPr wrap="none" rtlCol="0">
            <a:spAutoFit/>
          </a:bodyPr>
          <a:lstStyle/>
          <a:p>
            <a:r>
              <a:rPr lang="en-US" sz="1200" b="1" dirty="0" smtClean="0"/>
              <a:t>R&amp;D   </a:t>
            </a:r>
            <a:endParaRPr lang="en-NZ" sz="1200" b="1"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3301931"/>
            <a:ext cx="311858" cy="412819"/>
          </a:xfrm>
          <a:prstGeom prst="rect">
            <a:avLst/>
          </a:prstGeom>
        </p:spPr>
      </p:pic>
      <p:pic>
        <p:nvPicPr>
          <p:cNvPr id="16" name="Picture 15"/>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451860" y="2748534"/>
            <a:ext cx="248484" cy="394716"/>
          </a:xfrm>
          <a:prstGeom prst="rect">
            <a:avLst/>
          </a:prstGeom>
        </p:spPr>
      </p:pic>
      <p:pic>
        <p:nvPicPr>
          <p:cNvPr id="2052" name="Picture 4" descr="http://www.geekosystem.com/wp-content/uploads/2010/03/nokia3310-220x32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7440" y="2158939"/>
            <a:ext cx="342609" cy="5107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honefacts.co.uk/wp-content/uploads/2011/12/brick-phon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3488" y="1442668"/>
            <a:ext cx="525352" cy="787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4.pcmag.com/media/images/423989-google-glass.jpg?thumb=y"/>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2017" y="3669384"/>
            <a:ext cx="756390" cy="4263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acmais.com.br/wp-content/uploads/2012/02/estagio-motorol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68" y="1680806"/>
            <a:ext cx="587228" cy="3949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okiamuseum.info/wp-content/uploads/2013/06/NOKI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0600" y="2337893"/>
            <a:ext cx="882683" cy="1743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lphinradio.org/wp-content/uploads/2014/07/BlackBerry-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6295" y="2690597"/>
            <a:ext cx="510589" cy="5105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reddesign.co.uk/wp-content/uploads/2013/09/blue_aqua_apple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19347" y="3274413"/>
            <a:ext cx="366853" cy="4896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eomofo.com/downloads/new-google-logo-knockoff.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2017" y="3953342"/>
            <a:ext cx="732383" cy="284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32398" y="3887023"/>
            <a:ext cx="312906" cy="369332"/>
          </a:xfrm>
          <a:prstGeom prst="rect">
            <a:avLst/>
          </a:prstGeom>
          <a:noFill/>
        </p:spPr>
        <p:txBody>
          <a:bodyPr wrap="none" rtlCol="0">
            <a:spAutoFit/>
          </a:bodyPr>
          <a:lstStyle/>
          <a:p>
            <a:r>
              <a:rPr lang="en-US" dirty="0" smtClean="0"/>
              <a:t>?</a:t>
            </a:r>
            <a:endParaRPr lang="en-NZ" dirty="0"/>
          </a:p>
        </p:txBody>
      </p:sp>
      <p:pic>
        <p:nvPicPr>
          <p:cNvPr id="1036" name="Picture 12" descr="http://www.instash.com/wp-content/uploads/2014/12/GoogleCar.pn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0566" y="3590682"/>
            <a:ext cx="852634" cy="4810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g2.wikia.nocookie.net/__cb20150220140322/logopedia/images/4/4a/Tokyo_2020.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8132" y="4286430"/>
            <a:ext cx="349268" cy="5153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news.sportslogos.net/wp-content/uploads/2013/05/PyeongChang2018Logo.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1004" y="4301490"/>
            <a:ext cx="784391" cy="5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73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left)">
                                      <p:cBhvr>
                                        <p:cTn id="13" dur="250"/>
                                        <p:tgtEl>
                                          <p:spTgt spid="1026"/>
                                        </p:tgtEl>
                                      </p:cBhvr>
                                    </p:animEffect>
                                  </p:childTnLst>
                                </p:cTn>
                              </p:par>
                            </p:childTnLst>
                          </p:cTn>
                        </p:par>
                        <p:par>
                          <p:cTn id="14" fill="hold">
                            <p:stCondLst>
                              <p:cond delay="250"/>
                            </p:stCondLst>
                            <p:childTnLst>
                              <p:par>
                                <p:cTn id="15" presetID="22" presetClass="entr" presetSubtype="8"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250"/>
                                        <p:tgtEl>
                                          <p:spTgt spid="102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left)">
                                      <p:cBhvr>
                                        <p:cTn id="21" dur="250"/>
                                        <p:tgtEl>
                                          <p:spTgt spid="1030"/>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wipe(left)">
                                      <p:cBhvr>
                                        <p:cTn id="25" dur="250"/>
                                        <p:tgtEl>
                                          <p:spTgt spid="103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left)">
                                      <p:cBhvr>
                                        <p:cTn id="29" dur="250"/>
                                        <p:tgtEl>
                                          <p:spTgt spid="1034"/>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2"/>
          <p:cNvGraphicFramePr>
            <a:graphicFrameLocks noChangeAspect="1"/>
          </p:cNvGraphicFramePr>
          <p:nvPr>
            <p:extLst>
              <p:ext uri="{D42A27DB-BD31-4B8C-83A1-F6EECF244321}">
                <p14:modId xmlns:p14="http://schemas.microsoft.com/office/powerpoint/2010/main" val="584589956"/>
              </p:ext>
            </p:extLst>
          </p:nvPr>
        </p:nvGraphicFramePr>
        <p:xfrm>
          <a:off x="550162" y="1157468"/>
          <a:ext cx="7864187" cy="3598881"/>
        </p:xfrm>
        <a:graphic>
          <a:graphicData uri="http://schemas.openxmlformats.org/drawingml/2006/chart">
            <c:chart xmlns:c="http://schemas.openxmlformats.org/drawingml/2006/chart" xmlns:r="http://schemas.openxmlformats.org/officeDocument/2006/relationships" r:id="rId3"/>
          </a:graphicData>
        </a:graphic>
      </p:graphicFrame>
      <p:sp>
        <p:nvSpPr>
          <p:cNvPr id="1028" name="Rectangle 7"/>
          <p:cNvSpPr>
            <a:spLocks noGrp="1" noChangeArrowheads="1"/>
          </p:cNvSpPr>
          <p:nvPr>
            <p:ph type="title"/>
          </p:nvPr>
        </p:nvSpPr>
        <p:spPr/>
        <p:txBody>
          <a:bodyPr/>
          <a:lstStyle/>
          <a:p>
            <a:r>
              <a:rPr lang="en-US" sz="2400" dirty="0" smtClean="0"/>
              <a:t>India: Mobile Data Traffic Offload*</a:t>
            </a:r>
            <a:br>
              <a:rPr lang="en-US" sz="2400" dirty="0" smtClean="0"/>
            </a:br>
            <a:r>
              <a:rPr lang="en-US" sz="1600" dirty="0" smtClean="0"/>
              <a:t>31% of Mobile Traffic to be Offloaded by 2019</a:t>
            </a:r>
          </a:p>
        </p:txBody>
      </p:sp>
      <p:sp>
        <p:nvSpPr>
          <p:cNvPr id="10" name="Text Box 20"/>
          <p:cNvSpPr txBox="1">
            <a:spLocks noChangeArrowheads="1"/>
          </p:cNvSpPr>
          <p:nvPr/>
        </p:nvSpPr>
        <p:spPr bwMode="auto">
          <a:xfrm>
            <a:off x="4449102" y="4555802"/>
            <a:ext cx="4357705" cy="252201"/>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r>
              <a:rPr lang="it-IT" dirty="0" smtClean="0"/>
              <a:t>Source: Cisco VNI Global Mobile Data Traffic Forecast, 2014–2019</a:t>
            </a:r>
            <a:endParaRPr lang="en-US" dirty="0"/>
          </a:p>
        </p:txBody>
      </p:sp>
      <p:sp>
        <p:nvSpPr>
          <p:cNvPr id="11" name="TextBox 10"/>
          <p:cNvSpPr txBox="1"/>
          <p:nvPr/>
        </p:nvSpPr>
        <p:spPr>
          <a:xfrm>
            <a:off x="498726" y="2396860"/>
            <a:ext cx="1154880" cy="584775"/>
          </a:xfrm>
          <a:prstGeom prst="rect">
            <a:avLst/>
          </a:prstGeom>
          <a:noFill/>
        </p:spPr>
        <p:txBody>
          <a:bodyPr wrap="square" rtlCol="0" anchor="ctr">
            <a:spAutoFit/>
          </a:bodyPr>
          <a:lstStyle/>
          <a:p>
            <a:pPr algn="ctr"/>
            <a:r>
              <a:rPr lang="en-US" sz="1600" dirty="0" smtClean="0"/>
              <a:t>Petabytes per Month</a:t>
            </a:r>
          </a:p>
        </p:txBody>
      </p:sp>
      <p:sp>
        <p:nvSpPr>
          <p:cNvPr id="13" name="TextBox 12"/>
          <p:cNvSpPr txBox="1"/>
          <p:nvPr/>
        </p:nvSpPr>
        <p:spPr>
          <a:xfrm>
            <a:off x="463890" y="4279326"/>
            <a:ext cx="8330313" cy="276999"/>
          </a:xfrm>
          <a:prstGeom prst="rect">
            <a:avLst/>
          </a:prstGeom>
          <a:noFill/>
        </p:spPr>
        <p:txBody>
          <a:bodyPr wrap="square" rtlCol="0" anchor="b">
            <a:spAutoFit/>
          </a:bodyPr>
          <a:lstStyle/>
          <a:p>
            <a:pPr marL="111125" indent="-111125"/>
            <a:r>
              <a:rPr lang="en-US" sz="1200" dirty="0" smtClean="0">
                <a:solidFill>
                  <a:schemeClr val="accent6"/>
                </a:solidFill>
              </a:rPr>
              <a:t>*Offload includes traffic from dual-mode devices (i.e., supports cell &amp; Wi-Fi, excl. laptops) over Wi-Fi/small cell networks</a:t>
            </a:r>
            <a:endParaRPr lang="en-US" sz="1200" dirty="0">
              <a:solidFill>
                <a:schemeClr val="accent6"/>
              </a:solidFill>
            </a:endParaRPr>
          </a:p>
        </p:txBody>
      </p:sp>
      <p:pic>
        <p:nvPicPr>
          <p:cNvPr id="1026" name="Picture 2" descr="http://www.eurobrandsindia.com/blog/wp-content/uploads/2013/08/India-Globali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539" y="256995"/>
            <a:ext cx="816155" cy="81615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675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flipV="1">
            <a:off x="4392880" y="2609394"/>
            <a:ext cx="3041904" cy="296366"/>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4582160" y="2875280"/>
            <a:ext cx="1981200" cy="100584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865120" y="1849120"/>
            <a:ext cx="1635760" cy="100584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4622800" y="1991360"/>
            <a:ext cx="0" cy="67056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4531360" y="1879600"/>
            <a:ext cx="1778000" cy="104648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1560662" y="2926080"/>
            <a:ext cx="3041904" cy="296366"/>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a:endCxn id="96" idx="2"/>
          </p:cNvCxnSpPr>
          <p:nvPr/>
        </p:nvCxnSpPr>
        <p:spPr>
          <a:xfrm flipV="1">
            <a:off x="2540000" y="3047706"/>
            <a:ext cx="1969429" cy="731814"/>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2773680" y="4165600"/>
            <a:ext cx="3667760" cy="365760"/>
          </a:xfrm>
          <a:prstGeom prst="rect">
            <a:avLst/>
          </a:prstGeom>
          <a:solidFill>
            <a:srgbClr val="00B0F0">
              <a:alpha val="2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p:txBody>
      </p:sp>
      <p:sp>
        <p:nvSpPr>
          <p:cNvPr id="2" name="Title 1"/>
          <p:cNvSpPr>
            <a:spLocks noGrp="1"/>
          </p:cNvSpPr>
          <p:nvPr>
            <p:ph type="title"/>
          </p:nvPr>
        </p:nvSpPr>
        <p:spPr>
          <a:xfrm>
            <a:off x="2721" y="0"/>
            <a:ext cx="8345488" cy="731837"/>
          </a:xfrm>
        </p:spPr>
        <p:txBody>
          <a:bodyPr lIns="360000" tIns="360000"/>
          <a:lstStyle/>
          <a:p>
            <a:r>
              <a:rPr lang="en-US" dirty="0">
                <a:solidFill>
                  <a:schemeClr val="bg2">
                    <a:lumMod val="50000"/>
                  </a:schemeClr>
                </a:solidFill>
              </a:rPr>
              <a:t>Introducing Cisco Mobility IQ </a:t>
            </a:r>
            <a:br>
              <a:rPr lang="en-US" dirty="0">
                <a:solidFill>
                  <a:schemeClr val="bg2">
                    <a:lumMod val="50000"/>
                  </a:schemeClr>
                </a:solidFill>
              </a:rPr>
            </a:br>
            <a:r>
              <a:rPr lang="en-US" sz="1600" dirty="0">
                <a:solidFill>
                  <a:schemeClr val="bg2">
                    <a:lumMod val="50000"/>
                  </a:schemeClr>
                </a:solidFill>
              </a:rPr>
              <a:t>Unlocking the Power of Visual Network </a:t>
            </a:r>
            <a:r>
              <a:rPr lang="en-US" sz="1600" dirty="0" smtClean="0">
                <a:solidFill>
                  <a:schemeClr val="bg2">
                    <a:lumMod val="50000"/>
                  </a:schemeClr>
                </a:solidFill>
              </a:rPr>
              <a:t>Knowledge</a:t>
            </a:r>
            <a:endParaRPr lang="en-US" dirty="0">
              <a:solidFill>
                <a:schemeClr val="bg2">
                  <a:lumMod val="50000"/>
                </a:schemeClr>
              </a:solidFill>
            </a:endParaRPr>
          </a:p>
        </p:txBody>
      </p:sp>
      <p:grpSp>
        <p:nvGrpSpPr>
          <p:cNvPr id="55" name="Group 54"/>
          <p:cNvGrpSpPr/>
          <p:nvPr/>
        </p:nvGrpSpPr>
        <p:grpSpPr>
          <a:xfrm>
            <a:off x="887910" y="904489"/>
            <a:ext cx="2357211" cy="1126536"/>
            <a:chOff x="146230" y="1016249"/>
            <a:chExt cx="2357211" cy="1126536"/>
          </a:xfrm>
        </p:grpSpPr>
        <p:pic>
          <p:nvPicPr>
            <p:cNvPr id="98" name="Picture 97" descr="LTE_man.png"/>
            <p:cNvPicPr>
              <a:picLocks noChangeAspect="1"/>
            </p:cNvPicPr>
            <p:nvPr/>
          </p:nvPicPr>
          <p:blipFill rotWithShape="1">
            <a:blip r:embed="rId3" cstate="print">
              <a:extLst>
                <a:ext uri="{28A0092B-C50C-407E-A947-70E740481C1C}">
                  <a14:useLocalDpi xmlns:a14="http://schemas.microsoft.com/office/drawing/2010/main"/>
                </a:ext>
              </a:extLst>
            </a:blip>
            <a:srcRect r="-212"/>
            <a:stretch/>
          </p:blipFill>
          <p:spPr>
            <a:xfrm>
              <a:off x="974811" y="1016249"/>
              <a:ext cx="700048" cy="705312"/>
            </a:xfrm>
            <a:prstGeom prst="ellipse">
              <a:avLst/>
            </a:prstGeom>
            <a:gradFill flip="none" rotWithShape="1">
              <a:gsLst>
                <a:gs pos="0">
                  <a:schemeClr val="bg1">
                    <a:lumMod val="50000"/>
                  </a:schemeClr>
                </a:gs>
                <a:gs pos="100000">
                  <a:schemeClr val="bg1">
                    <a:lumMod val="95000"/>
                  </a:schemeClr>
                </a:gs>
              </a:gsLst>
              <a:path path="circle">
                <a:fillToRect l="100000" t="100000"/>
              </a:path>
              <a:tileRect r="-100000" b="-100000"/>
            </a:gradFill>
          </p:spPr>
        </p:pic>
        <p:sp>
          <p:nvSpPr>
            <p:cNvPr id="99" name="TextBox 98"/>
            <p:cNvSpPr txBox="1"/>
            <p:nvPr/>
          </p:nvSpPr>
          <p:spPr>
            <a:xfrm>
              <a:off x="146230" y="1681120"/>
              <a:ext cx="2357211" cy="461665"/>
            </a:xfrm>
            <a:prstGeom prst="rect">
              <a:avLst/>
            </a:prstGeom>
            <a:noFill/>
          </p:spPr>
          <p:txBody>
            <a:bodyPr wrap="none" rtlCol="0">
              <a:spAutoFit/>
            </a:bodyPr>
            <a:lstStyle/>
            <a:p>
              <a:pPr algn="ctr"/>
              <a:r>
                <a:rPr lang="en-US" sz="1200" dirty="0" smtClean="0">
                  <a:solidFill>
                    <a:schemeClr val="bg2">
                      <a:lumMod val="50000"/>
                    </a:schemeClr>
                  </a:solidFill>
                </a:rPr>
                <a:t>Network Operations Experience</a:t>
              </a:r>
            </a:p>
            <a:p>
              <a:pPr algn="ctr"/>
              <a:r>
                <a:rPr lang="en-US" sz="1200" dirty="0" smtClean="0">
                  <a:solidFill>
                    <a:srgbClr val="002060"/>
                  </a:solidFill>
                </a:rPr>
                <a:t>Network IQ</a:t>
              </a:r>
              <a:endParaRPr lang="en-US" sz="1200" dirty="0">
                <a:solidFill>
                  <a:srgbClr val="002060"/>
                </a:solidFill>
              </a:endParaRPr>
            </a:p>
          </p:txBody>
        </p:sp>
      </p:grpSp>
      <p:grpSp>
        <p:nvGrpSpPr>
          <p:cNvPr id="42" name="Group 41"/>
          <p:cNvGrpSpPr/>
          <p:nvPr/>
        </p:nvGrpSpPr>
        <p:grpSpPr>
          <a:xfrm>
            <a:off x="3798383" y="912510"/>
            <a:ext cx="1672979" cy="1111803"/>
            <a:chOff x="488346" y="2416190"/>
            <a:chExt cx="1672979" cy="1111803"/>
          </a:xfrm>
        </p:grpSpPr>
        <p:pic>
          <p:nvPicPr>
            <p:cNvPr id="101" name="Picture 100" descr="wifi_woman.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81377" y="2416190"/>
              <a:ext cx="686916" cy="704379"/>
            </a:xfrm>
            <a:prstGeom prst="ellipse">
              <a:avLst/>
            </a:prstGeom>
            <a:gradFill flip="none" rotWithShape="1">
              <a:gsLst>
                <a:gs pos="0">
                  <a:schemeClr val="bg1">
                    <a:lumMod val="50000"/>
                  </a:schemeClr>
                </a:gs>
                <a:gs pos="100000">
                  <a:schemeClr val="bg1">
                    <a:lumMod val="95000"/>
                  </a:schemeClr>
                </a:gs>
              </a:gsLst>
              <a:path path="circle">
                <a:fillToRect l="100000" t="100000"/>
              </a:path>
              <a:tileRect r="-100000" b="-100000"/>
            </a:gradFill>
          </p:spPr>
        </p:pic>
        <p:sp>
          <p:nvSpPr>
            <p:cNvPr id="102" name="TextBox 101"/>
            <p:cNvSpPr txBox="1"/>
            <p:nvPr/>
          </p:nvSpPr>
          <p:spPr>
            <a:xfrm>
              <a:off x="488346" y="3066328"/>
              <a:ext cx="1672979" cy="461665"/>
            </a:xfrm>
            <a:prstGeom prst="rect">
              <a:avLst/>
            </a:prstGeom>
            <a:noFill/>
          </p:spPr>
          <p:txBody>
            <a:bodyPr wrap="none" rtlCol="0">
              <a:spAutoFit/>
            </a:bodyPr>
            <a:lstStyle/>
            <a:p>
              <a:pPr algn="ctr"/>
              <a:r>
                <a:rPr lang="en-US" sz="1200" dirty="0" smtClean="0">
                  <a:solidFill>
                    <a:schemeClr val="bg2">
                      <a:lumMod val="50000"/>
                    </a:schemeClr>
                  </a:solidFill>
                </a:rPr>
                <a:t>Marketing Experience</a:t>
              </a:r>
            </a:p>
            <a:p>
              <a:pPr algn="ctr"/>
              <a:r>
                <a:rPr lang="en-US" sz="1200" dirty="0" smtClean="0">
                  <a:solidFill>
                    <a:srgbClr val="002060"/>
                  </a:solidFill>
                </a:rPr>
                <a:t>User IQ</a:t>
              </a:r>
              <a:endParaRPr lang="en-US" sz="1200" dirty="0">
                <a:solidFill>
                  <a:srgbClr val="002060"/>
                </a:solidFill>
              </a:endParaRPr>
            </a:p>
          </p:txBody>
        </p:sp>
      </p:grpSp>
      <p:grpSp>
        <p:nvGrpSpPr>
          <p:cNvPr id="40" name="Group 39"/>
          <p:cNvGrpSpPr/>
          <p:nvPr/>
        </p:nvGrpSpPr>
        <p:grpSpPr>
          <a:xfrm>
            <a:off x="6010590" y="888447"/>
            <a:ext cx="2271851" cy="1119110"/>
            <a:chOff x="188910" y="3817557"/>
            <a:chExt cx="2271851" cy="1119110"/>
          </a:xfrm>
        </p:grpSpPr>
        <p:pic>
          <p:nvPicPr>
            <p:cNvPr id="104" name="Picture 10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72515" y="3817557"/>
              <a:ext cx="704640" cy="680986"/>
            </a:xfrm>
            <a:prstGeom prst="ellipse">
              <a:avLst/>
            </a:prstGeom>
            <a:gradFill flip="none" rotWithShape="1">
              <a:gsLst>
                <a:gs pos="0">
                  <a:schemeClr val="bg1">
                    <a:lumMod val="50000"/>
                  </a:schemeClr>
                </a:gs>
                <a:gs pos="100000">
                  <a:schemeClr val="bg1">
                    <a:lumMod val="95000"/>
                  </a:schemeClr>
                </a:gs>
              </a:gsLst>
              <a:path path="circle">
                <a:fillToRect l="100000" t="100000"/>
              </a:path>
              <a:tileRect r="-100000" b="-100000"/>
            </a:gradFill>
          </p:spPr>
        </p:pic>
        <p:sp>
          <p:nvSpPr>
            <p:cNvPr id="105" name="TextBox 104"/>
            <p:cNvSpPr txBox="1"/>
            <p:nvPr/>
          </p:nvSpPr>
          <p:spPr>
            <a:xfrm>
              <a:off x="188910" y="4475002"/>
              <a:ext cx="2271851" cy="461665"/>
            </a:xfrm>
            <a:prstGeom prst="rect">
              <a:avLst/>
            </a:prstGeom>
            <a:noFill/>
          </p:spPr>
          <p:txBody>
            <a:bodyPr wrap="none" rtlCol="0">
              <a:spAutoFit/>
            </a:bodyPr>
            <a:lstStyle/>
            <a:p>
              <a:pPr algn="ctr"/>
              <a:r>
                <a:rPr lang="en-US" sz="1200" dirty="0" smtClean="0">
                  <a:solidFill>
                    <a:schemeClr val="bg2">
                      <a:lumMod val="50000"/>
                    </a:schemeClr>
                  </a:solidFill>
                </a:rPr>
                <a:t>Managed Services Experience</a:t>
              </a:r>
            </a:p>
            <a:p>
              <a:pPr algn="ctr"/>
              <a:r>
                <a:rPr lang="en-US" sz="1200" dirty="0" smtClean="0">
                  <a:solidFill>
                    <a:srgbClr val="002060"/>
                  </a:solidFill>
                </a:rPr>
                <a:t>Business IQ</a:t>
              </a:r>
              <a:endParaRPr lang="en-US" sz="1200" dirty="0">
                <a:solidFill>
                  <a:srgbClr val="002060"/>
                </a:solidFill>
              </a:endParaRPr>
            </a:p>
          </p:txBody>
        </p:sp>
      </p:grpSp>
      <p:grpSp>
        <p:nvGrpSpPr>
          <p:cNvPr id="37" name="Group 36"/>
          <p:cNvGrpSpPr/>
          <p:nvPr/>
        </p:nvGrpSpPr>
        <p:grpSpPr>
          <a:xfrm>
            <a:off x="3025418" y="2235200"/>
            <a:ext cx="3093164" cy="1680706"/>
            <a:chOff x="2851305" y="1795154"/>
            <a:chExt cx="3441390" cy="1869918"/>
          </a:xfrm>
        </p:grpSpPr>
        <p:sp>
          <p:nvSpPr>
            <p:cNvPr id="74" name="Freeform 27"/>
            <p:cNvSpPr>
              <a:spLocks/>
            </p:cNvSpPr>
            <p:nvPr/>
          </p:nvSpPr>
          <p:spPr bwMode="auto">
            <a:xfrm>
              <a:off x="2851305" y="1795154"/>
              <a:ext cx="3441390" cy="1869918"/>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279">
                  <a:moveTo>
                    <a:pt x="347" y="102"/>
                  </a:moveTo>
                  <a:cubicBezTo>
                    <a:pt x="344" y="102"/>
                    <a:pt x="344" y="102"/>
                    <a:pt x="344" y="102"/>
                  </a:cubicBezTo>
                  <a:cubicBezTo>
                    <a:pt x="344" y="101"/>
                    <a:pt x="344" y="101"/>
                    <a:pt x="344" y="101"/>
                  </a:cubicBezTo>
                  <a:cubicBezTo>
                    <a:pt x="344" y="45"/>
                    <a:pt x="299" y="0"/>
                    <a:pt x="243" y="0"/>
                  </a:cubicBezTo>
                  <a:cubicBezTo>
                    <a:pt x="203" y="0"/>
                    <a:pt x="169" y="23"/>
                    <a:pt x="153" y="57"/>
                  </a:cubicBezTo>
                  <a:cubicBezTo>
                    <a:pt x="144" y="49"/>
                    <a:pt x="133" y="45"/>
                    <a:pt x="121" y="45"/>
                  </a:cubicBezTo>
                  <a:cubicBezTo>
                    <a:pt x="94" y="45"/>
                    <a:pt x="72" y="67"/>
                    <a:pt x="72" y="94"/>
                  </a:cubicBezTo>
                  <a:cubicBezTo>
                    <a:pt x="72" y="97"/>
                    <a:pt x="72" y="100"/>
                    <a:pt x="73" y="103"/>
                  </a:cubicBezTo>
                  <a:cubicBezTo>
                    <a:pt x="31" y="110"/>
                    <a:pt x="0" y="146"/>
                    <a:pt x="0" y="190"/>
                  </a:cubicBezTo>
                  <a:cubicBezTo>
                    <a:pt x="0" y="239"/>
                    <a:pt x="39" y="279"/>
                    <a:pt x="88" y="279"/>
                  </a:cubicBezTo>
                  <a:cubicBezTo>
                    <a:pt x="347" y="279"/>
                    <a:pt x="347" y="279"/>
                    <a:pt x="347" y="279"/>
                  </a:cubicBezTo>
                  <a:cubicBezTo>
                    <a:pt x="395" y="279"/>
                    <a:pt x="434" y="239"/>
                    <a:pt x="434" y="190"/>
                  </a:cubicBezTo>
                  <a:cubicBezTo>
                    <a:pt x="434" y="141"/>
                    <a:pt x="395" y="102"/>
                    <a:pt x="347" y="102"/>
                  </a:cubicBezTo>
                  <a:close/>
                </a:path>
              </a:pathLst>
            </a:custGeom>
            <a:gradFill flip="none" rotWithShape="1">
              <a:gsLst>
                <a:gs pos="0">
                  <a:schemeClr val="accent2">
                    <a:lumMod val="20000"/>
                    <a:lumOff val="80000"/>
                  </a:schemeClr>
                </a:gs>
                <a:gs pos="100000">
                  <a:schemeClr val="tx2">
                    <a:lumMod val="60000"/>
                    <a:lumOff val="40000"/>
                  </a:schemeClr>
                </a:gs>
                <a:gs pos="58000">
                  <a:schemeClr val="tx2">
                    <a:lumMod val="20000"/>
                    <a:lumOff val="80000"/>
                  </a:schemeClr>
                </a:gs>
              </a:gsLst>
              <a:lin ang="3420000" scaled="0"/>
              <a:tileRect/>
            </a:gradFill>
            <a:ln>
              <a:noFill/>
            </a:ln>
            <a:effectLst>
              <a:outerShdw blurRad="193675" dist="38100" dir="16200000" rotWithShape="0">
                <a:prstClr val="black">
                  <a:alpha val="40000"/>
                </a:prstClr>
              </a:outerShdw>
            </a:effectLst>
            <a:scene3d>
              <a:camera prst="orthographicFront"/>
              <a:lightRig rig="threePt" dir="t"/>
            </a:scene3d>
            <a:sp3d>
              <a:bevelT w="63500" h="38100"/>
            </a:sp3d>
          </p:spPr>
          <p:txBody>
            <a:bodyPr vert="horz" wrap="square" lIns="21237" tIns="10632" rIns="21237" bIns="10632" numCol="1" anchor="t" anchorCtr="0" compatLnSpc="1">
              <a:prstTxWarp prst="textNoShape">
                <a:avLst/>
              </a:prstTxWarp>
            </a:bodyPr>
            <a:lstStyle/>
            <a:p>
              <a:pPr defTabSz="212397"/>
              <a:endParaRPr lang="en-US" sz="1600" dirty="0"/>
            </a:p>
          </p:txBody>
        </p:sp>
        <p:pic>
          <p:nvPicPr>
            <p:cNvPr id="75"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r="-83" b="-78"/>
            <a:stretch/>
          </p:blipFill>
          <p:spPr bwMode="auto">
            <a:xfrm>
              <a:off x="3226984" y="2763769"/>
              <a:ext cx="823020" cy="822959"/>
            </a:xfrm>
            <a:prstGeom prst="ellipse">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4115292" y="2705962"/>
              <a:ext cx="938571" cy="938573"/>
              <a:chOff x="4015262" y="1561772"/>
              <a:chExt cx="1113471" cy="1113473"/>
            </a:xfrm>
          </p:grpSpPr>
          <p:grpSp>
            <p:nvGrpSpPr>
              <p:cNvPr id="82" name="Group 81"/>
              <p:cNvGrpSpPr/>
              <p:nvPr/>
            </p:nvGrpSpPr>
            <p:grpSpPr>
              <a:xfrm>
                <a:off x="4015262" y="1561772"/>
                <a:ext cx="1113471" cy="1113473"/>
                <a:chOff x="4180840" y="1949014"/>
                <a:chExt cx="922890" cy="922890"/>
              </a:xfrm>
            </p:grpSpPr>
            <p:sp>
              <p:nvSpPr>
                <p:cNvPr id="94" name="Rounded Rectangle 93"/>
                <p:cNvSpPr>
                  <a:spLocks noChangeAspect="1"/>
                </p:cNvSpPr>
                <p:nvPr/>
              </p:nvSpPr>
              <p:spPr>
                <a:xfrm>
                  <a:off x="4230213" y="1989280"/>
                  <a:ext cx="841379" cy="841376"/>
                </a:xfrm>
                <a:prstGeom prst="roundRect">
                  <a:avLst>
                    <a:gd name="adj" fmla="val 50000"/>
                  </a:avLst>
                </a:prstGeom>
                <a:gradFill>
                  <a:gsLst>
                    <a:gs pos="0">
                      <a:srgbClr val="043D52"/>
                    </a:gs>
                    <a:gs pos="51000">
                      <a:srgbClr val="1D7DA1"/>
                    </a:gs>
                    <a:gs pos="100000">
                      <a:srgbClr val="22BAF0"/>
                    </a:gs>
                  </a:gsLst>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pic>
              <p:nvPicPr>
                <p:cNvPr id="95" name="Picture 94"/>
                <p:cNvPicPr>
                  <a:picLocks noChangeAspect="1"/>
                </p:cNvPicPr>
                <p:nvPr/>
              </p:nvPicPr>
              <p:blipFill>
                <a:blip r:embed="rId7" cstate="print">
                  <a:duotone>
                    <a:prstClr val="black"/>
                    <a:schemeClr val="accent5">
                      <a:tint val="45000"/>
                      <a:satMod val="400000"/>
                    </a:schemeClr>
                  </a:duotone>
                  <a:alphaModFix amt="30000"/>
                  <a:extLst>
                    <a:ext uri="{28A0092B-C50C-407E-A947-70E740481C1C}">
                      <a14:useLocalDpi xmlns:a14="http://schemas.microsoft.com/office/drawing/2010/main"/>
                    </a:ext>
                  </a:extLst>
                </a:blip>
                <a:stretch>
                  <a:fillRect/>
                </a:stretch>
              </p:blipFill>
              <p:spPr>
                <a:xfrm>
                  <a:off x="4180840" y="1949014"/>
                  <a:ext cx="922890" cy="922890"/>
                </a:xfrm>
                <a:prstGeom prst="rect">
                  <a:avLst/>
                </a:prstGeom>
              </p:spPr>
            </p:pic>
          </p:grpSp>
          <p:grpSp>
            <p:nvGrpSpPr>
              <p:cNvPr id="83" name="wifi"/>
              <p:cNvGrpSpPr>
                <a:grpSpLocks noChangeAspect="1"/>
              </p:cNvGrpSpPr>
              <p:nvPr/>
            </p:nvGrpSpPr>
            <p:grpSpPr>
              <a:xfrm>
                <a:off x="4221597" y="1980002"/>
                <a:ext cx="376295" cy="256390"/>
                <a:chOff x="-4727575" y="5575300"/>
                <a:chExt cx="2906712" cy="2058988"/>
              </a:xfrm>
              <a:gradFill flip="none" rotWithShape="1">
                <a:gsLst>
                  <a:gs pos="0">
                    <a:schemeClr val="tx1"/>
                  </a:gs>
                  <a:gs pos="80000">
                    <a:schemeClr val="bg1"/>
                  </a:gs>
                </a:gsLst>
                <a:lin ang="14100000" scaled="0"/>
                <a:tileRect/>
              </a:gradFill>
              <a:effectLst>
                <a:outerShdw blurRad="50800" dist="38100" dir="4200000" algn="tl" rotWithShape="0">
                  <a:prstClr val="black">
                    <a:alpha val="40000"/>
                  </a:prstClr>
                </a:outerShdw>
              </a:effectLst>
            </p:grpSpPr>
            <p:sp>
              <p:nvSpPr>
                <p:cNvPr id="90" name="Freeform 10"/>
                <p:cNvSpPr>
                  <a:spLocks/>
                </p:cNvSpPr>
                <p:nvPr/>
              </p:nvSpPr>
              <p:spPr bwMode="auto">
                <a:xfrm>
                  <a:off x="-4727575" y="5575300"/>
                  <a:ext cx="2906712" cy="795338"/>
                </a:xfrm>
                <a:custGeom>
                  <a:avLst/>
                  <a:gdLst>
                    <a:gd name="T0" fmla="*/ 388 w 775"/>
                    <a:gd name="T1" fmla="*/ 0 h 212"/>
                    <a:gd name="T2" fmla="*/ 0 w 775"/>
                    <a:gd name="T3" fmla="*/ 162 h 212"/>
                    <a:gd name="T4" fmla="*/ 51 w 775"/>
                    <a:gd name="T5" fmla="*/ 212 h 212"/>
                    <a:gd name="T6" fmla="*/ 388 w 775"/>
                    <a:gd name="T7" fmla="*/ 72 h 212"/>
                    <a:gd name="T8" fmla="*/ 724 w 775"/>
                    <a:gd name="T9" fmla="*/ 212 h 212"/>
                    <a:gd name="T10" fmla="*/ 775 w 775"/>
                    <a:gd name="T11" fmla="*/ 162 h 212"/>
                    <a:gd name="T12" fmla="*/ 388 w 77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775" h="212">
                      <a:moveTo>
                        <a:pt x="388" y="0"/>
                      </a:moveTo>
                      <a:cubicBezTo>
                        <a:pt x="236" y="0"/>
                        <a:pt x="99" y="62"/>
                        <a:pt x="0" y="162"/>
                      </a:cubicBezTo>
                      <a:cubicBezTo>
                        <a:pt x="51" y="212"/>
                        <a:pt x="51" y="212"/>
                        <a:pt x="51" y="212"/>
                      </a:cubicBezTo>
                      <a:cubicBezTo>
                        <a:pt x="137" y="126"/>
                        <a:pt x="256" y="72"/>
                        <a:pt x="388" y="72"/>
                      </a:cubicBezTo>
                      <a:cubicBezTo>
                        <a:pt x="519" y="72"/>
                        <a:pt x="638" y="126"/>
                        <a:pt x="724" y="212"/>
                      </a:cubicBezTo>
                      <a:cubicBezTo>
                        <a:pt x="775" y="162"/>
                        <a:pt x="775" y="162"/>
                        <a:pt x="775" y="162"/>
                      </a:cubicBezTo>
                      <a:cubicBezTo>
                        <a:pt x="676" y="62"/>
                        <a:pt x="539" y="0"/>
                        <a:pt x="388" y="0"/>
                      </a:cubicBezTo>
                      <a:close/>
                    </a:path>
                  </a:pathLst>
                </a:custGeom>
                <a:grpFill/>
                <a:ln w="1905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defRPr/>
                  </a:pPr>
                  <a:endParaRPr lang="en-US" sz="2400" kern="0" dirty="0">
                    <a:solidFill>
                      <a:srgbClr val="FFFFFF"/>
                    </a:solidFill>
                  </a:endParaRPr>
                </a:p>
              </p:txBody>
            </p:sp>
            <p:sp>
              <p:nvSpPr>
                <p:cNvPr id="91" name="Freeform 11"/>
                <p:cNvSpPr>
                  <a:spLocks/>
                </p:cNvSpPr>
                <p:nvPr/>
              </p:nvSpPr>
              <p:spPr bwMode="auto">
                <a:xfrm>
                  <a:off x="-4344988" y="6115050"/>
                  <a:ext cx="2141537" cy="638175"/>
                </a:xfrm>
                <a:custGeom>
                  <a:avLst/>
                  <a:gdLst>
                    <a:gd name="T0" fmla="*/ 0 w 571"/>
                    <a:gd name="T1" fmla="*/ 119 h 170"/>
                    <a:gd name="T2" fmla="*/ 51 w 571"/>
                    <a:gd name="T3" fmla="*/ 170 h 170"/>
                    <a:gd name="T4" fmla="*/ 286 w 571"/>
                    <a:gd name="T5" fmla="*/ 72 h 170"/>
                    <a:gd name="T6" fmla="*/ 520 w 571"/>
                    <a:gd name="T7" fmla="*/ 170 h 170"/>
                    <a:gd name="T8" fmla="*/ 571 w 571"/>
                    <a:gd name="T9" fmla="*/ 119 h 170"/>
                    <a:gd name="T10" fmla="*/ 286 w 571"/>
                    <a:gd name="T11" fmla="*/ 0 h 170"/>
                    <a:gd name="T12" fmla="*/ 0 w 571"/>
                    <a:gd name="T13" fmla="*/ 119 h 170"/>
                  </a:gdLst>
                  <a:ahLst/>
                  <a:cxnLst>
                    <a:cxn ang="0">
                      <a:pos x="T0" y="T1"/>
                    </a:cxn>
                    <a:cxn ang="0">
                      <a:pos x="T2" y="T3"/>
                    </a:cxn>
                    <a:cxn ang="0">
                      <a:pos x="T4" y="T5"/>
                    </a:cxn>
                    <a:cxn ang="0">
                      <a:pos x="T6" y="T7"/>
                    </a:cxn>
                    <a:cxn ang="0">
                      <a:pos x="T8" y="T9"/>
                    </a:cxn>
                    <a:cxn ang="0">
                      <a:pos x="T10" y="T11"/>
                    </a:cxn>
                    <a:cxn ang="0">
                      <a:pos x="T12" y="T13"/>
                    </a:cxn>
                  </a:cxnLst>
                  <a:rect l="0" t="0" r="r" b="b"/>
                  <a:pathLst>
                    <a:path w="571" h="170">
                      <a:moveTo>
                        <a:pt x="0" y="119"/>
                      </a:moveTo>
                      <a:cubicBezTo>
                        <a:pt x="51" y="170"/>
                        <a:pt x="51" y="170"/>
                        <a:pt x="51" y="170"/>
                      </a:cubicBezTo>
                      <a:cubicBezTo>
                        <a:pt x="111" y="110"/>
                        <a:pt x="194" y="72"/>
                        <a:pt x="286" y="72"/>
                      </a:cubicBezTo>
                      <a:cubicBezTo>
                        <a:pt x="377" y="72"/>
                        <a:pt x="460" y="110"/>
                        <a:pt x="520" y="170"/>
                      </a:cubicBezTo>
                      <a:cubicBezTo>
                        <a:pt x="571" y="119"/>
                        <a:pt x="571" y="119"/>
                        <a:pt x="571" y="119"/>
                      </a:cubicBezTo>
                      <a:cubicBezTo>
                        <a:pt x="498" y="46"/>
                        <a:pt x="397" y="0"/>
                        <a:pt x="286" y="0"/>
                      </a:cubicBezTo>
                      <a:cubicBezTo>
                        <a:pt x="174" y="0"/>
                        <a:pt x="73" y="46"/>
                        <a:pt x="0" y="119"/>
                      </a:cubicBezTo>
                      <a:close/>
                    </a:path>
                  </a:pathLst>
                </a:custGeom>
                <a:grpFill/>
                <a:ln w="1905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sp>
              <p:nvSpPr>
                <p:cNvPr id="92" name="Freeform 12"/>
                <p:cNvSpPr>
                  <a:spLocks/>
                </p:cNvSpPr>
                <p:nvPr/>
              </p:nvSpPr>
              <p:spPr bwMode="auto">
                <a:xfrm>
                  <a:off x="-3962400" y="6656388"/>
                  <a:ext cx="1376362" cy="479425"/>
                </a:xfrm>
                <a:custGeom>
                  <a:avLst/>
                  <a:gdLst>
                    <a:gd name="T0" fmla="*/ 0 w 367"/>
                    <a:gd name="T1" fmla="*/ 77 h 128"/>
                    <a:gd name="T2" fmla="*/ 51 w 367"/>
                    <a:gd name="T3" fmla="*/ 128 h 128"/>
                    <a:gd name="T4" fmla="*/ 51 w 367"/>
                    <a:gd name="T5" fmla="*/ 128 h 128"/>
                    <a:gd name="T6" fmla="*/ 174 w 367"/>
                    <a:gd name="T7" fmla="*/ 72 h 128"/>
                    <a:gd name="T8" fmla="*/ 184 w 367"/>
                    <a:gd name="T9" fmla="*/ 72 h 128"/>
                    <a:gd name="T10" fmla="*/ 193 w 367"/>
                    <a:gd name="T11" fmla="*/ 72 h 128"/>
                    <a:gd name="T12" fmla="*/ 316 w 367"/>
                    <a:gd name="T13" fmla="*/ 128 h 128"/>
                    <a:gd name="T14" fmla="*/ 316 w 367"/>
                    <a:gd name="T15" fmla="*/ 128 h 128"/>
                    <a:gd name="T16" fmla="*/ 367 w 367"/>
                    <a:gd name="T17" fmla="*/ 77 h 128"/>
                    <a:gd name="T18" fmla="*/ 184 w 367"/>
                    <a:gd name="T19" fmla="*/ 0 h 128"/>
                    <a:gd name="T20" fmla="*/ 0 w 367"/>
                    <a:gd name="T21"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8">
                      <a:moveTo>
                        <a:pt x="0" y="77"/>
                      </a:moveTo>
                      <a:cubicBezTo>
                        <a:pt x="51" y="128"/>
                        <a:pt x="51" y="128"/>
                        <a:pt x="51" y="128"/>
                      </a:cubicBezTo>
                      <a:cubicBezTo>
                        <a:pt x="51" y="128"/>
                        <a:pt x="51" y="128"/>
                        <a:pt x="51" y="128"/>
                      </a:cubicBezTo>
                      <a:cubicBezTo>
                        <a:pt x="82" y="96"/>
                        <a:pt x="126" y="75"/>
                        <a:pt x="174" y="72"/>
                      </a:cubicBezTo>
                      <a:cubicBezTo>
                        <a:pt x="177" y="72"/>
                        <a:pt x="180" y="72"/>
                        <a:pt x="184" y="72"/>
                      </a:cubicBezTo>
                      <a:cubicBezTo>
                        <a:pt x="187" y="72"/>
                        <a:pt x="190" y="72"/>
                        <a:pt x="193" y="72"/>
                      </a:cubicBezTo>
                      <a:cubicBezTo>
                        <a:pt x="241" y="75"/>
                        <a:pt x="285" y="96"/>
                        <a:pt x="316" y="128"/>
                      </a:cubicBezTo>
                      <a:cubicBezTo>
                        <a:pt x="316" y="128"/>
                        <a:pt x="316" y="128"/>
                        <a:pt x="316" y="128"/>
                      </a:cubicBezTo>
                      <a:cubicBezTo>
                        <a:pt x="367" y="77"/>
                        <a:pt x="367" y="77"/>
                        <a:pt x="367" y="77"/>
                      </a:cubicBezTo>
                      <a:cubicBezTo>
                        <a:pt x="320" y="30"/>
                        <a:pt x="255" y="0"/>
                        <a:pt x="184" y="0"/>
                      </a:cubicBezTo>
                      <a:cubicBezTo>
                        <a:pt x="112" y="0"/>
                        <a:pt x="47" y="30"/>
                        <a:pt x="0" y="77"/>
                      </a:cubicBezTo>
                      <a:close/>
                    </a:path>
                  </a:pathLst>
                </a:custGeom>
                <a:grpFill/>
                <a:ln w="1905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sp>
              <p:nvSpPr>
                <p:cNvPr id="93" name="Freeform 13"/>
                <p:cNvSpPr>
                  <a:spLocks/>
                </p:cNvSpPr>
                <p:nvPr/>
              </p:nvSpPr>
              <p:spPr bwMode="auto">
                <a:xfrm>
                  <a:off x="-3579813" y="7196138"/>
                  <a:ext cx="611187" cy="438150"/>
                </a:xfrm>
                <a:custGeom>
                  <a:avLst/>
                  <a:gdLst>
                    <a:gd name="T0" fmla="*/ 0 w 163"/>
                    <a:gd name="T1" fmla="*/ 35 h 117"/>
                    <a:gd name="T2" fmla="*/ 51 w 163"/>
                    <a:gd name="T3" fmla="*/ 86 h 117"/>
                    <a:gd name="T4" fmla="*/ 82 w 163"/>
                    <a:gd name="T5" fmla="*/ 117 h 117"/>
                    <a:gd name="T6" fmla="*/ 112 w 163"/>
                    <a:gd name="T7" fmla="*/ 86 h 117"/>
                    <a:gd name="T8" fmla="*/ 163 w 163"/>
                    <a:gd name="T9" fmla="*/ 35 h 117"/>
                    <a:gd name="T10" fmla="*/ 82 w 163"/>
                    <a:gd name="T11" fmla="*/ 0 h 117"/>
                    <a:gd name="T12" fmla="*/ 0 w 163"/>
                    <a:gd name="T13" fmla="*/ 35 h 117"/>
                  </a:gdLst>
                  <a:ahLst/>
                  <a:cxnLst>
                    <a:cxn ang="0">
                      <a:pos x="T0" y="T1"/>
                    </a:cxn>
                    <a:cxn ang="0">
                      <a:pos x="T2" y="T3"/>
                    </a:cxn>
                    <a:cxn ang="0">
                      <a:pos x="T4" y="T5"/>
                    </a:cxn>
                    <a:cxn ang="0">
                      <a:pos x="T6" y="T7"/>
                    </a:cxn>
                    <a:cxn ang="0">
                      <a:pos x="T8" y="T9"/>
                    </a:cxn>
                    <a:cxn ang="0">
                      <a:pos x="T10" y="T11"/>
                    </a:cxn>
                    <a:cxn ang="0">
                      <a:pos x="T12" y="T13"/>
                    </a:cxn>
                  </a:cxnLst>
                  <a:rect l="0" t="0" r="r" b="b"/>
                  <a:pathLst>
                    <a:path w="163" h="117">
                      <a:moveTo>
                        <a:pt x="0" y="35"/>
                      </a:moveTo>
                      <a:cubicBezTo>
                        <a:pt x="51" y="86"/>
                        <a:pt x="51" y="86"/>
                        <a:pt x="51" y="86"/>
                      </a:cubicBezTo>
                      <a:cubicBezTo>
                        <a:pt x="82" y="117"/>
                        <a:pt x="82" y="117"/>
                        <a:pt x="82" y="117"/>
                      </a:cubicBezTo>
                      <a:cubicBezTo>
                        <a:pt x="112" y="86"/>
                        <a:pt x="112" y="86"/>
                        <a:pt x="112" y="86"/>
                      </a:cubicBezTo>
                      <a:cubicBezTo>
                        <a:pt x="163" y="35"/>
                        <a:pt x="163" y="35"/>
                        <a:pt x="163" y="35"/>
                      </a:cubicBezTo>
                      <a:cubicBezTo>
                        <a:pt x="143" y="13"/>
                        <a:pt x="114" y="0"/>
                        <a:pt x="82" y="0"/>
                      </a:cubicBezTo>
                      <a:cubicBezTo>
                        <a:pt x="49" y="0"/>
                        <a:pt x="20" y="13"/>
                        <a:pt x="0" y="35"/>
                      </a:cubicBezTo>
                      <a:close/>
                    </a:path>
                  </a:pathLst>
                </a:custGeom>
                <a:grpFill/>
                <a:ln w="1905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grpSp>
          <p:grpSp>
            <p:nvGrpSpPr>
              <p:cNvPr id="84" name="Group 83"/>
              <p:cNvGrpSpPr/>
              <p:nvPr/>
            </p:nvGrpSpPr>
            <p:grpSpPr>
              <a:xfrm>
                <a:off x="4605277" y="1988484"/>
                <a:ext cx="331841" cy="269640"/>
                <a:chOff x="5793659" y="270956"/>
                <a:chExt cx="607841" cy="493776"/>
              </a:xfrm>
              <a:gradFill flip="none" rotWithShape="1">
                <a:gsLst>
                  <a:gs pos="0">
                    <a:schemeClr val="tx1"/>
                  </a:gs>
                  <a:gs pos="80000">
                    <a:schemeClr val="bg1"/>
                  </a:gs>
                </a:gsLst>
                <a:lin ang="14100000" scaled="0"/>
                <a:tileRect/>
              </a:gradFill>
              <a:effectLst>
                <a:outerShdw blurRad="50800" dist="38100" dir="4200000" algn="tl" rotWithShape="0">
                  <a:prstClr val="black">
                    <a:alpha val="25000"/>
                  </a:prstClr>
                </a:outerShdw>
              </a:effectLst>
            </p:grpSpPr>
            <p:sp>
              <p:nvSpPr>
                <p:cNvPr id="85" name="Rectangle 84"/>
                <p:cNvSpPr>
                  <a:spLocks noChangeAspect="1"/>
                </p:cNvSpPr>
                <p:nvPr/>
              </p:nvSpPr>
              <p:spPr>
                <a:xfrm>
                  <a:off x="5793659" y="557803"/>
                  <a:ext cx="95710" cy="206929"/>
                </a:xfrm>
                <a:prstGeom prst="rect">
                  <a:avLst/>
                </a:prstGeom>
                <a:grpFill/>
                <a:ln w="19050"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sp>
              <p:nvSpPr>
                <p:cNvPr id="86" name="Rectangle 85"/>
                <p:cNvSpPr>
                  <a:spLocks noChangeAspect="1"/>
                </p:cNvSpPr>
                <p:nvPr/>
              </p:nvSpPr>
              <p:spPr>
                <a:xfrm>
                  <a:off x="5921216" y="482831"/>
                  <a:ext cx="95710" cy="281901"/>
                </a:xfrm>
                <a:prstGeom prst="rect">
                  <a:avLst/>
                </a:prstGeom>
                <a:grpFill/>
                <a:ln w="19050"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sp>
              <p:nvSpPr>
                <p:cNvPr id="87" name="Rectangle 86"/>
                <p:cNvSpPr>
                  <a:spLocks noChangeAspect="1"/>
                </p:cNvSpPr>
                <p:nvPr/>
              </p:nvSpPr>
              <p:spPr>
                <a:xfrm>
                  <a:off x="6176330" y="338881"/>
                  <a:ext cx="95710" cy="425851"/>
                </a:xfrm>
                <a:prstGeom prst="rect">
                  <a:avLst/>
                </a:prstGeom>
                <a:grpFill/>
                <a:ln w="19050"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sp>
              <p:nvSpPr>
                <p:cNvPr id="88" name="Rectangle 87"/>
                <p:cNvSpPr>
                  <a:spLocks noChangeAspect="1"/>
                </p:cNvSpPr>
                <p:nvPr/>
              </p:nvSpPr>
              <p:spPr>
                <a:xfrm>
                  <a:off x="6048773" y="395862"/>
                  <a:ext cx="95710" cy="368870"/>
                </a:xfrm>
                <a:prstGeom prst="rect">
                  <a:avLst/>
                </a:prstGeom>
                <a:grpFill/>
                <a:ln w="19050"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sp>
              <p:nvSpPr>
                <p:cNvPr id="89" name="Rectangle 88"/>
                <p:cNvSpPr>
                  <a:spLocks/>
                </p:cNvSpPr>
                <p:nvPr/>
              </p:nvSpPr>
              <p:spPr>
                <a:xfrm>
                  <a:off x="6303885" y="270956"/>
                  <a:ext cx="97615" cy="493776"/>
                </a:xfrm>
                <a:prstGeom prst="rect">
                  <a:avLst/>
                </a:prstGeom>
                <a:grpFill/>
                <a:ln w="19050"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defTabSz="1218987">
                    <a:lnSpc>
                      <a:spcPct val="90000"/>
                    </a:lnSpc>
                  </a:pPr>
                  <a:endParaRPr lang="en-US" kern="0" dirty="0">
                    <a:solidFill>
                      <a:srgbClr val="FFFFFF"/>
                    </a:solidFill>
                  </a:endParaRPr>
                </a:p>
              </p:txBody>
            </p:sp>
          </p:grpSp>
        </p:grpSp>
        <p:grpSp>
          <p:nvGrpSpPr>
            <p:cNvPr id="77" name="Group 76"/>
            <p:cNvGrpSpPr>
              <a:grpSpLocks noChangeAspect="1"/>
            </p:cNvGrpSpPr>
            <p:nvPr/>
          </p:nvGrpSpPr>
          <p:grpSpPr>
            <a:xfrm>
              <a:off x="5119151" y="2763412"/>
              <a:ext cx="827887" cy="823673"/>
              <a:chOff x="5365748" y="2232926"/>
              <a:chExt cx="1014872" cy="1009706"/>
            </a:xfrm>
          </p:grpSpPr>
          <p:grpSp>
            <p:nvGrpSpPr>
              <p:cNvPr id="78" name="Group 77"/>
              <p:cNvGrpSpPr/>
              <p:nvPr/>
            </p:nvGrpSpPr>
            <p:grpSpPr>
              <a:xfrm>
                <a:off x="5370909" y="2232926"/>
                <a:ext cx="1009711" cy="1009706"/>
                <a:chOff x="4039576" y="2373296"/>
                <a:chExt cx="1064847" cy="1064847"/>
              </a:xfrm>
            </p:grpSpPr>
            <p:sp>
              <p:nvSpPr>
                <p:cNvPr id="80" name="Rounded Rectangle 79"/>
                <p:cNvSpPr/>
                <p:nvPr/>
              </p:nvSpPr>
              <p:spPr>
                <a:xfrm>
                  <a:off x="4039576" y="2373296"/>
                  <a:ext cx="1064847" cy="1064847"/>
                </a:xfrm>
                <a:prstGeom prst="roundRect">
                  <a:avLst>
                    <a:gd name="adj" fmla="val 50000"/>
                  </a:avLst>
                </a:prstGeom>
                <a:gradFill>
                  <a:gsLst>
                    <a:gs pos="0">
                      <a:srgbClr val="043D52"/>
                    </a:gs>
                    <a:gs pos="51000">
                      <a:srgbClr val="1D7DA1"/>
                    </a:gs>
                    <a:gs pos="100000">
                      <a:srgbClr val="22BAF0"/>
                    </a:gs>
                  </a:gsLst>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
              <p:nvSpPr>
                <p:cNvPr id="81" name="Oval 4"/>
                <p:cNvSpPr/>
                <p:nvPr/>
              </p:nvSpPr>
              <p:spPr>
                <a:xfrm>
                  <a:off x="4051515" y="2386775"/>
                  <a:ext cx="1052908" cy="761845"/>
                </a:xfrm>
                <a:custGeom>
                  <a:avLst/>
                  <a:gdLst/>
                  <a:ahLst/>
                  <a:cxnLst/>
                  <a:rect l="l" t="t" r="r" b="b"/>
                  <a:pathLst>
                    <a:path w="1052908" h="761845">
                      <a:moveTo>
                        <a:pt x="528109" y="0"/>
                      </a:moveTo>
                      <a:cubicBezTo>
                        <a:pt x="783318" y="0"/>
                        <a:pt x="996245" y="181026"/>
                        <a:pt x="1045489" y="421677"/>
                      </a:cubicBezTo>
                      <a:lnTo>
                        <a:pt x="1052908" y="495273"/>
                      </a:lnTo>
                      <a:lnTo>
                        <a:pt x="1047332" y="492246"/>
                      </a:lnTo>
                      <a:cubicBezTo>
                        <a:pt x="947396" y="449977"/>
                        <a:pt x="837522" y="426603"/>
                        <a:pt x="722189" y="426603"/>
                      </a:cubicBezTo>
                      <a:cubicBezTo>
                        <a:pt x="491523" y="426603"/>
                        <a:pt x="282693" y="520099"/>
                        <a:pt x="131531" y="671262"/>
                      </a:cubicBezTo>
                      <a:lnTo>
                        <a:pt x="56793" y="761845"/>
                      </a:lnTo>
                      <a:lnTo>
                        <a:pt x="41501" y="733673"/>
                      </a:lnTo>
                      <a:cubicBezTo>
                        <a:pt x="14778" y="670491"/>
                        <a:pt x="0" y="601026"/>
                        <a:pt x="0" y="528109"/>
                      </a:cubicBezTo>
                      <a:cubicBezTo>
                        <a:pt x="0" y="236442"/>
                        <a:pt x="236442" y="0"/>
                        <a:pt x="528109" y="0"/>
                      </a:cubicBezTo>
                      <a:close/>
                    </a:path>
                  </a:pathLst>
                </a:custGeom>
                <a:gradFill flip="none" rotWithShape="1">
                  <a:gsLst>
                    <a:gs pos="1000">
                      <a:schemeClr val="bg1">
                        <a:alpha val="16000"/>
                      </a:schemeClr>
                    </a:gs>
                    <a:gs pos="89000">
                      <a:srgbClr val="000000">
                        <a:alpha val="0"/>
                        <a:lumMod val="0"/>
                        <a:lumOff val="100000"/>
                      </a:srgbClr>
                    </a:gs>
                  </a:gsLst>
                  <a:lin ang="73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lnSpc>
                      <a:spcPct val="90000"/>
                    </a:lnSpc>
                    <a:spcBef>
                      <a:spcPts val="1200"/>
                    </a:spcBef>
                  </a:pPr>
                  <a:endParaRPr lang="en-US" sz="1200" dirty="0">
                    <a:solidFill>
                      <a:srgbClr val="FFFFFF"/>
                    </a:solidFill>
                    <a:latin typeface="Arial"/>
                    <a:ea typeface="Apple LiGothic Medium"/>
                    <a:cs typeface="Apple LiGothic Medium"/>
                  </a:endParaRPr>
                </a:p>
              </p:txBody>
            </p:sp>
          </p:grpSp>
          <p:pic>
            <p:nvPicPr>
              <p:cNvPr id="79" name="Picture 78" descr="shutterstock_115997821_3D.png"/>
              <p:cNvPicPr>
                <a:picLocks noChangeAspect="1"/>
              </p:cNvPicPr>
              <p:nvPr/>
            </p:nvPicPr>
            <p:blipFill rotWithShape="1">
              <a:blip r:embed="rId8" cstate="print">
                <a:alphaModFix/>
                <a:extLst>
                  <a:ext uri="{28A0092B-C50C-407E-A947-70E740481C1C}">
                    <a14:useLocalDpi xmlns:a14="http://schemas.microsoft.com/office/drawing/2010/main"/>
                  </a:ext>
                </a:extLst>
              </a:blip>
              <a:srcRect l="-12459" t="-9453" r="-13355"/>
              <a:stretch/>
            </p:blipFill>
            <p:spPr>
              <a:xfrm flipH="1">
                <a:off x="5365748" y="2234891"/>
                <a:ext cx="1012825" cy="1006784"/>
              </a:xfrm>
              <a:prstGeom prst="ellipse">
                <a:avLst/>
              </a:prstGeom>
              <a:effectLst/>
            </p:spPr>
          </p:pic>
        </p:grpSp>
        <p:sp>
          <p:nvSpPr>
            <p:cNvPr id="96" name="TextBox 95"/>
            <p:cNvSpPr txBox="1"/>
            <p:nvPr/>
          </p:nvSpPr>
          <p:spPr>
            <a:xfrm>
              <a:off x="3432157" y="2175911"/>
              <a:ext cx="2140455" cy="523220"/>
            </a:xfrm>
            <a:prstGeom prst="rect">
              <a:avLst/>
            </a:prstGeom>
            <a:noFill/>
          </p:spPr>
          <p:txBody>
            <a:bodyPr wrap="none" rtlCol="0">
              <a:spAutoFit/>
            </a:bodyPr>
            <a:lstStyle/>
            <a:p>
              <a:pPr algn="ctr"/>
              <a:r>
                <a:rPr lang="en-US" sz="1400" dirty="0" smtClean="0">
                  <a:solidFill>
                    <a:srgbClr val="2968AF"/>
                  </a:solidFill>
                </a:rPr>
                <a:t>Mobility IQ </a:t>
              </a:r>
              <a:br>
                <a:rPr lang="en-US" sz="1400" dirty="0" smtClean="0">
                  <a:solidFill>
                    <a:srgbClr val="2968AF"/>
                  </a:solidFill>
                </a:rPr>
              </a:br>
              <a:r>
                <a:rPr lang="en-US" sz="1400" dirty="0" smtClean="0">
                  <a:solidFill>
                    <a:srgbClr val="2968AF"/>
                  </a:solidFill>
                </a:rPr>
                <a:t>on Cisco Cloud Services </a:t>
              </a:r>
              <a:endParaRPr lang="en-US" sz="1400" dirty="0">
                <a:solidFill>
                  <a:srgbClr val="2968AF"/>
                </a:solidFill>
              </a:endParaRPr>
            </a:p>
          </p:txBody>
        </p:sp>
      </p:grpSp>
      <p:grpSp>
        <p:nvGrpSpPr>
          <p:cNvPr id="116" name="Group 115"/>
          <p:cNvGrpSpPr/>
          <p:nvPr/>
        </p:nvGrpSpPr>
        <p:grpSpPr>
          <a:xfrm>
            <a:off x="1499250" y="3654428"/>
            <a:ext cx="1450638" cy="1281110"/>
            <a:chOff x="5700984" y="874446"/>
            <a:chExt cx="898424" cy="793430"/>
          </a:xfrm>
        </p:grpSpPr>
        <p:sp>
          <p:nvSpPr>
            <p:cNvPr id="117" name="Rounded Rectangle 116"/>
            <p:cNvSpPr/>
            <p:nvPr/>
          </p:nvSpPr>
          <p:spPr>
            <a:xfrm>
              <a:off x="5759770" y="874446"/>
              <a:ext cx="793430" cy="793430"/>
            </a:xfrm>
            <a:prstGeom prst="roundRect">
              <a:avLst>
                <a:gd name="adj" fmla="val 50000"/>
              </a:avLst>
            </a:prstGeom>
            <a:gradFill>
              <a:gsLst>
                <a:gs pos="0">
                  <a:srgbClr val="041F56"/>
                </a:gs>
                <a:gs pos="50000">
                  <a:srgbClr val="07348E"/>
                </a:gs>
                <a:gs pos="100000">
                  <a:srgbClr val="2857B8"/>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18" name="TextBox 117"/>
            <p:cNvSpPr txBox="1"/>
            <p:nvPr/>
          </p:nvSpPr>
          <p:spPr>
            <a:xfrm>
              <a:off x="5700984" y="1020672"/>
              <a:ext cx="898424" cy="400292"/>
            </a:xfrm>
            <a:prstGeom prst="rect">
              <a:avLst/>
            </a:prstGeom>
            <a:noFill/>
          </p:spPr>
          <p:txBody>
            <a:bodyPr wrap="none" rtlCol="0">
              <a:spAutoFit/>
            </a:bodyPr>
            <a:lstStyle/>
            <a:p>
              <a:pPr algn="ctr"/>
              <a:r>
                <a:rPr lang="en-US" sz="1200" dirty="0" smtClean="0">
                  <a:solidFill>
                    <a:srgbClr val="FFFFFF"/>
                  </a:solidFill>
                </a:rPr>
                <a:t>Aironet/Meraki</a:t>
              </a:r>
              <a:br>
                <a:rPr lang="en-US" sz="1200" dirty="0" smtClean="0">
                  <a:solidFill>
                    <a:srgbClr val="FFFFFF"/>
                  </a:solidFill>
                </a:rPr>
              </a:br>
              <a:r>
                <a:rPr lang="en-US" sz="1200" dirty="0" smtClean="0">
                  <a:solidFill>
                    <a:srgbClr val="FFFFFF"/>
                  </a:solidFill>
                </a:rPr>
                <a:t>Connect Analytics</a:t>
              </a:r>
              <a:r>
                <a:rPr lang="en-US" sz="1200" dirty="0">
                  <a:solidFill>
                    <a:srgbClr val="FFFFFF"/>
                  </a:solidFill>
                </a:rPr>
                <a:t/>
              </a:r>
              <a:br>
                <a:rPr lang="en-US" sz="1200" dirty="0">
                  <a:solidFill>
                    <a:srgbClr val="FFFFFF"/>
                  </a:solidFill>
                </a:rPr>
              </a:br>
              <a:r>
                <a:rPr lang="en-US" sz="1200" dirty="0" smtClean="0">
                  <a:solidFill>
                    <a:srgbClr val="FFFFFF"/>
                  </a:solidFill>
                </a:rPr>
                <a:t>MSE/WLC</a:t>
              </a:r>
              <a:r>
                <a:rPr lang="en-US" sz="1200" dirty="0">
                  <a:solidFill>
                    <a:srgbClr val="FFFFFF"/>
                  </a:solidFill>
                </a:rPr>
                <a:t>/PI</a:t>
              </a:r>
            </a:p>
          </p:txBody>
        </p:sp>
      </p:grpSp>
      <p:grpSp>
        <p:nvGrpSpPr>
          <p:cNvPr id="119" name="Group 118"/>
          <p:cNvGrpSpPr/>
          <p:nvPr/>
        </p:nvGrpSpPr>
        <p:grpSpPr>
          <a:xfrm>
            <a:off x="6288091" y="3654428"/>
            <a:ext cx="1281110" cy="1281110"/>
            <a:chOff x="5759770" y="874446"/>
            <a:chExt cx="793430" cy="793430"/>
          </a:xfrm>
        </p:grpSpPr>
        <p:sp>
          <p:nvSpPr>
            <p:cNvPr id="120" name="Rounded Rectangle 119"/>
            <p:cNvSpPr/>
            <p:nvPr/>
          </p:nvSpPr>
          <p:spPr>
            <a:xfrm>
              <a:off x="5759770" y="874446"/>
              <a:ext cx="793430" cy="793430"/>
            </a:xfrm>
            <a:prstGeom prst="roundRect">
              <a:avLst>
                <a:gd name="adj" fmla="val 50000"/>
              </a:avLst>
            </a:prstGeom>
            <a:gradFill>
              <a:gsLst>
                <a:gs pos="0">
                  <a:srgbClr val="041F56"/>
                </a:gs>
                <a:gs pos="50000">
                  <a:srgbClr val="07348E"/>
                </a:gs>
                <a:gs pos="100000">
                  <a:srgbClr val="2857B8"/>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21" name="TextBox 120"/>
            <p:cNvSpPr txBox="1"/>
            <p:nvPr/>
          </p:nvSpPr>
          <p:spPr>
            <a:xfrm>
              <a:off x="5835218" y="1014379"/>
              <a:ext cx="642532" cy="285923"/>
            </a:xfrm>
            <a:prstGeom prst="rect">
              <a:avLst/>
            </a:prstGeom>
            <a:noFill/>
          </p:spPr>
          <p:txBody>
            <a:bodyPr wrap="none" rtlCol="0">
              <a:spAutoFit/>
            </a:bodyPr>
            <a:lstStyle/>
            <a:p>
              <a:pPr algn="ctr"/>
              <a:r>
                <a:rPr lang="en-US" sz="1200" dirty="0" smtClean="0">
                  <a:solidFill>
                    <a:srgbClr val="FFFFFF"/>
                  </a:solidFill>
                </a:rPr>
                <a:t>HetNet Core</a:t>
              </a:r>
              <a:br>
                <a:rPr lang="en-US" sz="1200" dirty="0" smtClean="0">
                  <a:solidFill>
                    <a:srgbClr val="FFFFFF"/>
                  </a:solidFill>
                </a:rPr>
              </a:br>
              <a:r>
                <a:rPr lang="en-US" sz="1200" dirty="0" smtClean="0">
                  <a:solidFill>
                    <a:srgbClr val="FFFFFF"/>
                  </a:solidFill>
                </a:rPr>
                <a:t>SON</a:t>
              </a:r>
              <a:endParaRPr lang="en-US" sz="1200" dirty="0">
                <a:solidFill>
                  <a:srgbClr val="FFFFFF"/>
                </a:solidFill>
              </a:endParaRPr>
            </a:p>
          </p:txBody>
        </p:sp>
      </p:grpSp>
      <p:sp>
        <p:nvSpPr>
          <p:cNvPr id="122" name="TextBox 121"/>
          <p:cNvSpPr txBox="1"/>
          <p:nvPr/>
        </p:nvSpPr>
        <p:spPr>
          <a:xfrm>
            <a:off x="1740854" y="4473159"/>
            <a:ext cx="988860" cy="338554"/>
          </a:xfrm>
          <a:prstGeom prst="rect">
            <a:avLst/>
          </a:prstGeom>
          <a:noFill/>
        </p:spPr>
        <p:txBody>
          <a:bodyPr wrap="none" rtlCol="0">
            <a:spAutoFit/>
          </a:bodyPr>
          <a:lstStyle/>
          <a:p>
            <a:pPr algn="ctr"/>
            <a:r>
              <a:rPr lang="en-US" sz="1600" dirty="0" smtClean="0">
                <a:solidFill>
                  <a:schemeClr val="accent6">
                    <a:lumMod val="40000"/>
                    <a:lumOff val="60000"/>
                  </a:schemeClr>
                </a:solidFill>
              </a:rPr>
              <a:t>SP Wi-Fi</a:t>
            </a:r>
            <a:endParaRPr lang="en-US" sz="1600" dirty="0">
              <a:solidFill>
                <a:schemeClr val="accent6">
                  <a:lumMod val="40000"/>
                  <a:lumOff val="60000"/>
                </a:schemeClr>
              </a:solidFill>
            </a:endParaRPr>
          </a:p>
        </p:txBody>
      </p:sp>
      <p:sp>
        <p:nvSpPr>
          <p:cNvPr id="123" name="TextBox 122"/>
          <p:cNvSpPr txBox="1"/>
          <p:nvPr/>
        </p:nvSpPr>
        <p:spPr>
          <a:xfrm>
            <a:off x="6492951" y="4473159"/>
            <a:ext cx="933469" cy="338554"/>
          </a:xfrm>
          <a:prstGeom prst="rect">
            <a:avLst/>
          </a:prstGeom>
          <a:noFill/>
        </p:spPr>
        <p:txBody>
          <a:bodyPr wrap="none" rtlCol="0">
            <a:spAutoFit/>
          </a:bodyPr>
          <a:lstStyle/>
          <a:p>
            <a:pPr algn="ctr"/>
            <a:r>
              <a:rPr lang="en-US" sz="1600" dirty="0" smtClean="0">
                <a:solidFill>
                  <a:schemeClr val="accent6">
                    <a:lumMod val="40000"/>
                    <a:lumOff val="60000"/>
                  </a:schemeClr>
                </a:solidFill>
              </a:rPr>
              <a:t>3G, LTE</a:t>
            </a:r>
            <a:endParaRPr lang="en-US" sz="1600" dirty="0">
              <a:solidFill>
                <a:schemeClr val="accent6">
                  <a:lumMod val="40000"/>
                  <a:lumOff val="60000"/>
                </a:schemeClr>
              </a:solidFill>
            </a:endParaRPr>
          </a:p>
        </p:txBody>
      </p:sp>
      <p:sp>
        <p:nvSpPr>
          <p:cNvPr id="125" name="TextBox 124"/>
          <p:cNvSpPr txBox="1"/>
          <p:nvPr/>
        </p:nvSpPr>
        <p:spPr>
          <a:xfrm>
            <a:off x="3917323" y="4188679"/>
            <a:ext cx="1370487" cy="338554"/>
          </a:xfrm>
          <a:prstGeom prst="rect">
            <a:avLst/>
          </a:prstGeom>
          <a:noFill/>
        </p:spPr>
        <p:txBody>
          <a:bodyPr wrap="none" rtlCol="0">
            <a:spAutoFit/>
          </a:bodyPr>
          <a:lstStyle/>
          <a:p>
            <a:pPr algn="ctr"/>
            <a:r>
              <a:rPr lang="en-US" sz="1600" dirty="0" smtClean="0">
                <a:solidFill>
                  <a:srgbClr val="002060"/>
                </a:solidFill>
              </a:rPr>
              <a:t>On Premises</a:t>
            </a:r>
            <a:endParaRPr lang="en-US" sz="1600" dirty="0">
              <a:solidFill>
                <a:srgbClr val="002060"/>
              </a:solidFill>
            </a:endParaRPr>
          </a:p>
        </p:txBody>
      </p:sp>
      <p:grpSp>
        <p:nvGrpSpPr>
          <p:cNvPr id="70" name="Group 69"/>
          <p:cNvGrpSpPr/>
          <p:nvPr/>
        </p:nvGrpSpPr>
        <p:grpSpPr>
          <a:xfrm>
            <a:off x="7289708" y="2081744"/>
            <a:ext cx="1314248" cy="1291415"/>
            <a:chOff x="9380356" y="2113823"/>
            <a:chExt cx="1314248" cy="1291415"/>
          </a:xfrm>
        </p:grpSpPr>
        <p:grpSp>
          <p:nvGrpSpPr>
            <p:cNvPr id="71" name="Group 70"/>
            <p:cNvGrpSpPr/>
            <p:nvPr/>
          </p:nvGrpSpPr>
          <p:grpSpPr>
            <a:xfrm>
              <a:off x="9380356" y="2113823"/>
              <a:ext cx="1314248" cy="1291415"/>
              <a:chOff x="5269432" y="2373296"/>
              <a:chExt cx="1066896" cy="1064847"/>
            </a:xfrm>
          </p:grpSpPr>
          <p:sp>
            <p:nvSpPr>
              <p:cNvPr id="73" name="Rounded Rectangle 72"/>
              <p:cNvSpPr/>
              <p:nvPr/>
            </p:nvSpPr>
            <p:spPr>
              <a:xfrm>
                <a:off x="5271481" y="2373296"/>
                <a:ext cx="1064847" cy="1064847"/>
              </a:xfrm>
              <a:prstGeom prst="roundRect">
                <a:avLst>
                  <a:gd name="adj" fmla="val 50000"/>
                </a:avLst>
              </a:prstGeom>
              <a:gradFill>
                <a:gsLst>
                  <a:gs pos="0">
                    <a:srgbClr val="004B51"/>
                  </a:gs>
                  <a:gs pos="50000">
                    <a:srgbClr val="088996"/>
                  </a:gs>
                  <a:gs pos="100000">
                    <a:srgbClr val="00B8C5"/>
                  </a:gs>
                </a:gsLst>
              </a:gra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smtClean="0"/>
              </a:p>
            </p:txBody>
          </p:sp>
          <p:sp>
            <p:nvSpPr>
              <p:cNvPr id="97" name="Oval 4"/>
              <p:cNvSpPr/>
              <p:nvPr/>
            </p:nvSpPr>
            <p:spPr>
              <a:xfrm>
                <a:off x="5269432" y="2377704"/>
                <a:ext cx="1052908" cy="761845"/>
              </a:xfrm>
              <a:custGeom>
                <a:avLst/>
                <a:gdLst/>
                <a:ahLst/>
                <a:cxnLst/>
                <a:rect l="l" t="t" r="r" b="b"/>
                <a:pathLst>
                  <a:path w="1052908" h="761845">
                    <a:moveTo>
                      <a:pt x="528109" y="0"/>
                    </a:moveTo>
                    <a:cubicBezTo>
                      <a:pt x="783318" y="0"/>
                      <a:pt x="996245" y="181026"/>
                      <a:pt x="1045489" y="421677"/>
                    </a:cubicBezTo>
                    <a:lnTo>
                      <a:pt x="1052908" y="495273"/>
                    </a:lnTo>
                    <a:lnTo>
                      <a:pt x="1047332" y="492246"/>
                    </a:lnTo>
                    <a:cubicBezTo>
                      <a:pt x="947396" y="449977"/>
                      <a:pt x="837522" y="426603"/>
                      <a:pt x="722189" y="426603"/>
                    </a:cubicBezTo>
                    <a:cubicBezTo>
                      <a:pt x="491523" y="426603"/>
                      <a:pt x="282693" y="520099"/>
                      <a:pt x="131531" y="671262"/>
                    </a:cubicBezTo>
                    <a:lnTo>
                      <a:pt x="56793" y="761845"/>
                    </a:lnTo>
                    <a:lnTo>
                      <a:pt x="41501" y="733673"/>
                    </a:lnTo>
                    <a:cubicBezTo>
                      <a:pt x="14778" y="670491"/>
                      <a:pt x="0" y="601026"/>
                      <a:pt x="0" y="528109"/>
                    </a:cubicBezTo>
                    <a:cubicBezTo>
                      <a:pt x="0" y="236442"/>
                      <a:pt x="236442" y="0"/>
                      <a:pt x="528109" y="0"/>
                    </a:cubicBezTo>
                    <a:close/>
                  </a:path>
                </a:pathLst>
              </a:custGeom>
              <a:gradFill flip="none" rotWithShape="1">
                <a:gsLst>
                  <a:gs pos="1000">
                    <a:schemeClr val="bg1">
                      <a:alpha val="16000"/>
                    </a:schemeClr>
                  </a:gs>
                  <a:gs pos="89000">
                    <a:srgbClr val="000000">
                      <a:alpha val="0"/>
                      <a:lumMod val="0"/>
                      <a:lumOff val="100000"/>
                    </a:srgbClr>
                  </a:gs>
                </a:gsLst>
                <a:lin ang="73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lnSpc>
                    <a:spcPct val="90000"/>
                  </a:lnSpc>
                  <a:spcBef>
                    <a:spcPts val="1200"/>
                  </a:spcBef>
                </a:pPr>
                <a:endParaRPr lang="en-US" sz="1200" dirty="0">
                  <a:solidFill>
                    <a:srgbClr val="FFFFFF"/>
                  </a:solidFill>
                  <a:latin typeface="Arial"/>
                  <a:ea typeface="Apple LiGothic Medium"/>
                  <a:cs typeface="Apple LiGothic Medium"/>
                </a:endParaRPr>
              </a:p>
            </p:txBody>
          </p:sp>
        </p:grpSp>
        <p:sp>
          <p:nvSpPr>
            <p:cNvPr id="72" name="TextBox 71"/>
            <p:cNvSpPr txBox="1"/>
            <p:nvPr/>
          </p:nvSpPr>
          <p:spPr>
            <a:xfrm>
              <a:off x="9463671" y="2528697"/>
              <a:ext cx="1147622" cy="461665"/>
            </a:xfrm>
            <a:prstGeom prst="rect">
              <a:avLst/>
            </a:prstGeom>
            <a:noFill/>
          </p:spPr>
          <p:txBody>
            <a:bodyPr wrap="none" rtlCol="0" anchor="ctr">
              <a:spAutoFit/>
            </a:bodyPr>
            <a:lstStyle/>
            <a:p>
              <a:pPr algn="ctr"/>
              <a:r>
                <a:rPr lang="en-US" sz="1200" dirty="0" smtClean="0">
                  <a:solidFill>
                    <a:schemeClr val="bg1"/>
                  </a:solidFill>
                </a:rPr>
                <a:t>ISV</a:t>
              </a:r>
              <a:br>
                <a:rPr lang="en-US" sz="1200" dirty="0" smtClean="0">
                  <a:solidFill>
                    <a:schemeClr val="bg1"/>
                  </a:solidFill>
                </a:rPr>
              </a:br>
              <a:r>
                <a:rPr lang="en-US" sz="1200" dirty="0" smtClean="0">
                  <a:solidFill>
                    <a:schemeClr val="bg1"/>
                  </a:solidFill>
                </a:rPr>
                <a:t>3</a:t>
              </a:r>
              <a:r>
                <a:rPr lang="en-US" sz="1200" baseline="30000" dirty="0" smtClean="0">
                  <a:solidFill>
                    <a:schemeClr val="bg1"/>
                  </a:solidFill>
                </a:rPr>
                <a:t>rd</a:t>
              </a:r>
              <a:r>
                <a:rPr lang="en-US" sz="1200" dirty="0" smtClean="0">
                  <a:solidFill>
                    <a:schemeClr val="bg1"/>
                  </a:solidFill>
                </a:rPr>
                <a:t> Party Apps</a:t>
              </a:r>
              <a:endParaRPr lang="en-US" sz="1200" dirty="0">
                <a:solidFill>
                  <a:schemeClr val="bg1"/>
                </a:solidFill>
              </a:endParaRPr>
            </a:p>
          </p:txBody>
        </p:sp>
      </p:grpSp>
      <p:grpSp>
        <p:nvGrpSpPr>
          <p:cNvPr id="109" name="Group 108"/>
          <p:cNvGrpSpPr/>
          <p:nvPr/>
        </p:nvGrpSpPr>
        <p:grpSpPr>
          <a:xfrm>
            <a:off x="461910" y="2510995"/>
            <a:ext cx="1447707" cy="1291415"/>
            <a:chOff x="9313628" y="2113823"/>
            <a:chExt cx="1447707" cy="1291415"/>
          </a:xfrm>
        </p:grpSpPr>
        <p:grpSp>
          <p:nvGrpSpPr>
            <p:cNvPr id="126" name="Group 125"/>
            <p:cNvGrpSpPr/>
            <p:nvPr/>
          </p:nvGrpSpPr>
          <p:grpSpPr>
            <a:xfrm>
              <a:off x="9380356" y="2113823"/>
              <a:ext cx="1314248" cy="1291415"/>
              <a:chOff x="5269432" y="2373296"/>
              <a:chExt cx="1066896" cy="1064847"/>
            </a:xfrm>
          </p:grpSpPr>
          <p:sp>
            <p:nvSpPr>
              <p:cNvPr id="130" name="Rounded Rectangle 129"/>
              <p:cNvSpPr/>
              <p:nvPr/>
            </p:nvSpPr>
            <p:spPr>
              <a:xfrm>
                <a:off x="5271481" y="2373296"/>
                <a:ext cx="1064847" cy="1064847"/>
              </a:xfrm>
              <a:prstGeom prst="roundRect">
                <a:avLst>
                  <a:gd name="adj" fmla="val 50000"/>
                </a:avLst>
              </a:prstGeom>
              <a:gradFill>
                <a:gsLst>
                  <a:gs pos="0">
                    <a:srgbClr val="004B51"/>
                  </a:gs>
                  <a:gs pos="50000">
                    <a:srgbClr val="088996"/>
                  </a:gs>
                  <a:gs pos="100000">
                    <a:srgbClr val="00B8C5"/>
                  </a:gs>
                </a:gsLst>
              </a:gra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smtClean="0"/>
              </a:p>
            </p:txBody>
          </p:sp>
          <p:sp>
            <p:nvSpPr>
              <p:cNvPr id="132" name="Oval 4"/>
              <p:cNvSpPr/>
              <p:nvPr/>
            </p:nvSpPr>
            <p:spPr>
              <a:xfrm>
                <a:off x="5269432" y="2377704"/>
                <a:ext cx="1052908" cy="761845"/>
              </a:xfrm>
              <a:custGeom>
                <a:avLst/>
                <a:gdLst/>
                <a:ahLst/>
                <a:cxnLst/>
                <a:rect l="l" t="t" r="r" b="b"/>
                <a:pathLst>
                  <a:path w="1052908" h="761845">
                    <a:moveTo>
                      <a:pt x="528109" y="0"/>
                    </a:moveTo>
                    <a:cubicBezTo>
                      <a:pt x="783318" y="0"/>
                      <a:pt x="996245" y="181026"/>
                      <a:pt x="1045489" y="421677"/>
                    </a:cubicBezTo>
                    <a:lnTo>
                      <a:pt x="1052908" y="495273"/>
                    </a:lnTo>
                    <a:lnTo>
                      <a:pt x="1047332" y="492246"/>
                    </a:lnTo>
                    <a:cubicBezTo>
                      <a:pt x="947396" y="449977"/>
                      <a:pt x="837522" y="426603"/>
                      <a:pt x="722189" y="426603"/>
                    </a:cubicBezTo>
                    <a:cubicBezTo>
                      <a:pt x="491523" y="426603"/>
                      <a:pt x="282693" y="520099"/>
                      <a:pt x="131531" y="671262"/>
                    </a:cubicBezTo>
                    <a:lnTo>
                      <a:pt x="56793" y="761845"/>
                    </a:lnTo>
                    <a:lnTo>
                      <a:pt x="41501" y="733673"/>
                    </a:lnTo>
                    <a:cubicBezTo>
                      <a:pt x="14778" y="670491"/>
                      <a:pt x="0" y="601026"/>
                      <a:pt x="0" y="528109"/>
                    </a:cubicBezTo>
                    <a:cubicBezTo>
                      <a:pt x="0" y="236442"/>
                      <a:pt x="236442" y="0"/>
                      <a:pt x="528109" y="0"/>
                    </a:cubicBezTo>
                    <a:close/>
                  </a:path>
                </a:pathLst>
              </a:custGeom>
              <a:gradFill flip="none" rotWithShape="1">
                <a:gsLst>
                  <a:gs pos="1000">
                    <a:schemeClr val="bg1">
                      <a:alpha val="16000"/>
                    </a:schemeClr>
                  </a:gs>
                  <a:gs pos="89000">
                    <a:srgbClr val="000000">
                      <a:alpha val="0"/>
                      <a:lumMod val="0"/>
                      <a:lumOff val="100000"/>
                    </a:srgbClr>
                  </a:gs>
                </a:gsLst>
                <a:lin ang="73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lnSpc>
                    <a:spcPct val="90000"/>
                  </a:lnSpc>
                  <a:spcBef>
                    <a:spcPts val="1200"/>
                  </a:spcBef>
                </a:pPr>
                <a:endParaRPr lang="en-US" sz="1200" dirty="0">
                  <a:solidFill>
                    <a:srgbClr val="FFFFFF"/>
                  </a:solidFill>
                  <a:latin typeface="Arial"/>
                  <a:ea typeface="Apple LiGothic Medium"/>
                  <a:cs typeface="Apple LiGothic Medium"/>
                </a:endParaRPr>
              </a:p>
            </p:txBody>
          </p:sp>
        </p:grpSp>
        <p:sp>
          <p:nvSpPr>
            <p:cNvPr id="129" name="TextBox 128"/>
            <p:cNvSpPr txBox="1"/>
            <p:nvPr/>
          </p:nvSpPr>
          <p:spPr>
            <a:xfrm>
              <a:off x="9313628" y="2528697"/>
              <a:ext cx="1447707" cy="461665"/>
            </a:xfrm>
            <a:prstGeom prst="rect">
              <a:avLst/>
            </a:prstGeom>
            <a:noFill/>
          </p:spPr>
          <p:txBody>
            <a:bodyPr wrap="none" rtlCol="0" anchor="ctr">
              <a:spAutoFit/>
            </a:bodyPr>
            <a:lstStyle/>
            <a:p>
              <a:pPr algn="ctr"/>
              <a:r>
                <a:rPr lang="en-US" sz="1200" dirty="0" smtClean="0">
                  <a:solidFill>
                    <a:schemeClr val="bg1"/>
                  </a:solidFill>
                </a:rPr>
                <a:t>Data Sources</a:t>
              </a:r>
            </a:p>
            <a:p>
              <a:pPr algn="ctr"/>
              <a:r>
                <a:rPr lang="en-US" sz="1200" dirty="0" smtClean="0">
                  <a:solidFill>
                    <a:schemeClr val="bg1"/>
                  </a:solidFill>
                </a:rPr>
                <a:t>EMSP Connectors</a:t>
              </a:r>
              <a:endParaRPr lang="en-US" sz="1200" dirty="0">
                <a:solidFill>
                  <a:schemeClr val="bg1"/>
                </a:solidFill>
              </a:endParaRPr>
            </a:p>
          </p:txBody>
        </p:sp>
      </p:grpSp>
      <p:sp>
        <p:nvSpPr>
          <p:cNvPr id="63" name="10-Point Star 62"/>
          <p:cNvSpPr/>
          <p:nvPr/>
        </p:nvSpPr>
        <p:spPr>
          <a:xfrm>
            <a:off x="8174012" y="450667"/>
            <a:ext cx="396000" cy="360000"/>
          </a:xfrm>
          <a:prstGeom prst="star10">
            <a:avLst/>
          </a:prstGeom>
          <a:solidFill>
            <a:srgbClr val="FF0000"/>
          </a:solidFill>
          <a:scene3d>
            <a:camera prst="orthographicFront"/>
            <a:lightRig rig="threePt" dir="t"/>
          </a:scene3d>
          <a:sp3d>
            <a:bevelT/>
          </a:sp3d>
        </p:spPr>
        <p:txBody>
          <a:bodyPr wrap="none" lIns="0" tIns="0" rIns="0" bIns="0" rtlCol="0" anchor="ctr">
            <a:noAutofit/>
          </a:bodyPr>
          <a:lstStyle/>
          <a:p>
            <a:pPr algn="ctr"/>
            <a:r>
              <a:rPr lang="en-US" sz="1050" b="1" dirty="0" smtClean="0">
                <a:solidFill>
                  <a:srgbClr val="000000"/>
                </a:solidFill>
              </a:rPr>
              <a:t>NEW</a:t>
            </a:r>
            <a:endParaRPr lang="en-NZ" sz="1050" b="1" dirty="0" smtClean="0">
              <a:solidFill>
                <a:srgbClr val="000000"/>
              </a:solidFill>
            </a:endParaRPr>
          </a:p>
        </p:txBody>
      </p:sp>
    </p:spTree>
    <p:extLst>
      <p:ext uri="{BB962C8B-B14F-4D97-AF65-F5344CB8AC3E}">
        <p14:creationId xmlns:p14="http://schemas.microsoft.com/office/powerpoint/2010/main" val="3397123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outVertical)">
                                      <p:cBhvr>
                                        <p:cTn id="7" dur="500"/>
                                        <p:tgtEl>
                                          <p:spTgt spid="12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barn(outVertical)">
                                      <p:cBhvr>
                                        <p:cTn id="10" dur="50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1000"/>
                                        <p:tgtEl>
                                          <p:spTgt spid="116"/>
                                        </p:tgtEl>
                                      </p:cBhvr>
                                    </p:animEffect>
                                  </p:childTnLst>
                                </p:cTn>
                              </p:par>
                              <p:par>
                                <p:cTn id="14" presetID="10"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1000"/>
                                        <p:tgtEl>
                                          <p:spTgt spid="119"/>
                                        </p:tgtEl>
                                      </p:cBhvr>
                                    </p:animEffect>
                                  </p:childTnLst>
                                </p:cTn>
                              </p:par>
                              <p:par>
                                <p:cTn id="17" presetID="10"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par>
                                <p:cTn id="20" presetID="10" presetClass="entr" presetSubtype="0" fill="hold" nodeType="with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wipe(up)">
                                      <p:cBhvr>
                                        <p:cTn id="33" dur="500"/>
                                        <p:tgtEl>
                                          <p:spTgt spid="131"/>
                                        </p:tgtEl>
                                      </p:cBhvr>
                                    </p:animEffect>
                                  </p:childTnLst>
                                </p:cTn>
                              </p:par>
                              <p:par>
                                <p:cTn id="34" presetID="10" presetClass="entr" presetSubtype="0" fill="hold" nodeType="with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down)">
                                      <p:cBhvr>
                                        <p:cTn id="40" dur="500"/>
                                        <p:tgtEl>
                                          <p:spTgt spid="64"/>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2" grpId="0"/>
      <p:bldP spid="123" grpId="0"/>
      <p:bldP spid="125" grpId="0"/>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 Placeholder 1"/>
          <p:cNvSpPr txBox="1">
            <a:spLocks/>
          </p:cNvSpPr>
          <p:nvPr/>
        </p:nvSpPr>
        <p:spPr>
          <a:xfrm>
            <a:off x="0" y="4688925"/>
            <a:ext cx="9144000" cy="455613"/>
          </a:xfrm>
          <a:prstGeom prst="rect">
            <a:avLst/>
          </a:prstGeom>
          <a:gradFill flip="none" rotWithShape="1">
            <a:gsLst>
              <a:gs pos="0">
                <a:schemeClr val="accent5">
                  <a:lumMod val="50000"/>
                </a:schemeClr>
              </a:gs>
              <a:gs pos="100000">
                <a:schemeClr val="accent6"/>
              </a:gs>
            </a:gsLst>
            <a:lin ang="0" scaled="1"/>
            <a:tileRect/>
          </a:gradFill>
          <a:sp3d/>
        </p:spPr>
        <p:style>
          <a:lnRef idx="0">
            <a:schemeClr val="accent1"/>
          </a:lnRef>
          <a:fillRef idx="3">
            <a:schemeClr val="accent1"/>
          </a:fillRef>
          <a:effectRef idx="3">
            <a:schemeClr val="accent1"/>
          </a:effectRef>
          <a:fontRef idx="minor">
            <a:schemeClr val="lt1"/>
          </a:fontRef>
        </p:style>
        <p:txBody>
          <a:bodyPr rtlCol="0" anchor="ct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lt1"/>
                </a:solidFill>
                <a:latin typeface="+mn-lt"/>
                <a:ea typeface="+mn-ea"/>
                <a:cs typeface="+mn-c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lt1"/>
                </a:solidFill>
                <a:latin typeface="+mn-lt"/>
                <a:ea typeface="+mn-ea"/>
                <a:cs typeface="+mn-c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lt1"/>
                </a:solidFill>
                <a:latin typeface="+mn-lt"/>
                <a:ea typeface="+mn-ea"/>
                <a:cs typeface="+mn-c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lt1"/>
                </a:solidFill>
                <a:latin typeface="+mn-lt"/>
                <a:ea typeface="+mn-ea"/>
                <a:cs typeface="+mn-cs"/>
              </a:defRPr>
            </a:lvl4pPr>
            <a:lvl5pPr marL="576000" indent="-171450" algn="l" defTabSz="685891" rtl="0" eaLnBrk="1" latinLnBrk="0" hangingPunct="1">
              <a:lnSpc>
                <a:spcPct val="95000"/>
              </a:lnSpc>
              <a:spcBef>
                <a:spcPts val="630"/>
              </a:spcBef>
              <a:buFont typeface="Arial"/>
              <a:buChar char="•"/>
              <a:defRPr lang="en-US" sz="1100" kern="1200" dirty="0">
                <a:solidFill>
                  <a:schemeClr val="lt1"/>
                </a:solidFill>
                <a:latin typeface="+mn-lt"/>
                <a:ea typeface="+mn-ea"/>
                <a:cs typeface="+mn-cs"/>
              </a:defRPr>
            </a:lvl5pPr>
            <a:lvl6pPr marL="864000" indent="-171473" algn="l" defTabSz="685891" rtl="0" eaLnBrk="1" latinLnBrk="0" hangingPunct="1">
              <a:spcBef>
                <a:spcPts val="600"/>
              </a:spcBef>
              <a:buFont typeface="Arial" pitchFamily="34" charset="0"/>
              <a:buChar char="•"/>
              <a:defRPr sz="900" kern="1200" baseline="0">
                <a:solidFill>
                  <a:schemeClr val="lt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lt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lt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lt1"/>
                </a:solidFill>
                <a:latin typeface="+mn-lt"/>
                <a:ea typeface="+mn-ea"/>
                <a:cs typeface="+mn-cs"/>
              </a:defRPr>
            </a:lvl9pPr>
          </a:lstStyle>
          <a:p>
            <a:pPr marL="0" indent="0" algn="ctr" defTabSz="457200">
              <a:buFont typeface="Arial" pitchFamily="34" charset="0"/>
              <a:buNone/>
            </a:pPr>
            <a:endParaRPr lang="en-GB" sz="1800" dirty="0">
              <a:solidFill>
                <a:srgbClr val="FFFFFF"/>
              </a:solidFill>
            </a:endParaRPr>
          </a:p>
        </p:txBody>
      </p:sp>
      <p:sp>
        <p:nvSpPr>
          <p:cNvPr id="128" name="Rectangle 127"/>
          <p:cNvSpPr/>
          <p:nvPr/>
        </p:nvSpPr>
        <p:spPr>
          <a:xfrm>
            <a:off x="2360653" y="2517826"/>
            <a:ext cx="3901788" cy="929618"/>
          </a:xfrm>
          <a:prstGeom prst="rect">
            <a:avLst/>
          </a:prstGeom>
          <a:solidFill>
            <a:schemeClr val="tx2">
              <a:lumMod val="50000"/>
            </a:schemeClr>
          </a:soli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latin typeface="CiscoSansTT Light"/>
            </a:endParaRPr>
          </a:p>
          <a:p>
            <a:pPr algn="ctr"/>
            <a:endParaRPr lang="en-US" dirty="0">
              <a:solidFill>
                <a:srgbClr val="FFFFFF"/>
              </a:solidFill>
              <a:latin typeface="CiscoSansTT Light"/>
            </a:endParaRPr>
          </a:p>
          <a:p>
            <a:pPr algn="ctr"/>
            <a:endParaRPr lang="en-US" dirty="0" smtClean="0">
              <a:solidFill>
                <a:srgbClr val="FFFFFF"/>
              </a:solidFill>
              <a:latin typeface="CiscoSansTT Light"/>
            </a:endParaRPr>
          </a:p>
        </p:txBody>
      </p:sp>
      <p:sp>
        <p:nvSpPr>
          <p:cNvPr id="129" name="Rectangle 128"/>
          <p:cNvSpPr/>
          <p:nvPr/>
        </p:nvSpPr>
        <p:spPr>
          <a:xfrm>
            <a:off x="2870427" y="3197038"/>
            <a:ext cx="2336554" cy="253916"/>
          </a:xfrm>
          <a:prstGeom prst="rect">
            <a:avLst/>
          </a:prstGeom>
        </p:spPr>
        <p:txBody>
          <a:bodyPr wrap="square" lIns="68589" tIns="34295" rIns="68589" bIns="34295" anchor="ctr">
            <a:spAutoFit/>
          </a:bodyPr>
          <a:lstStyle/>
          <a:p>
            <a:pPr algn="ctr" defTabSz="608708">
              <a:defRPr/>
            </a:pPr>
            <a:r>
              <a:rPr lang="en-US" sz="1200" b="1" kern="0" dirty="0">
                <a:solidFill>
                  <a:srgbClr val="FFFF00"/>
                </a:solidFill>
                <a:cs typeface="Calibri" pitchFamily="34" charset="0"/>
              </a:rPr>
              <a:t>Virtualized Network Functions</a:t>
            </a:r>
          </a:p>
        </p:txBody>
      </p:sp>
      <p:sp>
        <p:nvSpPr>
          <p:cNvPr id="32" name="Cloud 31"/>
          <p:cNvSpPr/>
          <p:nvPr/>
        </p:nvSpPr>
        <p:spPr>
          <a:xfrm>
            <a:off x="2076392" y="3558234"/>
            <a:ext cx="4087815" cy="1718862"/>
          </a:xfrm>
          <a:prstGeom prst="cloud">
            <a:avLst/>
          </a:prstGeom>
          <a:gradFill flip="none" rotWithShape="1">
            <a:gsLst>
              <a:gs pos="0">
                <a:schemeClr val="tx1">
                  <a:lumMod val="75000"/>
                  <a:lumOff val="25000"/>
                </a:schemeClr>
              </a:gs>
              <a:gs pos="53000">
                <a:schemeClr val="bg1">
                  <a:lumMod val="85000"/>
                </a:schemeClr>
              </a:gs>
              <a:gs pos="100000">
                <a:schemeClr val="bg1">
                  <a:lumMod val="95000"/>
                </a:schemeClr>
              </a:gs>
            </a:gsLst>
            <a:lin ang="5400000" scaled="1"/>
            <a:tileRect/>
          </a:gradFill>
          <a:ln>
            <a:noFill/>
          </a:ln>
          <a:scene3d>
            <a:camera prst="orthographicFront">
              <a:rot lat="16799997" lon="0" rev="0"/>
            </a:camera>
            <a:lightRig rig="threePt" dir="t"/>
          </a:scene3d>
        </p:spPr>
        <p:style>
          <a:lnRef idx="1">
            <a:schemeClr val="accent6"/>
          </a:lnRef>
          <a:fillRef idx="2">
            <a:schemeClr val="accent6"/>
          </a:fillRef>
          <a:effectRef idx="1">
            <a:schemeClr val="accent6"/>
          </a:effectRef>
          <a:fontRef idx="minor">
            <a:schemeClr val="dk1"/>
          </a:fontRef>
        </p:style>
        <p:txBody>
          <a:bodyPr wrap="none" lIns="323986" tIns="0" rIns="0" bIns="1007958" anchor="b" anchorCtr="0"/>
          <a:lstStyle/>
          <a:p>
            <a:pPr algn="ctr">
              <a:defRPr/>
            </a:pPr>
            <a:endParaRPr lang="en-US" sz="1100" b="1" dirty="0">
              <a:solidFill>
                <a:srgbClr val="000000"/>
              </a:solidFill>
            </a:endParaRPr>
          </a:p>
        </p:txBody>
      </p:sp>
      <p:sp>
        <p:nvSpPr>
          <p:cNvPr id="110" name="Rectangle 109"/>
          <p:cNvSpPr/>
          <p:nvPr/>
        </p:nvSpPr>
        <p:spPr>
          <a:xfrm>
            <a:off x="1594079" y="3517476"/>
            <a:ext cx="4668361" cy="929618"/>
          </a:xfrm>
          <a:prstGeom prst="rect">
            <a:avLst/>
          </a:prstGeom>
          <a:solidFill>
            <a:schemeClr val="tx2">
              <a:lumMod val="50000"/>
            </a:schemeClr>
          </a:soli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latin typeface="CiscoSansTT Light"/>
            </a:endParaRPr>
          </a:p>
          <a:p>
            <a:pPr algn="ctr"/>
            <a:endParaRPr lang="en-US" dirty="0">
              <a:solidFill>
                <a:srgbClr val="FFFFFF"/>
              </a:solidFill>
              <a:latin typeface="CiscoSansTT Light"/>
            </a:endParaRPr>
          </a:p>
          <a:p>
            <a:pPr algn="ctr"/>
            <a:endParaRPr lang="en-US" dirty="0" smtClean="0">
              <a:solidFill>
                <a:srgbClr val="FFFFFF"/>
              </a:solidFill>
              <a:latin typeface="CiscoSansTT Light"/>
            </a:endParaRPr>
          </a:p>
        </p:txBody>
      </p:sp>
      <p:sp>
        <p:nvSpPr>
          <p:cNvPr id="2" name="Title 1"/>
          <p:cNvSpPr>
            <a:spLocks noGrp="1"/>
          </p:cNvSpPr>
          <p:nvPr>
            <p:ph type="title"/>
          </p:nvPr>
        </p:nvSpPr>
        <p:spPr>
          <a:xfrm>
            <a:off x="303275" y="138889"/>
            <a:ext cx="8345488" cy="731837"/>
          </a:xfrm>
        </p:spPr>
        <p:txBody>
          <a:bodyPr/>
          <a:lstStyle/>
          <a:p>
            <a:r>
              <a:rPr lang="en-US" dirty="0" smtClean="0"/>
              <a:t>Cisco Telco Cloud for Mobility</a:t>
            </a:r>
            <a:endParaRPr lang="en-NZ" dirty="0"/>
          </a:p>
        </p:txBody>
      </p:sp>
      <p:grpSp>
        <p:nvGrpSpPr>
          <p:cNvPr id="48" name="Group 47"/>
          <p:cNvGrpSpPr/>
          <p:nvPr/>
        </p:nvGrpSpPr>
        <p:grpSpPr>
          <a:xfrm>
            <a:off x="464679" y="4654186"/>
            <a:ext cx="1980000" cy="452895"/>
            <a:chOff x="314216" y="4300011"/>
            <a:chExt cx="1980000" cy="452895"/>
          </a:xfrm>
        </p:grpSpPr>
        <p:sp>
          <p:nvSpPr>
            <p:cNvPr id="10" name="Parallelogram 9"/>
            <p:cNvSpPr/>
            <p:nvPr/>
          </p:nvSpPr>
          <p:spPr>
            <a:xfrm>
              <a:off x="314216" y="4404527"/>
              <a:ext cx="1980000" cy="321548"/>
            </a:xfrm>
            <a:prstGeom prst="parallelogram">
              <a:avLst>
                <a:gd name="adj" fmla="val 0"/>
              </a:avLst>
            </a:prstGeom>
            <a:noFill/>
            <a:ln>
              <a:noFill/>
            </a:ln>
          </p:spPr>
          <p:txBody>
            <a:bodyPr wrap="square" rtlCol="0" anchor="ctr">
              <a:noAutofit/>
            </a:bodyPr>
            <a:lstStyle/>
            <a:p>
              <a:pPr marL="112709" indent="-112709" algn="ctr">
                <a:buFont typeface="Arial" pitchFamily="34" charset="0"/>
                <a:buChar char="•"/>
              </a:pPr>
              <a:endParaRPr lang="en-US" sz="1200" dirty="0">
                <a:solidFill>
                  <a:srgbClr val="000000"/>
                </a:solidFill>
              </a:endParaRPr>
            </a:p>
          </p:txBody>
        </p:sp>
        <p:sp>
          <p:nvSpPr>
            <p:cNvPr id="16" name="TextBox 15"/>
            <p:cNvSpPr txBox="1"/>
            <p:nvPr/>
          </p:nvSpPr>
          <p:spPr>
            <a:xfrm>
              <a:off x="394176" y="4300011"/>
              <a:ext cx="1831425" cy="307777"/>
            </a:xfrm>
            <a:prstGeom prst="rect">
              <a:avLst/>
            </a:prstGeom>
            <a:noFill/>
          </p:spPr>
          <p:txBody>
            <a:bodyPr wrap="square" rtlCol="0">
              <a:spAutoFit/>
            </a:bodyPr>
            <a:lstStyle/>
            <a:p>
              <a:pPr algn="ctr"/>
              <a:r>
                <a:rPr lang="en-US" sz="1400" dirty="0">
                  <a:solidFill>
                    <a:srgbClr val="FFFF00"/>
                  </a:solidFill>
                </a:rPr>
                <a:t>Operational Model</a:t>
              </a:r>
            </a:p>
          </p:txBody>
        </p:sp>
        <p:sp>
          <p:nvSpPr>
            <p:cNvPr id="18" name="TextBox 17"/>
            <p:cNvSpPr txBox="1"/>
            <p:nvPr/>
          </p:nvSpPr>
          <p:spPr>
            <a:xfrm>
              <a:off x="515940" y="4506685"/>
              <a:ext cx="1597039" cy="246221"/>
            </a:xfrm>
            <a:prstGeom prst="rect">
              <a:avLst/>
            </a:prstGeom>
            <a:noFill/>
          </p:spPr>
          <p:txBody>
            <a:bodyPr wrap="square" rtlCol="0">
              <a:spAutoFit/>
            </a:bodyPr>
            <a:lstStyle/>
            <a:p>
              <a:pPr algn="ctr"/>
              <a:r>
                <a:rPr lang="en-US" sz="1000" dirty="0">
                  <a:solidFill>
                    <a:schemeClr val="bg1"/>
                  </a:solidFill>
                </a:rPr>
                <a:t>Provides Agility</a:t>
              </a:r>
            </a:p>
          </p:txBody>
        </p:sp>
      </p:grpSp>
      <p:grpSp>
        <p:nvGrpSpPr>
          <p:cNvPr id="1024" name="Group 1023"/>
          <p:cNvGrpSpPr/>
          <p:nvPr/>
        </p:nvGrpSpPr>
        <p:grpSpPr>
          <a:xfrm>
            <a:off x="2509898" y="4654186"/>
            <a:ext cx="1980000" cy="452895"/>
            <a:chOff x="2359435" y="4300011"/>
            <a:chExt cx="1980000" cy="452895"/>
          </a:xfrm>
        </p:grpSpPr>
        <p:sp>
          <p:nvSpPr>
            <p:cNvPr id="19" name="Parallelogram 18"/>
            <p:cNvSpPr/>
            <p:nvPr/>
          </p:nvSpPr>
          <p:spPr>
            <a:xfrm>
              <a:off x="2359435" y="4404527"/>
              <a:ext cx="1980000" cy="321548"/>
            </a:xfrm>
            <a:prstGeom prst="parallelogram">
              <a:avLst>
                <a:gd name="adj" fmla="val 0"/>
              </a:avLst>
            </a:prstGeom>
            <a:noFill/>
            <a:ln>
              <a:noFill/>
            </a:ln>
          </p:spPr>
          <p:txBody>
            <a:bodyPr wrap="square" rtlCol="0" anchor="ctr">
              <a:noAutofit/>
            </a:bodyPr>
            <a:lstStyle/>
            <a:p>
              <a:pPr marL="112709" indent="-112709" algn="ctr">
                <a:buFont typeface="Arial" pitchFamily="34" charset="0"/>
                <a:buChar char="•"/>
              </a:pPr>
              <a:endParaRPr lang="en-US" sz="1200" dirty="0">
                <a:solidFill>
                  <a:srgbClr val="000000"/>
                </a:solidFill>
              </a:endParaRPr>
            </a:p>
          </p:txBody>
        </p:sp>
        <p:sp>
          <p:nvSpPr>
            <p:cNvPr id="20" name="TextBox 19"/>
            <p:cNvSpPr txBox="1"/>
            <p:nvPr/>
          </p:nvSpPr>
          <p:spPr>
            <a:xfrm>
              <a:off x="2359435" y="4300011"/>
              <a:ext cx="1980000" cy="307777"/>
            </a:xfrm>
            <a:prstGeom prst="rect">
              <a:avLst/>
            </a:prstGeom>
            <a:noFill/>
          </p:spPr>
          <p:txBody>
            <a:bodyPr wrap="square" rtlCol="0">
              <a:spAutoFit/>
            </a:bodyPr>
            <a:lstStyle/>
            <a:p>
              <a:pPr algn="ctr"/>
              <a:r>
                <a:rPr lang="en-US" sz="1400" dirty="0">
                  <a:solidFill>
                    <a:srgbClr val="FFFF00"/>
                  </a:solidFill>
                </a:rPr>
                <a:t>Operational Efficiency</a:t>
              </a:r>
            </a:p>
          </p:txBody>
        </p:sp>
        <p:sp>
          <p:nvSpPr>
            <p:cNvPr id="22" name="TextBox 21"/>
            <p:cNvSpPr txBox="1"/>
            <p:nvPr/>
          </p:nvSpPr>
          <p:spPr>
            <a:xfrm>
              <a:off x="2535794" y="4506685"/>
              <a:ext cx="1644169" cy="246221"/>
            </a:xfrm>
            <a:prstGeom prst="rect">
              <a:avLst/>
            </a:prstGeom>
            <a:noFill/>
          </p:spPr>
          <p:txBody>
            <a:bodyPr wrap="square" rtlCol="0">
              <a:spAutoFit/>
            </a:bodyPr>
            <a:lstStyle/>
            <a:p>
              <a:pPr algn="ctr"/>
              <a:r>
                <a:rPr lang="en-US" sz="1000" dirty="0">
                  <a:solidFill>
                    <a:schemeClr val="bg1"/>
                  </a:solidFill>
                </a:rPr>
                <a:t>Leverages </a:t>
              </a:r>
              <a:r>
                <a:rPr lang="en-US" sz="1000" dirty="0" err="1">
                  <a:solidFill>
                    <a:schemeClr val="bg1"/>
                  </a:solidFill>
                </a:rPr>
                <a:t>NFV</a:t>
              </a:r>
              <a:r>
                <a:rPr lang="en-US" sz="1000" dirty="0">
                  <a:solidFill>
                    <a:schemeClr val="bg1"/>
                  </a:solidFill>
                </a:rPr>
                <a:t>/SDN</a:t>
              </a:r>
            </a:p>
          </p:txBody>
        </p:sp>
      </p:grpSp>
      <p:grpSp>
        <p:nvGrpSpPr>
          <p:cNvPr id="1025" name="Group 1024"/>
          <p:cNvGrpSpPr/>
          <p:nvPr/>
        </p:nvGrpSpPr>
        <p:grpSpPr>
          <a:xfrm>
            <a:off x="4555755" y="4654186"/>
            <a:ext cx="1979997" cy="452893"/>
            <a:chOff x="4405299" y="4300011"/>
            <a:chExt cx="1980000" cy="452893"/>
          </a:xfrm>
        </p:grpSpPr>
        <p:sp>
          <p:nvSpPr>
            <p:cNvPr id="23" name="Parallelogram 22"/>
            <p:cNvSpPr/>
            <p:nvPr/>
          </p:nvSpPr>
          <p:spPr>
            <a:xfrm>
              <a:off x="4405299" y="4404527"/>
              <a:ext cx="1980000" cy="321548"/>
            </a:xfrm>
            <a:prstGeom prst="parallelogram">
              <a:avLst>
                <a:gd name="adj" fmla="val 0"/>
              </a:avLst>
            </a:prstGeom>
            <a:noFill/>
            <a:ln>
              <a:noFill/>
            </a:ln>
          </p:spPr>
          <p:txBody>
            <a:bodyPr wrap="square" rtlCol="0" anchor="ctr">
              <a:noAutofit/>
            </a:bodyPr>
            <a:lstStyle/>
            <a:p>
              <a:pPr marL="112709" indent="-112709" algn="ctr">
                <a:buFont typeface="Arial" pitchFamily="34" charset="0"/>
                <a:buChar char="•"/>
              </a:pPr>
              <a:endParaRPr lang="en-US" sz="1200" dirty="0">
                <a:solidFill>
                  <a:srgbClr val="000000"/>
                </a:solidFill>
              </a:endParaRPr>
            </a:p>
          </p:txBody>
        </p:sp>
        <p:sp>
          <p:nvSpPr>
            <p:cNvPr id="24" name="TextBox 23"/>
            <p:cNvSpPr txBox="1"/>
            <p:nvPr/>
          </p:nvSpPr>
          <p:spPr>
            <a:xfrm>
              <a:off x="4605618" y="4300011"/>
              <a:ext cx="1597039" cy="307777"/>
            </a:xfrm>
            <a:prstGeom prst="rect">
              <a:avLst/>
            </a:prstGeom>
            <a:noFill/>
          </p:spPr>
          <p:txBody>
            <a:bodyPr wrap="square" rtlCol="0">
              <a:spAutoFit/>
            </a:bodyPr>
            <a:lstStyle/>
            <a:p>
              <a:pPr algn="ctr"/>
              <a:r>
                <a:rPr lang="en-US" sz="1400" dirty="0">
                  <a:solidFill>
                    <a:srgbClr val="FFFF00"/>
                  </a:solidFill>
                </a:rPr>
                <a:t>Accelerate </a:t>
              </a:r>
              <a:r>
                <a:rPr lang="en-US" sz="1400" dirty="0" err="1">
                  <a:solidFill>
                    <a:srgbClr val="FFFF00"/>
                  </a:solidFill>
                </a:rPr>
                <a:t>TTM</a:t>
              </a:r>
              <a:endParaRPr lang="en-US" sz="1400" dirty="0">
                <a:solidFill>
                  <a:srgbClr val="FFFF00"/>
                </a:solidFill>
              </a:endParaRPr>
            </a:p>
          </p:txBody>
        </p:sp>
        <p:sp>
          <p:nvSpPr>
            <p:cNvPr id="26" name="TextBox 25"/>
            <p:cNvSpPr txBox="1"/>
            <p:nvPr/>
          </p:nvSpPr>
          <p:spPr>
            <a:xfrm>
              <a:off x="4534515" y="4506683"/>
              <a:ext cx="1727005" cy="246221"/>
            </a:xfrm>
            <a:prstGeom prst="rect">
              <a:avLst/>
            </a:prstGeom>
            <a:noFill/>
          </p:spPr>
          <p:txBody>
            <a:bodyPr wrap="square" lIns="0" rIns="0" rtlCol="0">
              <a:spAutoFit/>
            </a:bodyPr>
            <a:lstStyle/>
            <a:p>
              <a:pPr algn="ctr"/>
              <a:r>
                <a:rPr lang="en-US" sz="1000" dirty="0">
                  <a:solidFill>
                    <a:schemeClr val="bg1"/>
                  </a:solidFill>
                </a:rPr>
                <a:t>Services (VoLTE, </a:t>
              </a:r>
              <a:r>
                <a:rPr lang="en-US" sz="1000" dirty="0" err="1">
                  <a:solidFill>
                    <a:schemeClr val="bg1"/>
                  </a:solidFill>
                </a:rPr>
                <a:t>M2M</a:t>
              </a:r>
              <a:r>
                <a:rPr lang="en-US" sz="1000" dirty="0">
                  <a:solidFill>
                    <a:schemeClr val="bg1"/>
                  </a:solidFill>
                </a:rPr>
                <a:t>, etc.)</a:t>
              </a:r>
            </a:p>
          </p:txBody>
        </p:sp>
      </p:grpSp>
      <p:grpSp>
        <p:nvGrpSpPr>
          <p:cNvPr id="1027" name="Group 1026"/>
          <p:cNvGrpSpPr/>
          <p:nvPr/>
        </p:nvGrpSpPr>
        <p:grpSpPr>
          <a:xfrm>
            <a:off x="6600980" y="4654186"/>
            <a:ext cx="1980000" cy="452895"/>
            <a:chOff x="6450518" y="4300011"/>
            <a:chExt cx="1980000" cy="452895"/>
          </a:xfrm>
        </p:grpSpPr>
        <p:sp>
          <p:nvSpPr>
            <p:cNvPr id="27" name="Parallelogram 26"/>
            <p:cNvSpPr/>
            <p:nvPr/>
          </p:nvSpPr>
          <p:spPr>
            <a:xfrm>
              <a:off x="6450518" y="4404527"/>
              <a:ext cx="1980000" cy="321548"/>
            </a:xfrm>
            <a:prstGeom prst="parallelogram">
              <a:avLst>
                <a:gd name="adj" fmla="val 0"/>
              </a:avLst>
            </a:prstGeom>
            <a:noFill/>
            <a:ln>
              <a:noFill/>
            </a:ln>
          </p:spPr>
          <p:txBody>
            <a:bodyPr wrap="square" rtlCol="0" anchor="ctr">
              <a:noAutofit/>
            </a:bodyPr>
            <a:lstStyle/>
            <a:p>
              <a:pPr marL="112709" indent="-112709" algn="ctr">
                <a:buFont typeface="Arial" pitchFamily="34" charset="0"/>
                <a:buChar char="•"/>
              </a:pPr>
              <a:endParaRPr lang="en-US" sz="1200" dirty="0">
                <a:solidFill>
                  <a:srgbClr val="000000"/>
                </a:solidFill>
              </a:endParaRPr>
            </a:p>
          </p:txBody>
        </p:sp>
        <p:sp>
          <p:nvSpPr>
            <p:cNvPr id="28" name="TextBox 27"/>
            <p:cNvSpPr txBox="1"/>
            <p:nvPr/>
          </p:nvSpPr>
          <p:spPr>
            <a:xfrm>
              <a:off x="6450518" y="4300011"/>
              <a:ext cx="1980000" cy="307777"/>
            </a:xfrm>
            <a:prstGeom prst="rect">
              <a:avLst/>
            </a:prstGeom>
            <a:noFill/>
          </p:spPr>
          <p:txBody>
            <a:bodyPr wrap="square" lIns="0" rIns="0" rtlCol="0">
              <a:spAutoFit/>
            </a:bodyPr>
            <a:lstStyle/>
            <a:p>
              <a:pPr algn="ctr"/>
              <a:r>
                <a:rPr lang="en-US" sz="1400" dirty="0">
                  <a:solidFill>
                    <a:srgbClr val="FFFF00"/>
                  </a:solidFill>
                </a:rPr>
                <a:t>Enable New Biz Models</a:t>
              </a:r>
            </a:p>
          </p:txBody>
        </p:sp>
        <p:sp>
          <p:nvSpPr>
            <p:cNvPr id="30" name="TextBox 29"/>
            <p:cNvSpPr txBox="1"/>
            <p:nvPr/>
          </p:nvSpPr>
          <p:spPr>
            <a:xfrm>
              <a:off x="6666055" y="4506685"/>
              <a:ext cx="1597039" cy="246221"/>
            </a:xfrm>
            <a:prstGeom prst="rect">
              <a:avLst/>
            </a:prstGeom>
            <a:noFill/>
          </p:spPr>
          <p:txBody>
            <a:bodyPr wrap="square" rtlCol="0">
              <a:spAutoFit/>
            </a:bodyPr>
            <a:lstStyle/>
            <a:p>
              <a:pPr algn="ctr"/>
              <a:r>
                <a:rPr lang="en-US" sz="1000" dirty="0">
                  <a:solidFill>
                    <a:schemeClr val="bg1"/>
                  </a:solidFill>
                </a:rPr>
                <a:t>Hosting, </a:t>
              </a:r>
              <a:r>
                <a:rPr lang="en-US" sz="1000" dirty="0" err="1">
                  <a:solidFill>
                    <a:schemeClr val="bg1"/>
                  </a:solidFill>
                </a:rPr>
                <a:t>MVNO</a:t>
              </a:r>
              <a:r>
                <a:rPr lang="en-US" sz="1000" dirty="0">
                  <a:solidFill>
                    <a:schemeClr val="bg1"/>
                  </a:solidFill>
                </a:rPr>
                <a:t>, </a:t>
              </a:r>
              <a:r>
                <a:rPr lang="en-US" sz="1000" dirty="0" err="1">
                  <a:solidFill>
                    <a:schemeClr val="bg1"/>
                  </a:solidFill>
                </a:rPr>
                <a:t>SaaS</a:t>
              </a:r>
              <a:endParaRPr lang="en-US" sz="1000" dirty="0">
                <a:solidFill>
                  <a:schemeClr val="bg1"/>
                </a:solidFill>
              </a:endParaRPr>
            </a:p>
          </p:txBody>
        </p:sp>
      </p:grpSp>
      <p:cxnSp>
        <p:nvCxnSpPr>
          <p:cNvPr id="37" name="Straight Connector 36"/>
          <p:cNvCxnSpPr/>
          <p:nvPr/>
        </p:nvCxnSpPr>
        <p:spPr>
          <a:xfrm flipH="1" flipV="1">
            <a:off x="6456850" y="1372244"/>
            <a:ext cx="392" cy="2988000"/>
          </a:xfrm>
          <a:prstGeom prst="line">
            <a:avLst/>
          </a:prstGeom>
          <a:ln w="12700" cap="flat"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Pentagon 14"/>
          <p:cNvSpPr/>
          <p:nvPr/>
        </p:nvSpPr>
        <p:spPr>
          <a:xfrm>
            <a:off x="6458512" y="1371301"/>
            <a:ext cx="1544799" cy="261606"/>
          </a:xfrm>
          <a:prstGeom prst="homePlate">
            <a:avLst/>
          </a:prstGeom>
          <a:solidFill>
            <a:srgbClr val="002060"/>
          </a:solidFill>
          <a:ln w="12700" cap="flat" cmpd="sng">
            <a:solidFill>
              <a:srgbClr val="002060"/>
            </a:solidFill>
          </a:ln>
        </p:spPr>
        <p:style>
          <a:lnRef idx="1">
            <a:schemeClr val="accent1"/>
          </a:lnRef>
          <a:fillRef idx="0">
            <a:schemeClr val="accent1"/>
          </a:fillRef>
          <a:effectRef idx="0">
            <a:schemeClr val="accent1"/>
          </a:effectRef>
          <a:fontRef idx="minor">
            <a:schemeClr val="tx1"/>
          </a:fontRef>
        </p:style>
        <p:txBody>
          <a:bodyPr wrap="square" lIns="91436" tIns="45718" rIns="91436" bIns="45718" rtlCol="0" anchor="ctr">
            <a:spAutoFit/>
          </a:bodyPr>
          <a:lstStyle/>
          <a:p>
            <a:pPr algn="ctr"/>
            <a:r>
              <a:rPr lang="en-US" sz="1100" b="1" dirty="0">
                <a:solidFill>
                  <a:schemeClr val="bg1"/>
                </a:solidFill>
              </a:rPr>
              <a:t>Cisco Telco Cloud</a:t>
            </a:r>
          </a:p>
        </p:txBody>
      </p:sp>
      <p:sp>
        <p:nvSpPr>
          <p:cNvPr id="42" name="Left-Right Arrow 41"/>
          <p:cNvSpPr/>
          <p:nvPr/>
        </p:nvSpPr>
        <p:spPr>
          <a:xfrm>
            <a:off x="1594079" y="1045888"/>
            <a:ext cx="4668361" cy="1392122"/>
          </a:xfrm>
          <a:prstGeom prst="leftRightArrow">
            <a:avLst>
              <a:gd name="adj1" fmla="val 100000"/>
              <a:gd name="adj2" fmla="val 11265"/>
            </a:avLst>
          </a:prstGeom>
          <a:gradFill flip="none" rotWithShape="1">
            <a:gsLst>
              <a:gs pos="0">
                <a:srgbClr val="FF0000">
                  <a:alpha val="20000"/>
                </a:srgbClr>
              </a:gs>
              <a:gs pos="100000">
                <a:srgbClr val="FF0000">
                  <a:alpha val="9000"/>
                </a:srgbClr>
              </a:gs>
              <a:gs pos="50000">
                <a:srgbClr val="FF0000">
                  <a:alpha val="62000"/>
                </a:srgbClr>
              </a:gs>
            </a:gsLst>
            <a:lin ang="0" scaled="1"/>
            <a:tileRect/>
          </a:gradFill>
          <a:ln>
            <a:solidFill>
              <a:srgbClr val="FF0000">
                <a:alpha val="2000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pPr algn="ctr" defTabSz="609266"/>
            <a:endParaRPr lang="en-US" sz="1200" dirty="0">
              <a:solidFill>
                <a:srgbClr val="FFFFFF"/>
              </a:solidFill>
            </a:endParaRPr>
          </a:p>
        </p:txBody>
      </p:sp>
      <p:pic>
        <p:nvPicPr>
          <p:cNvPr id="44" name="Picture 3" descr="Tablets and Smartphone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41" y="2867160"/>
            <a:ext cx="504825" cy="503635"/>
          </a:xfrm>
          <a:prstGeom prst="rect">
            <a:avLst/>
          </a:prstGeom>
          <a:noFill/>
          <a:ln w="9525">
            <a:noFill/>
            <a:miter lim="800000"/>
            <a:headEnd/>
            <a:tailEnd/>
          </a:ln>
        </p:spPr>
      </p:pic>
      <p:pic>
        <p:nvPicPr>
          <p:cNvPr id="45" name="Picture 84" descr="radio-tower-orange"/>
          <p:cNvPicPr>
            <a:picLocks noChangeAspect="1" noChangeArrowheads="1"/>
          </p:cNvPicPr>
          <p:nvPr/>
        </p:nvPicPr>
        <p:blipFill>
          <a:blip r:embed="rId4"/>
          <a:srcRect/>
          <a:stretch>
            <a:fillRect/>
          </a:stretch>
        </p:blipFill>
        <p:spPr bwMode="auto">
          <a:xfrm>
            <a:off x="1078621" y="2740117"/>
            <a:ext cx="455658" cy="624387"/>
          </a:xfrm>
          <a:prstGeom prst="rect">
            <a:avLst/>
          </a:prstGeom>
          <a:noFill/>
          <a:ln w="9525">
            <a:noFill/>
            <a:miter lim="800000"/>
            <a:headEnd/>
            <a:tailEnd/>
          </a:ln>
          <a:effectLst>
            <a:outerShdw blurRad="50800" dist="38100" dir="2700000" rotWithShape="0">
              <a:srgbClr val="000000">
                <a:alpha val="42998"/>
              </a:srgbClr>
            </a:outerShdw>
          </a:effectLst>
        </p:spPr>
      </p:pic>
      <p:pic>
        <p:nvPicPr>
          <p:cNvPr id="1028" name="Picture 4" descr="http://www.pctestlab.com/images/logo_lte.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72" r="22718"/>
          <a:stretch/>
        </p:blipFill>
        <p:spPr bwMode="auto">
          <a:xfrm>
            <a:off x="711875" y="2638932"/>
            <a:ext cx="322319" cy="3025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lobalaccessibilitynews.com/files/2014/02/3G-Logo.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546" t="14517" r="3525" b="13681"/>
          <a:stretch/>
        </p:blipFill>
        <p:spPr bwMode="auto">
          <a:xfrm>
            <a:off x="716121" y="3023022"/>
            <a:ext cx="317976" cy="248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3/32/Wi-Fi_Logo.svg/2000px-Wi-Fi_Logo.svg.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828" y="3344602"/>
            <a:ext cx="376793" cy="24163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6559702" y="1772488"/>
            <a:ext cx="2384842" cy="582473"/>
          </a:xfrm>
          <a:prstGeom prst="rect">
            <a:avLst/>
          </a:prstGeom>
          <a:solidFill>
            <a:schemeClr val="accent1">
              <a:lumMod val="40000"/>
              <a:lumOff val="60000"/>
              <a:alpha val="25000"/>
            </a:schemeClr>
          </a:solidFill>
          <a:ln>
            <a:noFill/>
          </a:ln>
          <a:effectLst>
            <a:outerShdw blurRad="254000" dist="63500" dir="2460000" algn="tl"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endParaRPr lang="en-US" sz="1600" dirty="0">
              <a:latin typeface="+mj-lt"/>
            </a:endParaRPr>
          </a:p>
        </p:txBody>
      </p:sp>
      <p:sp>
        <p:nvSpPr>
          <p:cNvPr id="50" name="Isosceles Triangle 49"/>
          <p:cNvSpPr/>
          <p:nvPr/>
        </p:nvSpPr>
        <p:spPr>
          <a:xfrm rot="5400000">
            <a:off x="6389045" y="1943145"/>
            <a:ext cx="582472" cy="241162"/>
          </a:xfrm>
          <a:prstGeom prst="triangle">
            <a:avLst/>
          </a:prstGeom>
          <a:solidFill>
            <a:srgbClr val="002060"/>
          </a:solidFill>
          <a:ln>
            <a:noFill/>
          </a:ln>
          <a:effectLst>
            <a:innerShdw blurRad="63500" dist="50800" dir="16200000">
              <a:srgbClr val="000000">
                <a:alpha val="1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62" tIns="60931" rIns="121862" bIns="60931" numCol="1" spcCol="0" rtlCol="0" fromWordArt="0" anchor="ctr" anchorCtr="0" forceAA="0" compatLnSpc="1">
            <a:prstTxWarp prst="textNoShape">
              <a:avLst/>
            </a:prstTxWarp>
            <a:noAutofit/>
          </a:bodyPr>
          <a:lstStyle/>
          <a:p>
            <a:pPr algn="ctr"/>
            <a:endParaRPr lang="en-US" sz="1600" dirty="0"/>
          </a:p>
        </p:txBody>
      </p:sp>
      <p:sp>
        <p:nvSpPr>
          <p:cNvPr id="47" name="Striped Right Arrow 46"/>
          <p:cNvSpPr/>
          <p:nvPr/>
        </p:nvSpPr>
        <p:spPr>
          <a:xfrm>
            <a:off x="6016108" y="2648264"/>
            <a:ext cx="200361" cy="507001"/>
          </a:xfrm>
          <a:prstGeom prst="stripedRightArrow">
            <a:avLst/>
          </a:prstGeom>
          <a:solidFill>
            <a:schemeClr val="tx2">
              <a:lumMod val="40000"/>
              <a:lumOff val="60000"/>
            </a:schemeClr>
          </a:solidFill>
        </p:spPr>
        <p:txBody>
          <a:bodyPr wrap="square" lIns="91436" tIns="45718" rIns="91436" bIns="45718" rtlCol="0" anchor="ctr">
            <a:noAutofit/>
          </a:bodyPr>
          <a:lstStyle/>
          <a:p>
            <a:pPr marL="112709" indent="-112709" algn="ctr">
              <a:buFont typeface="Arial" pitchFamily="34" charset="0"/>
              <a:buChar char="•"/>
            </a:pPr>
            <a:endParaRPr lang="en-US" sz="1200" dirty="0">
              <a:solidFill>
                <a:srgbClr val="000000"/>
              </a:solidFill>
            </a:endParaRPr>
          </a:p>
        </p:txBody>
      </p:sp>
      <p:sp>
        <p:nvSpPr>
          <p:cNvPr id="1034" name="TextBox 1033"/>
          <p:cNvSpPr txBox="1"/>
          <p:nvPr/>
        </p:nvSpPr>
        <p:spPr>
          <a:xfrm>
            <a:off x="6770200" y="1769566"/>
            <a:ext cx="2067378" cy="538605"/>
          </a:xfrm>
          <a:prstGeom prst="rect">
            <a:avLst/>
          </a:prstGeom>
          <a:noFill/>
        </p:spPr>
        <p:txBody>
          <a:bodyPr wrap="square" lIns="91436" tIns="45718" rIns="0" bIns="45718" rtlCol="0">
            <a:spAutoFit/>
          </a:bodyPr>
          <a:lstStyle/>
          <a:p>
            <a:r>
              <a:rPr lang="en-US" sz="1100" b="1" dirty="0">
                <a:solidFill>
                  <a:srgbClr val="002060"/>
                </a:solidFill>
              </a:rPr>
              <a:t>Cisco Validated Design </a:t>
            </a:r>
          </a:p>
          <a:p>
            <a:r>
              <a:rPr lang="en-US" sz="900" dirty="0">
                <a:solidFill>
                  <a:srgbClr val="002060"/>
                </a:solidFill>
                <a:latin typeface="+mj-lt"/>
              </a:rPr>
              <a:t>- Virtualized/Orchestrated </a:t>
            </a:r>
            <a:br>
              <a:rPr lang="en-US" sz="900" dirty="0">
                <a:solidFill>
                  <a:srgbClr val="002060"/>
                </a:solidFill>
                <a:latin typeface="+mj-lt"/>
              </a:rPr>
            </a:br>
            <a:r>
              <a:rPr lang="en-US" sz="900" dirty="0">
                <a:solidFill>
                  <a:srgbClr val="002060"/>
                </a:solidFill>
                <a:latin typeface="+mj-lt"/>
              </a:rPr>
              <a:t>   Architecture/Solutions</a:t>
            </a:r>
          </a:p>
        </p:txBody>
      </p:sp>
      <p:sp>
        <p:nvSpPr>
          <p:cNvPr id="189" name="Rectangle 188"/>
          <p:cNvSpPr/>
          <p:nvPr/>
        </p:nvSpPr>
        <p:spPr>
          <a:xfrm>
            <a:off x="6559701" y="3102220"/>
            <a:ext cx="2384842" cy="582473"/>
          </a:xfrm>
          <a:prstGeom prst="rect">
            <a:avLst/>
          </a:prstGeom>
          <a:solidFill>
            <a:schemeClr val="accent1">
              <a:lumMod val="40000"/>
              <a:lumOff val="60000"/>
              <a:alpha val="25000"/>
            </a:schemeClr>
          </a:solidFill>
          <a:ln>
            <a:noFill/>
          </a:ln>
          <a:effectLst>
            <a:outerShdw blurRad="254000" dist="63500" dir="2460000" algn="tl"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endParaRPr lang="en-US" sz="1600" dirty="0">
              <a:latin typeface="+mj-lt"/>
            </a:endParaRPr>
          </a:p>
        </p:txBody>
      </p:sp>
      <p:sp>
        <p:nvSpPr>
          <p:cNvPr id="190" name="Isosceles Triangle 189"/>
          <p:cNvSpPr/>
          <p:nvPr/>
        </p:nvSpPr>
        <p:spPr>
          <a:xfrm rot="5400000">
            <a:off x="6389044" y="3272876"/>
            <a:ext cx="582472" cy="241162"/>
          </a:xfrm>
          <a:prstGeom prst="triangle">
            <a:avLst/>
          </a:prstGeom>
          <a:solidFill>
            <a:srgbClr val="002060"/>
          </a:solidFill>
          <a:ln>
            <a:noFill/>
          </a:ln>
          <a:effectLst>
            <a:innerShdw blurRad="63500" dist="50800" dir="16200000">
              <a:srgbClr val="000000">
                <a:alpha val="1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62" tIns="60931" rIns="121862" bIns="60931" numCol="1" spcCol="0" rtlCol="0" fromWordArt="0" anchor="ctr" anchorCtr="0" forceAA="0" compatLnSpc="1">
            <a:prstTxWarp prst="textNoShape">
              <a:avLst/>
            </a:prstTxWarp>
            <a:noAutofit/>
          </a:bodyPr>
          <a:lstStyle/>
          <a:p>
            <a:pPr algn="ctr"/>
            <a:endParaRPr lang="en-US" sz="1600" dirty="0"/>
          </a:p>
        </p:txBody>
      </p:sp>
      <p:sp>
        <p:nvSpPr>
          <p:cNvPr id="191" name="TextBox 190"/>
          <p:cNvSpPr txBox="1"/>
          <p:nvPr/>
        </p:nvSpPr>
        <p:spPr>
          <a:xfrm>
            <a:off x="6770199" y="3106200"/>
            <a:ext cx="2067378" cy="561688"/>
          </a:xfrm>
          <a:prstGeom prst="rect">
            <a:avLst/>
          </a:prstGeom>
          <a:noFill/>
        </p:spPr>
        <p:txBody>
          <a:bodyPr wrap="square" lIns="91436" tIns="45718" rIns="0" bIns="45718" rtlCol="0">
            <a:spAutoFit/>
          </a:bodyPr>
          <a:lstStyle/>
          <a:p>
            <a:r>
              <a:rPr lang="en-US" sz="1100" b="1" dirty="0">
                <a:solidFill>
                  <a:srgbClr val="002060"/>
                </a:solidFill>
              </a:rPr>
              <a:t>Single Operational Model  </a:t>
            </a:r>
            <a:br>
              <a:rPr lang="en-US" sz="1100" b="1" dirty="0">
                <a:solidFill>
                  <a:srgbClr val="002060"/>
                </a:solidFill>
              </a:rPr>
            </a:br>
            <a:r>
              <a:rPr lang="en-US" sz="1050" b="1" dirty="0">
                <a:solidFill>
                  <a:srgbClr val="002060"/>
                </a:solidFill>
              </a:rPr>
              <a:t>- </a:t>
            </a:r>
            <a:r>
              <a:rPr lang="en-US" sz="900" dirty="0">
                <a:solidFill>
                  <a:srgbClr val="002060"/>
                </a:solidFill>
                <a:latin typeface="+mj-lt"/>
              </a:rPr>
              <a:t>Integrates IT and Telco </a:t>
            </a:r>
            <a:br>
              <a:rPr lang="en-US" sz="900" dirty="0">
                <a:solidFill>
                  <a:srgbClr val="002060"/>
                </a:solidFill>
                <a:latin typeface="+mj-lt"/>
              </a:rPr>
            </a:br>
            <a:r>
              <a:rPr lang="en-US" sz="900" dirty="0">
                <a:solidFill>
                  <a:srgbClr val="002060"/>
                </a:solidFill>
                <a:latin typeface="+mj-lt"/>
              </a:rPr>
              <a:t>   Operations Models</a:t>
            </a:r>
          </a:p>
        </p:txBody>
      </p:sp>
      <p:sp>
        <p:nvSpPr>
          <p:cNvPr id="195" name="Rectangle 194"/>
          <p:cNvSpPr/>
          <p:nvPr/>
        </p:nvSpPr>
        <p:spPr>
          <a:xfrm>
            <a:off x="6559704" y="3774939"/>
            <a:ext cx="2384842" cy="582473"/>
          </a:xfrm>
          <a:prstGeom prst="rect">
            <a:avLst/>
          </a:prstGeom>
          <a:solidFill>
            <a:schemeClr val="accent1">
              <a:lumMod val="40000"/>
              <a:lumOff val="60000"/>
              <a:alpha val="25000"/>
            </a:schemeClr>
          </a:solidFill>
          <a:ln>
            <a:noFill/>
          </a:ln>
          <a:effectLst>
            <a:outerShdw blurRad="254000" dist="63500" dir="2460000" algn="tl"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endParaRPr lang="en-US" sz="1600" dirty="0">
              <a:latin typeface="+mj-lt"/>
            </a:endParaRPr>
          </a:p>
        </p:txBody>
      </p:sp>
      <p:sp>
        <p:nvSpPr>
          <p:cNvPr id="196" name="Isosceles Triangle 195"/>
          <p:cNvSpPr/>
          <p:nvPr/>
        </p:nvSpPr>
        <p:spPr>
          <a:xfrm rot="5400000">
            <a:off x="6389047" y="3945595"/>
            <a:ext cx="582472" cy="241162"/>
          </a:xfrm>
          <a:prstGeom prst="triangle">
            <a:avLst/>
          </a:prstGeom>
          <a:solidFill>
            <a:srgbClr val="002060"/>
          </a:solidFill>
          <a:ln>
            <a:noFill/>
          </a:ln>
          <a:effectLst>
            <a:innerShdw blurRad="63500" dist="50800" dir="16200000">
              <a:srgbClr val="000000">
                <a:alpha val="1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62" tIns="60931" rIns="121862" bIns="60931" numCol="1" spcCol="0" rtlCol="0" fromWordArt="0" anchor="ctr" anchorCtr="0" forceAA="0" compatLnSpc="1">
            <a:prstTxWarp prst="textNoShape">
              <a:avLst/>
            </a:prstTxWarp>
            <a:noAutofit/>
          </a:bodyPr>
          <a:lstStyle/>
          <a:p>
            <a:pPr algn="ctr"/>
            <a:endParaRPr lang="en-US" sz="1600" dirty="0"/>
          </a:p>
        </p:txBody>
      </p:sp>
      <p:sp>
        <p:nvSpPr>
          <p:cNvPr id="197" name="TextBox 196"/>
          <p:cNvSpPr txBox="1"/>
          <p:nvPr/>
        </p:nvSpPr>
        <p:spPr>
          <a:xfrm>
            <a:off x="6770202" y="3772017"/>
            <a:ext cx="2174344" cy="538605"/>
          </a:xfrm>
          <a:prstGeom prst="rect">
            <a:avLst/>
          </a:prstGeom>
          <a:noFill/>
        </p:spPr>
        <p:txBody>
          <a:bodyPr wrap="square" lIns="91436" tIns="45718" rIns="0" bIns="45718" rtlCol="0">
            <a:spAutoFit/>
          </a:bodyPr>
          <a:lstStyle/>
          <a:p>
            <a:r>
              <a:rPr lang="en-US" sz="1100" b="1" dirty="0">
                <a:solidFill>
                  <a:srgbClr val="002060"/>
                </a:solidFill>
              </a:rPr>
              <a:t>Simplified Commercial Model</a:t>
            </a:r>
          </a:p>
          <a:p>
            <a:r>
              <a:rPr lang="en-US" sz="900" dirty="0">
                <a:solidFill>
                  <a:srgbClr val="002060"/>
                </a:solidFill>
                <a:latin typeface="+mj-lt"/>
              </a:rPr>
              <a:t>- Evolution to </a:t>
            </a:r>
            <a:r>
              <a:rPr lang="en-US" sz="900" dirty="0" err="1">
                <a:solidFill>
                  <a:srgbClr val="002060"/>
                </a:solidFill>
                <a:latin typeface="+mj-lt"/>
              </a:rPr>
              <a:t>SaaS</a:t>
            </a:r>
            <a:r>
              <a:rPr lang="en-US" sz="900" dirty="0">
                <a:solidFill>
                  <a:srgbClr val="002060"/>
                </a:solidFill>
                <a:latin typeface="+mj-lt"/>
              </a:rPr>
              <a:t> </a:t>
            </a:r>
            <a:br>
              <a:rPr lang="en-US" sz="900" dirty="0">
                <a:solidFill>
                  <a:srgbClr val="002060"/>
                </a:solidFill>
                <a:latin typeface="+mj-lt"/>
              </a:rPr>
            </a:br>
            <a:r>
              <a:rPr lang="en-US" sz="900" dirty="0">
                <a:solidFill>
                  <a:srgbClr val="002060"/>
                </a:solidFill>
                <a:latin typeface="+mj-lt"/>
              </a:rPr>
              <a:t>  (Own, Lease, </a:t>
            </a:r>
            <a:r>
              <a:rPr lang="en-US" sz="900" dirty="0" err="1">
                <a:solidFill>
                  <a:srgbClr val="002060"/>
                </a:solidFill>
                <a:latin typeface="+mj-lt"/>
              </a:rPr>
              <a:t>PAYU</a:t>
            </a:r>
            <a:r>
              <a:rPr lang="en-US" sz="900" dirty="0">
                <a:solidFill>
                  <a:srgbClr val="002060"/>
                </a:solidFill>
                <a:latin typeface="+mj-lt"/>
              </a:rPr>
              <a:t>, Hosted)</a:t>
            </a:r>
          </a:p>
        </p:txBody>
      </p:sp>
      <p:sp>
        <p:nvSpPr>
          <p:cNvPr id="3" name="Rounded Rectangle 2"/>
          <p:cNvSpPr/>
          <p:nvPr/>
        </p:nvSpPr>
        <p:spPr>
          <a:xfrm>
            <a:off x="2428691" y="2591715"/>
            <a:ext cx="455801" cy="262733"/>
          </a:xfrm>
          <a:prstGeom prst="roundRect">
            <a:avLst/>
          </a:prstGeom>
          <a:solidFill>
            <a:srgbClr val="000000"/>
          </a:solidFill>
          <a:ln w="19050" cap="flat" cmpd="sng" algn="ctr">
            <a:solidFill>
              <a:srgbClr val="92D050"/>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vIMS</a:t>
            </a:r>
            <a:endParaRPr lang="en-US" sz="900" kern="0" dirty="0">
              <a:solidFill>
                <a:srgbClr val="FFFFFF"/>
              </a:solidFill>
              <a:cs typeface="Arial" pitchFamily="34" charset="0"/>
            </a:endParaRPr>
          </a:p>
        </p:txBody>
      </p:sp>
      <p:sp>
        <p:nvSpPr>
          <p:cNvPr id="98" name="Rounded Rectangle 97"/>
          <p:cNvSpPr/>
          <p:nvPr/>
        </p:nvSpPr>
        <p:spPr>
          <a:xfrm>
            <a:off x="2941874" y="2591257"/>
            <a:ext cx="455801" cy="262733"/>
          </a:xfrm>
          <a:prstGeom prst="roundRect">
            <a:avLst/>
          </a:prstGeom>
          <a:solidFill>
            <a:srgbClr val="000000"/>
          </a:solidFill>
          <a:ln w="19050" cap="flat" cmpd="sng" algn="ctr">
            <a:solidFill>
              <a:srgbClr val="00B050"/>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vPCRF</a:t>
            </a:r>
            <a:endParaRPr lang="en-US" sz="900" kern="0" dirty="0">
              <a:solidFill>
                <a:srgbClr val="FFFFFF"/>
              </a:solidFill>
              <a:cs typeface="Arial" pitchFamily="34" charset="0"/>
            </a:endParaRPr>
          </a:p>
        </p:txBody>
      </p:sp>
      <p:sp>
        <p:nvSpPr>
          <p:cNvPr id="99" name="Rounded Rectangle 98"/>
          <p:cNvSpPr/>
          <p:nvPr/>
        </p:nvSpPr>
        <p:spPr>
          <a:xfrm>
            <a:off x="3457155" y="2591257"/>
            <a:ext cx="455801" cy="262733"/>
          </a:xfrm>
          <a:prstGeom prst="roundRect">
            <a:avLst/>
          </a:prstGeom>
          <a:solidFill>
            <a:srgbClr val="000000"/>
          </a:solidFill>
          <a:ln w="19050" cap="flat" cmpd="sng" algn="ctr">
            <a:solidFill>
              <a:srgbClr val="0096D6">
                <a:lumMod val="60000"/>
                <a:lumOff val="40000"/>
              </a:srgb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vMPC</a:t>
            </a:r>
            <a:endParaRPr lang="en-US" sz="900" kern="0" dirty="0">
              <a:solidFill>
                <a:srgbClr val="FFFFFF"/>
              </a:solidFill>
              <a:cs typeface="Arial" pitchFamily="34" charset="0"/>
            </a:endParaRPr>
          </a:p>
        </p:txBody>
      </p:sp>
      <p:sp>
        <p:nvSpPr>
          <p:cNvPr id="100" name="Rounded Rectangle 99"/>
          <p:cNvSpPr/>
          <p:nvPr/>
        </p:nvSpPr>
        <p:spPr>
          <a:xfrm>
            <a:off x="3971416" y="2591259"/>
            <a:ext cx="455801" cy="262733"/>
          </a:xfrm>
          <a:prstGeom prst="roundRect">
            <a:avLst/>
          </a:prstGeom>
          <a:solidFill>
            <a:srgbClr val="000000"/>
          </a:solidFill>
          <a:ln w="19050" cap="flat" cmpd="sng" algn="ctr">
            <a:solidFill>
              <a:srgbClr val="0096D6">
                <a:lumMod val="60000"/>
                <a:lumOff val="40000"/>
              </a:srgb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vEPC</a:t>
            </a:r>
            <a:endParaRPr lang="en-US" sz="900" kern="0" dirty="0">
              <a:solidFill>
                <a:srgbClr val="FFFFFF"/>
              </a:solidFill>
              <a:cs typeface="Arial" pitchFamily="34" charset="0"/>
            </a:endParaRPr>
          </a:p>
        </p:txBody>
      </p:sp>
      <p:sp>
        <p:nvSpPr>
          <p:cNvPr id="111" name="Rectangle 110"/>
          <p:cNvSpPr/>
          <p:nvPr/>
        </p:nvSpPr>
        <p:spPr>
          <a:xfrm>
            <a:off x="2843384" y="4231314"/>
            <a:ext cx="2336554" cy="184666"/>
          </a:xfrm>
          <a:prstGeom prst="rect">
            <a:avLst/>
          </a:prstGeom>
        </p:spPr>
        <p:txBody>
          <a:bodyPr wrap="square" lIns="0" tIns="0" rIns="0" bIns="0" anchor="ctr">
            <a:spAutoFit/>
          </a:bodyPr>
          <a:lstStyle/>
          <a:p>
            <a:pPr algn="ctr" defTabSz="608708">
              <a:defRPr/>
            </a:pPr>
            <a:r>
              <a:rPr lang="en-US" sz="1200" b="1" kern="0" dirty="0">
                <a:solidFill>
                  <a:srgbClr val="FFFF00"/>
                </a:solidFill>
                <a:cs typeface="Calibri" pitchFamily="34" charset="0"/>
              </a:rPr>
              <a:t>Evolved Programmable Network</a:t>
            </a:r>
          </a:p>
        </p:txBody>
      </p:sp>
      <p:sp>
        <p:nvSpPr>
          <p:cNvPr id="113" name="Rectangle 112"/>
          <p:cNvSpPr/>
          <p:nvPr/>
        </p:nvSpPr>
        <p:spPr>
          <a:xfrm>
            <a:off x="2763428" y="2195857"/>
            <a:ext cx="2336554" cy="253916"/>
          </a:xfrm>
          <a:prstGeom prst="rect">
            <a:avLst/>
          </a:prstGeom>
        </p:spPr>
        <p:txBody>
          <a:bodyPr wrap="square" lIns="68589" tIns="34295" rIns="68589" bIns="34295" anchor="ctr">
            <a:spAutoFit/>
          </a:bodyPr>
          <a:lstStyle/>
          <a:p>
            <a:pPr algn="ctr" defTabSz="608708">
              <a:defRPr/>
            </a:pPr>
            <a:r>
              <a:rPr lang="en-US" sz="1200" b="1" kern="0" dirty="0">
                <a:solidFill>
                  <a:srgbClr val="FFFF00"/>
                </a:solidFill>
                <a:cs typeface="Calibri" pitchFamily="34" charset="0"/>
              </a:rPr>
              <a:t>Evolved Services Platform</a:t>
            </a:r>
          </a:p>
        </p:txBody>
      </p:sp>
      <p:sp>
        <p:nvSpPr>
          <p:cNvPr id="105" name="Rectangle 104"/>
          <p:cNvSpPr/>
          <p:nvPr/>
        </p:nvSpPr>
        <p:spPr>
          <a:xfrm>
            <a:off x="1831416" y="1160928"/>
            <a:ext cx="582751" cy="226529"/>
          </a:xfrm>
          <a:prstGeom prst="rect">
            <a:avLst/>
          </a:prstGeom>
          <a:solidFill>
            <a:srgbClr val="008A3E"/>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004" tIns="45716" rIns="27004" bIns="45716" rtlCol="0" anchor="ctr"/>
          <a:lstStyle/>
          <a:p>
            <a:pPr algn="ctr">
              <a:lnSpc>
                <a:spcPct val="80000"/>
              </a:lnSpc>
            </a:pPr>
            <a:r>
              <a:rPr lang="en-US" sz="900" dirty="0" err="1">
                <a:solidFill>
                  <a:srgbClr val="FFFFFF"/>
                </a:solidFill>
              </a:rPr>
              <a:t>MVNO</a:t>
            </a:r>
            <a:endParaRPr lang="en-US" sz="900" dirty="0">
              <a:solidFill>
                <a:srgbClr val="FFFFFF"/>
              </a:solidFill>
            </a:endParaRPr>
          </a:p>
        </p:txBody>
      </p:sp>
      <p:sp>
        <p:nvSpPr>
          <p:cNvPr id="106" name="Rectangle 105"/>
          <p:cNvSpPr/>
          <p:nvPr/>
        </p:nvSpPr>
        <p:spPr>
          <a:xfrm>
            <a:off x="6560153" y="2437017"/>
            <a:ext cx="2384842" cy="582473"/>
          </a:xfrm>
          <a:prstGeom prst="rect">
            <a:avLst/>
          </a:prstGeom>
          <a:solidFill>
            <a:schemeClr val="accent1">
              <a:lumMod val="40000"/>
              <a:lumOff val="60000"/>
              <a:alpha val="25000"/>
            </a:schemeClr>
          </a:solidFill>
          <a:ln>
            <a:noFill/>
          </a:ln>
          <a:effectLst>
            <a:outerShdw blurRad="254000" dist="63500" dir="2460000" algn="tl"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endParaRPr lang="en-US" sz="1600" dirty="0">
              <a:latin typeface="+mj-lt"/>
            </a:endParaRPr>
          </a:p>
        </p:txBody>
      </p:sp>
      <p:sp>
        <p:nvSpPr>
          <p:cNvPr id="107" name="Isosceles Triangle 106"/>
          <p:cNvSpPr/>
          <p:nvPr/>
        </p:nvSpPr>
        <p:spPr>
          <a:xfrm rot="5400000">
            <a:off x="6389497" y="2607673"/>
            <a:ext cx="582472" cy="241162"/>
          </a:xfrm>
          <a:prstGeom prst="triangle">
            <a:avLst/>
          </a:prstGeom>
          <a:solidFill>
            <a:srgbClr val="002060"/>
          </a:solidFill>
          <a:ln>
            <a:noFill/>
          </a:ln>
          <a:effectLst>
            <a:innerShdw blurRad="63500" dist="50800" dir="16200000">
              <a:srgbClr val="000000">
                <a:alpha val="1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62" tIns="60931" rIns="121862" bIns="60931" numCol="1" spcCol="0" rtlCol="0" fromWordArt="0" anchor="ctr" anchorCtr="0" forceAA="0" compatLnSpc="1">
            <a:prstTxWarp prst="textNoShape">
              <a:avLst/>
            </a:prstTxWarp>
            <a:noAutofit/>
          </a:bodyPr>
          <a:lstStyle/>
          <a:p>
            <a:pPr algn="ctr"/>
            <a:endParaRPr lang="en-US" sz="1600" dirty="0"/>
          </a:p>
        </p:txBody>
      </p:sp>
      <p:sp>
        <p:nvSpPr>
          <p:cNvPr id="108" name="TextBox 107"/>
          <p:cNvSpPr txBox="1"/>
          <p:nvPr/>
        </p:nvSpPr>
        <p:spPr>
          <a:xfrm>
            <a:off x="6770651" y="2434095"/>
            <a:ext cx="2174344" cy="538605"/>
          </a:xfrm>
          <a:prstGeom prst="rect">
            <a:avLst/>
          </a:prstGeom>
          <a:noFill/>
        </p:spPr>
        <p:txBody>
          <a:bodyPr wrap="square" lIns="91436" tIns="45718" rIns="0" bIns="45718" rtlCol="0">
            <a:spAutoFit/>
          </a:bodyPr>
          <a:lstStyle/>
          <a:p>
            <a:r>
              <a:rPr lang="en-US" sz="1100" b="1" dirty="0">
                <a:solidFill>
                  <a:srgbClr val="002060"/>
                </a:solidFill>
              </a:rPr>
              <a:t>Open Multi-vendor Capability</a:t>
            </a:r>
          </a:p>
          <a:p>
            <a:r>
              <a:rPr lang="en-US" sz="900" dirty="0">
                <a:solidFill>
                  <a:srgbClr val="002060"/>
                </a:solidFill>
                <a:latin typeface="+mj-lt"/>
              </a:rPr>
              <a:t>- 3</a:t>
            </a:r>
            <a:r>
              <a:rPr lang="en-US" sz="900" baseline="30000" dirty="0">
                <a:solidFill>
                  <a:srgbClr val="002060"/>
                </a:solidFill>
                <a:latin typeface="+mj-lt"/>
              </a:rPr>
              <a:t>rd</a:t>
            </a:r>
            <a:r>
              <a:rPr lang="en-US" sz="900" dirty="0">
                <a:solidFill>
                  <a:srgbClr val="002060"/>
                </a:solidFill>
                <a:latin typeface="+mj-lt"/>
              </a:rPr>
              <a:t> Party VNF and Manager, </a:t>
            </a:r>
            <a:br>
              <a:rPr lang="en-US" sz="900" dirty="0">
                <a:solidFill>
                  <a:srgbClr val="002060"/>
                </a:solidFill>
                <a:latin typeface="+mj-lt"/>
              </a:rPr>
            </a:br>
            <a:r>
              <a:rPr lang="en-US" sz="900" dirty="0">
                <a:solidFill>
                  <a:srgbClr val="002060"/>
                </a:solidFill>
                <a:latin typeface="+mj-lt"/>
              </a:rPr>
              <a:t>   OpenStack/VMware, ETSI MANO</a:t>
            </a:r>
          </a:p>
        </p:txBody>
      </p:sp>
      <p:grpSp>
        <p:nvGrpSpPr>
          <p:cNvPr id="51" name="Group 50"/>
          <p:cNvGrpSpPr/>
          <p:nvPr/>
        </p:nvGrpSpPr>
        <p:grpSpPr>
          <a:xfrm>
            <a:off x="1816733" y="1479261"/>
            <a:ext cx="4165812" cy="708803"/>
            <a:chOff x="3483304" y="1895788"/>
            <a:chExt cx="4672103" cy="945071"/>
          </a:xfrm>
        </p:grpSpPr>
        <p:sp>
          <p:nvSpPr>
            <p:cNvPr id="91" name="Rectangle 90"/>
            <p:cNvSpPr/>
            <p:nvPr/>
          </p:nvSpPr>
          <p:spPr>
            <a:xfrm>
              <a:off x="3506220" y="2386953"/>
              <a:ext cx="1080000" cy="453905"/>
            </a:xfrm>
            <a:prstGeom prst="rect">
              <a:avLst/>
            </a:prstGeom>
            <a:solidFill>
              <a:srgbClr val="3A001D"/>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t"/>
            <a:lstStyle/>
            <a:p>
              <a:pPr algn="ctr">
                <a:lnSpc>
                  <a:spcPct val="80000"/>
                </a:lnSpc>
              </a:pPr>
              <a:r>
                <a:rPr lang="en-US" sz="1200" dirty="0">
                  <a:solidFill>
                    <a:srgbClr val="FFFFFF"/>
                  </a:solidFill>
                </a:rPr>
                <a:t>Service</a:t>
              </a:r>
            </a:p>
            <a:p>
              <a:pPr algn="ctr">
                <a:lnSpc>
                  <a:spcPct val="80000"/>
                </a:lnSpc>
              </a:pPr>
              <a:r>
                <a:rPr lang="en-US" sz="1200" dirty="0">
                  <a:solidFill>
                    <a:srgbClr val="FFFFFF"/>
                  </a:solidFill>
                </a:rPr>
                <a:t>Profile</a:t>
              </a:r>
            </a:p>
          </p:txBody>
        </p:sp>
        <p:sp>
          <p:nvSpPr>
            <p:cNvPr id="92" name="Rectangle 91"/>
            <p:cNvSpPr/>
            <p:nvPr/>
          </p:nvSpPr>
          <p:spPr>
            <a:xfrm>
              <a:off x="5107456" y="2331517"/>
              <a:ext cx="1473543" cy="509342"/>
            </a:xfrm>
            <a:prstGeom prst="rect">
              <a:avLst/>
            </a:prstGeom>
            <a:solidFill>
              <a:srgbClr val="3A001D"/>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79200" rIns="121893" bIns="60947" rtlCol="0" anchor="t"/>
            <a:lstStyle/>
            <a:p>
              <a:pPr algn="ctr">
                <a:lnSpc>
                  <a:spcPct val="80000"/>
                </a:lnSpc>
              </a:pPr>
              <a:r>
                <a:rPr lang="en-US" sz="1200" dirty="0">
                  <a:solidFill>
                    <a:srgbClr val="FFFFFF"/>
                  </a:solidFill>
                </a:rPr>
                <a:t>Orchestration Engine</a:t>
              </a:r>
            </a:p>
          </p:txBody>
        </p:sp>
        <p:sp>
          <p:nvSpPr>
            <p:cNvPr id="93" name="Rectangle 92"/>
            <p:cNvSpPr/>
            <p:nvPr/>
          </p:nvSpPr>
          <p:spPr>
            <a:xfrm>
              <a:off x="7073713" y="2386953"/>
              <a:ext cx="1080000" cy="453905"/>
            </a:xfrm>
            <a:prstGeom prst="rect">
              <a:avLst/>
            </a:prstGeom>
            <a:solidFill>
              <a:srgbClr val="3A001D"/>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t"/>
            <a:lstStyle/>
            <a:p>
              <a:pPr algn="ctr">
                <a:lnSpc>
                  <a:spcPct val="80000"/>
                </a:lnSpc>
              </a:pPr>
              <a:r>
                <a:rPr lang="en-US" sz="1200" dirty="0" err="1">
                  <a:solidFill>
                    <a:srgbClr val="FFFFFF"/>
                  </a:solidFill>
                </a:rPr>
                <a:t>VNF</a:t>
              </a:r>
              <a:r>
                <a:rPr lang="en-US" sz="1200" dirty="0">
                  <a:solidFill>
                    <a:srgbClr val="FFFFFF"/>
                  </a:solidFill>
                </a:rPr>
                <a:t> Manager</a:t>
              </a:r>
            </a:p>
          </p:txBody>
        </p:sp>
        <p:sp>
          <p:nvSpPr>
            <p:cNvPr id="94" name="Pentagon 93"/>
            <p:cNvSpPr/>
            <p:nvPr/>
          </p:nvSpPr>
          <p:spPr>
            <a:xfrm rot="5400000">
              <a:off x="5576185" y="-197093"/>
              <a:ext cx="486341" cy="4672103"/>
            </a:xfrm>
            <a:custGeom>
              <a:avLst/>
              <a:gdLst>
                <a:gd name="connsiteX0" fmla="*/ 0 w 486341"/>
                <a:gd name="connsiteY0" fmla="*/ 0 h 4668711"/>
                <a:gd name="connsiteX1" fmla="*/ 377819 w 486341"/>
                <a:gd name="connsiteY1" fmla="*/ 0 h 4668711"/>
                <a:gd name="connsiteX2" fmla="*/ 486341 w 486341"/>
                <a:gd name="connsiteY2" fmla="*/ 2334356 h 4668711"/>
                <a:gd name="connsiteX3" fmla="*/ 377819 w 486341"/>
                <a:gd name="connsiteY3" fmla="*/ 4668711 h 4668711"/>
                <a:gd name="connsiteX4" fmla="*/ 0 w 486341"/>
                <a:gd name="connsiteY4" fmla="*/ 4668711 h 4668711"/>
                <a:gd name="connsiteX5" fmla="*/ 0 w 486341"/>
                <a:gd name="connsiteY5" fmla="*/ 0 h 4668711"/>
                <a:gd name="connsiteX0" fmla="*/ 0 w 486341"/>
                <a:gd name="connsiteY0" fmla="*/ 0 h 4670407"/>
                <a:gd name="connsiteX1" fmla="*/ 377819 w 486341"/>
                <a:gd name="connsiteY1" fmla="*/ 0 h 4670407"/>
                <a:gd name="connsiteX2" fmla="*/ 486341 w 486341"/>
                <a:gd name="connsiteY2" fmla="*/ 2334356 h 4670407"/>
                <a:gd name="connsiteX3" fmla="*/ 320139 w 486341"/>
                <a:gd name="connsiteY3" fmla="*/ 4670407 h 4670407"/>
                <a:gd name="connsiteX4" fmla="*/ 0 w 486341"/>
                <a:gd name="connsiteY4" fmla="*/ 4668711 h 4670407"/>
                <a:gd name="connsiteX5" fmla="*/ 0 w 486341"/>
                <a:gd name="connsiteY5" fmla="*/ 0 h 4670407"/>
                <a:gd name="connsiteX0" fmla="*/ 0 w 486341"/>
                <a:gd name="connsiteY0" fmla="*/ 1696 h 4672103"/>
                <a:gd name="connsiteX1" fmla="*/ 333711 w 486341"/>
                <a:gd name="connsiteY1" fmla="*/ 0 h 4672103"/>
                <a:gd name="connsiteX2" fmla="*/ 486341 w 486341"/>
                <a:gd name="connsiteY2" fmla="*/ 2336052 h 4672103"/>
                <a:gd name="connsiteX3" fmla="*/ 320139 w 486341"/>
                <a:gd name="connsiteY3" fmla="*/ 4672103 h 4672103"/>
                <a:gd name="connsiteX4" fmla="*/ 0 w 486341"/>
                <a:gd name="connsiteY4" fmla="*/ 4670407 h 4672103"/>
                <a:gd name="connsiteX5" fmla="*/ 0 w 486341"/>
                <a:gd name="connsiteY5" fmla="*/ 1696 h 4672103"/>
                <a:gd name="connsiteX0" fmla="*/ 0 w 486341"/>
                <a:gd name="connsiteY0" fmla="*/ 1696 h 4672103"/>
                <a:gd name="connsiteX1" fmla="*/ 320139 w 486341"/>
                <a:gd name="connsiteY1" fmla="*/ 0 h 4672103"/>
                <a:gd name="connsiteX2" fmla="*/ 486341 w 486341"/>
                <a:gd name="connsiteY2" fmla="*/ 2336052 h 4672103"/>
                <a:gd name="connsiteX3" fmla="*/ 320139 w 486341"/>
                <a:gd name="connsiteY3" fmla="*/ 4672103 h 4672103"/>
                <a:gd name="connsiteX4" fmla="*/ 0 w 486341"/>
                <a:gd name="connsiteY4" fmla="*/ 4670407 h 4672103"/>
                <a:gd name="connsiteX5" fmla="*/ 0 w 486341"/>
                <a:gd name="connsiteY5" fmla="*/ 1696 h 467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341" h="4672103">
                  <a:moveTo>
                    <a:pt x="0" y="1696"/>
                  </a:moveTo>
                  <a:lnTo>
                    <a:pt x="320139" y="0"/>
                  </a:lnTo>
                  <a:lnTo>
                    <a:pt x="486341" y="2336052"/>
                  </a:lnTo>
                  <a:lnTo>
                    <a:pt x="320139" y="4672103"/>
                  </a:lnTo>
                  <a:lnTo>
                    <a:pt x="0" y="4670407"/>
                  </a:lnTo>
                  <a:lnTo>
                    <a:pt x="0" y="1696"/>
                  </a:lnTo>
                  <a:close/>
                </a:path>
              </a:pathLst>
            </a:custGeom>
            <a:solidFill>
              <a:srgbClr val="3A001D"/>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21893" tIns="61200" rIns="216000" bIns="60947" rtlCol="0" anchor="ctr"/>
            <a:lstStyle/>
            <a:p>
              <a:pPr algn="ctr">
                <a:lnSpc>
                  <a:spcPct val="80000"/>
                </a:lnSpc>
              </a:pPr>
              <a:r>
                <a:rPr lang="en-US" sz="1200" dirty="0">
                  <a:solidFill>
                    <a:srgbClr val="FFFFFF"/>
                  </a:solidFill>
                </a:rPr>
                <a:t>Cross-Domain Network Services Orchestrator</a:t>
              </a:r>
            </a:p>
          </p:txBody>
        </p:sp>
        <p:sp>
          <p:nvSpPr>
            <p:cNvPr id="95" name="Down Arrow 94"/>
            <p:cNvSpPr/>
            <p:nvPr/>
          </p:nvSpPr>
          <p:spPr>
            <a:xfrm rot="16200000">
              <a:off x="6702963" y="2404736"/>
              <a:ext cx="262916" cy="362904"/>
            </a:xfrm>
            <a:prstGeom prst="downArrow">
              <a:avLst>
                <a:gd name="adj1" fmla="val 100000"/>
                <a:gd name="adj2" fmla="val 29280"/>
              </a:avLst>
            </a:prstGeom>
            <a:gradFill flip="none" rotWithShape="1">
              <a:gsLst>
                <a:gs pos="1000">
                  <a:schemeClr val="bg2"/>
                </a:gs>
                <a:gs pos="100000">
                  <a:schemeClr val="bg1">
                    <a:alpha val="0"/>
                  </a:schemeClr>
                </a:gs>
                <a:gs pos="50000">
                  <a:schemeClr val="bg1">
                    <a:alpha val="5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9" name="Down Arrow 108"/>
            <p:cNvSpPr/>
            <p:nvPr/>
          </p:nvSpPr>
          <p:spPr>
            <a:xfrm rot="5400000" flipH="1">
              <a:off x="4732979" y="2404736"/>
              <a:ext cx="262916" cy="362904"/>
            </a:xfrm>
            <a:prstGeom prst="downArrow">
              <a:avLst>
                <a:gd name="adj1" fmla="val 100000"/>
                <a:gd name="adj2" fmla="val 29280"/>
              </a:avLst>
            </a:prstGeom>
            <a:gradFill flip="none" rotWithShape="1">
              <a:gsLst>
                <a:gs pos="1000">
                  <a:schemeClr val="bg2"/>
                </a:gs>
                <a:gs pos="100000">
                  <a:schemeClr val="bg1">
                    <a:alpha val="0"/>
                  </a:schemeClr>
                </a:gs>
                <a:gs pos="50000">
                  <a:schemeClr val="bg1">
                    <a:alpha val="5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2" name="Rectangle 111"/>
            <p:cNvSpPr/>
            <p:nvPr/>
          </p:nvSpPr>
          <p:spPr>
            <a:xfrm>
              <a:off x="5118465" y="2259944"/>
              <a:ext cx="1458000" cy="135718"/>
            </a:xfrm>
            <a:prstGeom prst="rect">
              <a:avLst/>
            </a:prstGeom>
            <a:solidFill>
              <a:srgbClr val="3A001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lnSpc>
                  <a:spcPct val="80000"/>
                </a:lnSpc>
              </a:pPr>
              <a:endParaRPr lang="en-US" sz="1200" dirty="0">
                <a:solidFill>
                  <a:srgbClr val="FFFFFF"/>
                </a:solidFill>
              </a:endParaRPr>
            </a:p>
          </p:txBody>
        </p:sp>
      </p:grpSp>
      <p:sp>
        <p:nvSpPr>
          <p:cNvPr id="38" name="TextBox 37"/>
          <p:cNvSpPr txBox="1"/>
          <p:nvPr/>
        </p:nvSpPr>
        <p:spPr>
          <a:xfrm>
            <a:off x="3462258" y="1643381"/>
            <a:ext cx="959290" cy="238537"/>
          </a:xfrm>
          <a:prstGeom prst="rect">
            <a:avLst/>
          </a:prstGeom>
          <a:noFill/>
        </p:spPr>
        <p:txBody>
          <a:bodyPr wrap="square" lIns="68589" tIns="34295" rIns="68589" bIns="34295" rtlCol="0">
            <a:spAutoFit/>
          </a:bodyPr>
          <a:lstStyle/>
          <a:p>
            <a:pPr algn="ctr"/>
            <a:r>
              <a:rPr lang="en-US" sz="1100" i="1" dirty="0">
                <a:solidFill>
                  <a:srgbClr val="FF0066"/>
                </a:solidFill>
                <a:effectLst>
                  <a:glow rad="127000">
                    <a:schemeClr val="bg1"/>
                  </a:glow>
                </a:effectLst>
              </a:rPr>
              <a:t>Tail-f based</a:t>
            </a:r>
          </a:p>
        </p:txBody>
      </p:sp>
      <p:sp>
        <p:nvSpPr>
          <p:cNvPr id="114" name="Rounded Rectangle 113"/>
          <p:cNvSpPr/>
          <p:nvPr/>
        </p:nvSpPr>
        <p:spPr>
          <a:xfrm>
            <a:off x="4481461" y="2592171"/>
            <a:ext cx="455801" cy="262733"/>
          </a:xfrm>
          <a:prstGeom prst="roundRect">
            <a:avLst/>
          </a:prstGeom>
          <a:solidFill>
            <a:srgbClr val="000000"/>
          </a:solidFill>
          <a:ln w="19050" cap="flat" cmpd="sng" algn="ctr">
            <a:solidFill>
              <a:srgbClr val="0070C0"/>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vGiLAN</a:t>
            </a:r>
            <a:endParaRPr lang="en-US" sz="900" kern="0" dirty="0">
              <a:solidFill>
                <a:srgbClr val="FFFFFF"/>
              </a:solidFill>
              <a:cs typeface="Arial" pitchFamily="34" charset="0"/>
            </a:endParaRPr>
          </a:p>
        </p:txBody>
      </p:sp>
      <p:sp>
        <p:nvSpPr>
          <p:cNvPr id="115" name="Rounded Rectangle 114"/>
          <p:cNvSpPr/>
          <p:nvPr/>
        </p:nvSpPr>
        <p:spPr>
          <a:xfrm>
            <a:off x="4994643" y="2591713"/>
            <a:ext cx="455801" cy="262733"/>
          </a:xfrm>
          <a:prstGeom prst="roundRect">
            <a:avLst/>
          </a:prstGeom>
          <a:solidFill>
            <a:srgbClr val="000000"/>
          </a:solidFill>
          <a:ln w="19050" cap="flat" cmpd="sng" algn="ctr">
            <a:solidFill>
              <a:schemeClr val="tx2">
                <a:lumMod val="40000"/>
                <a:lumOff val="60000"/>
              </a:scheme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vDPI</a:t>
            </a:r>
            <a:endParaRPr lang="en-US" sz="900" kern="0" dirty="0">
              <a:solidFill>
                <a:srgbClr val="FFFFFF"/>
              </a:solidFill>
              <a:cs typeface="Arial" pitchFamily="34" charset="0"/>
            </a:endParaRPr>
          </a:p>
        </p:txBody>
      </p:sp>
      <p:sp>
        <p:nvSpPr>
          <p:cNvPr id="116" name="Rounded Rectangle 115"/>
          <p:cNvSpPr/>
          <p:nvPr/>
        </p:nvSpPr>
        <p:spPr>
          <a:xfrm>
            <a:off x="5509924" y="2718082"/>
            <a:ext cx="455801" cy="348679"/>
          </a:xfrm>
          <a:prstGeom prst="roundRect">
            <a:avLst/>
          </a:prstGeom>
          <a:solidFill>
            <a:srgbClr val="000000"/>
          </a:solidFill>
          <a:ln w="19050" cap="flat" cmpd="sng" algn="ctr">
            <a:solidFill>
              <a:srgbClr val="FFC000"/>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a:solidFill>
                  <a:srgbClr val="FFFFFF"/>
                </a:solidFill>
                <a:cs typeface="Arial" pitchFamily="34" charset="0"/>
              </a:rPr>
              <a:t>3</a:t>
            </a:r>
            <a:r>
              <a:rPr lang="en-US" sz="900" kern="0" baseline="30000" dirty="0">
                <a:solidFill>
                  <a:srgbClr val="FFFFFF"/>
                </a:solidFill>
                <a:cs typeface="Arial" pitchFamily="34" charset="0"/>
              </a:rPr>
              <a:t>rd</a:t>
            </a:r>
            <a:r>
              <a:rPr lang="en-US" sz="900" kern="0" dirty="0">
                <a:solidFill>
                  <a:srgbClr val="FFFFFF"/>
                </a:solidFill>
                <a:cs typeface="Arial" pitchFamily="34" charset="0"/>
              </a:rPr>
              <a:t> Party</a:t>
            </a:r>
            <a:br>
              <a:rPr lang="en-US" sz="900" kern="0" dirty="0">
                <a:solidFill>
                  <a:srgbClr val="FFFFFF"/>
                </a:solidFill>
                <a:cs typeface="Arial" pitchFamily="34" charset="0"/>
              </a:rPr>
            </a:br>
            <a:r>
              <a:rPr lang="en-US" sz="900" kern="0" dirty="0">
                <a:solidFill>
                  <a:srgbClr val="FFFFFF"/>
                </a:solidFill>
                <a:cs typeface="Arial" pitchFamily="34" charset="0"/>
              </a:rPr>
              <a:t>VNFs</a:t>
            </a:r>
          </a:p>
        </p:txBody>
      </p:sp>
      <p:sp>
        <p:nvSpPr>
          <p:cNvPr id="118" name="Rounded Rectangle 117"/>
          <p:cNvSpPr/>
          <p:nvPr/>
        </p:nvSpPr>
        <p:spPr>
          <a:xfrm>
            <a:off x="2423249" y="2920488"/>
            <a:ext cx="455801" cy="262733"/>
          </a:xfrm>
          <a:prstGeom prst="roundRect">
            <a:avLst/>
          </a:prstGeom>
          <a:solidFill>
            <a:srgbClr val="000000"/>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vWLC</a:t>
            </a:r>
            <a:endParaRPr lang="en-US" sz="900" kern="0" dirty="0">
              <a:solidFill>
                <a:srgbClr val="FFFFFF"/>
              </a:solidFill>
              <a:cs typeface="Arial" pitchFamily="34" charset="0"/>
            </a:endParaRPr>
          </a:p>
        </p:txBody>
      </p:sp>
      <p:sp>
        <p:nvSpPr>
          <p:cNvPr id="119" name="Rounded Rectangle 118"/>
          <p:cNvSpPr/>
          <p:nvPr/>
        </p:nvSpPr>
        <p:spPr>
          <a:xfrm>
            <a:off x="2936432" y="2920030"/>
            <a:ext cx="455801" cy="262733"/>
          </a:xfrm>
          <a:prstGeom prst="roundRect">
            <a:avLst/>
          </a:prstGeom>
          <a:solidFill>
            <a:srgbClr val="000000"/>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lnSpc>
                <a:spcPct val="80000"/>
              </a:lnSpc>
              <a:spcBef>
                <a:spcPct val="20000"/>
              </a:spcBef>
              <a:spcAft>
                <a:spcPct val="0"/>
              </a:spcAft>
              <a:buSzPct val="100000"/>
            </a:pPr>
            <a:r>
              <a:rPr lang="en-US" sz="900" kern="0" dirty="0" err="1">
                <a:solidFill>
                  <a:srgbClr val="FFFFFF"/>
                </a:solidFill>
                <a:cs typeface="Arial" pitchFamily="34" charset="0"/>
              </a:rPr>
              <a:t>HeNB</a:t>
            </a:r>
            <a:r>
              <a:rPr lang="en-US" sz="900" kern="0" dirty="0">
                <a:solidFill>
                  <a:srgbClr val="FFFFFF"/>
                </a:solidFill>
                <a:cs typeface="Arial" pitchFamily="34" charset="0"/>
              </a:rPr>
              <a:t/>
            </a:r>
            <a:br>
              <a:rPr lang="en-US" sz="900" kern="0" dirty="0">
                <a:solidFill>
                  <a:srgbClr val="FFFFFF"/>
                </a:solidFill>
                <a:cs typeface="Arial" pitchFamily="34" charset="0"/>
              </a:rPr>
            </a:br>
            <a:r>
              <a:rPr lang="en-US" sz="900" kern="0" dirty="0" err="1">
                <a:solidFill>
                  <a:srgbClr val="FFFFFF"/>
                </a:solidFill>
                <a:cs typeface="Arial" pitchFamily="34" charset="0"/>
              </a:rPr>
              <a:t>GW</a:t>
            </a:r>
            <a:endParaRPr lang="en-US" sz="900" kern="0" dirty="0">
              <a:solidFill>
                <a:srgbClr val="FFFFFF"/>
              </a:solidFill>
              <a:cs typeface="Arial" pitchFamily="34" charset="0"/>
            </a:endParaRPr>
          </a:p>
        </p:txBody>
      </p:sp>
      <p:sp>
        <p:nvSpPr>
          <p:cNvPr id="120" name="Rounded Rectangle 119"/>
          <p:cNvSpPr/>
          <p:nvPr/>
        </p:nvSpPr>
        <p:spPr>
          <a:xfrm>
            <a:off x="3451713" y="2920030"/>
            <a:ext cx="455801" cy="262733"/>
          </a:xfrm>
          <a:prstGeom prst="roundRect">
            <a:avLst/>
          </a:prstGeom>
          <a:solidFill>
            <a:srgbClr val="000000"/>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err="1">
                <a:solidFill>
                  <a:srgbClr val="FFFFFF"/>
                </a:solidFill>
                <a:cs typeface="Arial" pitchFamily="34" charset="0"/>
              </a:rPr>
              <a:t>ePDG</a:t>
            </a:r>
            <a:endParaRPr lang="en-US" sz="900" kern="0" dirty="0">
              <a:solidFill>
                <a:srgbClr val="FFFFFF"/>
              </a:solidFill>
              <a:cs typeface="Arial" pitchFamily="34" charset="0"/>
            </a:endParaRPr>
          </a:p>
        </p:txBody>
      </p:sp>
      <p:sp>
        <p:nvSpPr>
          <p:cNvPr id="121" name="Rounded Rectangle 120"/>
          <p:cNvSpPr/>
          <p:nvPr/>
        </p:nvSpPr>
        <p:spPr>
          <a:xfrm>
            <a:off x="3965974" y="2920032"/>
            <a:ext cx="455801" cy="262733"/>
          </a:xfrm>
          <a:prstGeom prst="roundRect">
            <a:avLst/>
          </a:prstGeom>
          <a:solidFill>
            <a:srgbClr val="000000"/>
          </a:solidFill>
          <a:ln w="19050" cap="flat" cmpd="sng" algn="ctr">
            <a:solidFill>
              <a:schemeClr val="bg1">
                <a:lumMod val="65000"/>
              </a:schemeClr>
            </a:solidFill>
            <a:prstDash val="solid"/>
            <a:round/>
            <a:headEnd type="none" w="med" len="med"/>
            <a:tailEnd type="none" w="med" len="med"/>
          </a:ln>
          <a:effectLst/>
        </p:spPr>
        <p:txBody>
          <a:bodyPr vert="horz" wrap="none" lIns="40505" tIns="54007" rIns="40505" bIns="34295" numCol="1" rtlCol="0" anchor="ctr" anchorCtr="0" compatLnSpc="1">
            <a:prstTxWarp prst="textNoShape">
              <a:avLst/>
            </a:prstTxWarp>
          </a:bodyPr>
          <a:lstStyle/>
          <a:p>
            <a:pPr algn="ctr" defTabSz="914362" eaLnBrk="0" fontAlgn="base" hangingPunct="0">
              <a:lnSpc>
                <a:spcPct val="80000"/>
              </a:lnSpc>
              <a:spcBef>
                <a:spcPct val="20000"/>
              </a:spcBef>
              <a:spcAft>
                <a:spcPct val="0"/>
              </a:spcAft>
              <a:buSzPct val="100000"/>
            </a:pPr>
            <a:r>
              <a:rPr lang="en-US" sz="900" kern="0" dirty="0">
                <a:solidFill>
                  <a:srgbClr val="FFFFFF"/>
                </a:solidFill>
                <a:cs typeface="Arial" pitchFamily="34" charset="0"/>
              </a:rPr>
              <a:t>Media </a:t>
            </a:r>
            <a:br>
              <a:rPr lang="en-US" sz="900" kern="0" dirty="0">
                <a:solidFill>
                  <a:srgbClr val="FFFFFF"/>
                </a:solidFill>
                <a:cs typeface="Arial" pitchFamily="34" charset="0"/>
              </a:rPr>
            </a:br>
            <a:r>
              <a:rPr lang="en-US" sz="900" kern="0" dirty="0">
                <a:solidFill>
                  <a:srgbClr val="FFFFFF"/>
                </a:solidFill>
                <a:cs typeface="Arial" pitchFamily="34" charset="0"/>
              </a:rPr>
              <a:t>Optimize</a:t>
            </a:r>
          </a:p>
        </p:txBody>
      </p:sp>
      <p:sp>
        <p:nvSpPr>
          <p:cNvPr id="122" name="Rounded Rectangle 121"/>
          <p:cNvSpPr/>
          <p:nvPr/>
        </p:nvSpPr>
        <p:spPr>
          <a:xfrm>
            <a:off x="4476019" y="2920944"/>
            <a:ext cx="455801" cy="262733"/>
          </a:xfrm>
          <a:prstGeom prst="roundRect">
            <a:avLst/>
          </a:prstGeom>
          <a:solidFill>
            <a:srgbClr val="000000"/>
          </a:solidFill>
          <a:ln w="19050" cap="flat" cmpd="sng" algn="ctr">
            <a:solidFill>
              <a:schemeClr val="accent6">
                <a:lumMod val="40000"/>
                <a:lumOff val="60000"/>
              </a:schemeClr>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a:solidFill>
                  <a:srgbClr val="FFFFFF"/>
                </a:solidFill>
                <a:cs typeface="Arial" pitchFamily="34" charset="0"/>
              </a:rPr>
              <a:t>NAT/FW</a:t>
            </a:r>
          </a:p>
        </p:txBody>
      </p:sp>
      <p:sp>
        <p:nvSpPr>
          <p:cNvPr id="123" name="Rounded Rectangle 122"/>
          <p:cNvSpPr/>
          <p:nvPr/>
        </p:nvSpPr>
        <p:spPr>
          <a:xfrm>
            <a:off x="4989201" y="2920486"/>
            <a:ext cx="455801" cy="262733"/>
          </a:xfrm>
          <a:prstGeom prst="roundRect">
            <a:avLst/>
          </a:prstGeom>
          <a:solidFill>
            <a:srgbClr val="000000"/>
          </a:solidFill>
          <a:ln w="19050" cap="flat" cmpd="sng" algn="ctr">
            <a:solidFill>
              <a:srgbClr val="7DDDFF"/>
            </a:solidFill>
            <a:prstDash val="solid"/>
            <a:round/>
            <a:headEnd type="none" w="med" len="med"/>
            <a:tailEnd type="none" w="med" len="med"/>
          </a:ln>
          <a:effectLst/>
        </p:spPr>
        <p:txBody>
          <a:bodyPr vert="horz" wrap="none" lIns="40505" tIns="34295" rIns="40505" bIns="34295" numCol="1" rtlCol="0" anchor="ctr" anchorCtr="0" compatLnSpc="1">
            <a:prstTxWarp prst="textNoShape">
              <a:avLst/>
            </a:prstTxWarp>
          </a:bodyPr>
          <a:lstStyle/>
          <a:p>
            <a:pPr algn="ctr" defTabSz="914362" eaLnBrk="0" fontAlgn="base" hangingPunct="0">
              <a:spcBef>
                <a:spcPct val="20000"/>
              </a:spcBef>
              <a:spcAft>
                <a:spcPct val="0"/>
              </a:spcAft>
              <a:buSzPct val="100000"/>
            </a:pPr>
            <a:r>
              <a:rPr lang="en-US" sz="900" kern="0" dirty="0">
                <a:solidFill>
                  <a:srgbClr val="FFFFFF"/>
                </a:solidFill>
                <a:cs typeface="Arial" pitchFamily="34" charset="0"/>
              </a:rPr>
              <a:t>SON</a:t>
            </a:r>
          </a:p>
        </p:txBody>
      </p:sp>
      <p:sp>
        <p:nvSpPr>
          <p:cNvPr id="130" name="Rectangle 129"/>
          <p:cNvSpPr/>
          <p:nvPr/>
        </p:nvSpPr>
        <p:spPr>
          <a:xfrm>
            <a:off x="2542755" y="1161963"/>
            <a:ext cx="582751" cy="226529"/>
          </a:xfrm>
          <a:prstGeom prst="rect">
            <a:avLst/>
          </a:prstGeom>
          <a:solidFill>
            <a:srgbClr val="008A3E"/>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004" tIns="45716" rIns="27004" bIns="45716" rtlCol="0" anchor="ctr"/>
          <a:lstStyle/>
          <a:p>
            <a:pPr algn="ctr">
              <a:lnSpc>
                <a:spcPct val="80000"/>
              </a:lnSpc>
            </a:pPr>
            <a:r>
              <a:rPr lang="en-US" sz="900" dirty="0">
                <a:solidFill>
                  <a:srgbClr val="FFFFFF"/>
                </a:solidFill>
              </a:rPr>
              <a:t>VoLTE</a:t>
            </a:r>
          </a:p>
        </p:txBody>
      </p:sp>
      <p:sp>
        <p:nvSpPr>
          <p:cNvPr id="131" name="Rectangle 130"/>
          <p:cNvSpPr/>
          <p:nvPr/>
        </p:nvSpPr>
        <p:spPr>
          <a:xfrm>
            <a:off x="3256125" y="1160927"/>
            <a:ext cx="582751" cy="226529"/>
          </a:xfrm>
          <a:prstGeom prst="rect">
            <a:avLst/>
          </a:prstGeom>
          <a:solidFill>
            <a:srgbClr val="008A3E"/>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004" tIns="45716" rIns="27004" bIns="45716" rtlCol="0" anchor="ctr"/>
          <a:lstStyle/>
          <a:p>
            <a:pPr algn="ctr">
              <a:lnSpc>
                <a:spcPct val="80000"/>
              </a:lnSpc>
            </a:pPr>
            <a:r>
              <a:rPr lang="en-US" sz="900" dirty="0" err="1">
                <a:solidFill>
                  <a:srgbClr val="FFFFFF"/>
                </a:solidFill>
              </a:rPr>
              <a:t>VoWiFi</a:t>
            </a:r>
            <a:endParaRPr lang="en-US" sz="900" dirty="0">
              <a:solidFill>
                <a:srgbClr val="FFFFFF"/>
              </a:solidFill>
            </a:endParaRPr>
          </a:p>
        </p:txBody>
      </p:sp>
      <p:sp>
        <p:nvSpPr>
          <p:cNvPr id="132" name="Rectangle 131"/>
          <p:cNvSpPr/>
          <p:nvPr/>
        </p:nvSpPr>
        <p:spPr>
          <a:xfrm>
            <a:off x="3965221" y="1160927"/>
            <a:ext cx="582751" cy="226529"/>
          </a:xfrm>
          <a:prstGeom prst="rect">
            <a:avLst/>
          </a:prstGeom>
          <a:solidFill>
            <a:srgbClr val="008A3E"/>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004" tIns="45716" rIns="27004" bIns="45716" rtlCol="0" anchor="ctr"/>
          <a:lstStyle/>
          <a:p>
            <a:pPr algn="ctr">
              <a:lnSpc>
                <a:spcPct val="80000"/>
              </a:lnSpc>
            </a:pPr>
            <a:r>
              <a:rPr lang="en-US" sz="900" dirty="0" err="1">
                <a:solidFill>
                  <a:srgbClr val="FFFFFF"/>
                </a:solidFill>
              </a:rPr>
              <a:t>HetNet</a:t>
            </a:r>
            <a:endParaRPr lang="en-US" sz="900" dirty="0">
              <a:solidFill>
                <a:srgbClr val="FFFFFF"/>
              </a:solidFill>
            </a:endParaRPr>
          </a:p>
        </p:txBody>
      </p:sp>
      <p:sp>
        <p:nvSpPr>
          <p:cNvPr id="133" name="Rectangle 132"/>
          <p:cNvSpPr/>
          <p:nvPr/>
        </p:nvSpPr>
        <p:spPr>
          <a:xfrm>
            <a:off x="4672135" y="1161962"/>
            <a:ext cx="582751" cy="226529"/>
          </a:xfrm>
          <a:prstGeom prst="rect">
            <a:avLst/>
          </a:prstGeom>
          <a:solidFill>
            <a:srgbClr val="008A3E"/>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004" tIns="45716" rIns="27004" bIns="45716" rtlCol="0" anchor="ctr"/>
          <a:lstStyle/>
          <a:p>
            <a:pPr algn="ctr">
              <a:lnSpc>
                <a:spcPct val="80000"/>
              </a:lnSpc>
            </a:pPr>
            <a:r>
              <a:rPr lang="en-US" sz="900" dirty="0" err="1">
                <a:solidFill>
                  <a:srgbClr val="FFFFFF"/>
                </a:solidFill>
              </a:rPr>
              <a:t>PMB</a:t>
            </a:r>
            <a:endParaRPr lang="en-US" sz="900" dirty="0">
              <a:solidFill>
                <a:srgbClr val="FFFFFF"/>
              </a:solidFill>
            </a:endParaRPr>
          </a:p>
        </p:txBody>
      </p:sp>
      <p:sp>
        <p:nvSpPr>
          <p:cNvPr id="134" name="Rectangle 133"/>
          <p:cNvSpPr/>
          <p:nvPr/>
        </p:nvSpPr>
        <p:spPr>
          <a:xfrm>
            <a:off x="5389720" y="1160926"/>
            <a:ext cx="582751" cy="226529"/>
          </a:xfrm>
          <a:prstGeom prst="rect">
            <a:avLst/>
          </a:prstGeom>
          <a:solidFill>
            <a:srgbClr val="008A3E"/>
          </a:soli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004" tIns="45716" rIns="27004" bIns="45716" rtlCol="0" anchor="ctr"/>
          <a:lstStyle/>
          <a:p>
            <a:pPr algn="ctr">
              <a:lnSpc>
                <a:spcPct val="80000"/>
              </a:lnSpc>
            </a:pPr>
            <a:r>
              <a:rPr lang="en-US" sz="900" dirty="0" err="1">
                <a:solidFill>
                  <a:srgbClr val="FFFFFF"/>
                </a:solidFill>
              </a:rPr>
              <a:t>M2M</a:t>
            </a:r>
            <a:endParaRPr lang="en-US" sz="900" dirty="0">
              <a:solidFill>
                <a:srgbClr val="FFFFFF"/>
              </a:solidFill>
            </a:endParaRPr>
          </a:p>
        </p:txBody>
      </p:sp>
      <p:sp>
        <p:nvSpPr>
          <p:cNvPr id="4" name="Rounded Rectangle 3"/>
          <p:cNvSpPr/>
          <p:nvPr/>
        </p:nvSpPr>
        <p:spPr>
          <a:xfrm>
            <a:off x="2360652" y="3564765"/>
            <a:ext cx="3872869" cy="652882"/>
          </a:xfrm>
          <a:prstGeom prst="roundRect">
            <a:avLst>
              <a:gd name="adj" fmla="val 8662"/>
            </a:avLst>
          </a:prstGeom>
          <a:solidFill>
            <a:srgbClr val="363864"/>
          </a:solidFill>
          <a:ln>
            <a:solidFill>
              <a:schemeClr val="tx2">
                <a:lumMod val="60000"/>
                <a:lumOff val="4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135" name="Rounded Rectangle 134"/>
          <p:cNvSpPr/>
          <p:nvPr/>
        </p:nvSpPr>
        <p:spPr>
          <a:xfrm>
            <a:off x="1646345" y="3564765"/>
            <a:ext cx="659847" cy="652882"/>
          </a:xfrm>
          <a:prstGeom prst="roundRect">
            <a:avLst>
              <a:gd name="adj" fmla="val 8662"/>
            </a:avLst>
          </a:prstGeom>
          <a:solidFill>
            <a:srgbClr val="363864"/>
          </a:solidFill>
          <a:ln>
            <a:solidFill>
              <a:schemeClr val="tx2">
                <a:lumMod val="60000"/>
                <a:lumOff val="4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p>
        </p:txBody>
      </p:sp>
      <p:grpSp>
        <p:nvGrpSpPr>
          <p:cNvPr id="65" name="Group 64"/>
          <p:cNvGrpSpPr/>
          <p:nvPr/>
        </p:nvGrpSpPr>
        <p:grpSpPr>
          <a:xfrm>
            <a:off x="2360648" y="3563962"/>
            <a:ext cx="2887699" cy="647151"/>
            <a:chOff x="3055277" y="4431112"/>
            <a:chExt cx="3849262" cy="862869"/>
          </a:xfrm>
        </p:grpSpPr>
        <p:grpSp>
          <p:nvGrpSpPr>
            <p:cNvPr id="1033" name="Group 1032"/>
            <p:cNvGrpSpPr/>
            <p:nvPr/>
          </p:nvGrpSpPr>
          <p:grpSpPr>
            <a:xfrm>
              <a:off x="3055277" y="4431112"/>
              <a:ext cx="3849262" cy="858481"/>
              <a:chOff x="2626953" y="3012364"/>
              <a:chExt cx="2887701" cy="643862"/>
            </a:xfrm>
          </p:grpSpPr>
          <p:sp>
            <p:nvSpPr>
              <p:cNvPr id="53" name="Rectangle 52"/>
              <p:cNvSpPr/>
              <p:nvPr/>
            </p:nvSpPr>
            <p:spPr>
              <a:xfrm>
                <a:off x="2689555" y="3343017"/>
                <a:ext cx="2825099" cy="274542"/>
              </a:xfrm>
              <a:prstGeom prst="rect">
                <a:avLst/>
              </a:prstGeom>
              <a:solidFill>
                <a:schemeClr val="tx1"/>
              </a:solidFill>
              <a:ln w="25400" cap="flat" cmpd="sng" algn="ctr">
                <a:solidFill>
                  <a:srgbClr val="52526D">
                    <a:lumMod val="40000"/>
                    <a:lumOff val="60000"/>
                  </a:srgbClr>
                </a:solidFill>
                <a:prstDash val="solid"/>
              </a:ln>
              <a:effectLst/>
            </p:spPr>
            <p:txBody>
              <a:bodyPr lIns="121776" tIns="60888" rIns="121776" bIns="60888" rtlCol="0" anchor="ctr"/>
              <a:lstStyle/>
              <a:p>
                <a:pPr algn="ctr" defTabSz="608626"/>
                <a:endParaRPr lang="en-US" sz="1400" kern="0" dirty="0">
                  <a:solidFill>
                    <a:srgbClr val="FFFFFF"/>
                  </a:solidFill>
                  <a:cs typeface="Calibri" pitchFamily="34" charset="0"/>
                </a:endParaRPr>
              </a:p>
            </p:txBody>
          </p:sp>
          <p:grpSp>
            <p:nvGrpSpPr>
              <p:cNvPr id="54" name="Group 53"/>
              <p:cNvGrpSpPr>
                <a:grpSpLocks noChangeAspect="1"/>
              </p:cNvGrpSpPr>
              <p:nvPr/>
            </p:nvGrpSpPr>
            <p:grpSpPr>
              <a:xfrm>
                <a:off x="3537323" y="3413895"/>
                <a:ext cx="144430" cy="144000"/>
                <a:chOff x="4748958" y="3090052"/>
                <a:chExt cx="180538" cy="146052"/>
              </a:xfrm>
            </p:grpSpPr>
            <p:sp>
              <p:nvSpPr>
                <p:cNvPr id="55" name="Oval 54"/>
                <p:cNvSpPr/>
                <p:nvPr/>
              </p:nvSpPr>
              <p:spPr>
                <a:xfrm>
                  <a:off x="4748958" y="3090052"/>
                  <a:ext cx="180538" cy="146052"/>
                </a:xfrm>
                <a:prstGeom prst="ellipse">
                  <a:avLst/>
                </a:prstGeom>
                <a:solidFill>
                  <a:srgbClr val="3CBBB9">
                    <a:lumMod val="75000"/>
                  </a:srgbClr>
                </a:solidFill>
                <a:ln w="9525" cap="flat" cmpd="sng" algn="ctr">
                  <a:solidFill>
                    <a:srgbClr val="3CBBB9">
                      <a:lumMod val="40000"/>
                      <a:lumOff val="60000"/>
                      <a:alpha val="47000"/>
                    </a:srgbClr>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1084573" eaLnBrk="0" fontAlgn="base" hangingPunct="0">
                    <a:lnSpc>
                      <a:spcPct val="90000"/>
                    </a:lnSpc>
                    <a:spcBef>
                      <a:spcPct val="0"/>
                    </a:spcBef>
                    <a:spcAft>
                      <a:spcPct val="0"/>
                    </a:spcAft>
                    <a:defRPr/>
                  </a:pPr>
                  <a:endParaRPr lang="en-US" sz="900" kern="0" dirty="0">
                    <a:solidFill>
                      <a:srgbClr val="FFFFFF"/>
                    </a:solidFill>
                    <a:latin typeface="Calibri" pitchFamily="34" charset="0"/>
                    <a:cs typeface="Calibri" pitchFamily="34" charset="0"/>
                  </a:endParaRPr>
                </a:p>
              </p:txBody>
            </p:sp>
            <p:sp>
              <p:nvSpPr>
                <p:cNvPr id="56" name="Freeform 31"/>
                <p:cNvSpPr>
                  <a:spLocks noEditPoints="1"/>
                </p:cNvSpPr>
                <p:nvPr/>
              </p:nvSpPr>
              <p:spPr bwMode="auto">
                <a:xfrm>
                  <a:off x="4797738" y="3114053"/>
                  <a:ext cx="82975" cy="98050"/>
                </a:xfrm>
                <a:custGeom>
                  <a:avLst/>
                  <a:gdLst>
                    <a:gd name="T0" fmla="*/ 145 w 156"/>
                    <a:gd name="T1" fmla="*/ 0 h 228"/>
                    <a:gd name="T2" fmla="*/ 11 w 156"/>
                    <a:gd name="T3" fmla="*/ 0 h 228"/>
                    <a:gd name="T4" fmla="*/ 0 w 156"/>
                    <a:gd name="T5" fmla="*/ 11 h 228"/>
                    <a:gd name="T6" fmla="*/ 0 w 156"/>
                    <a:gd name="T7" fmla="*/ 218 h 228"/>
                    <a:gd name="T8" fmla="*/ 11 w 156"/>
                    <a:gd name="T9" fmla="*/ 228 h 228"/>
                    <a:gd name="T10" fmla="*/ 145 w 156"/>
                    <a:gd name="T11" fmla="*/ 228 h 228"/>
                    <a:gd name="T12" fmla="*/ 156 w 156"/>
                    <a:gd name="T13" fmla="*/ 218 h 228"/>
                    <a:gd name="T14" fmla="*/ 156 w 156"/>
                    <a:gd name="T15" fmla="*/ 11 h 228"/>
                    <a:gd name="T16" fmla="*/ 145 w 156"/>
                    <a:gd name="T17" fmla="*/ 0 h 228"/>
                    <a:gd name="T18" fmla="*/ 146 w 156"/>
                    <a:gd name="T19" fmla="*/ 135 h 228"/>
                    <a:gd name="T20" fmla="*/ 146 w 156"/>
                    <a:gd name="T21" fmla="*/ 137 h 228"/>
                    <a:gd name="T22" fmla="*/ 10 w 156"/>
                    <a:gd name="T23" fmla="*/ 137 h 228"/>
                    <a:gd name="T24" fmla="*/ 10 w 156"/>
                    <a:gd name="T25" fmla="*/ 135 h 228"/>
                    <a:gd name="T26" fmla="*/ 95 w 156"/>
                    <a:gd name="T27" fmla="*/ 135 h 228"/>
                    <a:gd name="T28" fmla="*/ 95 w 156"/>
                    <a:gd name="T29" fmla="*/ 130 h 228"/>
                    <a:gd name="T30" fmla="*/ 146 w 156"/>
                    <a:gd name="T31" fmla="*/ 130 h 228"/>
                    <a:gd name="T32" fmla="*/ 146 w 156"/>
                    <a:gd name="T33" fmla="*/ 135 h 228"/>
                    <a:gd name="T34" fmla="*/ 146 w 156"/>
                    <a:gd name="T35" fmla="*/ 103 h 228"/>
                    <a:gd name="T36" fmla="*/ 146 w 156"/>
                    <a:gd name="T37" fmla="*/ 105 h 228"/>
                    <a:gd name="T38" fmla="*/ 10 w 156"/>
                    <a:gd name="T39" fmla="*/ 105 h 228"/>
                    <a:gd name="T40" fmla="*/ 10 w 156"/>
                    <a:gd name="T41" fmla="*/ 103 h 228"/>
                    <a:gd name="T42" fmla="*/ 95 w 156"/>
                    <a:gd name="T43" fmla="*/ 103 h 228"/>
                    <a:gd name="T44" fmla="*/ 95 w 156"/>
                    <a:gd name="T45" fmla="*/ 98 h 228"/>
                    <a:gd name="T46" fmla="*/ 146 w 156"/>
                    <a:gd name="T47" fmla="*/ 98 h 228"/>
                    <a:gd name="T48" fmla="*/ 146 w 156"/>
                    <a:gd name="T49" fmla="*/ 103 h 228"/>
                    <a:gd name="T50" fmla="*/ 146 w 156"/>
                    <a:gd name="T51" fmla="*/ 72 h 228"/>
                    <a:gd name="T52" fmla="*/ 146 w 156"/>
                    <a:gd name="T53" fmla="*/ 73 h 228"/>
                    <a:gd name="T54" fmla="*/ 10 w 156"/>
                    <a:gd name="T55" fmla="*/ 73 h 228"/>
                    <a:gd name="T56" fmla="*/ 10 w 156"/>
                    <a:gd name="T57" fmla="*/ 72 h 228"/>
                    <a:gd name="T58" fmla="*/ 95 w 156"/>
                    <a:gd name="T59" fmla="*/ 72 h 228"/>
                    <a:gd name="T60" fmla="*/ 95 w 156"/>
                    <a:gd name="T61" fmla="*/ 67 h 228"/>
                    <a:gd name="T62" fmla="*/ 146 w 156"/>
                    <a:gd name="T63" fmla="*/ 67 h 228"/>
                    <a:gd name="T64" fmla="*/ 146 w 156"/>
                    <a:gd name="T65" fmla="*/ 72 h 228"/>
                    <a:gd name="T66" fmla="*/ 146 w 156"/>
                    <a:gd name="T67" fmla="*/ 40 h 228"/>
                    <a:gd name="T68" fmla="*/ 146 w 156"/>
                    <a:gd name="T69" fmla="*/ 42 h 228"/>
                    <a:gd name="T70" fmla="*/ 10 w 156"/>
                    <a:gd name="T71" fmla="*/ 42 h 228"/>
                    <a:gd name="T72" fmla="*/ 10 w 156"/>
                    <a:gd name="T73" fmla="*/ 40 h 228"/>
                    <a:gd name="T74" fmla="*/ 95 w 156"/>
                    <a:gd name="T75" fmla="*/ 40 h 228"/>
                    <a:gd name="T76" fmla="*/ 95 w 156"/>
                    <a:gd name="T77" fmla="*/ 35 h 228"/>
                    <a:gd name="T78" fmla="*/ 146 w 156"/>
                    <a:gd name="T79" fmla="*/ 35 h 228"/>
                    <a:gd name="T80" fmla="*/ 146 w 156"/>
                    <a:gd name="T81" fmla="*/ 4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28">
                      <a:moveTo>
                        <a:pt x="145" y="0"/>
                      </a:moveTo>
                      <a:cubicBezTo>
                        <a:pt x="11" y="0"/>
                        <a:pt x="11" y="0"/>
                        <a:pt x="11" y="0"/>
                      </a:cubicBezTo>
                      <a:cubicBezTo>
                        <a:pt x="5" y="0"/>
                        <a:pt x="0" y="5"/>
                        <a:pt x="0" y="11"/>
                      </a:cubicBezTo>
                      <a:cubicBezTo>
                        <a:pt x="0" y="218"/>
                        <a:pt x="0" y="218"/>
                        <a:pt x="0" y="218"/>
                      </a:cubicBezTo>
                      <a:cubicBezTo>
                        <a:pt x="0" y="224"/>
                        <a:pt x="5" y="228"/>
                        <a:pt x="11" y="228"/>
                      </a:cubicBezTo>
                      <a:cubicBezTo>
                        <a:pt x="145" y="228"/>
                        <a:pt x="145" y="228"/>
                        <a:pt x="145" y="228"/>
                      </a:cubicBezTo>
                      <a:cubicBezTo>
                        <a:pt x="151" y="228"/>
                        <a:pt x="156" y="224"/>
                        <a:pt x="156" y="218"/>
                      </a:cubicBezTo>
                      <a:cubicBezTo>
                        <a:pt x="156" y="11"/>
                        <a:pt x="156" y="11"/>
                        <a:pt x="156" y="11"/>
                      </a:cubicBezTo>
                      <a:cubicBezTo>
                        <a:pt x="156" y="5"/>
                        <a:pt x="151" y="0"/>
                        <a:pt x="145" y="0"/>
                      </a:cubicBezTo>
                      <a:close/>
                      <a:moveTo>
                        <a:pt x="146" y="135"/>
                      </a:moveTo>
                      <a:cubicBezTo>
                        <a:pt x="146" y="137"/>
                        <a:pt x="146" y="137"/>
                        <a:pt x="146" y="137"/>
                      </a:cubicBezTo>
                      <a:cubicBezTo>
                        <a:pt x="10" y="137"/>
                        <a:pt x="10" y="137"/>
                        <a:pt x="10" y="137"/>
                      </a:cubicBezTo>
                      <a:cubicBezTo>
                        <a:pt x="10" y="135"/>
                        <a:pt x="10" y="135"/>
                        <a:pt x="10" y="135"/>
                      </a:cubicBezTo>
                      <a:cubicBezTo>
                        <a:pt x="95" y="135"/>
                        <a:pt x="95" y="135"/>
                        <a:pt x="95" y="135"/>
                      </a:cubicBezTo>
                      <a:cubicBezTo>
                        <a:pt x="95" y="130"/>
                        <a:pt x="95" y="130"/>
                        <a:pt x="95" y="130"/>
                      </a:cubicBezTo>
                      <a:cubicBezTo>
                        <a:pt x="146" y="130"/>
                        <a:pt x="146" y="130"/>
                        <a:pt x="146" y="130"/>
                      </a:cubicBezTo>
                      <a:lnTo>
                        <a:pt x="146" y="135"/>
                      </a:lnTo>
                      <a:close/>
                      <a:moveTo>
                        <a:pt x="146" y="103"/>
                      </a:moveTo>
                      <a:cubicBezTo>
                        <a:pt x="146" y="105"/>
                        <a:pt x="146" y="105"/>
                        <a:pt x="146" y="105"/>
                      </a:cubicBezTo>
                      <a:cubicBezTo>
                        <a:pt x="10" y="105"/>
                        <a:pt x="10" y="105"/>
                        <a:pt x="10" y="105"/>
                      </a:cubicBezTo>
                      <a:cubicBezTo>
                        <a:pt x="10" y="103"/>
                        <a:pt x="10" y="103"/>
                        <a:pt x="10" y="103"/>
                      </a:cubicBezTo>
                      <a:cubicBezTo>
                        <a:pt x="95" y="103"/>
                        <a:pt x="95" y="103"/>
                        <a:pt x="95" y="103"/>
                      </a:cubicBezTo>
                      <a:cubicBezTo>
                        <a:pt x="95" y="98"/>
                        <a:pt x="95" y="98"/>
                        <a:pt x="95" y="98"/>
                      </a:cubicBezTo>
                      <a:cubicBezTo>
                        <a:pt x="146" y="98"/>
                        <a:pt x="146" y="98"/>
                        <a:pt x="146" y="98"/>
                      </a:cubicBezTo>
                      <a:lnTo>
                        <a:pt x="146" y="103"/>
                      </a:lnTo>
                      <a:close/>
                      <a:moveTo>
                        <a:pt x="146" y="72"/>
                      </a:moveTo>
                      <a:cubicBezTo>
                        <a:pt x="146" y="73"/>
                        <a:pt x="146" y="73"/>
                        <a:pt x="146" y="73"/>
                      </a:cubicBezTo>
                      <a:cubicBezTo>
                        <a:pt x="10" y="73"/>
                        <a:pt x="10" y="73"/>
                        <a:pt x="10" y="73"/>
                      </a:cubicBezTo>
                      <a:cubicBezTo>
                        <a:pt x="10" y="72"/>
                        <a:pt x="10" y="72"/>
                        <a:pt x="10" y="72"/>
                      </a:cubicBezTo>
                      <a:cubicBezTo>
                        <a:pt x="95" y="72"/>
                        <a:pt x="95" y="72"/>
                        <a:pt x="95" y="72"/>
                      </a:cubicBezTo>
                      <a:cubicBezTo>
                        <a:pt x="95" y="67"/>
                        <a:pt x="95" y="67"/>
                        <a:pt x="95" y="67"/>
                      </a:cubicBezTo>
                      <a:cubicBezTo>
                        <a:pt x="146" y="67"/>
                        <a:pt x="146" y="67"/>
                        <a:pt x="146" y="67"/>
                      </a:cubicBezTo>
                      <a:lnTo>
                        <a:pt x="146" y="72"/>
                      </a:lnTo>
                      <a:close/>
                      <a:moveTo>
                        <a:pt x="146" y="40"/>
                      </a:moveTo>
                      <a:cubicBezTo>
                        <a:pt x="146" y="42"/>
                        <a:pt x="146" y="42"/>
                        <a:pt x="146" y="42"/>
                      </a:cubicBezTo>
                      <a:cubicBezTo>
                        <a:pt x="10" y="42"/>
                        <a:pt x="10" y="42"/>
                        <a:pt x="10" y="42"/>
                      </a:cubicBezTo>
                      <a:cubicBezTo>
                        <a:pt x="10" y="40"/>
                        <a:pt x="10" y="40"/>
                        <a:pt x="10" y="40"/>
                      </a:cubicBezTo>
                      <a:cubicBezTo>
                        <a:pt x="95" y="40"/>
                        <a:pt x="95" y="40"/>
                        <a:pt x="95" y="40"/>
                      </a:cubicBezTo>
                      <a:cubicBezTo>
                        <a:pt x="95" y="35"/>
                        <a:pt x="95" y="35"/>
                        <a:pt x="95" y="35"/>
                      </a:cubicBezTo>
                      <a:cubicBezTo>
                        <a:pt x="146" y="35"/>
                        <a:pt x="146" y="35"/>
                        <a:pt x="146" y="35"/>
                      </a:cubicBezTo>
                      <a:lnTo>
                        <a:pt x="146" y="40"/>
                      </a:lnTo>
                      <a:close/>
                    </a:path>
                  </a:pathLst>
                </a:custGeom>
                <a:solidFill>
                  <a:srgbClr val="FFFFFF"/>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defTabSz="608708">
                    <a:defRPr/>
                  </a:pPr>
                  <a:endParaRPr lang="en-US" sz="900" kern="0">
                    <a:solidFill>
                      <a:srgbClr val="FFFFFF"/>
                    </a:solidFill>
                    <a:latin typeface="Calibri" pitchFamily="34" charset="0"/>
                    <a:cs typeface="Calibri" pitchFamily="34" charset="0"/>
                  </a:endParaRPr>
                </a:p>
              </p:txBody>
            </p:sp>
          </p:grpSp>
          <p:grpSp>
            <p:nvGrpSpPr>
              <p:cNvPr id="57" name="Group 56"/>
              <p:cNvGrpSpPr>
                <a:grpSpLocks noChangeAspect="1"/>
              </p:cNvGrpSpPr>
              <p:nvPr/>
            </p:nvGrpSpPr>
            <p:grpSpPr>
              <a:xfrm>
                <a:off x="4259214" y="3413895"/>
                <a:ext cx="144428" cy="144000"/>
                <a:chOff x="4663226" y="3090052"/>
                <a:chExt cx="180538" cy="146052"/>
              </a:xfrm>
            </p:grpSpPr>
            <p:sp>
              <p:nvSpPr>
                <p:cNvPr id="58" name="Oval 57"/>
                <p:cNvSpPr/>
                <p:nvPr/>
              </p:nvSpPr>
              <p:spPr>
                <a:xfrm>
                  <a:off x="4663226" y="3090052"/>
                  <a:ext cx="180538" cy="146052"/>
                </a:xfrm>
                <a:prstGeom prst="ellipse">
                  <a:avLst/>
                </a:prstGeom>
                <a:solidFill>
                  <a:srgbClr val="3CBBB9">
                    <a:lumMod val="75000"/>
                  </a:srgbClr>
                </a:solidFill>
                <a:ln w="9525" cap="flat" cmpd="sng" algn="ctr">
                  <a:solidFill>
                    <a:srgbClr val="3CBBB9">
                      <a:lumMod val="40000"/>
                      <a:lumOff val="60000"/>
                      <a:alpha val="47000"/>
                    </a:srgbClr>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1084573" eaLnBrk="0" fontAlgn="base" hangingPunct="0">
                    <a:lnSpc>
                      <a:spcPct val="90000"/>
                    </a:lnSpc>
                    <a:spcBef>
                      <a:spcPct val="0"/>
                    </a:spcBef>
                    <a:spcAft>
                      <a:spcPct val="0"/>
                    </a:spcAft>
                    <a:defRPr/>
                  </a:pPr>
                  <a:endParaRPr lang="en-US" sz="900" kern="0" dirty="0">
                    <a:solidFill>
                      <a:srgbClr val="FFFFFF"/>
                    </a:solidFill>
                    <a:latin typeface="Calibri" pitchFamily="34" charset="0"/>
                    <a:cs typeface="Calibri" pitchFamily="34" charset="0"/>
                  </a:endParaRPr>
                </a:p>
              </p:txBody>
            </p:sp>
            <p:sp>
              <p:nvSpPr>
                <p:cNvPr id="59" name="Freeform 24"/>
                <p:cNvSpPr>
                  <a:spLocks noEditPoints="1"/>
                </p:cNvSpPr>
                <p:nvPr/>
              </p:nvSpPr>
              <p:spPr bwMode="auto">
                <a:xfrm>
                  <a:off x="4689485" y="3109374"/>
                  <a:ext cx="134108" cy="107407"/>
                </a:xfrm>
                <a:custGeom>
                  <a:avLst/>
                  <a:gdLst/>
                  <a:ahLst/>
                  <a:cxnLst>
                    <a:cxn ang="0">
                      <a:pos x="1329" y="160"/>
                    </a:cxn>
                    <a:cxn ang="0">
                      <a:pos x="1045" y="28"/>
                    </a:cxn>
                    <a:cxn ang="0">
                      <a:pos x="220" y="282"/>
                    </a:cxn>
                    <a:cxn ang="0">
                      <a:pos x="47" y="592"/>
                    </a:cxn>
                    <a:cxn ang="0">
                      <a:pos x="350" y="1503"/>
                    </a:cxn>
                    <a:cxn ang="0">
                      <a:pos x="600" y="1628"/>
                    </a:cxn>
                    <a:cxn ang="0">
                      <a:pos x="1236" y="1564"/>
                    </a:cxn>
                    <a:cxn ang="0">
                      <a:pos x="1647" y="1034"/>
                    </a:cxn>
                    <a:cxn ang="0">
                      <a:pos x="1514" y="463"/>
                    </a:cxn>
                    <a:cxn ang="0">
                      <a:pos x="1456" y="368"/>
                    </a:cxn>
                    <a:cxn ang="0">
                      <a:pos x="1198" y="647"/>
                    </a:cxn>
                    <a:cxn ang="0">
                      <a:pos x="1422" y="844"/>
                    </a:cxn>
                    <a:cxn ang="0">
                      <a:pos x="881" y="266"/>
                    </a:cxn>
                    <a:cxn ang="0">
                      <a:pos x="759" y="476"/>
                    </a:cxn>
                    <a:cxn ang="0">
                      <a:pos x="489" y="721"/>
                    </a:cxn>
                    <a:cxn ang="0">
                      <a:pos x="572" y="354"/>
                    </a:cxn>
                    <a:cxn ang="0">
                      <a:pos x="865" y="622"/>
                    </a:cxn>
                    <a:cxn ang="0">
                      <a:pos x="940" y="645"/>
                    </a:cxn>
                    <a:cxn ang="0">
                      <a:pos x="857" y="918"/>
                    </a:cxn>
                    <a:cxn ang="0">
                      <a:pos x="1196" y="566"/>
                    </a:cxn>
                    <a:cxn ang="0">
                      <a:pos x="1352" y="417"/>
                    </a:cxn>
                    <a:cxn ang="0">
                      <a:pos x="1342" y="451"/>
                    </a:cxn>
                    <a:cxn ang="0">
                      <a:pos x="1302" y="250"/>
                    </a:cxn>
                    <a:cxn ang="0">
                      <a:pos x="1098" y="127"/>
                    </a:cxn>
                    <a:cxn ang="0">
                      <a:pos x="1110" y="581"/>
                    </a:cxn>
                    <a:cxn ang="0">
                      <a:pos x="1022" y="104"/>
                    </a:cxn>
                    <a:cxn ang="0">
                      <a:pos x="791" y="89"/>
                    </a:cxn>
                    <a:cxn ang="0">
                      <a:pos x="793" y="90"/>
                    </a:cxn>
                    <a:cxn ang="0">
                      <a:pos x="641" y="223"/>
                    </a:cxn>
                    <a:cxn ang="0">
                      <a:pos x="760" y="203"/>
                    </a:cxn>
                    <a:cxn ang="0">
                      <a:pos x="632" y="92"/>
                    </a:cxn>
                    <a:cxn ang="0">
                      <a:pos x="609" y="98"/>
                    </a:cxn>
                    <a:cxn ang="0">
                      <a:pos x="362" y="287"/>
                    </a:cxn>
                    <a:cxn ang="0">
                      <a:pos x="509" y="298"/>
                    </a:cxn>
                    <a:cxn ang="0">
                      <a:pos x="122" y="615"/>
                    </a:cxn>
                    <a:cxn ang="0">
                      <a:pos x="255" y="428"/>
                    </a:cxn>
                    <a:cxn ang="0">
                      <a:pos x="286" y="1340"/>
                    </a:cxn>
                    <a:cxn ang="0">
                      <a:pos x="310" y="1209"/>
                    </a:cxn>
                    <a:cxn ang="0">
                      <a:pos x="217" y="1006"/>
                    </a:cxn>
                    <a:cxn ang="0">
                      <a:pos x="295" y="588"/>
                    </a:cxn>
                    <a:cxn ang="0">
                      <a:pos x="348" y="1061"/>
                    </a:cxn>
                    <a:cxn ang="0">
                      <a:pos x="634" y="1382"/>
                    </a:cxn>
                    <a:cxn ang="0">
                      <a:pos x="436" y="1046"/>
                    </a:cxn>
                    <a:cxn ang="0">
                      <a:pos x="399" y="1176"/>
                    </a:cxn>
                    <a:cxn ang="0">
                      <a:pos x="990" y="1444"/>
                    </a:cxn>
                    <a:cxn ang="0">
                      <a:pos x="1108" y="1024"/>
                    </a:cxn>
                    <a:cxn ang="0">
                      <a:pos x="732" y="1329"/>
                    </a:cxn>
                    <a:cxn ang="0">
                      <a:pos x="1263" y="1407"/>
                    </a:cxn>
                    <a:cxn ang="0">
                      <a:pos x="1394" y="1262"/>
                    </a:cxn>
                    <a:cxn ang="0">
                      <a:pos x="1126" y="1296"/>
                    </a:cxn>
                    <a:cxn ang="0">
                      <a:pos x="1395" y="1260"/>
                    </a:cxn>
                    <a:cxn ang="0">
                      <a:pos x="1417" y="475"/>
                    </a:cxn>
                    <a:cxn ang="0">
                      <a:pos x="1515" y="736"/>
                    </a:cxn>
                    <a:cxn ang="0">
                      <a:pos x="1552" y="1078"/>
                    </a:cxn>
                    <a:cxn ang="0">
                      <a:pos x="1497" y="1170"/>
                    </a:cxn>
                    <a:cxn ang="0">
                      <a:pos x="1561" y="1051"/>
                    </a:cxn>
                  </a:cxnLst>
                  <a:rect l="0" t="0" r="r" b="b"/>
                  <a:pathLst>
                    <a:path w="1678" h="1666">
                      <a:moveTo>
                        <a:pt x="1621" y="547"/>
                      </a:moveTo>
                      <a:cubicBezTo>
                        <a:pt x="1570" y="408"/>
                        <a:pt x="1481" y="283"/>
                        <a:pt x="1364" y="187"/>
                      </a:cubicBezTo>
                      <a:cubicBezTo>
                        <a:pt x="1359" y="184"/>
                        <a:pt x="1355" y="180"/>
                        <a:pt x="1350" y="176"/>
                      </a:cubicBezTo>
                      <a:cubicBezTo>
                        <a:pt x="1343" y="171"/>
                        <a:pt x="1336" y="166"/>
                        <a:pt x="1329" y="160"/>
                      </a:cubicBezTo>
                      <a:cubicBezTo>
                        <a:pt x="1267" y="115"/>
                        <a:pt x="1197" y="78"/>
                        <a:pt x="1121" y="51"/>
                      </a:cubicBezTo>
                      <a:cubicBezTo>
                        <a:pt x="1118" y="50"/>
                        <a:pt x="1115" y="49"/>
                        <a:pt x="1112" y="48"/>
                      </a:cubicBezTo>
                      <a:cubicBezTo>
                        <a:pt x="1102" y="44"/>
                        <a:pt x="1092" y="41"/>
                        <a:pt x="1082" y="38"/>
                      </a:cubicBezTo>
                      <a:cubicBezTo>
                        <a:pt x="1070" y="35"/>
                        <a:pt x="1058" y="31"/>
                        <a:pt x="1045" y="28"/>
                      </a:cubicBezTo>
                      <a:cubicBezTo>
                        <a:pt x="967" y="8"/>
                        <a:pt x="888" y="0"/>
                        <a:pt x="811" y="3"/>
                      </a:cubicBezTo>
                      <a:cubicBezTo>
                        <a:pt x="802" y="3"/>
                        <a:pt x="793" y="4"/>
                        <a:pt x="785" y="4"/>
                      </a:cubicBezTo>
                      <a:cubicBezTo>
                        <a:pt x="628" y="15"/>
                        <a:pt x="478" y="70"/>
                        <a:pt x="353" y="161"/>
                      </a:cubicBezTo>
                      <a:cubicBezTo>
                        <a:pt x="305" y="196"/>
                        <a:pt x="260" y="237"/>
                        <a:pt x="220" y="282"/>
                      </a:cubicBezTo>
                      <a:cubicBezTo>
                        <a:pt x="180" y="327"/>
                        <a:pt x="145" y="377"/>
                        <a:pt x="115" y="431"/>
                      </a:cubicBezTo>
                      <a:cubicBezTo>
                        <a:pt x="93" y="470"/>
                        <a:pt x="74" y="512"/>
                        <a:pt x="59" y="556"/>
                      </a:cubicBezTo>
                      <a:cubicBezTo>
                        <a:pt x="58" y="558"/>
                        <a:pt x="57" y="560"/>
                        <a:pt x="56" y="563"/>
                      </a:cubicBezTo>
                      <a:cubicBezTo>
                        <a:pt x="53" y="572"/>
                        <a:pt x="50" y="582"/>
                        <a:pt x="47" y="592"/>
                      </a:cubicBezTo>
                      <a:cubicBezTo>
                        <a:pt x="2" y="738"/>
                        <a:pt x="0" y="888"/>
                        <a:pt x="34" y="1028"/>
                      </a:cubicBezTo>
                      <a:cubicBezTo>
                        <a:pt x="51" y="1096"/>
                        <a:pt x="76" y="1162"/>
                        <a:pt x="109" y="1224"/>
                      </a:cubicBezTo>
                      <a:cubicBezTo>
                        <a:pt x="151" y="1304"/>
                        <a:pt x="208" y="1378"/>
                        <a:pt x="275" y="1441"/>
                      </a:cubicBezTo>
                      <a:cubicBezTo>
                        <a:pt x="299" y="1463"/>
                        <a:pt x="324" y="1484"/>
                        <a:pt x="350" y="1503"/>
                      </a:cubicBezTo>
                      <a:cubicBezTo>
                        <a:pt x="414" y="1549"/>
                        <a:pt x="485" y="1588"/>
                        <a:pt x="563" y="1615"/>
                      </a:cubicBezTo>
                      <a:cubicBezTo>
                        <a:pt x="566" y="1616"/>
                        <a:pt x="568" y="1617"/>
                        <a:pt x="571" y="1618"/>
                      </a:cubicBezTo>
                      <a:cubicBezTo>
                        <a:pt x="580" y="1621"/>
                        <a:pt x="590" y="1625"/>
                        <a:pt x="599" y="1627"/>
                      </a:cubicBezTo>
                      <a:cubicBezTo>
                        <a:pt x="600" y="1628"/>
                        <a:pt x="600" y="1628"/>
                        <a:pt x="600" y="1628"/>
                      </a:cubicBezTo>
                      <a:cubicBezTo>
                        <a:pt x="613" y="1632"/>
                        <a:pt x="626" y="1635"/>
                        <a:pt x="638" y="1638"/>
                      </a:cubicBezTo>
                      <a:cubicBezTo>
                        <a:pt x="719" y="1659"/>
                        <a:pt x="800" y="1666"/>
                        <a:pt x="879" y="1663"/>
                      </a:cubicBezTo>
                      <a:cubicBezTo>
                        <a:pt x="912" y="1661"/>
                        <a:pt x="944" y="1658"/>
                        <a:pt x="976" y="1653"/>
                      </a:cubicBezTo>
                      <a:cubicBezTo>
                        <a:pt x="1067" y="1638"/>
                        <a:pt x="1155" y="1607"/>
                        <a:pt x="1236" y="1564"/>
                      </a:cubicBezTo>
                      <a:cubicBezTo>
                        <a:pt x="1298" y="1531"/>
                        <a:pt x="1355" y="1489"/>
                        <a:pt x="1407" y="1441"/>
                      </a:cubicBezTo>
                      <a:cubicBezTo>
                        <a:pt x="1504" y="1352"/>
                        <a:pt x="1581" y="1237"/>
                        <a:pt x="1627" y="1103"/>
                      </a:cubicBezTo>
                      <a:cubicBezTo>
                        <a:pt x="1630" y="1094"/>
                        <a:pt x="1633" y="1084"/>
                        <a:pt x="1636" y="1074"/>
                      </a:cubicBezTo>
                      <a:cubicBezTo>
                        <a:pt x="1640" y="1061"/>
                        <a:pt x="1644" y="1047"/>
                        <a:pt x="1647" y="1034"/>
                      </a:cubicBezTo>
                      <a:cubicBezTo>
                        <a:pt x="1659" y="985"/>
                        <a:pt x="1667" y="936"/>
                        <a:pt x="1670" y="887"/>
                      </a:cubicBezTo>
                      <a:cubicBezTo>
                        <a:pt x="1678" y="770"/>
                        <a:pt x="1660" y="654"/>
                        <a:pt x="1621" y="547"/>
                      </a:cubicBezTo>
                      <a:close/>
                      <a:moveTo>
                        <a:pt x="1456" y="368"/>
                      </a:moveTo>
                      <a:cubicBezTo>
                        <a:pt x="1480" y="399"/>
                        <a:pt x="1499" y="431"/>
                        <a:pt x="1514" y="463"/>
                      </a:cubicBezTo>
                      <a:cubicBezTo>
                        <a:pt x="1496" y="443"/>
                        <a:pt x="1478" y="423"/>
                        <a:pt x="1459" y="405"/>
                      </a:cubicBezTo>
                      <a:cubicBezTo>
                        <a:pt x="1451" y="393"/>
                        <a:pt x="1442" y="381"/>
                        <a:pt x="1433" y="370"/>
                      </a:cubicBezTo>
                      <a:cubicBezTo>
                        <a:pt x="1432" y="358"/>
                        <a:pt x="1430" y="346"/>
                        <a:pt x="1428" y="334"/>
                      </a:cubicBezTo>
                      <a:cubicBezTo>
                        <a:pt x="1438" y="345"/>
                        <a:pt x="1448" y="356"/>
                        <a:pt x="1456" y="368"/>
                      </a:cubicBezTo>
                      <a:close/>
                      <a:moveTo>
                        <a:pt x="1422" y="844"/>
                      </a:moveTo>
                      <a:cubicBezTo>
                        <a:pt x="1381" y="876"/>
                        <a:pt x="1330" y="901"/>
                        <a:pt x="1271" y="919"/>
                      </a:cubicBezTo>
                      <a:cubicBezTo>
                        <a:pt x="1248" y="926"/>
                        <a:pt x="1223" y="931"/>
                        <a:pt x="1198" y="936"/>
                      </a:cubicBezTo>
                      <a:cubicBezTo>
                        <a:pt x="1207" y="836"/>
                        <a:pt x="1207" y="739"/>
                        <a:pt x="1198" y="647"/>
                      </a:cubicBezTo>
                      <a:cubicBezTo>
                        <a:pt x="1205" y="646"/>
                        <a:pt x="1212" y="644"/>
                        <a:pt x="1218" y="642"/>
                      </a:cubicBezTo>
                      <a:cubicBezTo>
                        <a:pt x="1261" y="629"/>
                        <a:pt x="1300" y="610"/>
                        <a:pt x="1333" y="584"/>
                      </a:cubicBezTo>
                      <a:cubicBezTo>
                        <a:pt x="1343" y="601"/>
                        <a:pt x="1351" y="619"/>
                        <a:pt x="1359" y="637"/>
                      </a:cubicBezTo>
                      <a:cubicBezTo>
                        <a:pt x="1389" y="702"/>
                        <a:pt x="1410" y="772"/>
                        <a:pt x="1422" y="844"/>
                      </a:cubicBezTo>
                      <a:close/>
                      <a:moveTo>
                        <a:pt x="702" y="422"/>
                      </a:moveTo>
                      <a:cubicBezTo>
                        <a:pt x="697" y="416"/>
                        <a:pt x="692" y="410"/>
                        <a:pt x="688" y="405"/>
                      </a:cubicBezTo>
                      <a:cubicBezTo>
                        <a:pt x="667" y="377"/>
                        <a:pt x="652" y="348"/>
                        <a:pt x="644" y="320"/>
                      </a:cubicBezTo>
                      <a:cubicBezTo>
                        <a:pt x="720" y="289"/>
                        <a:pt x="800" y="271"/>
                        <a:pt x="881" y="266"/>
                      </a:cubicBezTo>
                      <a:cubicBezTo>
                        <a:pt x="819" y="308"/>
                        <a:pt x="759" y="360"/>
                        <a:pt x="702" y="422"/>
                      </a:cubicBezTo>
                      <a:close/>
                      <a:moveTo>
                        <a:pt x="960" y="310"/>
                      </a:moveTo>
                      <a:cubicBezTo>
                        <a:pt x="888" y="547"/>
                        <a:pt x="888" y="547"/>
                        <a:pt x="888" y="547"/>
                      </a:cubicBezTo>
                      <a:cubicBezTo>
                        <a:pt x="839" y="528"/>
                        <a:pt x="796" y="504"/>
                        <a:pt x="759" y="476"/>
                      </a:cubicBezTo>
                      <a:cubicBezTo>
                        <a:pt x="784" y="449"/>
                        <a:pt x="809" y="425"/>
                        <a:pt x="834" y="403"/>
                      </a:cubicBezTo>
                      <a:cubicBezTo>
                        <a:pt x="875" y="366"/>
                        <a:pt x="917" y="335"/>
                        <a:pt x="960" y="310"/>
                      </a:cubicBezTo>
                      <a:close/>
                      <a:moveTo>
                        <a:pt x="650" y="481"/>
                      </a:moveTo>
                      <a:cubicBezTo>
                        <a:pt x="591" y="552"/>
                        <a:pt x="538" y="633"/>
                        <a:pt x="489" y="721"/>
                      </a:cubicBezTo>
                      <a:cubicBezTo>
                        <a:pt x="465" y="698"/>
                        <a:pt x="443" y="674"/>
                        <a:pt x="424" y="649"/>
                      </a:cubicBezTo>
                      <a:cubicBezTo>
                        <a:pt x="392" y="607"/>
                        <a:pt x="368" y="564"/>
                        <a:pt x="353" y="520"/>
                      </a:cubicBezTo>
                      <a:cubicBezTo>
                        <a:pt x="411" y="459"/>
                        <a:pt x="477" y="407"/>
                        <a:pt x="548" y="366"/>
                      </a:cubicBezTo>
                      <a:cubicBezTo>
                        <a:pt x="556" y="362"/>
                        <a:pt x="564" y="358"/>
                        <a:pt x="572" y="354"/>
                      </a:cubicBezTo>
                      <a:cubicBezTo>
                        <a:pt x="583" y="388"/>
                        <a:pt x="602" y="422"/>
                        <a:pt x="625" y="453"/>
                      </a:cubicBezTo>
                      <a:cubicBezTo>
                        <a:pt x="633" y="463"/>
                        <a:pt x="641" y="472"/>
                        <a:pt x="650" y="481"/>
                      </a:cubicBezTo>
                      <a:close/>
                      <a:moveTo>
                        <a:pt x="708" y="535"/>
                      </a:moveTo>
                      <a:cubicBezTo>
                        <a:pt x="752" y="570"/>
                        <a:pt x="805" y="600"/>
                        <a:pt x="865" y="622"/>
                      </a:cubicBezTo>
                      <a:cubicBezTo>
                        <a:pt x="782" y="895"/>
                        <a:pt x="782" y="895"/>
                        <a:pt x="782" y="895"/>
                      </a:cubicBezTo>
                      <a:cubicBezTo>
                        <a:pt x="694" y="865"/>
                        <a:pt x="616" y="822"/>
                        <a:pt x="551" y="773"/>
                      </a:cubicBezTo>
                      <a:cubicBezTo>
                        <a:pt x="598" y="685"/>
                        <a:pt x="651" y="605"/>
                        <a:pt x="708" y="535"/>
                      </a:cubicBezTo>
                      <a:close/>
                      <a:moveTo>
                        <a:pt x="940" y="645"/>
                      </a:moveTo>
                      <a:cubicBezTo>
                        <a:pt x="1002" y="660"/>
                        <a:pt x="1063" y="664"/>
                        <a:pt x="1120" y="660"/>
                      </a:cubicBezTo>
                      <a:cubicBezTo>
                        <a:pt x="1121" y="668"/>
                        <a:pt x="1122" y="675"/>
                        <a:pt x="1122" y="683"/>
                      </a:cubicBezTo>
                      <a:cubicBezTo>
                        <a:pt x="1129" y="766"/>
                        <a:pt x="1127" y="854"/>
                        <a:pt x="1118" y="945"/>
                      </a:cubicBezTo>
                      <a:cubicBezTo>
                        <a:pt x="1036" y="950"/>
                        <a:pt x="947" y="941"/>
                        <a:pt x="857" y="918"/>
                      </a:cubicBezTo>
                      <a:lnTo>
                        <a:pt x="940" y="645"/>
                      </a:lnTo>
                      <a:close/>
                      <a:moveTo>
                        <a:pt x="1126" y="341"/>
                      </a:moveTo>
                      <a:cubicBezTo>
                        <a:pt x="1190" y="390"/>
                        <a:pt x="1246" y="449"/>
                        <a:pt x="1292" y="516"/>
                      </a:cubicBezTo>
                      <a:cubicBezTo>
                        <a:pt x="1267" y="538"/>
                        <a:pt x="1234" y="555"/>
                        <a:pt x="1196" y="566"/>
                      </a:cubicBezTo>
                      <a:cubicBezTo>
                        <a:pt x="1193" y="567"/>
                        <a:pt x="1191" y="568"/>
                        <a:pt x="1188" y="568"/>
                      </a:cubicBezTo>
                      <a:cubicBezTo>
                        <a:pt x="1184" y="544"/>
                        <a:pt x="1179" y="519"/>
                        <a:pt x="1174" y="495"/>
                      </a:cubicBezTo>
                      <a:cubicBezTo>
                        <a:pt x="1162" y="441"/>
                        <a:pt x="1145" y="389"/>
                        <a:pt x="1126" y="341"/>
                      </a:cubicBezTo>
                      <a:close/>
                      <a:moveTo>
                        <a:pt x="1352" y="417"/>
                      </a:moveTo>
                      <a:cubicBezTo>
                        <a:pt x="1351" y="423"/>
                        <a:pt x="1350" y="429"/>
                        <a:pt x="1348" y="434"/>
                      </a:cubicBezTo>
                      <a:cubicBezTo>
                        <a:pt x="1348" y="435"/>
                        <a:pt x="1347" y="437"/>
                        <a:pt x="1347" y="438"/>
                      </a:cubicBezTo>
                      <a:cubicBezTo>
                        <a:pt x="1347" y="439"/>
                        <a:pt x="1346" y="441"/>
                        <a:pt x="1345" y="442"/>
                      </a:cubicBezTo>
                      <a:cubicBezTo>
                        <a:pt x="1344" y="445"/>
                        <a:pt x="1343" y="448"/>
                        <a:pt x="1342" y="451"/>
                      </a:cubicBezTo>
                      <a:cubicBezTo>
                        <a:pt x="1318" y="417"/>
                        <a:pt x="1291" y="385"/>
                        <a:pt x="1262" y="356"/>
                      </a:cubicBezTo>
                      <a:cubicBezTo>
                        <a:pt x="1294" y="374"/>
                        <a:pt x="1324" y="394"/>
                        <a:pt x="1352" y="417"/>
                      </a:cubicBezTo>
                      <a:close/>
                      <a:moveTo>
                        <a:pt x="1297" y="243"/>
                      </a:moveTo>
                      <a:cubicBezTo>
                        <a:pt x="1299" y="245"/>
                        <a:pt x="1301" y="247"/>
                        <a:pt x="1302" y="250"/>
                      </a:cubicBezTo>
                      <a:cubicBezTo>
                        <a:pt x="1317" y="269"/>
                        <a:pt x="1329" y="289"/>
                        <a:pt x="1338" y="309"/>
                      </a:cubicBezTo>
                      <a:cubicBezTo>
                        <a:pt x="1291" y="279"/>
                        <a:pt x="1240" y="254"/>
                        <a:pt x="1186" y="234"/>
                      </a:cubicBezTo>
                      <a:cubicBezTo>
                        <a:pt x="1224" y="232"/>
                        <a:pt x="1261" y="235"/>
                        <a:pt x="1297" y="243"/>
                      </a:cubicBezTo>
                      <a:close/>
                      <a:moveTo>
                        <a:pt x="1098" y="127"/>
                      </a:moveTo>
                      <a:cubicBezTo>
                        <a:pt x="1122" y="136"/>
                        <a:pt x="1146" y="146"/>
                        <a:pt x="1169" y="157"/>
                      </a:cubicBezTo>
                      <a:cubicBezTo>
                        <a:pt x="1141" y="159"/>
                        <a:pt x="1112" y="164"/>
                        <a:pt x="1084" y="172"/>
                      </a:cubicBezTo>
                      <a:lnTo>
                        <a:pt x="1098" y="127"/>
                      </a:lnTo>
                      <a:close/>
                      <a:moveTo>
                        <a:pt x="1110" y="581"/>
                      </a:moveTo>
                      <a:cubicBezTo>
                        <a:pt x="1064" y="585"/>
                        <a:pt x="1014" y="581"/>
                        <a:pt x="963" y="570"/>
                      </a:cubicBezTo>
                      <a:cubicBezTo>
                        <a:pt x="1035" y="332"/>
                        <a:pt x="1035" y="332"/>
                        <a:pt x="1035" y="332"/>
                      </a:cubicBezTo>
                      <a:cubicBezTo>
                        <a:pt x="1070" y="404"/>
                        <a:pt x="1095" y="488"/>
                        <a:pt x="1110" y="581"/>
                      </a:cubicBezTo>
                      <a:close/>
                      <a:moveTo>
                        <a:pt x="1022" y="104"/>
                      </a:moveTo>
                      <a:cubicBezTo>
                        <a:pt x="1009" y="148"/>
                        <a:pt x="1009" y="148"/>
                        <a:pt x="1009" y="148"/>
                      </a:cubicBezTo>
                      <a:cubicBezTo>
                        <a:pt x="990" y="127"/>
                        <a:pt x="969" y="107"/>
                        <a:pt x="947" y="89"/>
                      </a:cubicBezTo>
                      <a:cubicBezTo>
                        <a:pt x="972" y="93"/>
                        <a:pt x="997" y="97"/>
                        <a:pt x="1022" y="104"/>
                      </a:cubicBezTo>
                      <a:close/>
                      <a:moveTo>
                        <a:pt x="791" y="89"/>
                      </a:moveTo>
                      <a:cubicBezTo>
                        <a:pt x="792" y="90"/>
                        <a:pt x="792" y="90"/>
                        <a:pt x="793" y="90"/>
                      </a:cubicBezTo>
                      <a:cubicBezTo>
                        <a:pt x="793" y="89"/>
                        <a:pt x="793" y="89"/>
                        <a:pt x="793" y="89"/>
                      </a:cubicBezTo>
                      <a:cubicBezTo>
                        <a:pt x="793" y="89"/>
                        <a:pt x="793" y="89"/>
                        <a:pt x="793" y="89"/>
                      </a:cubicBezTo>
                      <a:cubicBezTo>
                        <a:pt x="793" y="90"/>
                        <a:pt x="793" y="90"/>
                        <a:pt x="793" y="90"/>
                      </a:cubicBezTo>
                      <a:cubicBezTo>
                        <a:pt x="827" y="103"/>
                        <a:pt x="860" y="121"/>
                        <a:pt x="889" y="144"/>
                      </a:cubicBezTo>
                      <a:cubicBezTo>
                        <a:pt x="833" y="130"/>
                        <a:pt x="776" y="123"/>
                        <a:pt x="720" y="122"/>
                      </a:cubicBezTo>
                      <a:cubicBezTo>
                        <a:pt x="741" y="109"/>
                        <a:pt x="764" y="98"/>
                        <a:pt x="791" y="89"/>
                      </a:cubicBezTo>
                      <a:close/>
                      <a:moveTo>
                        <a:pt x="641" y="223"/>
                      </a:moveTo>
                      <a:cubicBezTo>
                        <a:pt x="642" y="222"/>
                        <a:pt x="642" y="221"/>
                        <a:pt x="642" y="220"/>
                      </a:cubicBezTo>
                      <a:cubicBezTo>
                        <a:pt x="643" y="218"/>
                        <a:pt x="644" y="215"/>
                        <a:pt x="645" y="212"/>
                      </a:cubicBezTo>
                      <a:cubicBezTo>
                        <a:pt x="646" y="209"/>
                        <a:pt x="647" y="206"/>
                        <a:pt x="648" y="203"/>
                      </a:cubicBezTo>
                      <a:cubicBezTo>
                        <a:pt x="685" y="200"/>
                        <a:pt x="722" y="200"/>
                        <a:pt x="760" y="203"/>
                      </a:cubicBezTo>
                      <a:cubicBezTo>
                        <a:pt x="718" y="211"/>
                        <a:pt x="678" y="223"/>
                        <a:pt x="638" y="238"/>
                      </a:cubicBezTo>
                      <a:cubicBezTo>
                        <a:pt x="639" y="233"/>
                        <a:pt x="640" y="228"/>
                        <a:pt x="641" y="223"/>
                      </a:cubicBezTo>
                      <a:close/>
                      <a:moveTo>
                        <a:pt x="609" y="98"/>
                      </a:moveTo>
                      <a:cubicBezTo>
                        <a:pt x="616" y="96"/>
                        <a:pt x="624" y="94"/>
                        <a:pt x="632" y="92"/>
                      </a:cubicBezTo>
                      <a:cubicBezTo>
                        <a:pt x="623" y="100"/>
                        <a:pt x="615" y="109"/>
                        <a:pt x="608" y="119"/>
                      </a:cubicBezTo>
                      <a:cubicBezTo>
                        <a:pt x="593" y="124"/>
                        <a:pt x="578" y="129"/>
                        <a:pt x="564" y="135"/>
                      </a:cubicBezTo>
                      <a:cubicBezTo>
                        <a:pt x="538" y="140"/>
                        <a:pt x="512" y="146"/>
                        <a:pt x="487" y="153"/>
                      </a:cubicBezTo>
                      <a:cubicBezTo>
                        <a:pt x="522" y="130"/>
                        <a:pt x="563" y="112"/>
                        <a:pt x="609" y="98"/>
                      </a:cubicBezTo>
                      <a:close/>
                      <a:moveTo>
                        <a:pt x="335" y="377"/>
                      </a:moveTo>
                      <a:cubicBezTo>
                        <a:pt x="337" y="361"/>
                        <a:pt x="341" y="344"/>
                        <a:pt x="345" y="328"/>
                      </a:cubicBezTo>
                      <a:cubicBezTo>
                        <a:pt x="347" y="323"/>
                        <a:pt x="348" y="319"/>
                        <a:pt x="350" y="314"/>
                      </a:cubicBezTo>
                      <a:cubicBezTo>
                        <a:pt x="353" y="305"/>
                        <a:pt x="357" y="296"/>
                        <a:pt x="362" y="287"/>
                      </a:cubicBezTo>
                      <a:cubicBezTo>
                        <a:pt x="425" y="254"/>
                        <a:pt x="493" y="230"/>
                        <a:pt x="562" y="216"/>
                      </a:cubicBezTo>
                      <a:cubicBezTo>
                        <a:pt x="561" y="220"/>
                        <a:pt x="560" y="225"/>
                        <a:pt x="559" y="230"/>
                      </a:cubicBezTo>
                      <a:cubicBezTo>
                        <a:pt x="557" y="244"/>
                        <a:pt x="556" y="258"/>
                        <a:pt x="557" y="273"/>
                      </a:cubicBezTo>
                      <a:cubicBezTo>
                        <a:pt x="541" y="281"/>
                        <a:pt x="525" y="289"/>
                        <a:pt x="509" y="298"/>
                      </a:cubicBezTo>
                      <a:cubicBezTo>
                        <a:pt x="447" y="333"/>
                        <a:pt x="388" y="377"/>
                        <a:pt x="334" y="428"/>
                      </a:cubicBezTo>
                      <a:cubicBezTo>
                        <a:pt x="333" y="411"/>
                        <a:pt x="333" y="394"/>
                        <a:pt x="335" y="377"/>
                      </a:cubicBezTo>
                      <a:close/>
                      <a:moveTo>
                        <a:pt x="122" y="615"/>
                      </a:moveTo>
                      <a:cubicBezTo>
                        <a:pt x="122" y="615"/>
                        <a:pt x="122" y="615"/>
                        <a:pt x="122" y="615"/>
                      </a:cubicBezTo>
                      <a:cubicBezTo>
                        <a:pt x="122" y="615"/>
                        <a:pt x="123" y="614"/>
                        <a:pt x="123" y="614"/>
                      </a:cubicBezTo>
                      <a:cubicBezTo>
                        <a:pt x="125" y="605"/>
                        <a:pt x="128" y="597"/>
                        <a:pt x="131" y="588"/>
                      </a:cubicBezTo>
                      <a:cubicBezTo>
                        <a:pt x="160" y="502"/>
                        <a:pt x="204" y="425"/>
                        <a:pt x="258" y="359"/>
                      </a:cubicBezTo>
                      <a:cubicBezTo>
                        <a:pt x="255" y="382"/>
                        <a:pt x="254" y="405"/>
                        <a:pt x="255" y="428"/>
                      </a:cubicBezTo>
                      <a:cubicBezTo>
                        <a:pt x="256" y="452"/>
                        <a:pt x="260" y="476"/>
                        <a:pt x="265" y="500"/>
                      </a:cubicBezTo>
                      <a:cubicBezTo>
                        <a:pt x="202" y="573"/>
                        <a:pt x="150" y="658"/>
                        <a:pt x="109" y="751"/>
                      </a:cubicBezTo>
                      <a:cubicBezTo>
                        <a:pt x="105" y="705"/>
                        <a:pt x="109" y="659"/>
                        <a:pt x="122" y="615"/>
                      </a:cubicBezTo>
                      <a:close/>
                      <a:moveTo>
                        <a:pt x="286" y="1340"/>
                      </a:moveTo>
                      <a:cubicBezTo>
                        <a:pt x="204" y="1250"/>
                        <a:pt x="145" y="1141"/>
                        <a:pt x="114" y="1023"/>
                      </a:cubicBezTo>
                      <a:cubicBezTo>
                        <a:pt x="115" y="1015"/>
                        <a:pt x="116" y="1008"/>
                        <a:pt x="118" y="1001"/>
                      </a:cubicBezTo>
                      <a:cubicBezTo>
                        <a:pt x="129" y="1019"/>
                        <a:pt x="141" y="1036"/>
                        <a:pt x="155" y="1054"/>
                      </a:cubicBezTo>
                      <a:cubicBezTo>
                        <a:pt x="197" y="1109"/>
                        <a:pt x="250" y="1162"/>
                        <a:pt x="310" y="1209"/>
                      </a:cubicBezTo>
                      <a:cubicBezTo>
                        <a:pt x="300" y="1253"/>
                        <a:pt x="293" y="1297"/>
                        <a:pt x="286" y="1340"/>
                      </a:cubicBezTo>
                      <a:close/>
                      <a:moveTo>
                        <a:pt x="348" y="1061"/>
                      </a:moveTo>
                      <a:cubicBezTo>
                        <a:pt x="342" y="1082"/>
                        <a:pt x="336" y="1103"/>
                        <a:pt x="331" y="1124"/>
                      </a:cubicBezTo>
                      <a:cubicBezTo>
                        <a:pt x="287" y="1087"/>
                        <a:pt x="249" y="1047"/>
                        <a:pt x="217" y="1006"/>
                      </a:cubicBezTo>
                      <a:cubicBezTo>
                        <a:pt x="187" y="966"/>
                        <a:pt x="163" y="925"/>
                        <a:pt x="145" y="884"/>
                      </a:cubicBezTo>
                      <a:cubicBezTo>
                        <a:pt x="145" y="883"/>
                        <a:pt x="145" y="882"/>
                        <a:pt x="146" y="881"/>
                      </a:cubicBezTo>
                      <a:cubicBezTo>
                        <a:pt x="149" y="871"/>
                        <a:pt x="152" y="861"/>
                        <a:pt x="155" y="851"/>
                      </a:cubicBezTo>
                      <a:cubicBezTo>
                        <a:pt x="189" y="753"/>
                        <a:pt x="237" y="665"/>
                        <a:pt x="295" y="588"/>
                      </a:cubicBezTo>
                      <a:cubicBezTo>
                        <a:pt x="312" y="626"/>
                        <a:pt x="335" y="662"/>
                        <a:pt x="361" y="697"/>
                      </a:cubicBezTo>
                      <a:cubicBezTo>
                        <a:pt x="387" y="731"/>
                        <a:pt x="418" y="764"/>
                        <a:pt x="452" y="794"/>
                      </a:cubicBezTo>
                      <a:cubicBezTo>
                        <a:pt x="418" y="866"/>
                        <a:pt x="387" y="942"/>
                        <a:pt x="361" y="1022"/>
                      </a:cubicBezTo>
                      <a:cubicBezTo>
                        <a:pt x="357" y="1035"/>
                        <a:pt x="352" y="1048"/>
                        <a:pt x="348" y="1061"/>
                      </a:cubicBezTo>
                      <a:close/>
                      <a:moveTo>
                        <a:pt x="586" y="1540"/>
                      </a:moveTo>
                      <a:cubicBezTo>
                        <a:pt x="500" y="1509"/>
                        <a:pt x="423" y="1464"/>
                        <a:pt x="357" y="1408"/>
                      </a:cubicBezTo>
                      <a:cubicBezTo>
                        <a:pt x="363" y="1359"/>
                        <a:pt x="370" y="1309"/>
                        <a:pt x="380" y="1259"/>
                      </a:cubicBezTo>
                      <a:cubicBezTo>
                        <a:pt x="456" y="1308"/>
                        <a:pt x="541" y="1350"/>
                        <a:pt x="634" y="1382"/>
                      </a:cubicBezTo>
                      <a:lnTo>
                        <a:pt x="586" y="1540"/>
                      </a:lnTo>
                      <a:close/>
                      <a:moveTo>
                        <a:pt x="399" y="1176"/>
                      </a:moveTo>
                      <a:cubicBezTo>
                        <a:pt x="406" y="1146"/>
                        <a:pt x="414" y="1115"/>
                        <a:pt x="424" y="1084"/>
                      </a:cubicBezTo>
                      <a:cubicBezTo>
                        <a:pt x="428" y="1072"/>
                        <a:pt x="432" y="1059"/>
                        <a:pt x="436" y="1046"/>
                      </a:cubicBezTo>
                      <a:cubicBezTo>
                        <a:pt x="459" y="976"/>
                        <a:pt x="486" y="908"/>
                        <a:pt x="515" y="845"/>
                      </a:cubicBezTo>
                      <a:cubicBezTo>
                        <a:pt x="586" y="896"/>
                        <a:pt x="668" y="939"/>
                        <a:pt x="759" y="971"/>
                      </a:cubicBezTo>
                      <a:cubicBezTo>
                        <a:pt x="657" y="1306"/>
                        <a:pt x="657" y="1306"/>
                        <a:pt x="657" y="1306"/>
                      </a:cubicBezTo>
                      <a:cubicBezTo>
                        <a:pt x="560" y="1273"/>
                        <a:pt x="473" y="1228"/>
                        <a:pt x="399" y="1176"/>
                      </a:cubicBezTo>
                      <a:close/>
                      <a:moveTo>
                        <a:pt x="926" y="1580"/>
                      </a:moveTo>
                      <a:cubicBezTo>
                        <a:pt x="839" y="1590"/>
                        <a:pt x="750" y="1585"/>
                        <a:pt x="661" y="1563"/>
                      </a:cubicBezTo>
                      <a:cubicBezTo>
                        <a:pt x="710" y="1405"/>
                        <a:pt x="710" y="1405"/>
                        <a:pt x="710" y="1405"/>
                      </a:cubicBezTo>
                      <a:cubicBezTo>
                        <a:pt x="805" y="1430"/>
                        <a:pt x="899" y="1443"/>
                        <a:pt x="990" y="1444"/>
                      </a:cubicBezTo>
                      <a:cubicBezTo>
                        <a:pt x="970" y="1491"/>
                        <a:pt x="949" y="1537"/>
                        <a:pt x="926" y="1580"/>
                      </a:cubicBezTo>
                      <a:close/>
                      <a:moveTo>
                        <a:pt x="732" y="1329"/>
                      </a:moveTo>
                      <a:cubicBezTo>
                        <a:pt x="834" y="994"/>
                        <a:pt x="834" y="994"/>
                        <a:pt x="834" y="994"/>
                      </a:cubicBezTo>
                      <a:cubicBezTo>
                        <a:pt x="928" y="1018"/>
                        <a:pt x="1020" y="1028"/>
                        <a:pt x="1108" y="1024"/>
                      </a:cubicBezTo>
                      <a:cubicBezTo>
                        <a:pt x="1095" y="1106"/>
                        <a:pt x="1076" y="1189"/>
                        <a:pt x="1051" y="1273"/>
                      </a:cubicBezTo>
                      <a:cubicBezTo>
                        <a:pt x="1047" y="1286"/>
                        <a:pt x="1043" y="1299"/>
                        <a:pt x="1039" y="1311"/>
                      </a:cubicBezTo>
                      <a:cubicBezTo>
                        <a:pt x="1033" y="1329"/>
                        <a:pt x="1027" y="1347"/>
                        <a:pt x="1020" y="1365"/>
                      </a:cubicBezTo>
                      <a:cubicBezTo>
                        <a:pt x="929" y="1367"/>
                        <a:pt x="831" y="1355"/>
                        <a:pt x="732" y="1329"/>
                      </a:cubicBezTo>
                      <a:close/>
                      <a:moveTo>
                        <a:pt x="1343" y="1393"/>
                      </a:moveTo>
                      <a:cubicBezTo>
                        <a:pt x="1251" y="1475"/>
                        <a:pt x="1141" y="1533"/>
                        <a:pt x="1023" y="1562"/>
                      </a:cubicBezTo>
                      <a:cubicBezTo>
                        <a:pt x="1042" y="1523"/>
                        <a:pt x="1060" y="1483"/>
                        <a:pt x="1076" y="1441"/>
                      </a:cubicBezTo>
                      <a:cubicBezTo>
                        <a:pt x="1142" y="1436"/>
                        <a:pt x="1204" y="1425"/>
                        <a:pt x="1263" y="1407"/>
                      </a:cubicBezTo>
                      <a:cubicBezTo>
                        <a:pt x="1294" y="1398"/>
                        <a:pt x="1323" y="1387"/>
                        <a:pt x="1351" y="1374"/>
                      </a:cubicBezTo>
                      <a:cubicBezTo>
                        <a:pt x="1348" y="1381"/>
                        <a:pt x="1346" y="1387"/>
                        <a:pt x="1343" y="1393"/>
                      </a:cubicBezTo>
                      <a:close/>
                      <a:moveTo>
                        <a:pt x="1395" y="1260"/>
                      </a:moveTo>
                      <a:cubicBezTo>
                        <a:pt x="1394" y="1260"/>
                        <a:pt x="1394" y="1261"/>
                        <a:pt x="1394" y="1262"/>
                      </a:cubicBezTo>
                      <a:cubicBezTo>
                        <a:pt x="1349" y="1291"/>
                        <a:pt x="1298" y="1314"/>
                        <a:pt x="1240" y="1331"/>
                      </a:cubicBezTo>
                      <a:cubicBezTo>
                        <a:pt x="1198" y="1344"/>
                        <a:pt x="1153" y="1353"/>
                        <a:pt x="1106" y="1359"/>
                      </a:cubicBezTo>
                      <a:cubicBezTo>
                        <a:pt x="1109" y="1351"/>
                        <a:pt x="1111" y="1344"/>
                        <a:pt x="1114" y="1336"/>
                      </a:cubicBezTo>
                      <a:cubicBezTo>
                        <a:pt x="1118" y="1323"/>
                        <a:pt x="1122" y="1310"/>
                        <a:pt x="1126" y="1296"/>
                      </a:cubicBezTo>
                      <a:cubicBezTo>
                        <a:pt x="1155" y="1202"/>
                        <a:pt x="1175" y="1109"/>
                        <a:pt x="1188" y="1017"/>
                      </a:cubicBezTo>
                      <a:cubicBezTo>
                        <a:pt x="1225" y="1012"/>
                        <a:pt x="1260" y="1004"/>
                        <a:pt x="1294" y="994"/>
                      </a:cubicBezTo>
                      <a:cubicBezTo>
                        <a:pt x="1344" y="979"/>
                        <a:pt x="1391" y="959"/>
                        <a:pt x="1433" y="933"/>
                      </a:cubicBezTo>
                      <a:cubicBezTo>
                        <a:pt x="1440" y="1039"/>
                        <a:pt x="1428" y="1150"/>
                        <a:pt x="1395" y="1260"/>
                      </a:cubicBezTo>
                      <a:close/>
                      <a:moveTo>
                        <a:pt x="1431" y="604"/>
                      </a:moveTo>
                      <a:cubicBezTo>
                        <a:pt x="1419" y="577"/>
                        <a:pt x="1405" y="551"/>
                        <a:pt x="1390" y="525"/>
                      </a:cubicBezTo>
                      <a:cubicBezTo>
                        <a:pt x="1398" y="514"/>
                        <a:pt x="1405" y="502"/>
                        <a:pt x="1411" y="489"/>
                      </a:cubicBezTo>
                      <a:cubicBezTo>
                        <a:pt x="1414" y="484"/>
                        <a:pt x="1416" y="480"/>
                        <a:pt x="1417" y="475"/>
                      </a:cubicBezTo>
                      <a:cubicBezTo>
                        <a:pt x="1467" y="525"/>
                        <a:pt x="1510" y="582"/>
                        <a:pt x="1544" y="645"/>
                      </a:cubicBezTo>
                      <a:cubicBezTo>
                        <a:pt x="1542" y="660"/>
                        <a:pt x="1539" y="674"/>
                        <a:pt x="1535" y="689"/>
                      </a:cubicBezTo>
                      <a:cubicBezTo>
                        <a:pt x="1533" y="694"/>
                        <a:pt x="1532" y="698"/>
                        <a:pt x="1530" y="703"/>
                      </a:cubicBezTo>
                      <a:cubicBezTo>
                        <a:pt x="1526" y="714"/>
                        <a:pt x="1521" y="725"/>
                        <a:pt x="1515" y="736"/>
                      </a:cubicBezTo>
                      <a:cubicBezTo>
                        <a:pt x="1508" y="751"/>
                        <a:pt x="1499" y="764"/>
                        <a:pt x="1489" y="777"/>
                      </a:cubicBezTo>
                      <a:cubicBezTo>
                        <a:pt x="1476" y="717"/>
                        <a:pt x="1456" y="659"/>
                        <a:pt x="1431" y="604"/>
                      </a:cubicBezTo>
                      <a:close/>
                      <a:moveTo>
                        <a:pt x="1561" y="1051"/>
                      </a:moveTo>
                      <a:cubicBezTo>
                        <a:pt x="1558" y="1060"/>
                        <a:pt x="1555" y="1069"/>
                        <a:pt x="1552" y="1078"/>
                      </a:cubicBezTo>
                      <a:cubicBezTo>
                        <a:pt x="1555" y="1069"/>
                        <a:pt x="1558" y="1061"/>
                        <a:pt x="1560" y="1052"/>
                      </a:cubicBezTo>
                      <a:cubicBezTo>
                        <a:pt x="1560" y="1052"/>
                        <a:pt x="1560" y="1052"/>
                        <a:pt x="1560" y="1052"/>
                      </a:cubicBezTo>
                      <a:cubicBezTo>
                        <a:pt x="1559" y="1058"/>
                        <a:pt x="1557" y="1063"/>
                        <a:pt x="1555" y="1069"/>
                      </a:cubicBezTo>
                      <a:cubicBezTo>
                        <a:pt x="1542" y="1105"/>
                        <a:pt x="1522" y="1139"/>
                        <a:pt x="1497" y="1170"/>
                      </a:cubicBezTo>
                      <a:cubicBezTo>
                        <a:pt x="1515" y="1071"/>
                        <a:pt x="1518" y="972"/>
                        <a:pt x="1507" y="876"/>
                      </a:cubicBezTo>
                      <a:cubicBezTo>
                        <a:pt x="1524" y="860"/>
                        <a:pt x="1540" y="842"/>
                        <a:pt x="1554" y="823"/>
                      </a:cubicBezTo>
                      <a:cubicBezTo>
                        <a:pt x="1568" y="805"/>
                        <a:pt x="1580" y="785"/>
                        <a:pt x="1590" y="764"/>
                      </a:cubicBezTo>
                      <a:cubicBezTo>
                        <a:pt x="1599" y="858"/>
                        <a:pt x="1590" y="955"/>
                        <a:pt x="1561" y="1051"/>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defTabSz="608708">
                    <a:defRPr/>
                  </a:pPr>
                  <a:endParaRPr lang="en-US" sz="900" kern="0">
                    <a:solidFill>
                      <a:srgbClr val="FFFFFF"/>
                    </a:solidFill>
                    <a:latin typeface="Calibri" pitchFamily="34" charset="0"/>
                    <a:cs typeface="Calibri" pitchFamily="34" charset="0"/>
                  </a:endParaRPr>
                </a:p>
              </p:txBody>
            </p:sp>
          </p:grpSp>
          <p:grpSp>
            <p:nvGrpSpPr>
              <p:cNvPr id="60" name="Group 59"/>
              <p:cNvGrpSpPr>
                <a:grpSpLocks noChangeAspect="1"/>
              </p:cNvGrpSpPr>
              <p:nvPr/>
            </p:nvGrpSpPr>
            <p:grpSpPr>
              <a:xfrm>
                <a:off x="2711289" y="3413895"/>
                <a:ext cx="144430" cy="144000"/>
                <a:chOff x="4672437" y="3089973"/>
                <a:chExt cx="180538" cy="146212"/>
              </a:xfrm>
            </p:grpSpPr>
            <p:sp>
              <p:nvSpPr>
                <p:cNvPr id="61" name="Oval 60"/>
                <p:cNvSpPr/>
                <p:nvPr/>
              </p:nvSpPr>
              <p:spPr>
                <a:xfrm>
                  <a:off x="4672437" y="3089973"/>
                  <a:ext cx="180538" cy="146212"/>
                </a:xfrm>
                <a:prstGeom prst="ellipse">
                  <a:avLst/>
                </a:prstGeom>
                <a:solidFill>
                  <a:srgbClr val="3CBBB9">
                    <a:lumMod val="75000"/>
                  </a:srgbClr>
                </a:solidFill>
                <a:ln w="9525" cap="flat" cmpd="sng" algn="ctr">
                  <a:solidFill>
                    <a:srgbClr val="3CBBB9">
                      <a:lumMod val="40000"/>
                      <a:lumOff val="60000"/>
                      <a:alpha val="47000"/>
                    </a:srgbClr>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1084573" eaLnBrk="0" fontAlgn="base" hangingPunct="0">
                    <a:lnSpc>
                      <a:spcPct val="90000"/>
                    </a:lnSpc>
                    <a:spcBef>
                      <a:spcPct val="0"/>
                    </a:spcBef>
                    <a:spcAft>
                      <a:spcPct val="0"/>
                    </a:spcAft>
                    <a:defRPr/>
                  </a:pPr>
                  <a:endParaRPr lang="en-US" sz="900" kern="0" dirty="0">
                    <a:solidFill>
                      <a:srgbClr val="FFFFFF"/>
                    </a:solidFill>
                    <a:latin typeface="Calibri" pitchFamily="34" charset="0"/>
                    <a:cs typeface="Calibri" pitchFamily="34" charset="0"/>
                  </a:endParaRPr>
                </a:p>
              </p:txBody>
            </p:sp>
            <p:pic>
              <p:nvPicPr>
                <p:cNvPr id="62" name="Picture 6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06463" y="3119386"/>
                  <a:ext cx="115951" cy="9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4" name="Rectangle 123"/>
              <p:cNvSpPr/>
              <p:nvPr/>
            </p:nvSpPr>
            <p:spPr>
              <a:xfrm>
                <a:off x="2830882" y="3329982"/>
                <a:ext cx="851431" cy="326244"/>
              </a:xfrm>
              <a:prstGeom prst="rect">
                <a:avLst/>
              </a:prstGeom>
            </p:spPr>
            <p:txBody>
              <a:bodyPr wrap="square" anchor="ctr">
                <a:spAutoFit/>
              </a:bodyPr>
              <a:lstStyle/>
              <a:p>
                <a:pPr defTabSz="608708">
                  <a:lnSpc>
                    <a:spcPct val="80000"/>
                  </a:lnSpc>
                  <a:defRPr/>
                </a:pPr>
                <a:r>
                  <a:rPr lang="en-US" sz="1100" kern="0" dirty="0">
                    <a:solidFill>
                      <a:schemeClr val="bg1"/>
                    </a:solidFill>
                    <a:cs typeface="Calibri" pitchFamily="34" charset="0"/>
                  </a:rPr>
                  <a:t>Compute</a:t>
                </a:r>
                <a:br>
                  <a:rPr lang="en-US" sz="1100" kern="0" dirty="0">
                    <a:solidFill>
                      <a:schemeClr val="bg1"/>
                    </a:solidFill>
                    <a:cs typeface="Calibri" pitchFamily="34" charset="0"/>
                  </a:rPr>
                </a:br>
                <a:r>
                  <a:rPr lang="en-US" sz="800" kern="0" dirty="0">
                    <a:solidFill>
                      <a:schemeClr val="bg1"/>
                    </a:solidFill>
                    <a:cs typeface="Calibri" pitchFamily="34" charset="0"/>
                  </a:rPr>
                  <a:t>(</a:t>
                </a:r>
                <a:r>
                  <a:rPr lang="en-US" sz="800" kern="0" dirty="0" err="1">
                    <a:solidFill>
                      <a:schemeClr val="bg1"/>
                    </a:solidFill>
                    <a:cs typeface="Calibri" pitchFamily="34" charset="0"/>
                  </a:rPr>
                  <a:t>UCS</a:t>
                </a:r>
                <a:r>
                  <a:rPr lang="en-US" sz="800" kern="0" dirty="0">
                    <a:solidFill>
                      <a:schemeClr val="bg1"/>
                    </a:solidFill>
                    <a:cs typeface="Calibri" pitchFamily="34" charset="0"/>
                  </a:rPr>
                  <a:t>)</a:t>
                </a:r>
                <a:endParaRPr lang="en-US" sz="1100" kern="0" dirty="0">
                  <a:solidFill>
                    <a:schemeClr val="bg1"/>
                  </a:solidFill>
                  <a:cs typeface="Calibri" pitchFamily="34" charset="0"/>
                </a:endParaRPr>
              </a:p>
            </p:txBody>
          </p:sp>
          <p:sp>
            <p:nvSpPr>
              <p:cNvPr id="125" name="Rectangle 124"/>
              <p:cNvSpPr/>
              <p:nvPr/>
            </p:nvSpPr>
            <p:spPr>
              <a:xfrm>
                <a:off x="3706534" y="3391590"/>
                <a:ext cx="657522" cy="169277"/>
              </a:xfrm>
              <a:prstGeom prst="rect">
                <a:avLst/>
              </a:prstGeom>
            </p:spPr>
            <p:txBody>
              <a:bodyPr wrap="square" lIns="0" tIns="0" rIns="0" bIns="0" anchor="ctr">
                <a:spAutoFit/>
              </a:bodyPr>
              <a:lstStyle/>
              <a:p>
                <a:pPr defTabSz="608708">
                  <a:defRPr/>
                </a:pPr>
                <a:r>
                  <a:rPr lang="en-US" sz="1100" kern="0" dirty="0">
                    <a:solidFill>
                      <a:schemeClr val="bg1"/>
                    </a:solidFill>
                    <a:cs typeface="Calibri" pitchFamily="34" charset="0"/>
                  </a:rPr>
                  <a:t>Storage</a:t>
                </a:r>
              </a:p>
            </p:txBody>
          </p:sp>
          <p:sp>
            <p:nvSpPr>
              <p:cNvPr id="126" name="Rectangle 125"/>
              <p:cNvSpPr/>
              <p:nvPr/>
            </p:nvSpPr>
            <p:spPr>
              <a:xfrm>
                <a:off x="4440357" y="3399495"/>
                <a:ext cx="631318" cy="161584"/>
              </a:xfrm>
              <a:prstGeom prst="rect">
                <a:avLst/>
              </a:prstGeom>
            </p:spPr>
            <p:txBody>
              <a:bodyPr wrap="square" lIns="0" tIns="0" rIns="0" bIns="0" anchor="ctr">
                <a:spAutoFit/>
              </a:bodyPr>
              <a:lstStyle/>
              <a:p>
                <a:pPr defTabSz="608708">
                  <a:defRPr/>
                </a:pPr>
                <a:r>
                  <a:rPr lang="en-US" sz="1050" kern="0" dirty="0">
                    <a:solidFill>
                      <a:schemeClr val="bg1"/>
                    </a:solidFill>
                    <a:cs typeface="Calibri" pitchFamily="34" charset="0"/>
                  </a:rPr>
                  <a:t>Network</a:t>
                </a:r>
              </a:p>
            </p:txBody>
          </p:sp>
          <p:sp>
            <p:nvSpPr>
              <p:cNvPr id="140" name="Rectangle 139"/>
              <p:cNvSpPr/>
              <p:nvPr/>
            </p:nvSpPr>
            <p:spPr>
              <a:xfrm>
                <a:off x="2689555" y="3068307"/>
                <a:ext cx="2825099" cy="274542"/>
              </a:xfrm>
              <a:prstGeom prst="rect">
                <a:avLst/>
              </a:prstGeom>
              <a:solidFill>
                <a:schemeClr val="tx1">
                  <a:lumMod val="75000"/>
                  <a:lumOff val="25000"/>
                </a:schemeClr>
              </a:solidFill>
              <a:ln w="25400" cap="flat" cmpd="sng" algn="ctr">
                <a:solidFill>
                  <a:srgbClr val="52526D">
                    <a:lumMod val="40000"/>
                    <a:lumOff val="60000"/>
                  </a:srgbClr>
                </a:solidFill>
                <a:prstDash val="solid"/>
              </a:ln>
              <a:effectLst/>
            </p:spPr>
            <p:txBody>
              <a:bodyPr lIns="121776" tIns="60888" rIns="121776" bIns="60888" rtlCol="0" anchor="ctr"/>
              <a:lstStyle/>
              <a:p>
                <a:pPr algn="ctr" defTabSz="608626"/>
                <a:endParaRPr lang="en-US" sz="1400" kern="0" dirty="0">
                  <a:solidFill>
                    <a:srgbClr val="FFFFFF"/>
                  </a:solidFill>
                  <a:cs typeface="Calibri" pitchFamily="34" charset="0"/>
                </a:endParaRPr>
              </a:p>
            </p:txBody>
          </p:sp>
          <p:sp>
            <p:nvSpPr>
              <p:cNvPr id="150" name="Rectangle 149"/>
              <p:cNvSpPr/>
              <p:nvPr/>
            </p:nvSpPr>
            <p:spPr>
              <a:xfrm>
                <a:off x="2626953" y="3012364"/>
                <a:ext cx="1843424" cy="363177"/>
              </a:xfrm>
              <a:prstGeom prst="rect">
                <a:avLst/>
              </a:prstGeom>
            </p:spPr>
            <p:txBody>
              <a:bodyPr wrap="square" lIns="36000" rIns="36000" anchor="b">
                <a:spAutoFit/>
              </a:bodyPr>
              <a:lstStyle/>
              <a:p>
                <a:pPr algn="ctr" defTabSz="608708">
                  <a:lnSpc>
                    <a:spcPct val="80000"/>
                  </a:lnSpc>
                  <a:defRPr/>
                </a:pPr>
                <a:r>
                  <a:rPr lang="en-US" sz="1050" kern="0" dirty="0">
                    <a:solidFill>
                      <a:schemeClr val="bg1"/>
                    </a:solidFill>
                    <a:cs typeface="Calibri" pitchFamily="34" charset="0"/>
                  </a:rPr>
                  <a:t>Virtualized Infrastructure </a:t>
                </a:r>
                <a:br>
                  <a:rPr lang="en-US" sz="1050" kern="0" dirty="0">
                    <a:solidFill>
                      <a:schemeClr val="bg1"/>
                    </a:solidFill>
                    <a:cs typeface="Calibri" pitchFamily="34" charset="0"/>
                  </a:rPr>
                </a:br>
                <a:r>
                  <a:rPr lang="en-US" sz="1050" kern="0" dirty="0">
                    <a:solidFill>
                      <a:schemeClr val="bg1"/>
                    </a:solidFill>
                    <a:cs typeface="Calibri" pitchFamily="34" charset="0"/>
                  </a:rPr>
                  <a:t>/ Manager</a:t>
                </a:r>
              </a:p>
            </p:txBody>
          </p:sp>
        </p:grpSp>
        <p:pic>
          <p:nvPicPr>
            <p:cNvPr id="155" name="Picture 1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1871" y="4575815"/>
              <a:ext cx="646762" cy="224031"/>
            </a:xfrm>
            <a:prstGeom prst="rect">
              <a:avLst/>
            </a:prstGeom>
          </p:spPr>
        </p:pic>
        <p:pic>
          <p:nvPicPr>
            <p:cNvPr id="156" name="Picture 1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8912" y="4575815"/>
              <a:ext cx="646762" cy="224031"/>
            </a:xfrm>
            <a:prstGeom prst="rect">
              <a:avLst/>
            </a:prstGeom>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267" y="4818080"/>
              <a:ext cx="475901" cy="47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5013055" y="3663427"/>
            <a:ext cx="1197133" cy="599300"/>
            <a:chOff x="-414023" y="1373560"/>
            <a:chExt cx="1595762" cy="799066"/>
          </a:xfrm>
        </p:grpSpPr>
        <p:pic>
          <p:nvPicPr>
            <p:cNvPr id="157" name="Picture 3"/>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556709" y="1373560"/>
              <a:ext cx="616946" cy="551229"/>
            </a:xfrm>
            <a:prstGeom prst="rect">
              <a:avLst/>
            </a:prstGeom>
            <a:noFill/>
            <a:effectLst>
              <a:outerShdw blurRad="63500" sx="102000" sy="102000" algn="ctr" rotWithShape="0">
                <a:prstClr val="black">
                  <a:alpha val="4000"/>
                </a:prstClr>
              </a:outerShdw>
            </a:effectLst>
            <a:extLst>
              <a:ext uri="{909E8E84-426E-40DD-AFC4-6F175D3DCCD1}">
                <a14:hiddenFill xmlns:a14="http://schemas.microsoft.com/office/drawing/2010/main">
                  <a:solidFill>
                    <a:srgbClr val="FFFFFF"/>
                  </a:solidFill>
                </a14:hiddenFill>
              </a:ext>
            </a:extLst>
          </p:spPr>
        </p:pic>
        <p:pic>
          <p:nvPicPr>
            <p:cNvPr id="158" name="Picture 3"/>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82391" y="1375794"/>
              <a:ext cx="616946" cy="551229"/>
            </a:xfrm>
            <a:prstGeom prst="rect">
              <a:avLst/>
            </a:prstGeom>
            <a:noFill/>
            <a:effectLst>
              <a:outerShdw blurRad="63500" sx="102000" sy="102000" algn="ctr" rotWithShape="0">
                <a:prstClr val="black">
                  <a:alpha val="4000"/>
                </a:prstClr>
              </a:outerShdw>
            </a:effectLst>
            <a:extLst>
              <a:ext uri="{909E8E84-426E-40DD-AFC4-6F175D3DCCD1}">
                <a14:hiddenFill xmlns:a14="http://schemas.microsoft.com/office/drawing/2010/main">
                  <a:solidFill>
                    <a:srgbClr val="FFFFFF"/>
                  </a:solidFill>
                </a14:hiddenFill>
              </a:ext>
            </a:extLst>
          </p:spPr>
        </p:pic>
        <p:pic>
          <p:nvPicPr>
            <p:cNvPr id="159" name="Picture 150" descr="ICON_VM_basic_label_Q308"/>
            <p:cNvPicPr>
              <a:picLocks noChangeAspect="1" noChangeArrowheads="1"/>
            </p:cNvPicPr>
            <p:nvPr/>
          </p:nvPicPr>
          <p:blipFill>
            <a:blip r:embed="rId16" cstate="print"/>
            <a:stretch>
              <a:fillRect/>
            </a:stretch>
          </p:blipFill>
          <p:spPr bwMode="auto">
            <a:xfrm>
              <a:off x="-182265" y="1457652"/>
              <a:ext cx="228137" cy="304566"/>
            </a:xfrm>
            <a:prstGeom prst="rect">
              <a:avLst/>
            </a:prstGeom>
            <a:noFill/>
            <a:ln w="9525">
              <a:noFill/>
              <a:miter lim="800000"/>
              <a:headEnd/>
              <a:tailEnd/>
            </a:ln>
          </p:spPr>
        </p:pic>
        <p:pic>
          <p:nvPicPr>
            <p:cNvPr id="160" name="Picture 150" descr="ICON_VM_basic_label_Q308"/>
            <p:cNvPicPr>
              <a:picLocks noChangeAspect="1" noChangeArrowheads="1"/>
            </p:cNvPicPr>
            <p:nvPr/>
          </p:nvPicPr>
          <p:blipFill>
            <a:blip r:embed="rId16" cstate="print"/>
            <a:stretch>
              <a:fillRect/>
            </a:stretch>
          </p:blipFill>
          <p:spPr bwMode="auto">
            <a:xfrm>
              <a:off x="761418" y="1459015"/>
              <a:ext cx="233752" cy="304566"/>
            </a:xfrm>
            <a:prstGeom prst="rect">
              <a:avLst/>
            </a:prstGeom>
            <a:noFill/>
            <a:ln w="9525">
              <a:noFill/>
              <a:miter lim="800000"/>
              <a:headEnd/>
              <a:tailEnd/>
            </a:ln>
          </p:spPr>
        </p:pic>
        <p:sp>
          <p:nvSpPr>
            <p:cNvPr id="161" name="Left-Right Arrow 160"/>
            <p:cNvSpPr/>
            <p:nvPr/>
          </p:nvSpPr>
          <p:spPr>
            <a:xfrm>
              <a:off x="173737" y="1680951"/>
              <a:ext cx="404762" cy="217460"/>
            </a:xfrm>
            <a:prstGeom prst="leftRightArrow">
              <a:avLst/>
            </a:prstGeom>
            <a:solidFill>
              <a:srgbClr val="FFC000"/>
            </a:solidFill>
            <a:ln w="12700" cmpd="sng">
              <a:solidFill>
                <a:srgbClr val="BC8F00"/>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200" dirty="0"/>
            </a:p>
          </p:txBody>
        </p:sp>
        <p:sp>
          <p:nvSpPr>
            <p:cNvPr id="162" name="Rectangle 161"/>
            <p:cNvSpPr/>
            <p:nvPr/>
          </p:nvSpPr>
          <p:spPr>
            <a:xfrm>
              <a:off x="-111516" y="1874107"/>
              <a:ext cx="968334" cy="298519"/>
            </a:xfrm>
            <a:prstGeom prst="rect">
              <a:avLst/>
            </a:prstGeom>
          </p:spPr>
          <p:txBody>
            <a:bodyPr wrap="none" lIns="91419" tIns="45711" rIns="91419" bIns="45711" anchor="ctr">
              <a:spAutoFit/>
            </a:bodyPr>
            <a:lstStyle/>
            <a:p>
              <a:pPr algn="ctr">
                <a:lnSpc>
                  <a:spcPct val="95000"/>
                </a:lnSpc>
              </a:pPr>
              <a:r>
                <a:rPr lang="en-US" sz="900" dirty="0" err="1">
                  <a:solidFill>
                    <a:srgbClr val="FFC000"/>
                  </a:solidFill>
                  <a:ea typeface="ＭＳ Ｐゴシック" pitchFamily="34" charset="-128"/>
                </a:rPr>
                <a:t>InterCloud</a:t>
              </a:r>
              <a:endParaRPr lang="en-US" sz="900" dirty="0">
                <a:solidFill>
                  <a:srgbClr val="FFC000"/>
                </a:solidFill>
                <a:ea typeface="ＭＳ Ｐゴシック" pitchFamily="34" charset="-128"/>
              </a:endParaRPr>
            </a:p>
          </p:txBody>
        </p:sp>
        <p:sp>
          <p:nvSpPr>
            <p:cNvPr id="163" name="Rectangle 162"/>
            <p:cNvSpPr/>
            <p:nvPr/>
          </p:nvSpPr>
          <p:spPr>
            <a:xfrm>
              <a:off x="-414023" y="1698028"/>
              <a:ext cx="673457" cy="279026"/>
            </a:xfrm>
            <a:prstGeom prst="rect">
              <a:avLst/>
            </a:prstGeom>
          </p:spPr>
          <p:txBody>
            <a:bodyPr wrap="none" lIns="91419" tIns="45711" rIns="91419" bIns="45711" anchor="ctr">
              <a:spAutoFit/>
            </a:bodyPr>
            <a:lstStyle/>
            <a:p>
              <a:pPr algn="ctr">
                <a:lnSpc>
                  <a:spcPct val="95000"/>
                </a:lnSpc>
              </a:pPr>
              <a:r>
                <a:rPr lang="en-US" sz="800" dirty="0">
                  <a:solidFill>
                    <a:schemeClr val="accent4">
                      <a:lumMod val="25000"/>
                    </a:schemeClr>
                  </a:solidFill>
                  <a:ea typeface="ＭＳ Ｐゴシック" pitchFamily="34" charset="-128"/>
                </a:rPr>
                <a:t>Private</a:t>
              </a:r>
            </a:p>
          </p:txBody>
        </p:sp>
        <p:sp>
          <p:nvSpPr>
            <p:cNvPr id="164" name="Rectangle 163"/>
            <p:cNvSpPr/>
            <p:nvPr/>
          </p:nvSpPr>
          <p:spPr>
            <a:xfrm>
              <a:off x="557427" y="1690600"/>
              <a:ext cx="624312" cy="279026"/>
            </a:xfrm>
            <a:prstGeom prst="rect">
              <a:avLst/>
            </a:prstGeom>
          </p:spPr>
          <p:txBody>
            <a:bodyPr wrap="none" lIns="91419" tIns="45711" rIns="91419" bIns="45711" anchor="ctr">
              <a:spAutoFit/>
            </a:bodyPr>
            <a:lstStyle/>
            <a:p>
              <a:pPr algn="ctr">
                <a:lnSpc>
                  <a:spcPct val="95000"/>
                </a:lnSpc>
              </a:pPr>
              <a:r>
                <a:rPr lang="en-US" sz="800" dirty="0">
                  <a:solidFill>
                    <a:schemeClr val="accent4">
                      <a:lumMod val="25000"/>
                    </a:schemeClr>
                  </a:solidFill>
                  <a:ea typeface="ＭＳ Ｐゴシック" pitchFamily="34" charset="-128"/>
                </a:rPr>
                <a:t>Public</a:t>
              </a:r>
            </a:p>
          </p:txBody>
        </p:sp>
      </p:grpSp>
      <p:grpSp>
        <p:nvGrpSpPr>
          <p:cNvPr id="7" name="Group 6"/>
          <p:cNvGrpSpPr/>
          <p:nvPr/>
        </p:nvGrpSpPr>
        <p:grpSpPr>
          <a:xfrm>
            <a:off x="2373779" y="2266851"/>
            <a:ext cx="409425" cy="306682"/>
            <a:chOff x="1287132" y="1907539"/>
            <a:chExt cx="545758" cy="638526"/>
          </a:xfrm>
        </p:grpSpPr>
        <p:sp>
          <p:nvSpPr>
            <p:cNvPr id="5" name="Hexagon 4"/>
            <p:cNvSpPr/>
            <p:nvPr/>
          </p:nvSpPr>
          <p:spPr>
            <a:xfrm rot="5400000">
              <a:off x="1357991" y="2016248"/>
              <a:ext cx="403909" cy="425187"/>
            </a:xfrm>
            <a:prstGeom prst="hexagon">
              <a:avLst/>
            </a:prstGeom>
            <a:solidFill>
              <a:schemeClr val="bg1">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6" name="Rectangle 135"/>
            <p:cNvSpPr/>
            <p:nvPr/>
          </p:nvSpPr>
          <p:spPr>
            <a:xfrm>
              <a:off x="1287132" y="1993315"/>
              <a:ext cx="545758" cy="499828"/>
            </a:xfrm>
            <a:prstGeom prst="rect">
              <a:avLst/>
            </a:prstGeom>
          </p:spPr>
          <p:txBody>
            <a:bodyPr wrap="square" anchor="ctr">
              <a:spAutoFit/>
            </a:bodyPr>
            <a:lstStyle/>
            <a:p>
              <a:pPr algn="ctr" defTabSz="608708">
                <a:lnSpc>
                  <a:spcPct val="80000"/>
                </a:lnSpc>
                <a:defRPr/>
              </a:pPr>
              <a:r>
                <a:rPr lang="en-US" sz="600" kern="0" dirty="0">
                  <a:cs typeface="Calibri" pitchFamily="34" charset="0"/>
                </a:rPr>
                <a:t>Open APIs</a:t>
              </a:r>
            </a:p>
          </p:txBody>
        </p:sp>
        <p:sp>
          <p:nvSpPr>
            <p:cNvPr id="6" name="Chevron 5"/>
            <p:cNvSpPr/>
            <p:nvPr/>
          </p:nvSpPr>
          <p:spPr>
            <a:xfrm rot="16200000">
              <a:off x="1464385" y="1789508"/>
              <a:ext cx="190126" cy="426187"/>
            </a:xfrm>
            <a:prstGeom prst="chevron">
              <a:avLst/>
            </a:prstGeom>
            <a:gradFill flip="none" rotWithShape="1">
              <a:gsLst>
                <a:gs pos="0">
                  <a:srgbClr val="8E0039"/>
                </a:gs>
                <a:gs pos="50000">
                  <a:srgbClr val="C4004F"/>
                </a:gs>
                <a:gs pos="100000">
                  <a:srgbClr val="FFAFCF"/>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7" name="Chevron 136"/>
            <p:cNvSpPr/>
            <p:nvPr/>
          </p:nvSpPr>
          <p:spPr>
            <a:xfrm rot="5400000" flipV="1">
              <a:off x="1464383" y="2237908"/>
              <a:ext cx="190126" cy="426187"/>
            </a:xfrm>
            <a:prstGeom prst="chevron">
              <a:avLst/>
            </a:prstGeom>
            <a:gradFill flip="none" rotWithShape="1">
              <a:gsLst>
                <a:gs pos="0">
                  <a:srgbClr val="45467F"/>
                </a:gs>
                <a:gs pos="50000">
                  <a:srgbClr val="7D7EB9"/>
                </a:gs>
                <a:gs pos="100000">
                  <a:srgbClr val="B0B1D4"/>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38" name="Group 137"/>
          <p:cNvGrpSpPr/>
          <p:nvPr/>
        </p:nvGrpSpPr>
        <p:grpSpPr>
          <a:xfrm>
            <a:off x="2379851" y="3247418"/>
            <a:ext cx="409425" cy="306682"/>
            <a:chOff x="1287132" y="1907539"/>
            <a:chExt cx="545758" cy="638526"/>
          </a:xfrm>
        </p:grpSpPr>
        <p:sp>
          <p:nvSpPr>
            <p:cNvPr id="139" name="Hexagon 138"/>
            <p:cNvSpPr/>
            <p:nvPr/>
          </p:nvSpPr>
          <p:spPr>
            <a:xfrm rot="5400000">
              <a:off x="1357991" y="2016248"/>
              <a:ext cx="403909" cy="425187"/>
            </a:xfrm>
            <a:prstGeom prst="hexagon">
              <a:avLst/>
            </a:prstGeom>
            <a:solidFill>
              <a:schemeClr val="bg1">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1" name="Rectangle 140"/>
            <p:cNvSpPr/>
            <p:nvPr/>
          </p:nvSpPr>
          <p:spPr>
            <a:xfrm>
              <a:off x="1287132" y="1993315"/>
              <a:ext cx="545758" cy="499828"/>
            </a:xfrm>
            <a:prstGeom prst="rect">
              <a:avLst/>
            </a:prstGeom>
          </p:spPr>
          <p:txBody>
            <a:bodyPr wrap="square" anchor="ctr">
              <a:spAutoFit/>
            </a:bodyPr>
            <a:lstStyle/>
            <a:p>
              <a:pPr algn="ctr" defTabSz="608708">
                <a:lnSpc>
                  <a:spcPct val="80000"/>
                </a:lnSpc>
                <a:defRPr/>
              </a:pPr>
              <a:r>
                <a:rPr lang="en-US" sz="600" kern="0" dirty="0">
                  <a:cs typeface="Calibri" pitchFamily="34" charset="0"/>
                </a:rPr>
                <a:t>Open APIs</a:t>
              </a:r>
            </a:p>
          </p:txBody>
        </p:sp>
        <p:sp>
          <p:nvSpPr>
            <p:cNvPr id="142" name="Chevron 141"/>
            <p:cNvSpPr/>
            <p:nvPr/>
          </p:nvSpPr>
          <p:spPr>
            <a:xfrm rot="16200000">
              <a:off x="1464385" y="1789508"/>
              <a:ext cx="190126" cy="426187"/>
            </a:xfrm>
            <a:prstGeom prst="chevron">
              <a:avLst/>
            </a:prstGeom>
            <a:gradFill flip="none" rotWithShape="1">
              <a:gsLst>
                <a:gs pos="0">
                  <a:schemeClr val="tx2">
                    <a:lumMod val="75000"/>
                  </a:schemeClr>
                </a:gs>
                <a:gs pos="50000">
                  <a:srgbClr val="494C87"/>
                </a:gs>
                <a:gs pos="100000">
                  <a:srgbClr val="A8AAD0"/>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3" name="Chevron 142"/>
            <p:cNvSpPr/>
            <p:nvPr/>
          </p:nvSpPr>
          <p:spPr>
            <a:xfrm rot="5400000" flipV="1">
              <a:off x="1464383" y="2237908"/>
              <a:ext cx="190126" cy="426187"/>
            </a:xfrm>
            <a:prstGeom prst="chevron">
              <a:avLst/>
            </a:prstGeom>
            <a:gradFill flip="none" rotWithShape="1">
              <a:gsLst>
                <a:gs pos="0">
                  <a:srgbClr val="45467F"/>
                </a:gs>
                <a:gs pos="50000">
                  <a:srgbClr val="7D7EB9"/>
                </a:gs>
                <a:gs pos="100000">
                  <a:srgbClr val="B0B1D4"/>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8" name="Group 7"/>
          <p:cNvGrpSpPr/>
          <p:nvPr/>
        </p:nvGrpSpPr>
        <p:grpSpPr>
          <a:xfrm>
            <a:off x="1771555" y="2426749"/>
            <a:ext cx="409425" cy="1108748"/>
            <a:chOff x="2270024" y="2914824"/>
            <a:chExt cx="545758" cy="1478331"/>
          </a:xfrm>
        </p:grpSpPr>
        <p:sp>
          <p:nvSpPr>
            <p:cNvPr id="145" name="Hexagon 144"/>
            <p:cNvSpPr/>
            <p:nvPr/>
          </p:nvSpPr>
          <p:spPr>
            <a:xfrm rot="5400000">
              <a:off x="2413507" y="3446624"/>
              <a:ext cx="258661" cy="425187"/>
            </a:xfrm>
            <a:prstGeom prst="hexagon">
              <a:avLst/>
            </a:prstGeom>
            <a:solidFill>
              <a:schemeClr val="bg1">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6" name="Rectangle 145"/>
            <p:cNvSpPr/>
            <p:nvPr/>
          </p:nvSpPr>
          <p:spPr>
            <a:xfrm>
              <a:off x="2270024" y="3508385"/>
              <a:ext cx="545758" cy="320088"/>
            </a:xfrm>
            <a:prstGeom prst="rect">
              <a:avLst/>
            </a:prstGeom>
          </p:spPr>
          <p:txBody>
            <a:bodyPr wrap="square" anchor="ctr">
              <a:spAutoFit/>
            </a:bodyPr>
            <a:lstStyle/>
            <a:p>
              <a:pPr algn="ctr" defTabSz="608708">
                <a:lnSpc>
                  <a:spcPct val="80000"/>
                </a:lnSpc>
                <a:defRPr/>
              </a:pPr>
              <a:r>
                <a:rPr lang="en-US" sz="600" kern="0" dirty="0">
                  <a:cs typeface="Calibri" pitchFamily="34" charset="0"/>
                </a:rPr>
                <a:t>Open APIs</a:t>
              </a:r>
            </a:p>
          </p:txBody>
        </p:sp>
        <p:sp>
          <p:nvSpPr>
            <p:cNvPr id="147" name="Chevron 146"/>
            <p:cNvSpPr/>
            <p:nvPr/>
          </p:nvSpPr>
          <p:spPr>
            <a:xfrm rot="16200000">
              <a:off x="2481462" y="3301241"/>
              <a:ext cx="121756" cy="426187"/>
            </a:xfrm>
            <a:prstGeom prst="chevron">
              <a:avLst/>
            </a:prstGeom>
            <a:solidFill>
              <a:srgbClr val="FFA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8" name="Chevron 147"/>
            <p:cNvSpPr/>
            <p:nvPr/>
          </p:nvSpPr>
          <p:spPr>
            <a:xfrm rot="5400000" flipV="1">
              <a:off x="2481460" y="3588394"/>
              <a:ext cx="121756" cy="426187"/>
            </a:xfrm>
            <a:prstGeom prst="chevron">
              <a:avLst/>
            </a:prstGeom>
            <a:solidFill>
              <a:srgbClr val="B0B1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9" name="Chevron 148"/>
            <p:cNvSpPr/>
            <p:nvPr/>
          </p:nvSpPr>
          <p:spPr>
            <a:xfrm rot="16200000">
              <a:off x="2481460" y="3206298"/>
              <a:ext cx="121756" cy="426187"/>
            </a:xfrm>
            <a:prstGeom prst="chevron">
              <a:avLst/>
            </a:prstGeom>
            <a:solidFill>
              <a:srgbClr val="FF5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1" name="Chevron 150"/>
            <p:cNvSpPr/>
            <p:nvPr/>
          </p:nvSpPr>
          <p:spPr>
            <a:xfrm rot="16200000">
              <a:off x="2482460" y="3103159"/>
              <a:ext cx="121756" cy="426187"/>
            </a:xfrm>
            <a:prstGeom prst="chevron">
              <a:avLst/>
            </a:prstGeom>
            <a:solidFill>
              <a:srgbClr val="FF3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2" name="Chevron 151"/>
            <p:cNvSpPr/>
            <p:nvPr/>
          </p:nvSpPr>
          <p:spPr>
            <a:xfrm rot="5400000" flipV="1">
              <a:off x="2481461" y="3681165"/>
              <a:ext cx="121756" cy="426187"/>
            </a:xfrm>
            <a:prstGeom prst="chevron">
              <a:avLst/>
            </a:prstGeom>
            <a:solidFill>
              <a:srgbClr val="9293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3" name="Chevron 152"/>
            <p:cNvSpPr/>
            <p:nvPr/>
          </p:nvSpPr>
          <p:spPr>
            <a:xfrm rot="5400000" flipV="1">
              <a:off x="2481460" y="3776601"/>
              <a:ext cx="121756" cy="426187"/>
            </a:xfrm>
            <a:prstGeom prst="chevron">
              <a:avLst/>
            </a:prstGeom>
            <a:solidFill>
              <a:srgbClr val="7D7E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4" name="Chevron 153"/>
            <p:cNvSpPr/>
            <p:nvPr/>
          </p:nvSpPr>
          <p:spPr>
            <a:xfrm rot="16200000">
              <a:off x="2482461" y="2994464"/>
              <a:ext cx="121756" cy="426187"/>
            </a:xfrm>
            <a:prstGeom prst="chevron">
              <a:avLst/>
            </a:prstGeom>
            <a:solidFill>
              <a:srgbClr val="FF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5" name="Chevron 164"/>
            <p:cNvSpPr/>
            <p:nvPr/>
          </p:nvSpPr>
          <p:spPr>
            <a:xfrm rot="5400000" flipV="1">
              <a:off x="2481460" y="3885000"/>
              <a:ext cx="121756" cy="426187"/>
            </a:xfrm>
            <a:prstGeom prst="chevron">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6" name="Chevron 165"/>
            <p:cNvSpPr/>
            <p:nvPr/>
          </p:nvSpPr>
          <p:spPr>
            <a:xfrm rot="16200000">
              <a:off x="2481460" y="2882583"/>
              <a:ext cx="121756" cy="426187"/>
            </a:xfrm>
            <a:prstGeom prst="chevron">
              <a:avLst/>
            </a:prstGeom>
            <a:solidFill>
              <a:srgbClr val="C400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7" name="Chevron 166"/>
            <p:cNvSpPr/>
            <p:nvPr/>
          </p:nvSpPr>
          <p:spPr>
            <a:xfrm rot="5400000" flipV="1">
              <a:off x="2482462" y="3997426"/>
              <a:ext cx="121756" cy="426187"/>
            </a:xfrm>
            <a:prstGeom prst="chevron">
              <a:avLst/>
            </a:prstGeom>
            <a:solidFill>
              <a:srgbClr val="4546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8" name="Chevron 167"/>
            <p:cNvSpPr/>
            <p:nvPr/>
          </p:nvSpPr>
          <p:spPr>
            <a:xfrm rot="16200000">
              <a:off x="2481460" y="2762608"/>
              <a:ext cx="121756" cy="426187"/>
            </a:xfrm>
            <a:prstGeom prst="chevron">
              <a:avLst/>
            </a:prstGeom>
            <a:solidFill>
              <a:srgbClr val="8E00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9" name="Chevron 168"/>
            <p:cNvSpPr/>
            <p:nvPr/>
          </p:nvSpPr>
          <p:spPr>
            <a:xfrm rot="5400000" flipV="1">
              <a:off x="2481460" y="4119183"/>
              <a:ext cx="121756" cy="426187"/>
            </a:xfrm>
            <a:prstGeom prst="chevron">
              <a:avLst/>
            </a:prstGeom>
            <a:solidFill>
              <a:srgbClr val="39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9" name="Group 8"/>
          <p:cNvGrpSpPr/>
          <p:nvPr/>
        </p:nvGrpSpPr>
        <p:grpSpPr>
          <a:xfrm>
            <a:off x="1637900" y="3663537"/>
            <a:ext cx="683781" cy="515330"/>
            <a:chOff x="2091863" y="4563875"/>
            <a:chExt cx="911471" cy="687107"/>
          </a:xfrm>
        </p:grpSpPr>
        <p:sp>
          <p:nvSpPr>
            <p:cNvPr id="104" name="Oval 103"/>
            <p:cNvSpPr/>
            <p:nvPr/>
          </p:nvSpPr>
          <p:spPr>
            <a:xfrm>
              <a:off x="2446078" y="4563875"/>
              <a:ext cx="192520" cy="192000"/>
            </a:xfrm>
            <a:prstGeom prst="ellipse">
              <a:avLst/>
            </a:prstGeom>
            <a:solidFill>
              <a:srgbClr val="3CBBB9">
                <a:lumMod val="75000"/>
              </a:srgbClr>
            </a:solidFill>
            <a:ln w="9525" cap="flat" cmpd="sng" algn="ctr">
              <a:solidFill>
                <a:srgbClr val="3CBBB9">
                  <a:lumMod val="40000"/>
                  <a:lumOff val="60000"/>
                  <a:alpha val="47000"/>
                </a:srgbClr>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1084573" eaLnBrk="0" fontAlgn="base" hangingPunct="0">
                <a:lnSpc>
                  <a:spcPct val="90000"/>
                </a:lnSpc>
                <a:spcBef>
                  <a:spcPct val="0"/>
                </a:spcBef>
                <a:spcAft>
                  <a:spcPct val="0"/>
                </a:spcAft>
                <a:defRPr/>
              </a:pPr>
              <a:endParaRPr lang="en-US" sz="900" kern="0" dirty="0">
                <a:solidFill>
                  <a:srgbClr val="FFFFFF"/>
                </a:solidFill>
                <a:latin typeface="Calibri" pitchFamily="34" charset="0"/>
                <a:cs typeface="Calibri" pitchFamily="34" charset="0"/>
              </a:endParaRPr>
            </a:p>
          </p:txBody>
        </p:sp>
        <p:sp>
          <p:nvSpPr>
            <p:cNvPr id="127" name="Rectangle 126"/>
            <p:cNvSpPr/>
            <p:nvPr/>
          </p:nvSpPr>
          <p:spPr>
            <a:xfrm>
              <a:off x="2091863" y="4820095"/>
              <a:ext cx="911471" cy="430887"/>
            </a:xfrm>
            <a:prstGeom prst="rect">
              <a:avLst/>
            </a:prstGeom>
          </p:spPr>
          <p:txBody>
            <a:bodyPr wrap="square" lIns="0" tIns="0" rIns="0" bIns="0" anchor="ctr">
              <a:spAutoFit/>
            </a:bodyPr>
            <a:lstStyle/>
            <a:p>
              <a:pPr algn="ctr" defTabSz="608708">
                <a:defRPr/>
              </a:pPr>
              <a:r>
                <a:rPr lang="en-US" sz="1050" kern="0" dirty="0">
                  <a:solidFill>
                    <a:schemeClr val="bg1"/>
                  </a:solidFill>
                  <a:cs typeface="Calibri" pitchFamily="34" charset="0"/>
                </a:rPr>
                <a:t>Physical</a:t>
              </a:r>
              <a:br>
                <a:rPr lang="en-US" sz="1050" kern="0" dirty="0">
                  <a:solidFill>
                    <a:schemeClr val="bg1"/>
                  </a:solidFill>
                  <a:cs typeface="Calibri" pitchFamily="34" charset="0"/>
                </a:rPr>
              </a:br>
              <a:r>
                <a:rPr lang="en-US" sz="1050" kern="0" dirty="0">
                  <a:solidFill>
                    <a:schemeClr val="bg1"/>
                  </a:solidFill>
                  <a:cs typeface="Calibri" pitchFamily="34" charset="0"/>
                </a:rPr>
                <a:t>Network</a:t>
              </a:r>
            </a:p>
          </p:txBody>
        </p:sp>
        <p:pic>
          <p:nvPicPr>
            <p:cNvPr id="170" name="Picture 34" descr="CarrierRoutingSystem"/>
            <p:cNvPicPr>
              <a:picLocks noChangeAspect="1" noChangeArrowheads="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86978" y="4600482"/>
              <a:ext cx="110720" cy="11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57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1000"/>
                                        <p:tgtEl>
                                          <p:spTgt spid="48"/>
                                        </p:tgtEl>
                                      </p:cBhvr>
                                    </p:animEffect>
                                  </p:childTnLst>
                                </p:cTn>
                              </p:par>
                              <p:par>
                                <p:cTn id="8" presetID="22" presetClass="entr" presetSubtype="1" fill="hold" nodeType="withEffect">
                                  <p:stCondLst>
                                    <p:cond delay="0"/>
                                  </p:stCondLst>
                                  <p:childTnLst>
                                    <p:set>
                                      <p:cBhvr>
                                        <p:cTn id="9" dur="1" fill="hold">
                                          <p:stCondLst>
                                            <p:cond delay="0"/>
                                          </p:stCondLst>
                                        </p:cTn>
                                        <p:tgtEl>
                                          <p:spTgt spid="1024"/>
                                        </p:tgtEl>
                                        <p:attrNameLst>
                                          <p:attrName>style.visibility</p:attrName>
                                        </p:attrNameLst>
                                      </p:cBhvr>
                                      <p:to>
                                        <p:strVal val="visible"/>
                                      </p:to>
                                    </p:set>
                                    <p:animEffect transition="in" filter="wipe(up)">
                                      <p:cBhvr>
                                        <p:cTn id="10" dur="1000"/>
                                        <p:tgtEl>
                                          <p:spTgt spid="1024"/>
                                        </p:tgtEl>
                                      </p:cBhvr>
                                    </p:animEffect>
                                  </p:childTnLst>
                                </p:cTn>
                              </p:par>
                              <p:par>
                                <p:cTn id="11" presetID="22" presetClass="entr" presetSubtype="1"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wipe(up)">
                                      <p:cBhvr>
                                        <p:cTn id="13" dur="1000"/>
                                        <p:tgtEl>
                                          <p:spTgt spid="1025"/>
                                        </p:tgtEl>
                                      </p:cBhvr>
                                    </p:animEffect>
                                  </p:childTnLst>
                                </p:cTn>
                              </p:par>
                              <p:par>
                                <p:cTn id="14" presetID="22" presetClass="entr" presetSubtype="1"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ipe(up)">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heel(1)">
                                      <p:cBhvr>
                                        <p:cTn id="21" dur="2000"/>
                                        <p:tgtEl>
                                          <p:spTgt spid="1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wheel(1)">
                                      <p:cBhvr>
                                        <p:cTn id="24" dur="2000"/>
                                        <p:tgtEl>
                                          <p:spTgt spid="1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wipe(right)">
                                      <p:cBhvr>
                                        <p:cTn id="28" dur="500"/>
                                        <p:tgtEl>
                                          <p:spTgt spid="135"/>
                                        </p:tgtEl>
                                      </p:cBhvr>
                                    </p:animEffect>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42"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0"/>
                                        <p:tgtEl>
                                          <p:spTgt spid="65"/>
                                        </p:tgtEl>
                                      </p:cBhvr>
                                    </p:animEffect>
                                    <p:anim calcmode="lin" valueType="num">
                                      <p:cBhvr>
                                        <p:cTn id="40" dur="1000" fill="hold"/>
                                        <p:tgtEl>
                                          <p:spTgt spid="65"/>
                                        </p:tgtEl>
                                        <p:attrNameLst>
                                          <p:attrName>ppt_x</p:attrName>
                                        </p:attrNameLst>
                                      </p:cBhvr>
                                      <p:tavLst>
                                        <p:tav tm="0">
                                          <p:val>
                                            <p:strVal val="#ppt_x"/>
                                          </p:val>
                                        </p:tav>
                                        <p:tav tm="100000">
                                          <p:val>
                                            <p:strVal val="#ppt_x"/>
                                          </p:val>
                                        </p:tav>
                                      </p:tavLst>
                                    </p:anim>
                                    <p:anim calcmode="lin" valueType="num">
                                      <p:cBhvr>
                                        <p:cTn id="41" dur="1000" fill="hold"/>
                                        <p:tgtEl>
                                          <p:spTgt spid="65"/>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randombar(horizontal)">
                                      <p:cBhvr>
                                        <p:cTn id="45" dur="500"/>
                                        <p:tgtEl>
                                          <p:spTgt spid="63"/>
                                        </p:tgtEl>
                                      </p:cBhvr>
                                    </p:animEffect>
                                  </p:childTnLst>
                                </p:cTn>
                              </p:par>
                            </p:childTnLst>
                          </p:cTn>
                        </p:par>
                        <p:par>
                          <p:cTn id="46" fill="hold">
                            <p:stCondLst>
                              <p:cond delay="3500"/>
                            </p:stCondLst>
                            <p:childTnLst>
                              <p:par>
                                <p:cTn id="47" presetID="21"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heel(1)">
                                      <p:cBhvr>
                                        <p:cTn id="49" dur="2000"/>
                                        <p:tgtEl>
                                          <p:spTgt spid="129"/>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wheel(1)">
                                      <p:cBhvr>
                                        <p:cTn id="52" dur="2000"/>
                                        <p:tgtEl>
                                          <p:spTgt spid="12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fade">
                                      <p:cBhvr>
                                        <p:cTn id="60" dur="1000"/>
                                        <p:tgtEl>
                                          <p:spTgt spid="118"/>
                                        </p:tgtEl>
                                      </p:cBhvr>
                                    </p:animEffect>
                                    <p:anim calcmode="lin" valueType="num">
                                      <p:cBhvr>
                                        <p:cTn id="61" dur="1000" fill="hold"/>
                                        <p:tgtEl>
                                          <p:spTgt spid="118"/>
                                        </p:tgtEl>
                                        <p:attrNameLst>
                                          <p:attrName>ppt_x</p:attrName>
                                        </p:attrNameLst>
                                      </p:cBhvr>
                                      <p:tavLst>
                                        <p:tav tm="0">
                                          <p:val>
                                            <p:strVal val="#ppt_x"/>
                                          </p:val>
                                        </p:tav>
                                        <p:tav tm="100000">
                                          <p:val>
                                            <p:strVal val="#ppt_x"/>
                                          </p:val>
                                        </p:tav>
                                      </p:tavLst>
                                    </p:anim>
                                    <p:anim calcmode="lin" valueType="num">
                                      <p:cBhvr>
                                        <p:cTn id="62" dur="1000" fill="hold"/>
                                        <p:tgtEl>
                                          <p:spTgt spid="1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fade">
                                      <p:cBhvr>
                                        <p:cTn id="65" dur="1000"/>
                                        <p:tgtEl>
                                          <p:spTgt spid="98"/>
                                        </p:tgtEl>
                                      </p:cBhvr>
                                    </p:animEffect>
                                    <p:anim calcmode="lin" valueType="num">
                                      <p:cBhvr>
                                        <p:cTn id="66" dur="1000" fill="hold"/>
                                        <p:tgtEl>
                                          <p:spTgt spid="98"/>
                                        </p:tgtEl>
                                        <p:attrNameLst>
                                          <p:attrName>ppt_x</p:attrName>
                                        </p:attrNameLst>
                                      </p:cBhvr>
                                      <p:tavLst>
                                        <p:tav tm="0">
                                          <p:val>
                                            <p:strVal val="#ppt_x"/>
                                          </p:val>
                                        </p:tav>
                                        <p:tav tm="100000">
                                          <p:val>
                                            <p:strVal val="#ppt_x"/>
                                          </p:val>
                                        </p:tav>
                                      </p:tavLst>
                                    </p:anim>
                                    <p:anim calcmode="lin" valueType="num">
                                      <p:cBhvr>
                                        <p:cTn id="67" dur="1000" fill="hold"/>
                                        <p:tgtEl>
                                          <p:spTgt spid="9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1000"/>
                                        <p:tgtEl>
                                          <p:spTgt spid="119"/>
                                        </p:tgtEl>
                                      </p:cBhvr>
                                    </p:animEffect>
                                    <p:anim calcmode="lin" valueType="num">
                                      <p:cBhvr>
                                        <p:cTn id="71" dur="1000" fill="hold"/>
                                        <p:tgtEl>
                                          <p:spTgt spid="119"/>
                                        </p:tgtEl>
                                        <p:attrNameLst>
                                          <p:attrName>ppt_x</p:attrName>
                                        </p:attrNameLst>
                                      </p:cBhvr>
                                      <p:tavLst>
                                        <p:tav tm="0">
                                          <p:val>
                                            <p:strVal val="#ppt_x"/>
                                          </p:val>
                                        </p:tav>
                                        <p:tav tm="100000">
                                          <p:val>
                                            <p:strVal val="#ppt_x"/>
                                          </p:val>
                                        </p:tav>
                                      </p:tavLst>
                                    </p:anim>
                                    <p:anim calcmode="lin" valueType="num">
                                      <p:cBhvr>
                                        <p:cTn id="72" dur="1000" fill="hold"/>
                                        <p:tgtEl>
                                          <p:spTgt spid="11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1000"/>
                                        <p:tgtEl>
                                          <p:spTgt spid="99"/>
                                        </p:tgtEl>
                                      </p:cBhvr>
                                    </p:animEffect>
                                    <p:anim calcmode="lin" valueType="num">
                                      <p:cBhvr>
                                        <p:cTn id="76" dur="1000" fill="hold"/>
                                        <p:tgtEl>
                                          <p:spTgt spid="99"/>
                                        </p:tgtEl>
                                        <p:attrNameLst>
                                          <p:attrName>ppt_x</p:attrName>
                                        </p:attrNameLst>
                                      </p:cBhvr>
                                      <p:tavLst>
                                        <p:tav tm="0">
                                          <p:val>
                                            <p:strVal val="#ppt_x"/>
                                          </p:val>
                                        </p:tav>
                                        <p:tav tm="100000">
                                          <p:val>
                                            <p:strVal val="#ppt_x"/>
                                          </p:val>
                                        </p:tav>
                                      </p:tavLst>
                                    </p:anim>
                                    <p:anim calcmode="lin" valueType="num">
                                      <p:cBhvr>
                                        <p:cTn id="77" dur="1000" fill="hold"/>
                                        <p:tgtEl>
                                          <p:spTgt spid="9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fade">
                                      <p:cBhvr>
                                        <p:cTn id="85" dur="1000"/>
                                        <p:tgtEl>
                                          <p:spTgt spid="121"/>
                                        </p:tgtEl>
                                      </p:cBhvr>
                                    </p:animEffect>
                                    <p:anim calcmode="lin" valueType="num">
                                      <p:cBhvr>
                                        <p:cTn id="86" dur="1000" fill="hold"/>
                                        <p:tgtEl>
                                          <p:spTgt spid="121"/>
                                        </p:tgtEl>
                                        <p:attrNameLst>
                                          <p:attrName>ppt_x</p:attrName>
                                        </p:attrNameLst>
                                      </p:cBhvr>
                                      <p:tavLst>
                                        <p:tav tm="0">
                                          <p:val>
                                            <p:strVal val="#ppt_x"/>
                                          </p:val>
                                        </p:tav>
                                        <p:tav tm="100000">
                                          <p:val>
                                            <p:strVal val="#ppt_x"/>
                                          </p:val>
                                        </p:tav>
                                      </p:tavLst>
                                    </p:anim>
                                    <p:anim calcmode="lin" valueType="num">
                                      <p:cBhvr>
                                        <p:cTn id="87" dur="1000" fill="hold"/>
                                        <p:tgtEl>
                                          <p:spTgt spid="12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1000"/>
                                        <p:tgtEl>
                                          <p:spTgt spid="100"/>
                                        </p:tgtEl>
                                      </p:cBhvr>
                                    </p:animEffect>
                                    <p:anim calcmode="lin" valueType="num">
                                      <p:cBhvr>
                                        <p:cTn id="91" dur="1000" fill="hold"/>
                                        <p:tgtEl>
                                          <p:spTgt spid="100"/>
                                        </p:tgtEl>
                                        <p:attrNameLst>
                                          <p:attrName>ppt_x</p:attrName>
                                        </p:attrNameLst>
                                      </p:cBhvr>
                                      <p:tavLst>
                                        <p:tav tm="0">
                                          <p:val>
                                            <p:strVal val="#ppt_x"/>
                                          </p:val>
                                        </p:tav>
                                        <p:tav tm="100000">
                                          <p:val>
                                            <p:strVal val="#ppt_x"/>
                                          </p:val>
                                        </p:tav>
                                      </p:tavLst>
                                    </p:anim>
                                    <p:anim calcmode="lin" valueType="num">
                                      <p:cBhvr>
                                        <p:cTn id="92" dur="1000" fill="hold"/>
                                        <p:tgtEl>
                                          <p:spTgt spid="10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1000"/>
                                        <p:tgtEl>
                                          <p:spTgt spid="114"/>
                                        </p:tgtEl>
                                      </p:cBhvr>
                                    </p:animEffect>
                                    <p:anim calcmode="lin" valueType="num">
                                      <p:cBhvr>
                                        <p:cTn id="96" dur="1000" fill="hold"/>
                                        <p:tgtEl>
                                          <p:spTgt spid="114"/>
                                        </p:tgtEl>
                                        <p:attrNameLst>
                                          <p:attrName>ppt_x</p:attrName>
                                        </p:attrNameLst>
                                      </p:cBhvr>
                                      <p:tavLst>
                                        <p:tav tm="0">
                                          <p:val>
                                            <p:strVal val="#ppt_x"/>
                                          </p:val>
                                        </p:tav>
                                        <p:tav tm="100000">
                                          <p:val>
                                            <p:strVal val="#ppt_x"/>
                                          </p:val>
                                        </p:tav>
                                      </p:tavLst>
                                    </p:anim>
                                    <p:anim calcmode="lin" valueType="num">
                                      <p:cBhvr>
                                        <p:cTn id="97" dur="1000" fill="hold"/>
                                        <p:tgtEl>
                                          <p:spTgt spid="11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2"/>
                                        </p:tgtEl>
                                        <p:attrNameLst>
                                          <p:attrName>style.visibility</p:attrName>
                                        </p:attrNameLst>
                                      </p:cBhvr>
                                      <p:to>
                                        <p:strVal val="visible"/>
                                      </p:to>
                                    </p:set>
                                    <p:animEffect transition="in" filter="fade">
                                      <p:cBhvr>
                                        <p:cTn id="100" dur="1000"/>
                                        <p:tgtEl>
                                          <p:spTgt spid="122"/>
                                        </p:tgtEl>
                                      </p:cBhvr>
                                    </p:animEffect>
                                    <p:anim calcmode="lin" valueType="num">
                                      <p:cBhvr>
                                        <p:cTn id="101" dur="1000" fill="hold"/>
                                        <p:tgtEl>
                                          <p:spTgt spid="122"/>
                                        </p:tgtEl>
                                        <p:attrNameLst>
                                          <p:attrName>ppt_x</p:attrName>
                                        </p:attrNameLst>
                                      </p:cBhvr>
                                      <p:tavLst>
                                        <p:tav tm="0">
                                          <p:val>
                                            <p:strVal val="#ppt_x"/>
                                          </p:val>
                                        </p:tav>
                                        <p:tav tm="100000">
                                          <p:val>
                                            <p:strVal val="#ppt_x"/>
                                          </p:val>
                                        </p:tav>
                                      </p:tavLst>
                                    </p:anim>
                                    <p:anim calcmode="lin" valueType="num">
                                      <p:cBhvr>
                                        <p:cTn id="102" dur="1000" fill="hold"/>
                                        <p:tgtEl>
                                          <p:spTgt spid="1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fade">
                                      <p:cBhvr>
                                        <p:cTn id="105" dur="1000"/>
                                        <p:tgtEl>
                                          <p:spTgt spid="123"/>
                                        </p:tgtEl>
                                      </p:cBhvr>
                                    </p:animEffect>
                                    <p:anim calcmode="lin" valueType="num">
                                      <p:cBhvr>
                                        <p:cTn id="106" dur="1000" fill="hold"/>
                                        <p:tgtEl>
                                          <p:spTgt spid="123"/>
                                        </p:tgtEl>
                                        <p:attrNameLst>
                                          <p:attrName>ppt_x</p:attrName>
                                        </p:attrNameLst>
                                      </p:cBhvr>
                                      <p:tavLst>
                                        <p:tav tm="0">
                                          <p:val>
                                            <p:strVal val="#ppt_x"/>
                                          </p:val>
                                        </p:tav>
                                        <p:tav tm="100000">
                                          <p:val>
                                            <p:strVal val="#ppt_x"/>
                                          </p:val>
                                        </p:tav>
                                      </p:tavLst>
                                    </p:anim>
                                    <p:anim calcmode="lin" valueType="num">
                                      <p:cBhvr>
                                        <p:cTn id="107" dur="1000" fill="hold"/>
                                        <p:tgtEl>
                                          <p:spTgt spid="12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Effect transition="in" filter="fade">
                                      <p:cBhvr>
                                        <p:cTn id="110" dur="1000"/>
                                        <p:tgtEl>
                                          <p:spTgt spid="115"/>
                                        </p:tgtEl>
                                      </p:cBhvr>
                                    </p:animEffect>
                                    <p:anim calcmode="lin" valueType="num">
                                      <p:cBhvr>
                                        <p:cTn id="111" dur="1000" fill="hold"/>
                                        <p:tgtEl>
                                          <p:spTgt spid="115"/>
                                        </p:tgtEl>
                                        <p:attrNameLst>
                                          <p:attrName>ppt_x</p:attrName>
                                        </p:attrNameLst>
                                      </p:cBhvr>
                                      <p:tavLst>
                                        <p:tav tm="0">
                                          <p:val>
                                            <p:strVal val="#ppt_x"/>
                                          </p:val>
                                        </p:tav>
                                        <p:tav tm="100000">
                                          <p:val>
                                            <p:strVal val="#ppt_x"/>
                                          </p:val>
                                        </p:tav>
                                      </p:tavLst>
                                    </p:anim>
                                    <p:anim calcmode="lin" valueType="num">
                                      <p:cBhvr>
                                        <p:cTn id="112" dur="1000" fill="hold"/>
                                        <p:tgtEl>
                                          <p:spTgt spid="11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fade">
                                      <p:cBhvr>
                                        <p:cTn id="115" dur="1000"/>
                                        <p:tgtEl>
                                          <p:spTgt spid="116"/>
                                        </p:tgtEl>
                                      </p:cBhvr>
                                    </p:animEffect>
                                    <p:anim calcmode="lin" valueType="num">
                                      <p:cBhvr>
                                        <p:cTn id="116" dur="1000" fill="hold"/>
                                        <p:tgtEl>
                                          <p:spTgt spid="116"/>
                                        </p:tgtEl>
                                        <p:attrNameLst>
                                          <p:attrName>ppt_x</p:attrName>
                                        </p:attrNameLst>
                                      </p:cBhvr>
                                      <p:tavLst>
                                        <p:tav tm="0">
                                          <p:val>
                                            <p:strVal val="#ppt_x"/>
                                          </p:val>
                                        </p:tav>
                                        <p:tav tm="100000">
                                          <p:val>
                                            <p:strVal val="#ppt_x"/>
                                          </p:val>
                                        </p:tav>
                                      </p:tavLst>
                                    </p:anim>
                                    <p:anim calcmode="lin" valueType="num">
                                      <p:cBhvr>
                                        <p:cTn id="117" dur="1000" fill="hold"/>
                                        <p:tgtEl>
                                          <p:spTgt spid="116"/>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22" presetClass="entr" presetSubtype="8"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500"/>
                                        <p:tgtEl>
                                          <p:spTgt spid="47"/>
                                        </p:tgtEl>
                                      </p:cBhvr>
                                    </p:animEffect>
                                  </p:childTnLst>
                                </p:cTn>
                              </p:par>
                            </p:childTnLst>
                          </p:cTn>
                        </p:par>
                        <p:par>
                          <p:cTn id="122" fill="hold">
                            <p:stCondLst>
                              <p:cond delay="6000"/>
                            </p:stCondLst>
                            <p:childTnLst>
                              <p:par>
                                <p:cTn id="123" presetID="21" presetClass="entr" presetSubtype="1" fill="hold" grpId="0" nodeType="after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wheel(1)">
                                      <p:cBhvr>
                                        <p:cTn id="125" dur="2000"/>
                                        <p:tgtEl>
                                          <p:spTgt spid="113"/>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heel(1)">
                                      <p:cBhvr>
                                        <p:cTn id="128" dur="2000"/>
                                        <p:tgtEl>
                                          <p:spTgt spid="42"/>
                                        </p:tgtEl>
                                      </p:cBhvr>
                                    </p:animEffect>
                                  </p:childTnLst>
                                </p:cTn>
                              </p:par>
                            </p:childTnLst>
                          </p:cTn>
                        </p:par>
                        <p:par>
                          <p:cTn id="129" fill="hold">
                            <p:stCondLst>
                              <p:cond delay="8000"/>
                            </p:stCondLst>
                            <p:childTnLst>
                              <p:par>
                                <p:cTn id="130" presetID="42" presetClass="entr" presetSubtype="0" fill="hold" nodeType="after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0"/>
                                        <p:tgtEl>
                                          <p:spTgt spid="51"/>
                                        </p:tgtEl>
                                      </p:cBhvr>
                                    </p:animEffect>
                                    <p:anim calcmode="lin" valueType="num">
                                      <p:cBhvr>
                                        <p:cTn id="133" dur="1000" fill="hold"/>
                                        <p:tgtEl>
                                          <p:spTgt spid="51"/>
                                        </p:tgtEl>
                                        <p:attrNameLst>
                                          <p:attrName>ppt_x</p:attrName>
                                        </p:attrNameLst>
                                      </p:cBhvr>
                                      <p:tavLst>
                                        <p:tav tm="0">
                                          <p:val>
                                            <p:strVal val="#ppt_x"/>
                                          </p:val>
                                        </p:tav>
                                        <p:tav tm="100000">
                                          <p:val>
                                            <p:strVal val="#ppt_x"/>
                                          </p:val>
                                        </p:tav>
                                      </p:tavLst>
                                    </p:anim>
                                    <p:anim calcmode="lin" valueType="num">
                                      <p:cBhvr>
                                        <p:cTn id="134" dur="1000" fill="hold"/>
                                        <p:tgtEl>
                                          <p:spTgt spid="51"/>
                                        </p:tgtEl>
                                        <p:attrNameLst>
                                          <p:attrName>ppt_y</p:attrName>
                                        </p:attrNameLst>
                                      </p:cBhvr>
                                      <p:tavLst>
                                        <p:tav tm="0">
                                          <p:val>
                                            <p:strVal val="#ppt_y+.1"/>
                                          </p:val>
                                        </p:tav>
                                        <p:tav tm="100000">
                                          <p:val>
                                            <p:strVal val="#ppt_y"/>
                                          </p:val>
                                        </p:tav>
                                      </p:tavLst>
                                    </p:anim>
                                  </p:childTnLst>
                                </p:cTn>
                              </p:par>
                            </p:childTnLst>
                          </p:cTn>
                        </p:par>
                        <p:par>
                          <p:cTn id="135" fill="hold">
                            <p:stCondLst>
                              <p:cond delay="9000"/>
                            </p:stCondLst>
                            <p:childTnLst>
                              <p:par>
                                <p:cTn id="136" presetID="31" presetClass="entr" presetSubtype="0" fill="hold" grpId="0" nodeType="afterEffect">
                                  <p:stCondLst>
                                    <p:cond delay="0"/>
                                  </p:stCondLst>
                                  <p:childTnLst>
                                    <p:set>
                                      <p:cBhvr>
                                        <p:cTn id="137" dur="1" fill="hold">
                                          <p:stCondLst>
                                            <p:cond delay="0"/>
                                          </p:stCondLst>
                                        </p:cTn>
                                        <p:tgtEl>
                                          <p:spTgt spid="38"/>
                                        </p:tgtEl>
                                        <p:attrNameLst>
                                          <p:attrName>style.visibility</p:attrName>
                                        </p:attrNameLst>
                                      </p:cBhvr>
                                      <p:to>
                                        <p:strVal val="visible"/>
                                      </p:to>
                                    </p:set>
                                    <p:anim calcmode="lin" valueType="num">
                                      <p:cBhvr>
                                        <p:cTn id="138" dur="1000" fill="hold"/>
                                        <p:tgtEl>
                                          <p:spTgt spid="38"/>
                                        </p:tgtEl>
                                        <p:attrNameLst>
                                          <p:attrName>ppt_w</p:attrName>
                                        </p:attrNameLst>
                                      </p:cBhvr>
                                      <p:tavLst>
                                        <p:tav tm="0">
                                          <p:val>
                                            <p:fltVal val="0"/>
                                          </p:val>
                                        </p:tav>
                                        <p:tav tm="100000">
                                          <p:val>
                                            <p:strVal val="#ppt_w"/>
                                          </p:val>
                                        </p:tav>
                                      </p:tavLst>
                                    </p:anim>
                                    <p:anim calcmode="lin" valueType="num">
                                      <p:cBhvr>
                                        <p:cTn id="139" dur="1000" fill="hold"/>
                                        <p:tgtEl>
                                          <p:spTgt spid="38"/>
                                        </p:tgtEl>
                                        <p:attrNameLst>
                                          <p:attrName>ppt_h</p:attrName>
                                        </p:attrNameLst>
                                      </p:cBhvr>
                                      <p:tavLst>
                                        <p:tav tm="0">
                                          <p:val>
                                            <p:fltVal val="0"/>
                                          </p:val>
                                        </p:tav>
                                        <p:tav tm="100000">
                                          <p:val>
                                            <p:strVal val="#ppt_h"/>
                                          </p:val>
                                        </p:tav>
                                      </p:tavLst>
                                    </p:anim>
                                    <p:anim calcmode="lin" valueType="num">
                                      <p:cBhvr>
                                        <p:cTn id="140" dur="1000" fill="hold"/>
                                        <p:tgtEl>
                                          <p:spTgt spid="38"/>
                                        </p:tgtEl>
                                        <p:attrNameLst>
                                          <p:attrName>style.rotation</p:attrName>
                                        </p:attrNameLst>
                                      </p:cBhvr>
                                      <p:tavLst>
                                        <p:tav tm="0">
                                          <p:val>
                                            <p:fltVal val="90"/>
                                          </p:val>
                                        </p:tav>
                                        <p:tav tm="100000">
                                          <p:val>
                                            <p:fltVal val="0"/>
                                          </p:val>
                                        </p:tav>
                                      </p:tavLst>
                                    </p:anim>
                                    <p:animEffect transition="in" filter="fade">
                                      <p:cBhvr>
                                        <p:cTn id="141" dur="1000"/>
                                        <p:tgtEl>
                                          <p:spTgt spid="38"/>
                                        </p:tgtEl>
                                      </p:cBhvr>
                                    </p:animEffect>
                                  </p:childTnLst>
                                </p:cTn>
                              </p:par>
                            </p:childTnLst>
                          </p:cTn>
                        </p:par>
                        <p:par>
                          <p:cTn id="142" fill="hold">
                            <p:stCondLst>
                              <p:cond delay="10000"/>
                            </p:stCondLst>
                            <p:childTnLst>
                              <p:par>
                                <p:cTn id="143" presetID="21" presetClass="entr" presetSubtype="1" fill="hold" grpId="0" nodeType="afterEffect">
                                  <p:stCondLst>
                                    <p:cond delay="0"/>
                                  </p:stCondLst>
                                  <p:childTnLst>
                                    <p:set>
                                      <p:cBhvr>
                                        <p:cTn id="144" dur="1" fill="hold">
                                          <p:stCondLst>
                                            <p:cond delay="0"/>
                                          </p:stCondLst>
                                        </p:cTn>
                                        <p:tgtEl>
                                          <p:spTgt spid="105"/>
                                        </p:tgtEl>
                                        <p:attrNameLst>
                                          <p:attrName>style.visibility</p:attrName>
                                        </p:attrNameLst>
                                      </p:cBhvr>
                                      <p:to>
                                        <p:strVal val="visible"/>
                                      </p:to>
                                    </p:set>
                                    <p:animEffect transition="in" filter="wheel(1)">
                                      <p:cBhvr>
                                        <p:cTn id="145" dur="2000"/>
                                        <p:tgtEl>
                                          <p:spTgt spid="105"/>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130"/>
                                        </p:tgtEl>
                                        <p:attrNameLst>
                                          <p:attrName>style.visibility</p:attrName>
                                        </p:attrNameLst>
                                      </p:cBhvr>
                                      <p:to>
                                        <p:strVal val="visible"/>
                                      </p:to>
                                    </p:set>
                                    <p:animEffect transition="in" filter="wheel(1)">
                                      <p:cBhvr>
                                        <p:cTn id="148" dur="2000"/>
                                        <p:tgtEl>
                                          <p:spTgt spid="130"/>
                                        </p:tgtEl>
                                      </p:cBhvr>
                                    </p:animEffect>
                                  </p:childTnLst>
                                </p:cTn>
                              </p:par>
                              <p:par>
                                <p:cTn id="149" presetID="21" presetClass="entr" presetSubtype="1" fill="hold" grpId="0" nodeType="withEffect">
                                  <p:stCondLst>
                                    <p:cond delay="0"/>
                                  </p:stCondLst>
                                  <p:childTnLst>
                                    <p:set>
                                      <p:cBhvr>
                                        <p:cTn id="150" dur="1" fill="hold">
                                          <p:stCondLst>
                                            <p:cond delay="0"/>
                                          </p:stCondLst>
                                        </p:cTn>
                                        <p:tgtEl>
                                          <p:spTgt spid="131"/>
                                        </p:tgtEl>
                                        <p:attrNameLst>
                                          <p:attrName>style.visibility</p:attrName>
                                        </p:attrNameLst>
                                      </p:cBhvr>
                                      <p:to>
                                        <p:strVal val="visible"/>
                                      </p:to>
                                    </p:set>
                                    <p:animEffect transition="in" filter="wheel(1)">
                                      <p:cBhvr>
                                        <p:cTn id="151" dur="2000"/>
                                        <p:tgtEl>
                                          <p:spTgt spid="131"/>
                                        </p:tgtEl>
                                      </p:cBhvr>
                                    </p:animEffect>
                                  </p:childTnLst>
                                </p:cTn>
                              </p:par>
                              <p:par>
                                <p:cTn id="152" presetID="21" presetClass="entr" presetSubtype="1" fill="hold" grpId="0" nodeType="withEffect">
                                  <p:stCondLst>
                                    <p:cond delay="0"/>
                                  </p:stCondLst>
                                  <p:childTnLst>
                                    <p:set>
                                      <p:cBhvr>
                                        <p:cTn id="153" dur="1" fill="hold">
                                          <p:stCondLst>
                                            <p:cond delay="0"/>
                                          </p:stCondLst>
                                        </p:cTn>
                                        <p:tgtEl>
                                          <p:spTgt spid="132"/>
                                        </p:tgtEl>
                                        <p:attrNameLst>
                                          <p:attrName>style.visibility</p:attrName>
                                        </p:attrNameLst>
                                      </p:cBhvr>
                                      <p:to>
                                        <p:strVal val="visible"/>
                                      </p:to>
                                    </p:set>
                                    <p:animEffect transition="in" filter="wheel(1)">
                                      <p:cBhvr>
                                        <p:cTn id="154" dur="2000"/>
                                        <p:tgtEl>
                                          <p:spTgt spid="132"/>
                                        </p:tgtEl>
                                      </p:cBhvr>
                                    </p:animEffect>
                                  </p:childTnLst>
                                </p:cTn>
                              </p:par>
                              <p:par>
                                <p:cTn id="155" presetID="21" presetClass="entr" presetSubtype="1" fill="hold" grpId="0" nodeType="withEffect">
                                  <p:stCondLst>
                                    <p:cond delay="0"/>
                                  </p:stCondLst>
                                  <p:childTnLst>
                                    <p:set>
                                      <p:cBhvr>
                                        <p:cTn id="156" dur="1" fill="hold">
                                          <p:stCondLst>
                                            <p:cond delay="0"/>
                                          </p:stCondLst>
                                        </p:cTn>
                                        <p:tgtEl>
                                          <p:spTgt spid="133"/>
                                        </p:tgtEl>
                                        <p:attrNameLst>
                                          <p:attrName>style.visibility</p:attrName>
                                        </p:attrNameLst>
                                      </p:cBhvr>
                                      <p:to>
                                        <p:strVal val="visible"/>
                                      </p:to>
                                    </p:set>
                                    <p:animEffect transition="in" filter="wheel(1)">
                                      <p:cBhvr>
                                        <p:cTn id="157" dur="2000"/>
                                        <p:tgtEl>
                                          <p:spTgt spid="133"/>
                                        </p:tgtEl>
                                      </p:cBhvr>
                                    </p:animEffect>
                                  </p:childTnLst>
                                </p:cTn>
                              </p:par>
                              <p:par>
                                <p:cTn id="158" presetID="21" presetClass="entr" presetSubtype="1" fill="hold" grpId="0" nodeType="withEffect">
                                  <p:stCondLst>
                                    <p:cond delay="0"/>
                                  </p:stCondLst>
                                  <p:childTnLst>
                                    <p:set>
                                      <p:cBhvr>
                                        <p:cTn id="159" dur="1" fill="hold">
                                          <p:stCondLst>
                                            <p:cond delay="0"/>
                                          </p:stCondLst>
                                        </p:cTn>
                                        <p:tgtEl>
                                          <p:spTgt spid="134"/>
                                        </p:tgtEl>
                                        <p:attrNameLst>
                                          <p:attrName>style.visibility</p:attrName>
                                        </p:attrNameLst>
                                      </p:cBhvr>
                                      <p:to>
                                        <p:strVal val="visible"/>
                                      </p:to>
                                    </p:set>
                                    <p:animEffect transition="in" filter="wheel(1)">
                                      <p:cBhvr>
                                        <p:cTn id="160" dur="2000"/>
                                        <p:tgtEl>
                                          <p:spTgt spid="134"/>
                                        </p:tgtEl>
                                      </p:cBhvr>
                                    </p:animEffect>
                                  </p:childTnLst>
                                </p:cTn>
                              </p:par>
                            </p:childTnLst>
                          </p:cTn>
                        </p:par>
                        <p:par>
                          <p:cTn id="161" fill="hold">
                            <p:stCondLst>
                              <p:cond delay="12000"/>
                            </p:stCondLst>
                            <p:childTnLst>
                              <p:par>
                                <p:cTn id="162" presetID="16" presetClass="entr" presetSubtype="42" fill="hold" nodeType="afterEffect">
                                  <p:stCondLst>
                                    <p:cond delay="0"/>
                                  </p:stCondLst>
                                  <p:childTnLst>
                                    <p:set>
                                      <p:cBhvr>
                                        <p:cTn id="163" dur="1" fill="hold">
                                          <p:stCondLst>
                                            <p:cond delay="0"/>
                                          </p:stCondLst>
                                        </p:cTn>
                                        <p:tgtEl>
                                          <p:spTgt spid="8"/>
                                        </p:tgtEl>
                                        <p:attrNameLst>
                                          <p:attrName>style.visibility</p:attrName>
                                        </p:attrNameLst>
                                      </p:cBhvr>
                                      <p:to>
                                        <p:strVal val="visible"/>
                                      </p:to>
                                    </p:set>
                                    <p:animEffect transition="in" filter="barn(outHorizontal)">
                                      <p:cBhvr>
                                        <p:cTn id="164" dur="500"/>
                                        <p:tgtEl>
                                          <p:spTgt spid="8"/>
                                        </p:tgtEl>
                                      </p:cBhvr>
                                    </p:animEffect>
                                  </p:childTnLst>
                                </p:cTn>
                              </p:par>
                              <p:par>
                                <p:cTn id="165" presetID="16" presetClass="entr" presetSubtype="42" fill="hold" nodeType="with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barn(outHorizontal)">
                                      <p:cBhvr>
                                        <p:cTn id="167" dur="500"/>
                                        <p:tgtEl>
                                          <p:spTgt spid="7"/>
                                        </p:tgtEl>
                                      </p:cBhvr>
                                    </p:animEffect>
                                  </p:childTnLst>
                                </p:cTn>
                              </p:par>
                              <p:par>
                                <p:cTn id="168" presetID="16" presetClass="entr" presetSubtype="42" fill="hold" nodeType="withEffect">
                                  <p:stCondLst>
                                    <p:cond delay="0"/>
                                  </p:stCondLst>
                                  <p:childTnLst>
                                    <p:set>
                                      <p:cBhvr>
                                        <p:cTn id="169" dur="1" fill="hold">
                                          <p:stCondLst>
                                            <p:cond delay="0"/>
                                          </p:stCondLst>
                                        </p:cTn>
                                        <p:tgtEl>
                                          <p:spTgt spid="138"/>
                                        </p:tgtEl>
                                        <p:attrNameLst>
                                          <p:attrName>style.visibility</p:attrName>
                                        </p:attrNameLst>
                                      </p:cBhvr>
                                      <p:to>
                                        <p:strVal val="visible"/>
                                      </p:to>
                                    </p:set>
                                    <p:animEffect transition="in" filter="barn(outHorizontal)">
                                      <p:cBhvr>
                                        <p:cTn id="170" dur="500"/>
                                        <p:tgtEl>
                                          <p:spTgt spid="138"/>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nodeType="click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p:cTn id="175" dur="500" fill="hold"/>
                                        <p:tgtEl>
                                          <p:spTgt spid="37"/>
                                        </p:tgtEl>
                                        <p:attrNameLst>
                                          <p:attrName>ppt_w</p:attrName>
                                        </p:attrNameLst>
                                      </p:cBhvr>
                                      <p:tavLst>
                                        <p:tav tm="0">
                                          <p:val>
                                            <p:fltVal val="0"/>
                                          </p:val>
                                        </p:tav>
                                        <p:tav tm="100000">
                                          <p:val>
                                            <p:strVal val="#ppt_w"/>
                                          </p:val>
                                        </p:tav>
                                      </p:tavLst>
                                    </p:anim>
                                    <p:anim calcmode="lin" valueType="num">
                                      <p:cBhvr>
                                        <p:cTn id="176" dur="500" fill="hold"/>
                                        <p:tgtEl>
                                          <p:spTgt spid="37"/>
                                        </p:tgtEl>
                                        <p:attrNameLst>
                                          <p:attrName>ppt_h</p:attrName>
                                        </p:attrNameLst>
                                      </p:cBhvr>
                                      <p:tavLst>
                                        <p:tav tm="0">
                                          <p:val>
                                            <p:fltVal val="0"/>
                                          </p:val>
                                        </p:tav>
                                        <p:tav tm="100000">
                                          <p:val>
                                            <p:strVal val="#ppt_h"/>
                                          </p:val>
                                        </p:tav>
                                      </p:tavLst>
                                    </p:anim>
                                    <p:animEffect transition="in" filter="fade">
                                      <p:cBhvr>
                                        <p:cTn id="177" dur="500"/>
                                        <p:tgtEl>
                                          <p:spTgt spid="37"/>
                                        </p:tgtEl>
                                      </p:cBhvr>
                                    </p:animEffect>
                                  </p:childTnLst>
                                </p:cTn>
                              </p:par>
                            </p:childTnLst>
                          </p:cTn>
                        </p:par>
                        <p:par>
                          <p:cTn id="178" fill="hold">
                            <p:stCondLst>
                              <p:cond delay="500"/>
                            </p:stCondLst>
                            <p:childTnLst>
                              <p:par>
                                <p:cTn id="179" presetID="22" presetClass="entr" presetSubtype="8" fill="hold" grpId="0" nodeType="afterEffect">
                                  <p:stCondLst>
                                    <p:cond delay="0"/>
                                  </p:stCondLst>
                                  <p:childTnLst>
                                    <p:set>
                                      <p:cBhvr>
                                        <p:cTn id="180" dur="1" fill="hold">
                                          <p:stCondLst>
                                            <p:cond delay="0"/>
                                          </p:stCondLst>
                                        </p:cTn>
                                        <p:tgtEl>
                                          <p:spTgt spid="15"/>
                                        </p:tgtEl>
                                        <p:attrNameLst>
                                          <p:attrName>style.visibility</p:attrName>
                                        </p:attrNameLst>
                                      </p:cBhvr>
                                      <p:to>
                                        <p:strVal val="visible"/>
                                      </p:to>
                                    </p:set>
                                    <p:animEffect transition="in" filter="wipe(left)">
                                      <p:cBhvr>
                                        <p:cTn id="181" dur="500"/>
                                        <p:tgtEl>
                                          <p:spTgt spid="15"/>
                                        </p:tgtEl>
                                      </p:cBhvr>
                                    </p:animEffect>
                                  </p:childTnLst>
                                </p:cTn>
                              </p:par>
                            </p:childTnLst>
                          </p:cTn>
                        </p:par>
                        <p:par>
                          <p:cTn id="182" fill="hold">
                            <p:stCondLst>
                              <p:cond delay="1000"/>
                            </p:stCondLst>
                            <p:childTnLst>
                              <p:par>
                                <p:cTn id="183" presetID="14" presetClass="entr" presetSubtype="10" fill="hold" grpId="0" nodeType="afterEffect">
                                  <p:stCondLst>
                                    <p:cond delay="0"/>
                                  </p:stCondLst>
                                  <p:childTnLst>
                                    <p:set>
                                      <p:cBhvr>
                                        <p:cTn id="184" dur="1" fill="hold">
                                          <p:stCondLst>
                                            <p:cond delay="0"/>
                                          </p:stCondLst>
                                        </p:cTn>
                                        <p:tgtEl>
                                          <p:spTgt spid="49"/>
                                        </p:tgtEl>
                                        <p:attrNameLst>
                                          <p:attrName>style.visibility</p:attrName>
                                        </p:attrNameLst>
                                      </p:cBhvr>
                                      <p:to>
                                        <p:strVal val="visible"/>
                                      </p:to>
                                    </p:set>
                                    <p:animEffect transition="in" filter="randombar(horizontal)">
                                      <p:cBhvr>
                                        <p:cTn id="185" dur="500"/>
                                        <p:tgtEl>
                                          <p:spTgt spid="49"/>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randombar(horizontal)">
                                      <p:cBhvr>
                                        <p:cTn id="188" dur="500"/>
                                        <p:tgtEl>
                                          <p:spTgt spid="50"/>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034"/>
                                        </p:tgtEl>
                                        <p:attrNameLst>
                                          <p:attrName>style.visibility</p:attrName>
                                        </p:attrNameLst>
                                      </p:cBhvr>
                                      <p:to>
                                        <p:strVal val="visible"/>
                                      </p:to>
                                    </p:set>
                                    <p:animEffect transition="in" filter="randombar(horizontal)">
                                      <p:cBhvr>
                                        <p:cTn id="191" dur="500"/>
                                        <p:tgtEl>
                                          <p:spTgt spid="1034"/>
                                        </p:tgtEl>
                                      </p:cBhvr>
                                    </p:animEffect>
                                  </p:childTnLst>
                                </p:cTn>
                              </p:par>
                            </p:childTnLst>
                          </p:cTn>
                        </p:par>
                        <p:par>
                          <p:cTn id="192" fill="hold">
                            <p:stCondLst>
                              <p:cond delay="1500"/>
                            </p:stCondLst>
                            <p:childTnLst>
                              <p:par>
                                <p:cTn id="193" presetID="14" presetClass="entr" presetSubtype="10" fill="hold" grpId="0" nodeType="afterEffect">
                                  <p:stCondLst>
                                    <p:cond delay="0"/>
                                  </p:stCondLst>
                                  <p:childTnLst>
                                    <p:set>
                                      <p:cBhvr>
                                        <p:cTn id="194" dur="1" fill="hold">
                                          <p:stCondLst>
                                            <p:cond delay="0"/>
                                          </p:stCondLst>
                                        </p:cTn>
                                        <p:tgtEl>
                                          <p:spTgt spid="106"/>
                                        </p:tgtEl>
                                        <p:attrNameLst>
                                          <p:attrName>style.visibility</p:attrName>
                                        </p:attrNameLst>
                                      </p:cBhvr>
                                      <p:to>
                                        <p:strVal val="visible"/>
                                      </p:to>
                                    </p:set>
                                    <p:animEffect transition="in" filter="randombar(horizontal)">
                                      <p:cBhvr>
                                        <p:cTn id="195" dur="500"/>
                                        <p:tgtEl>
                                          <p:spTgt spid="106"/>
                                        </p:tgtEl>
                                      </p:cBhvr>
                                    </p:animEffect>
                                  </p:childTnLst>
                                </p:cTn>
                              </p:par>
                              <p:par>
                                <p:cTn id="196" presetID="14" presetClass="entr" presetSubtype="10" fill="hold" grpId="0" nodeType="withEffect">
                                  <p:stCondLst>
                                    <p:cond delay="0"/>
                                  </p:stCondLst>
                                  <p:childTnLst>
                                    <p:set>
                                      <p:cBhvr>
                                        <p:cTn id="197" dur="1" fill="hold">
                                          <p:stCondLst>
                                            <p:cond delay="0"/>
                                          </p:stCondLst>
                                        </p:cTn>
                                        <p:tgtEl>
                                          <p:spTgt spid="107"/>
                                        </p:tgtEl>
                                        <p:attrNameLst>
                                          <p:attrName>style.visibility</p:attrName>
                                        </p:attrNameLst>
                                      </p:cBhvr>
                                      <p:to>
                                        <p:strVal val="visible"/>
                                      </p:to>
                                    </p:set>
                                    <p:animEffect transition="in" filter="randombar(horizontal)">
                                      <p:cBhvr>
                                        <p:cTn id="198" dur="500"/>
                                        <p:tgtEl>
                                          <p:spTgt spid="107"/>
                                        </p:tgtEl>
                                      </p:cBhvr>
                                    </p:animEffect>
                                  </p:childTnLst>
                                </p:cTn>
                              </p:par>
                              <p:par>
                                <p:cTn id="199" presetID="14" presetClass="entr" presetSubtype="10" fill="hold" grpId="0" nodeType="withEffect">
                                  <p:stCondLst>
                                    <p:cond delay="0"/>
                                  </p:stCondLst>
                                  <p:childTnLst>
                                    <p:set>
                                      <p:cBhvr>
                                        <p:cTn id="200" dur="1" fill="hold">
                                          <p:stCondLst>
                                            <p:cond delay="0"/>
                                          </p:stCondLst>
                                        </p:cTn>
                                        <p:tgtEl>
                                          <p:spTgt spid="108"/>
                                        </p:tgtEl>
                                        <p:attrNameLst>
                                          <p:attrName>style.visibility</p:attrName>
                                        </p:attrNameLst>
                                      </p:cBhvr>
                                      <p:to>
                                        <p:strVal val="visible"/>
                                      </p:to>
                                    </p:set>
                                    <p:animEffect transition="in" filter="randombar(horizontal)">
                                      <p:cBhvr>
                                        <p:cTn id="201" dur="500"/>
                                        <p:tgtEl>
                                          <p:spTgt spid="108"/>
                                        </p:tgtEl>
                                      </p:cBhvr>
                                    </p:animEffect>
                                  </p:childTnLst>
                                </p:cTn>
                              </p:par>
                            </p:childTnLst>
                          </p:cTn>
                        </p:par>
                        <p:par>
                          <p:cTn id="202" fill="hold">
                            <p:stCondLst>
                              <p:cond delay="2000"/>
                            </p:stCondLst>
                            <p:childTnLst>
                              <p:par>
                                <p:cTn id="203" presetID="14" presetClass="entr" presetSubtype="10" fill="hold" grpId="0" nodeType="afterEffect">
                                  <p:stCondLst>
                                    <p:cond delay="0"/>
                                  </p:stCondLst>
                                  <p:childTnLst>
                                    <p:set>
                                      <p:cBhvr>
                                        <p:cTn id="204" dur="1" fill="hold">
                                          <p:stCondLst>
                                            <p:cond delay="0"/>
                                          </p:stCondLst>
                                        </p:cTn>
                                        <p:tgtEl>
                                          <p:spTgt spid="189"/>
                                        </p:tgtEl>
                                        <p:attrNameLst>
                                          <p:attrName>style.visibility</p:attrName>
                                        </p:attrNameLst>
                                      </p:cBhvr>
                                      <p:to>
                                        <p:strVal val="visible"/>
                                      </p:to>
                                    </p:set>
                                    <p:animEffect transition="in" filter="randombar(horizontal)">
                                      <p:cBhvr>
                                        <p:cTn id="205" dur="500"/>
                                        <p:tgtEl>
                                          <p:spTgt spid="189"/>
                                        </p:tgtEl>
                                      </p:cBhvr>
                                    </p:animEffect>
                                  </p:childTnLst>
                                </p:cTn>
                              </p:par>
                              <p:par>
                                <p:cTn id="206" presetID="14" presetClass="entr" presetSubtype="10" fill="hold" grpId="0" nodeType="withEffect">
                                  <p:stCondLst>
                                    <p:cond delay="0"/>
                                  </p:stCondLst>
                                  <p:childTnLst>
                                    <p:set>
                                      <p:cBhvr>
                                        <p:cTn id="207" dur="1" fill="hold">
                                          <p:stCondLst>
                                            <p:cond delay="0"/>
                                          </p:stCondLst>
                                        </p:cTn>
                                        <p:tgtEl>
                                          <p:spTgt spid="190"/>
                                        </p:tgtEl>
                                        <p:attrNameLst>
                                          <p:attrName>style.visibility</p:attrName>
                                        </p:attrNameLst>
                                      </p:cBhvr>
                                      <p:to>
                                        <p:strVal val="visible"/>
                                      </p:to>
                                    </p:set>
                                    <p:animEffect transition="in" filter="randombar(horizontal)">
                                      <p:cBhvr>
                                        <p:cTn id="208" dur="500"/>
                                        <p:tgtEl>
                                          <p:spTgt spid="190"/>
                                        </p:tgtEl>
                                      </p:cBhvr>
                                    </p:animEffect>
                                  </p:childTnLst>
                                </p:cTn>
                              </p:par>
                              <p:par>
                                <p:cTn id="209" presetID="14" presetClass="entr" presetSubtype="10" fill="hold" grpId="0" nodeType="withEffect">
                                  <p:stCondLst>
                                    <p:cond delay="0"/>
                                  </p:stCondLst>
                                  <p:childTnLst>
                                    <p:set>
                                      <p:cBhvr>
                                        <p:cTn id="210" dur="1" fill="hold">
                                          <p:stCondLst>
                                            <p:cond delay="0"/>
                                          </p:stCondLst>
                                        </p:cTn>
                                        <p:tgtEl>
                                          <p:spTgt spid="191"/>
                                        </p:tgtEl>
                                        <p:attrNameLst>
                                          <p:attrName>style.visibility</p:attrName>
                                        </p:attrNameLst>
                                      </p:cBhvr>
                                      <p:to>
                                        <p:strVal val="visible"/>
                                      </p:to>
                                    </p:set>
                                    <p:animEffect transition="in" filter="randombar(horizontal)">
                                      <p:cBhvr>
                                        <p:cTn id="211" dur="500"/>
                                        <p:tgtEl>
                                          <p:spTgt spid="191"/>
                                        </p:tgtEl>
                                      </p:cBhvr>
                                    </p:animEffect>
                                  </p:childTnLst>
                                </p:cTn>
                              </p:par>
                            </p:childTnLst>
                          </p:cTn>
                        </p:par>
                        <p:par>
                          <p:cTn id="212" fill="hold">
                            <p:stCondLst>
                              <p:cond delay="2500"/>
                            </p:stCondLst>
                            <p:childTnLst>
                              <p:par>
                                <p:cTn id="213" presetID="14" presetClass="entr" presetSubtype="10" fill="hold" grpId="0" nodeType="afterEffect">
                                  <p:stCondLst>
                                    <p:cond delay="0"/>
                                  </p:stCondLst>
                                  <p:childTnLst>
                                    <p:set>
                                      <p:cBhvr>
                                        <p:cTn id="214" dur="1" fill="hold">
                                          <p:stCondLst>
                                            <p:cond delay="0"/>
                                          </p:stCondLst>
                                        </p:cTn>
                                        <p:tgtEl>
                                          <p:spTgt spid="195"/>
                                        </p:tgtEl>
                                        <p:attrNameLst>
                                          <p:attrName>style.visibility</p:attrName>
                                        </p:attrNameLst>
                                      </p:cBhvr>
                                      <p:to>
                                        <p:strVal val="visible"/>
                                      </p:to>
                                    </p:set>
                                    <p:animEffect transition="in" filter="randombar(horizontal)">
                                      <p:cBhvr>
                                        <p:cTn id="215" dur="500"/>
                                        <p:tgtEl>
                                          <p:spTgt spid="195"/>
                                        </p:tgtEl>
                                      </p:cBhvr>
                                    </p:animEffect>
                                  </p:childTnLst>
                                </p:cTn>
                              </p:par>
                              <p:par>
                                <p:cTn id="216" presetID="14" presetClass="entr" presetSubtype="10" fill="hold" grpId="0" nodeType="withEffect">
                                  <p:stCondLst>
                                    <p:cond delay="0"/>
                                  </p:stCondLst>
                                  <p:childTnLst>
                                    <p:set>
                                      <p:cBhvr>
                                        <p:cTn id="217" dur="1" fill="hold">
                                          <p:stCondLst>
                                            <p:cond delay="0"/>
                                          </p:stCondLst>
                                        </p:cTn>
                                        <p:tgtEl>
                                          <p:spTgt spid="196"/>
                                        </p:tgtEl>
                                        <p:attrNameLst>
                                          <p:attrName>style.visibility</p:attrName>
                                        </p:attrNameLst>
                                      </p:cBhvr>
                                      <p:to>
                                        <p:strVal val="visible"/>
                                      </p:to>
                                    </p:set>
                                    <p:animEffect transition="in" filter="randombar(horizontal)">
                                      <p:cBhvr>
                                        <p:cTn id="218" dur="500"/>
                                        <p:tgtEl>
                                          <p:spTgt spid="196"/>
                                        </p:tgtEl>
                                      </p:cBhvr>
                                    </p:animEffect>
                                  </p:childTnLst>
                                </p:cTn>
                              </p:par>
                              <p:par>
                                <p:cTn id="219" presetID="14" presetClass="entr" presetSubtype="10" fill="hold" grpId="0" nodeType="withEffect">
                                  <p:stCondLst>
                                    <p:cond delay="0"/>
                                  </p:stCondLst>
                                  <p:childTnLst>
                                    <p:set>
                                      <p:cBhvr>
                                        <p:cTn id="220" dur="1" fill="hold">
                                          <p:stCondLst>
                                            <p:cond delay="0"/>
                                          </p:stCondLst>
                                        </p:cTn>
                                        <p:tgtEl>
                                          <p:spTgt spid="197"/>
                                        </p:tgtEl>
                                        <p:attrNameLst>
                                          <p:attrName>style.visibility</p:attrName>
                                        </p:attrNameLst>
                                      </p:cBhvr>
                                      <p:to>
                                        <p:strVal val="visible"/>
                                      </p:to>
                                    </p:set>
                                    <p:animEffect transition="in" filter="randombar(horizontal)">
                                      <p:cBhvr>
                                        <p:cTn id="22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P spid="110" grpId="0" animBg="1"/>
      <p:bldP spid="15" grpId="0" animBg="1"/>
      <p:bldP spid="42" grpId="0" animBg="1"/>
      <p:bldP spid="49" grpId="0" animBg="1"/>
      <p:bldP spid="50" grpId="0" animBg="1"/>
      <p:bldP spid="47" grpId="0" animBg="1"/>
      <p:bldP spid="1034" grpId="0"/>
      <p:bldP spid="189" grpId="0" animBg="1"/>
      <p:bldP spid="190" grpId="0" animBg="1"/>
      <p:bldP spid="191" grpId="0"/>
      <p:bldP spid="195" grpId="0" animBg="1"/>
      <p:bldP spid="196" grpId="0" animBg="1"/>
      <p:bldP spid="197" grpId="0"/>
      <p:bldP spid="3" grpId="0" animBg="1"/>
      <p:bldP spid="98" grpId="0" animBg="1"/>
      <p:bldP spid="99" grpId="0" animBg="1"/>
      <p:bldP spid="100" grpId="0" animBg="1"/>
      <p:bldP spid="111" grpId="0"/>
      <p:bldP spid="113" grpId="0"/>
      <p:bldP spid="105" grpId="0" animBg="1"/>
      <p:bldP spid="106" grpId="0" animBg="1"/>
      <p:bldP spid="107" grpId="0" animBg="1"/>
      <p:bldP spid="108" grpId="0"/>
      <p:bldP spid="38" grpId="0"/>
      <p:bldP spid="114" grpId="0" animBg="1"/>
      <p:bldP spid="115" grpId="0" animBg="1"/>
      <p:bldP spid="116" grpId="0" animBg="1"/>
      <p:bldP spid="118" grpId="0" animBg="1"/>
      <p:bldP spid="119" grpId="0" animBg="1"/>
      <p:bldP spid="120" grpId="0" animBg="1"/>
      <p:bldP spid="121" grpId="0" animBg="1"/>
      <p:bldP spid="122" grpId="0" animBg="1"/>
      <p:bldP spid="123" grpId="0" animBg="1"/>
      <p:bldP spid="130" grpId="0" animBg="1"/>
      <p:bldP spid="131" grpId="0" animBg="1"/>
      <p:bldP spid="132" grpId="0" animBg="1"/>
      <p:bldP spid="133" grpId="0" animBg="1"/>
      <p:bldP spid="134" grpId="0" animBg="1"/>
      <p:bldP spid="4" grpId="0" animBg="1"/>
      <p:bldP spid="1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Straight Arrow Connector 116"/>
          <p:cNvCxnSpPr>
            <a:stCxn id="194" idx="2"/>
            <a:endCxn id="173" idx="0"/>
          </p:cNvCxnSpPr>
          <p:nvPr/>
        </p:nvCxnSpPr>
        <p:spPr>
          <a:xfrm flipH="1">
            <a:off x="7071739" y="1642817"/>
            <a:ext cx="9950" cy="291488"/>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0"/>
            <a:ext cx="8345488"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0" rIns="91424" bIns="45712" numCol="1" anchor="ctr" anchorCtr="0" compatLnSpc="1">
            <a:prstTxWarp prst="textNoShape">
              <a:avLst/>
            </a:prstTxWarp>
          </a:bodyPr>
          <a:lstStyle/>
          <a:p>
            <a:r>
              <a:rPr lang="en-US" dirty="0"/>
              <a:t>Use Case: Virtualized IaaS for M2M</a:t>
            </a:r>
          </a:p>
        </p:txBody>
      </p:sp>
      <p:cxnSp>
        <p:nvCxnSpPr>
          <p:cNvPr id="108" name="Straight Arrow Connector 107"/>
          <p:cNvCxnSpPr/>
          <p:nvPr/>
        </p:nvCxnSpPr>
        <p:spPr>
          <a:xfrm flipH="1" flipV="1">
            <a:off x="3969797" y="4033091"/>
            <a:ext cx="1499914" cy="9891"/>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9" name="Rounded Rectangle 108"/>
          <p:cNvSpPr/>
          <p:nvPr/>
        </p:nvSpPr>
        <p:spPr>
          <a:xfrm>
            <a:off x="5385560" y="3544861"/>
            <a:ext cx="3387856" cy="1111569"/>
          </a:xfrm>
          <a:prstGeom prst="roundRect">
            <a:avLst>
              <a:gd name="adj" fmla="val 5678"/>
            </a:avLst>
          </a:prstGeom>
          <a:gradFill flip="none" rotWithShape="1">
            <a:gsLst>
              <a:gs pos="51000">
                <a:srgbClr val="288481"/>
              </a:gs>
              <a:gs pos="100000">
                <a:srgbClr val="164442"/>
              </a:gs>
            </a:gsLst>
            <a:lin ang="14100000" scaled="0"/>
            <a:tileRect/>
          </a:gra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500" dirty="0"/>
          </a:p>
        </p:txBody>
      </p:sp>
      <p:sp>
        <p:nvSpPr>
          <p:cNvPr id="110" name="Oval 16"/>
          <p:cNvSpPr/>
          <p:nvPr/>
        </p:nvSpPr>
        <p:spPr>
          <a:xfrm>
            <a:off x="3411357" y="1690601"/>
            <a:ext cx="3218802" cy="1709541"/>
          </a:xfrm>
          <a:custGeom>
            <a:avLst/>
            <a:gdLst/>
            <a:ahLst/>
            <a:cxnLst/>
            <a:rect l="l" t="t" r="r" b="b"/>
            <a:pathLst>
              <a:path w="5638020" h="3571717">
                <a:moveTo>
                  <a:pt x="1841266" y="0"/>
                </a:moveTo>
                <a:cubicBezTo>
                  <a:pt x="2090267" y="0"/>
                  <a:pt x="2315694" y="102156"/>
                  <a:pt x="2478872" y="267321"/>
                </a:cubicBezTo>
                <a:lnTo>
                  <a:pt x="2483636" y="273166"/>
                </a:lnTo>
                <a:lnTo>
                  <a:pt x="2555916" y="208787"/>
                </a:lnTo>
                <a:cubicBezTo>
                  <a:pt x="2690853" y="110377"/>
                  <a:pt x="2853521" y="52914"/>
                  <a:pt x="3028621" y="52914"/>
                </a:cubicBezTo>
                <a:cubicBezTo>
                  <a:pt x="3378822" y="52914"/>
                  <a:pt x="3679294" y="282765"/>
                  <a:pt x="3807642" y="610344"/>
                </a:cubicBezTo>
                <a:lnTo>
                  <a:pt x="3813337" y="627141"/>
                </a:lnTo>
                <a:lnTo>
                  <a:pt x="3846056" y="618059"/>
                </a:lnTo>
                <a:cubicBezTo>
                  <a:pt x="3901094" y="605902"/>
                  <a:pt x="3958079" y="599517"/>
                  <a:pt x="4016446" y="599517"/>
                </a:cubicBezTo>
                <a:cubicBezTo>
                  <a:pt x="4308281" y="599517"/>
                  <a:pt x="4565580" y="759136"/>
                  <a:pt x="4717516" y="1001913"/>
                </a:cubicBezTo>
                <a:lnTo>
                  <a:pt x="4791105" y="1148272"/>
                </a:lnTo>
                <a:lnTo>
                  <a:pt x="4838777" y="1155547"/>
                </a:lnTo>
                <a:cubicBezTo>
                  <a:pt x="5294904" y="1248885"/>
                  <a:pt x="5638020" y="1652466"/>
                  <a:pt x="5638020" y="2136186"/>
                </a:cubicBezTo>
                <a:cubicBezTo>
                  <a:pt x="5638020" y="2689009"/>
                  <a:pt x="5189868" y="3137161"/>
                  <a:pt x="4637045" y="3137161"/>
                </a:cubicBezTo>
                <a:cubicBezTo>
                  <a:pt x="4567942" y="3137161"/>
                  <a:pt x="4500475" y="3130159"/>
                  <a:pt x="4435314" y="3116825"/>
                </a:cubicBezTo>
                <a:lnTo>
                  <a:pt x="4346849" y="3094078"/>
                </a:lnTo>
                <a:lnTo>
                  <a:pt x="4314313" y="3136648"/>
                </a:lnTo>
                <a:cubicBezTo>
                  <a:pt x="4161315" y="3301812"/>
                  <a:pt x="3949950" y="3403968"/>
                  <a:pt x="3716482" y="3403968"/>
                </a:cubicBezTo>
                <a:cubicBezTo>
                  <a:pt x="3541382" y="3403968"/>
                  <a:pt x="3378714" y="3346505"/>
                  <a:pt x="3243777" y="3248095"/>
                </a:cubicBezTo>
                <a:lnTo>
                  <a:pt x="3236448" y="3241567"/>
                </a:lnTo>
                <a:lnTo>
                  <a:pt x="3205943" y="3278538"/>
                </a:lnTo>
                <a:cubicBezTo>
                  <a:pt x="3024802" y="3459679"/>
                  <a:pt x="2774559" y="3571717"/>
                  <a:pt x="2498147" y="3571717"/>
                </a:cubicBezTo>
                <a:cubicBezTo>
                  <a:pt x="2221736" y="3571717"/>
                  <a:pt x="1971492" y="3459679"/>
                  <a:pt x="1790351" y="3278538"/>
                </a:cubicBezTo>
                <a:lnTo>
                  <a:pt x="1743825" y="3222148"/>
                </a:lnTo>
                <a:lnTo>
                  <a:pt x="1654839" y="3254718"/>
                </a:lnTo>
                <a:cubicBezTo>
                  <a:pt x="1535017" y="3291986"/>
                  <a:pt x="1407620" y="3312063"/>
                  <a:pt x="1275534" y="3312063"/>
                </a:cubicBezTo>
                <a:cubicBezTo>
                  <a:pt x="571076" y="3312063"/>
                  <a:pt x="0" y="2740987"/>
                  <a:pt x="0" y="2036529"/>
                </a:cubicBezTo>
                <a:cubicBezTo>
                  <a:pt x="0" y="1464157"/>
                  <a:pt x="377000" y="979838"/>
                  <a:pt x="896229" y="818341"/>
                </a:cubicBezTo>
                <a:lnTo>
                  <a:pt x="946309" y="805464"/>
                </a:lnTo>
                <a:lnTo>
                  <a:pt x="957876" y="728751"/>
                </a:lnTo>
                <a:cubicBezTo>
                  <a:pt x="1041957" y="312853"/>
                  <a:pt x="1405515" y="0"/>
                  <a:pt x="1841266" y="0"/>
                </a:cubicBezTo>
                <a:close/>
              </a:path>
            </a:pathLst>
          </a:custGeom>
          <a:solidFill>
            <a:schemeClr val="accent4">
              <a:alpha val="56000"/>
            </a:schemeClr>
          </a:solidFill>
          <a:ln w="57150" cmpd="sng">
            <a:solidFill>
              <a:schemeClr val="accent4">
                <a:lumMod val="90000"/>
              </a:schemeClr>
            </a:solidFill>
          </a:ln>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463">
              <a:lnSpc>
                <a:spcPct val="90000"/>
              </a:lnSpc>
              <a:spcBef>
                <a:spcPct val="25000"/>
              </a:spcBef>
            </a:pPr>
            <a:endParaRPr lang="en-US" sz="1200" dirty="0">
              <a:solidFill>
                <a:srgbClr val="FFFFFF"/>
              </a:solidFill>
              <a:latin typeface="Arial"/>
            </a:endParaRPr>
          </a:p>
        </p:txBody>
      </p:sp>
      <p:grpSp>
        <p:nvGrpSpPr>
          <p:cNvPr id="4" name="Group 3"/>
          <p:cNvGrpSpPr/>
          <p:nvPr/>
        </p:nvGrpSpPr>
        <p:grpSpPr>
          <a:xfrm>
            <a:off x="2489445" y="3624322"/>
            <a:ext cx="1460720" cy="974568"/>
            <a:chOff x="3318395" y="4832429"/>
            <a:chExt cx="1947120" cy="1299424"/>
          </a:xfrm>
        </p:grpSpPr>
        <p:sp>
          <p:nvSpPr>
            <p:cNvPr id="111" name="Rounded Rectangle 110"/>
            <p:cNvSpPr/>
            <p:nvPr/>
          </p:nvSpPr>
          <p:spPr>
            <a:xfrm>
              <a:off x="3318395" y="4832429"/>
              <a:ext cx="1947120" cy="1299424"/>
            </a:xfrm>
            <a:prstGeom prst="roundRect">
              <a:avLst>
                <a:gd name="adj" fmla="val 6048"/>
              </a:avLst>
            </a:prstGeom>
            <a:gradFill>
              <a:gsLst>
                <a:gs pos="0">
                  <a:schemeClr val="accent4">
                    <a:shade val="51000"/>
                    <a:satMod val="130000"/>
                  </a:schemeClr>
                </a:gs>
                <a:gs pos="80000">
                  <a:schemeClr val="accent3">
                    <a:lumMod val="85000"/>
                  </a:schemeClr>
                </a:gs>
                <a:gs pos="100000">
                  <a:schemeClr val="accent3">
                    <a:lumMod val="95000"/>
                  </a:schemeClr>
                </a:gs>
              </a:gsLst>
            </a:gradFill>
            <a:ln>
              <a:noFill/>
            </a:ln>
          </p:spPr>
          <p:style>
            <a:lnRef idx="1">
              <a:schemeClr val="accent4"/>
            </a:lnRef>
            <a:fillRef idx="3">
              <a:schemeClr val="accent4"/>
            </a:fillRef>
            <a:effectRef idx="2">
              <a:schemeClr val="accent4"/>
            </a:effectRef>
            <a:fontRef idx="minor">
              <a:schemeClr val="lt1"/>
            </a:fontRef>
          </p:style>
          <p:txBody>
            <a:bodyPr lIns="121851" tIns="60925" rIns="121851" bIns="60925" rtlCol="0" anchor="ctr"/>
            <a:lstStyle/>
            <a:p>
              <a:pPr algn="ctr"/>
              <a:endParaRPr lang="en-US" sz="1500" dirty="0"/>
            </a:p>
          </p:txBody>
        </p:sp>
        <p:pic>
          <p:nvPicPr>
            <p:cNvPr id="112" name="Picture 111" descr="HFC007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870" y="4969563"/>
              <a:ext cx="1686001" cy="1077223"/>
            </a:xfrm>
            <a:prstGeom prst="roundRect">
              <a:avLst>
                <a:gd name="adj" fmla="val 5358"/>
              </a:avLst>
            </a:prstGeom>
            <a:solidFill>
              <a:srgbClr val="FFFFFF">
                <a:shade val="85000"/>
              </a:srgbClr>
            </a:solidFill>
            <a:ln>
              <a:noFill/>
            </a:ln>
            <a:effectLst/>
          </p:spPr>
        </p:pic>
      </p:grpSp>
      <p:grpSp>
        <p:nvGrpSpPr>
          <p:cNvPr id="7" name="Group 6"/>
          <p:cNvGrpSpPr/>
          <p:nvPr/>
        </p:nvGrpSpPr>
        <p:grpSpPr>
          <a:xfrm>
            <a:off x="3432298" y="2384879"/>
            <a:ext cx="1945513" cy="304998"/>
            <a:chOff x="4984023" y="2679916"/>
            <a:chExt cx="2593343" cy="406663"/>
          </a:xfrm>
        </p:grpSpPr>
        <p:sp>
          <p:nvSpPr>
            <p:cNvPr id="118" name="Rounded Rectangle 117"/>
            <p:cNvSpPr/>
            <p:nvPr/>
          </p:nvSpPr>
          <p:spPr>
            <a:xfrm>
              <a:off x="4984023" y="2679916"/>
              <a:ext cx="1244642" cy="406663"/>
            </a:xfrm>
            <a:prstGeom prst="roundRect">
              <a:avLst>
                <a:gd name="adj" fmla="val 8793"/>
              </a:avLst>
            </a:prstGeom>
            <a:gradFill flip="none" rotWithShape="1">
              <a:gsLst>
                <a:gs pos="51000">
                  <a:srgbClr val="C95A19"/>
                </a:gs>
                <a:gs pos="100000">
                  <a:srgbClr val="6C3419"/>
                </a:gs>
              </a:gsLst>
              <a:lin ang="14040000" scaled="0"/>
              <a:tileRect/>
            </a:gra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SON</a:t>
              </a:r>
              <a:endParaRPr lang="en-US" sz="1400" dirty="0"/>
            </a:p>
          </p:txBody>
        </p:sp>
        <p:cxnSp>
          <p:nvCxnSpPr>
            <p:cNvPr id="122" name="Straight Arrow Connector 121"/>
            <p:cNvCxnSpPr>
              <a:stCxn id="173" idx="1"/>
              <a:endCxn id="118" idx="3"/>
            </p:cNvCxnSpPr>
            <p:nvPr/>
          </p:nvCxnSpPr>
          <p:spPr>
            <a:xfrm flipH="1">
              <a:off x="6228665" y="2878318"/>
              <a:ext cx="1348701" cy="4929"/>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123" name="Straight Arrow Connector 122"/>
          <p:cNvCxnSpPr/>
          <p:nvPr/>
        </p:nvCxnSpPr>
        <p:spPr>
          <a:xfrm>
            <a:off x="6833715" y="2527597"/>
            <a:ext cx="1" cy="1067550"/>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070545" y="1869936"/>
            <a:ext cx="1344347" cy="425937"/>
            <a:chOff x="5510080" y="1958273"/>
            <a:chExt cx="1791996" cy="567916"/>
          </a:xfrm>
        </p:grpSpPr>
        <p:sp>
          <p:nvSpPr>
            <p:cNvPr id="114" name="Rounded Rectangle 113"/>
            <p:cNvSpPr/>
            <p:nvPr/>
          </p:nvSpPr>
          <p:spPr>
            <a:xfrm>
              <a:off x="5510080" y="1958273"/>
              <a:ext cx="1244641" cy="406664"/>
            </a:xfrm>
            <a:prstGeom prst="roundRect">
              <a:avLst>
                <a:gd name="adj" fmla="val 8793"/>
              </a:avLst>
            </a:prstGeom>
            <a:gradFill flip="none" rotWithShape="1">
              <a:gsLst>
                <a:gs pos="51000">
                  <a:srgbClr val="C95A19"/>
                </a:gs>
                <a:gs pos="100000">
                  <a:srgbClr val="6C3419"/>
                </a:gs>
              </a:gsLst>
              <a:lin ang="14040000" scaled="0"/>
              <a:tileRect/>
            </a:gra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Policy</a:t>
              </a:r>
              <a:endParaRPr lang="en-US" sz="1200" dirty="0"/>
            </a:p>
          </p:txBody>
        </p:sp>
        <p:cxnSp>
          <p:nvCxnSpPr>
            <p:cNvPr id="124" name="Straight Arrow Connector 123"/>
            <p:cNvCxnSpPr>
              <a:endCxn id="114" idx="3"/>
            </p:cNvCxnSpPr>
            <p:nvPr/>
          </p:nvCxnSpPr>
          <p:spPr>
            <a:xfrm flipH="1" flipV="1">
              <a:off x="6754722" y="2161605"/>
              <a:ext cx="547354" cy="364584"/>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969798" y="2586024"/>
            <a:ext cx="1613182" cy="614230"/>
            <a:chOff x="5501882" y="2864681"/>
            <a:chExt cx="2150348" cy="818973"/>
          </a:xfrm>
        </p:grpSpPr>
        <p:sp>
          <p:nvSpPr>
            <p:cNvPr id="120" name="Rounded Rectangle 119"/>
            <p:cNvSpPr/>
            <p:nvPr/>
          </p:nvSpPr>
          <p:spPr>
            <a:xfrm>
              <a:off x="5501882" y="3276990"/>
              <a:ext cx="1346974" cy="406664"/>
            </a:xfrm>
            <a:prstGeom prst="roundRect">
              <a:avLst>
                <a:gd name="adj" fmla="val 8793"/>
              </a:avLst>
            </a:prstGeom>
            <a:gradFill flip="none" rotWithShape="1">
              <a:gsLst>
                <a:gs pos="51000">
                  <a:srgbClr val="C95A19"/>
                </a:gs>
                <a:gs pos="100000">
                  <a:srgbClr val="6C3419"/>
                </a:gs>
              </a:gsLst>
              <a:lin ang="14040000" scaled="0"/>
              <a:tileRect/>
            </a:gra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Packet Core</a:t>
              </a:r>
              <a:endParaRPr lang="en-US" sz="1100" dirty="0"/>
            </a:p>
          </p:txBody>
        </p:sp>
        <p:cxnSp>
          <p:nvCxnSpPr>
            <p:cNvPr id="125" name="Straight Arrow Connector 124"/>
            <p:cNvCxnSpPr>
              <a:endCxn id="120" idx="3"/>
            </p:cNvCxnSpPr>
            <p:nvPr/>
          </p:nvCxnSpPr>
          <p:spPr>
            <a:xfrm flipH="1">
              <a:off x="6848857" y="2864681"/>
              <a:ext cx="803373" cy="615641"/>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3403608" y="3151019"/>
            <a:ext cx="251047" cy="412370"/>
            <a:chOff x="3903031" y="4144415"/>
            <a:chExt cx="361260" cy="593563"/>
          </a:xfrm>
          <a:solidFill>
            <a:srgbClr val="88D9D7"/>
          </a:solidFill>
        </p:grpSpPr>
        <p:sp>
          <p:nvSpPr>
            <p:cNvPr id="127" name="Freeform 60"/>
            <p:cNvSpPr>
              <a:spLocks/>
            </p:cNvSpPr>
            <p:nvPr/>
          </p:nvSpPr>
          <p:spPr bwMode="auto">
            <a:xfrm>
              <a:off x="3903031" y="4144415"/>
              <a:ext cx="171599" cy="237830"/>
            </a:xfrm>
            <a:custGeom>
              <a:avLst/>
              <a:gdLst/>
              <a:ahLst/>
              <a:cxnLst>
                <a:cxn ang="0">
                  <a:pos x="81" y="26"/>
                </a:cxn>
                <a:cxn ang="0">
                  <a:pos x="121" y="13"/>
                </a:cxn>
                <a:cxn ang="0">
                  <a:pos x="121" y="0"/>
                </a:cxn>
                <a:cxn ang="0">
                  <a:pos x="74" y="15"/>
                </a:cxn>
                <a:cxn ang="0">
                  <a:pos x="24" y="167"/>
                </a:cxn>
                <a:cxn ang="0">
                  <a:pos x="36" y="160"/>
                </a:cxn>
                <a:cxn ang="0">
                  <a:pos x="81" y="26"/>
                </a:cxn>
              </a:cxnLst>
              <a:rect l="0" t="0" r="r" b="b"/>
              <a:pathLst>
                <a:path w="121" h="167">
                  <a:moveTo>
                    <a:pt x="81" y="26"/>
                  </a:moveTo>
                  <a:cubicBezTo>
                    <a:pt x="94" y="19"/>
                    <a:pt x="107" y="15"/>
                    <a:pt x="121" y="13"/>
                  </a:cubicBezTo>
                  <a:cubicBezTo>
                    <a:pt x="121" y="0"/>
                    <a:pt x="121" y="0"/>
                    <a:pt x="121" y="0"/>
                  </a:cubicBezTo>
                  <a:cubicBezTo>
                    <a:pt x="104" y="1"/>
                    <a:pt x="89" y="6"/>
                    <a:pt x="74" y="15"/>
                  </a:cubicBezTo>
                  <a:cubicBezTo>
                    <a:pt x="21" y="46"/>
                    <a:pt x="0" y="112"/>
                    <a:pt x="24" y="167"/>
                  </a:cubicBezTo>
                  <a:cubicBezTo>
                    <a:pt x="36" y="160"/>
                    <a:pt x="36" y="160"/>
                    <a:pt x="36" y="160"/>
                  </a:cubicBezTo>
                  <a:cubicBezTo>
                    <a:pt x="15" y="111"/>
                    <a:pt x="34" y="54"/>
                    <a:pt x="81"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28" name="Freeform 61"/>
            <p:cNvSpPr>
              <a:spLocks/>
            </p:cNvSpPr>
            <p:nvPr/>
          </p:nvSpPr>
          <p:spPr bwMode="auto">
            <a:xfrm>
              <a:off x="3955413" y="4405125"/>
              <a:ext cx="275762" cy="100551"/>
            </a:xfrm>
            <a:custGeom>
              <a:avLst/>
              <a:gdLst/>
              <a:ahLst/>
              <a:cxnLst>
                <a:cxn ang="0">
                  <a:pos x="44" y="28"/>
                </a:cxn>
                <a:cxn ang="0">
                  <a:pos x="12" y="0"/>
                </a:cxn>
                <a:cxn ang="0">
                  <a:pos x="0" y="7"/>
                </a:cxn>
                <a:cxn ang="0">
                  <a:pos x="37" y="40"/>
                </a:cxn>
                <a:cxn ang="0">
                  <a:pos x="194" y="7"/>
                </a:cxn>
                <a:cxn ang="0">
                  <a:pos x="182" y="0"/>
                </a:cxn>
                <a:cxn ang="0">
                  <a:pos x="44" y="28"/>
                </a:cxn>
              </a:cxnLst>
              <a:rect l="0" t="0" r="r" b="b"/>
              <a:pathLst>
                <a:path w="194" h="71">
                  <a:moveTo>
                    <a:pt x="44" y="28"/>
                  </a:moveTo>
                  <a:cubicBezTo>
                    <a:pt x="31" y="21"/>
                    <a:pt x="20" y="12"/>
                    <a:pt x="12" y="0"/>
                  </a:cubicBezTo>
                  <a:cubicBezTo>
                    <a:pt x="0" y="7"/>
                    <a:pt x="0" y="7"/>
                    <a:pt x="0" y="7"/>
                  </a:cubicBezTo>
                  <a:cubicBezTo>
                    <a:pt x="10" y="21"/>
                    <a:pt x="22" y="31"/>
                    <a:pt x="37" y="40"/>
                  </a:cubicBezTo>
                  <a:cubicBezTo>
                    <a:pt x="90" y="71"/>
                    <a:pt x="158" y="56"/>
                    <a:pt x="194" y="7"/>
                  </a:cubicBezTo>
                  <a:cubicBezTo>
                    <a:pt x="182" y="0"/>
                    <a:pt x="182" y="0"/>
                    <a:pt x="182" y="0"/>
                  </a:cubicBezTo>
                  <a:cubicBezTo>
                    <a:pt x="150" y="43"/>
                    <a:pt x="91" y="55"/>
                    <a:pt x="44" y="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29" name="Freeform 62"/>
            <p:cNvSpPr>
              <a:spLocks/>
            </p:cNvSpPr>
            <p:nvPr/>
          </p:nvSpPr>
          <p:spPr bwMode="auto">
            <a:xfrm>
              <a:off x="4111960" y="4144415"/>
              <a:ext cx="152331" cy="237830"/>
            </a:xfrm>
            <a:custGeom>
              <a:avLst/>
              <a:gdLst/>
              <a:ahLst/>
              <a:cxnLst>
                <a:cxn ang="0">
                  <a:pos x="94" y="119"/>
                </a:cxn>
                <a:cxn ang="0">
                  <a:pos x="85" y="160"/>
                </a:cxn>
                <a:cxn ang="0">
                  <a:pos x="97" y="167"/>
                </a:cxn>
                <a:cxn ang="0">
                  <a:pos x="107" y="119"/>
                </a:cxn>
                <a:cxn ang="0">
                  <a:pos x="0" y="0"/>
                </a:cxn>
                <a:cxn ang="0">
                  <a:pos x="0" y="13"/>
                </a:cxn>
                <a:cxn ang="0">
                  <a:pos x="94" y="119"/>
                </a:cxn>
              </a:cxnLst>
              <a:rect l="0" t="0" r="r" b="b"/>
              <a:pathLst>
                <a:path w="107" h="167">
                  <a:moveTo>
                    <a:pt x="94" y="119"/>
                  </a:moveTo>
                  <a:cubicBezTo>
                    <a:pt x="94" y="134"/>
                    <a:pt x="91" y="147"/>
                    <a:pt x="85" y="160"/>
                  </a:cubicBezTo>
                  <a:cubicBezTo>
                    <a:pt x="97" y="167"/>
                    <a:pt x="97" y="167"/>
                    <a:pt x="97" y="167"/>
                  </a:cubicBezTo>
                  <a:cubicBezTo>
                    <a:pt x="104" y="152"/>
                    <a:pt x="107" y="136"/>
                    <a:pt x="107" y="119"/>
                  </a:cubicBezTo>
                  <a:cubicBezTo>
                    <a:pt x="107" y="57"/>
                    <a:pt x="60" y="6"/>
                    <a:pt x="0" y="0"/>
                  </a:cubicBezTo>
                  <a:cubicBezTo>
                    <a:pt x="0" y="13"/>
                    <a:pt x="0" y="13"/>
                    <a:pt x="0" y="13"/>
                  </a:cubicBezTo>
                  <a:cubicBezTo>
                    <a:pt x="53" y="20"/>
                    <a:pt x="94" y="64"/>
                    <a:pt x="94" y="1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0" name="Freeform 63"/>
            <p:cNvSpPr>
              <a:spLocks/>
            </p:cNvSpPr>
            <p:nvPr/>
          </p:nvSpPr>
          <p:spPr bwMode="auto">
            <a:xfrm>
              <a:off x="3945178" y="4181746"/>
              <a:ext cx="129451" cy="180630"/>
            </a:xfrm>
            <a:custGeom>
              <a:avLst/>
              <a:gdLst/>
              <a:ahLst/>
              <a:cxnLst>
                <a:cxn ang="0">
                  <a:pos x="64" y="24"/>
                </a:cxn>
                <a:cxn ang="0">
                  <a:pos x="91" y="14"/>
                </a:cxn>
                <a:cxn ang="0">
                  <a:pos x="91" y="0"/>
                </a:cxn>
                <a:cxn ang="0">
                  <a:pos x="57" y="12"/>
                </a:cxn>
                <a:cxn ang="0">
                  <a:pos x="17" y="127"/>
                </a:cxn>
                <a:cxn ang="0">
                  <a:pos x="29" y="121"/>
                </a:cxn>
                <a:cxn ang="0">
                  <a:pos x="64" y="24"/>
                </a:cxn>
              </a:cxnLst>
              <a:rect l="0" t="0" r="r" b="b"/>
              <a:pathLst>
                <a:path w="91" h="127">
                  <a:moveTo>
                    <a:pt x="64" y="24"/>
                  </a:moveTo>
                  <a:cubicBezTo>
                    <a:pt x="73" y="19"/>
                    <a:pt x="81" y="16"/>
                    <a:pt x="91" y="14"/>
                  </a:cubicBezTo>
                  <a:cubicBezTo>
                    <a:pt x="91" y="0"/>
                    <a:pt x="91" y="0"/>
                    <a:pt x="91" y="0"/>
                  </a:cubicBezTo>
                  <a:cubicBezTo>
                    <a:pt x="79" y="2"/>
                    <a:pt x="68" y="6"/>
                    <a:pt x="57" y="12"/>
                  </a:cubicBezTo>
                  <a:cubicBezTo>
                    <a:pt x="17" y="36"/>
                    <a:pt x="0" y="85"/>
                    <a:pt x="17" y="127"/>
                  </a:cubicBezTo>
                  <a:cubicBezTo>
                    <a:pt x="29" y="121"/>
                    <a:pt x="29" y="121"/>
                    <a:pt x="29" y="121"/>
                  </a:cubicBezTo>
                  <a:cubicBezTo>
                    <a:pt x="16" y="85"/>
                    <a:pt x="30" y="43"/>
                    <a:pt x="64" y="2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1" name="Freeform 64"/>
            <p:cNvSpPr>
              <a:spLocks/>
            </p:cNvSpPr>
            <p:nvPr/>
          </p:nvSpPr>
          <p:spPr bwMode="auto">
            <a:xfrm>
              <a:off x="3989733" y="4386459"/>
              <a:ext cx="207724" cy="75263"/>
            </a:xfrm>
            <a:custGeom>
              <a:avLst/>
              <a:gdLst/>
              <a:ahLst/>
              <a:cxnLst>
                <a:cxn ang="0">
                  <a:pos x="33" y="18"/>
                </a:cxn>
                <a:cxn ang="0">
                  <a:pos x="11" y="0"/>
                </a:cxn>
                <a:cxn ang="0">
                  <a:pos x="0" y="7"/>
                </a:cxn>
                <a:cxn ang="0">
                  <a:pos x="26" y="30"/>
                </a:cxn>
                <a:cxn ang="0">
                  <a:pos x="146" y="7"/>
                </a:cxn>
                <a:cxn ang="0">
                  <a:pos x="135" y="0"/>
                </a:cxn>
                <a:cxn ang="0">
                  <a:pos x="33" y="18"/>
                </a:cxn>
              </a:cxnLst>
              <a:rect l="0" t="0" r="r" b="b"/>
              <a:pathLst>
                <a:path w="146" h="53">
                  <a:moveTo>
                    <a:pt x="33" y="18"/>
                  </a:moveTo>
                  <a:cubicBezTo>
                    <a:pt x="24" y="13"/>
                    <a:pt x="17" y="7"/>
                    <a:pt x="11" y="0"/>
                  </a:cubicBezTo>
                  <a:cubicBezTo>
                    <a:pt x="0" y="7"/>
                    <a:pt x="0" y="7"/>
                    <a:pt x="0" y="7"/>
                  </a:cubicBezTo>
                  <a:cubicBezTo>
                    <a:pt x="7" y="16"/>
                    <a:pt x="16" y="23"/>
                    <a:pt x="26" y="30"/>
                  </a:cubicBezTo>
                  <a:cubicBezTo>
                    <a:pt x="67" y="53"/>
                    <a:pt x="118" y="42"/>
                    <a:pt x="146" y="7"/>
                  </a:cubicBezTo>
                  <a:cubicBezTo>
                    <a:pt x="135" y="0"/>
                    <a:pt x="135" y="0"/>
                    <a:pt x="135" y="0"/>
                  </a:cubicBezTo>
                  <a:cubicBezTo>
                    <a:pt x="110" y="29"/>
                    <a:pt x="67" y="38"/>
                    <a:pt x="33" y="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2" name="Freeform 65"/>
            <p:cNvSpPr>
              <a:spLocks/>
            </p:cNvSpPr>
            <p:nvPr/>
          </p:nvSpPr>
          <p:spPr bwMode="auto">
            <a:xfrm>
              <a:off x="4111960" y="4182950"/>
              <a:ext cx="113797" cy="180630"/>
            </a:xfrm>
            <a:custGeom>
              <a:avLst/>
              <a:gdLst/>
              <a:ahLst/>
              <a:cxnLst>
                <a:cxn ang="0">
                  <a:pos x="0" y="0"/>
                </a:cxn>
                <a:cxn ang="0">
                  <a:pos x="0" y="13"/>
                </a:cxn>
                <a:cxn ang="0">
                  <a:pos x="67" y="92"/>
                </a:cxn>
                <a:cxn ang="0">
                  <a:pos x="62" y="120"/>
                </a:cxn>
                <a:cxn ang="0">
                  <a:pos x="74" y="127"/>
                </a:cxn>
                <a:cxn ang="0">
                  <a:pos x="80" y="92"/>
                </a:cxn>
                <a:cxn ang="0">
                  <a:pos x="0" y="0"/>
                </a:cxn>
              </a:cxnLst>
              <a:rect l="0" t="0" r="r" b="b"/>
              <a:pathLst>
                <a:path w="80" h="127">
                  <a:moveTo>
                    <a:pt x="0" y="0"/>
                  </a:moveTo>
                  <a:cubicBezTo>
                    <a:pt x="0" y="13"/>
                    <a:pt x="0" y="13"/>
                    <a:pt x="0" y="13"/>
                  </a:cubicBezTo>
                  <a:cubicBezTo>
                    <a:pt x="38" y="19"/>
                    <a:pt x="67" y="52"/>
                    <a:pt x="67" y="92"/>
                  </a:cubicBezTo>
                  <a:cubicBezTo>
                    <a:pt x="67" y="102"/>
                    <a:pt x="65" y="111"/>
                    <a:pt x="62" y="120"/>
                  </a:cubicBezTo>
                  <a:cubicBezTo>
                    <a:pt x="74" y="127"/>
                    <a:pt x="74" y="127"/>
                    <a:pt x="74" y="127"/>
                  </a:cubicBezTo>
                  <a:cubicBezTo>
                    <a:pt x="78" y="116"/>
                    <a:pt x="80" y="104"/>
                    <a:pt x="80" y="92"/>
                  </a:cubicBezTo>
                  <a:cubicBezTo>
                    <a:pt x="80" y="45"/>
                    <a:pt x="46" y="6"/>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3" name="Freeform 66"/>
            <p:cNvSpPr>
              <a:spLocks/>
            </p:cNvSpPr>
            <p:nvPr/>
          </p:nvSpPr>
          <p:spPr bwMode="auto">
            <a:xfrm>
              <a:off x="3989733" y="4221484"/>
              <a:ext cx="84896" cy="122227"/>
            </a:xfrm>
            <a:custGeom>
              <a:avLst/>
              <a:gdLst/>
              <a:ahLst/>
              <a:cxnLst>
                <a:cxn ang="0">
                  <a:pos x="46" y="19"/>
                </a:cxn>
                <a:cxn ang="0">
                  <a:pos x="60" y="13"/>
                </a:cxn>
                <a:cxn ang="0">
                  <a:pos x="60" y="0"/>
                </a:cxn>
                <a:cxn ang="0">
                  <a:pos x="40" y="7"/>
                </a:cxn>
                <a:cxn ang="0">
                  <a:pos x="10" y="86"/>
                </a:cxn>
                <a:cxn ang="0">
                  <a:pos x="22" y="79"/>
                </a:cxn>
                <a:cxn ang="0">
                  <a:pos x="46" y="19"/>
                </a:cxn>
              </a:cxnLst>
              <a:rect l="0" t="0" r="r" b="b"/>
              <a:pathLst>
                <a:path w="60" h="86">
                  <a:moveTo>
                    <a:pt x="46" y="19"/>
                  </a:moveTo>
                  <a:cubicBezTo>
                    <a:pt x="51" y="16"/>
                    <a:pt x="55" y="14"/>
                    <a:pt x="60" y="13"/>
                  </a:cubicBezTo>
                  <a:cubicBezTo>
                    <a:pt x="60" y="0"/>
                    <a:pt x="60" y="0"/>
                    <a:pt x="60" y="0"/>
                  </a:cubicBezTo>
                  <a:cubicBezTo>
                    <a:pt x="53" y="1"/>
                    <a:pt x="46" y="3"/>
                    <a:pt x="40" y="7"/>
                  </a:cubicBezTo>
                  <a:cubicBezTo>
                    <a:pt x="12" y="23"/>
                    <a:pt x="0" y="57"/>
                    <a:pt x="10" y="86"/>
                  </a:cubicBezTo>
                  <a:cubicBezTo>
                    <a:pt x="22" y="79"/>
                    <a:pt x="22" y="79"/>
                    <a:pt x="22" y="79"/>
                  </a:cubicBezTo>
                  <a:cubicBezTo>
                    <a:pt x="15" y="56"/>
                    <a:pt x="25" y="31"/>
                    <a:pt x="46" y="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4" name="Freeform 67"/>
            <p:cNvSpPr>
              <a:spLocks/>
            </p:cNvSpPr>
            <p:nvPr/>
          </p:nvSpPr>
          <p:spPr bwMode="auto">
            <a:xfrm>
              <a:off x="4022247" y="4366590"/>
              <a:ext cx="142096" cy="52383"/>
            </a:xfrm>
            <a:custGeom>
              <a:avLst/>
              <a:gdLst/>
              <a:ahLst/>
              <a:cxnLst>
                <a:cxn ang="0">
                  <a:pos x="23" y="9"/>
                </a:cxn>
                <a:cxn ang="0">
                  <a:pos x="12" y="0"/>
                </a:cxn>
                <a:cxn ang="0">
                  <a:pos x="0" y="7"/>
                </a:cxn>
                <a:cxn ang="0">
                  <a:pos x="17" y="21"/>
                </a:cxn>
                <a:cxn ang="0">
                  <a:pos x="100" y="7"/>
                </a:cxn>
                <a:cxn ang="0">
                  <a:pos x="88" y="0"/>
                </a:cxn>
                <a:cxn ang="0">
                  <a:pos x="23" y="9"/>
                </a:cxn>
              </a:cxnLst>
              <a:rect l="0" t="0" r="r" b="b"/>
              <a:pathLst>
                <a:path w="100" h="37">
                  <a:moveTo>
                    <a:pt x="23" y="9"/>
                  </a:moveTo>
                  <a:cubicBezTo>
                    <a:pt x="19" y="6"/>
                    <a:pt x="15" y="4"/>
                    <a:pt x="12" y="0"/>
                  </a:cubicBezTo>
                  <a:cubicBezTo>
                    <a:pt x="0" y="7"/>
                    <a:pt x="0" y="7"/>
                    <a:pt x="0" y="7"/>
                  </a:cubicBezTo>
                  <a:cubicBezTo>
                    <a:pt x="5" y="12"/>
                    <a:pt x="10" y="17"/>
                    <a:pt x="17" y="21"/>
                  </a:cubicBezTo>
                  <a:cubicBezTo>
                    <a:pt x="45" y="37"/>
                    <a:pt x="79" y="30"/>
                    <a:pt x="100" y="7"/>
                  </a:cubicBezTo>
                  <a:cubicBezTo>
                    <a:pt x="88" y="0"/>
                    <a:pt x="88" y="0"/>
                    <a:pt x="88" y="0"/>
                  </a:cubicBezTo>
                  <a:cubicBezTo>
                    <a:pt x="71" y="17"/>
                    <a:pt x="45" y="21"/>
                    <a:pt x="23" y="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5" name="Freeform 68"/>
            <p:cNvSpPr>
              <a:spLocks/>
            </p:cNvSpPr>
            <p:nvPr/>
          </p:nvSpPr>
          <p:spPr bwMode="auto">
            <a:xfrm>
              <a:off x="4111960" y="4221484"/>
              <a:ext cx="76467" cy="122227"/>
            </a:xfrm>
            <a:custGeom>
              <a:avLst/>
              <a:gdLst/>
              <a:ahLst/>
              <a:cxnLst>
                <a:cxn ang="0">
                  <a:pos x="40" y="65"/>
                </a:cxn>
                <a:cxn ang="0">
                  <a:pos x="38" y="79"/>
                </a:cxn>
                <a:cxn ang="0">
                  <a:pos x="50" y="86"/>
                </a:cxn>
                <a:cxn ang="0">
                  <a:pos x="54" y="65"/>
                </a:cxn>
                <a:cxn ang="0">
                  <a:pos x="0" y="0"/>
                </a:cxn>
                <a:cxn ang="0">
                  <a:pos x="0" y="13"/>
                </a:cxn>
                <a:cxn ang="0">
                  <a:pos x="40" y="65"/>
                </a:cxn>
              </a:cxnLst>
              <a:rect l="0" t="0" r="r" b="b"/>
              <a:pathLst>
                <a:path w="54" h="86">
                  <a:moveTo>
                    <a:pt x="40" y="65"/>
                  </a:moveTo>
                  <a:cubicBezTo>
                    <a:pt x="40" y="70"/>
                    <a:pt x="40" y="75"/>
                    <a:pt x="38" y="79"/>
                  </a:cubicBezTo>
                  <a:cubicBezTo>
                    <a:pt x="50" y="86"/>
                    <a:pt x="50" y="86"/>
                    <a:pt x="50" y="86"/>
                  </a:cubicBezTo>
                  <a:cubicBezTo>
                    <a:pt x="52" y="79"/>
                    <a:pt x="54" y="72"/>
                    <a:pt x="54" y="65"/>
                  </a:cubicBezTo>
                  <a:cubicBezTo>
                    <a:pt x="54" y="33"/>
                    <a:pt x="31" y="6"/>
                    <a:pt x="0" y="0"/>
                  </a:cubicBezTo>
                  <a:cubicBezTo>
                    <a:pt x="0" y="13"/>
                    <a:pt x="0" y="13"/>
                    <a:pt x="0" y="13"/>
                  </a:cubicBezTo>
                  <a:cubicBezTo>
                    <a:pt x="23" y="19"/>
                    <a:pt x="40" y="40"/>
                    <a:pt x="40"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6" name="Freeform 69"/>
            <p:cNvSpPr>
              <a:spLocks/>
            </p:cNvSpPr>
            <p:nvPr/>
          </p:nvSpPr>
          <p:spPr bwMode="auto">
            <a:xfrm>
              <a:off x="4033686" y="4260019"/>
              <a:ext cx="40943" cy="63823"/>
            </a:xfrm>
            <a:custGeom>
              <a:avLst/>
              <a:gdLst/>
              <a:ahLst/>
              <a:cxnLst>
                <a:cxn ang="0">
                  <a:pos x="29" y="15"/>
                </a:cxn>
                <a:cxn ang="0">
                  <a:pos x="29" y="0"/>
                </a:cxn>
                <a:cxn ang="0">
                  <a:pos x="22" y="3"/>
                </a:cxn>
                <a:cxn ang="0">
                  <a:pos x="3" y="45"/>
                </a:cxn>
                <a:cxn ang="0">
                  <a:pos x="15" y="38"/>
                </a:cxn>
                <a:cxn ang="0">
                  <a:pos x="29" y="15"/>
                </a:cxn>
              </a:cxnLst>
              <a:rect l="0" t="0" r="r" b="b"/>
              <a:pathLst>
                <a:path w="29" h="45">
                  <a:moveTo>
                    <a:pt x="29" y="15"/>
                  </a:moveTo>
                  <a:cubicBezTo>
                    <a:pt x="29" y="0"/>
                    <a:pt x="29" y="0"/>
                    <a:pt x="29" y="0"/>
                  </a:cubicBezTo>
                  <a:cubicBezTo>
                    <a:pt x="26" y="1"/>
                    <a:pt x="24" y="2"/>
                    <a:pt x="22" y="3"/>
                  </a:cubicBezTo>
                  <a:cubicBezTo>
                    <a:pt x="7" y="12"/>
                    <a:pt x="0" y="29"/>
                    <a:pt x="3" y="45"/>
                  </a:cubicBezTo>
                  <a:cubicBezTo>
                    <a:pt x="15" y="38"/>
                    <a:pt x="15" y="38"/>
                    <a:pt x="15" y="38"/>
                  </a:cubicBezTo>
                  <a:cubicBezTo>
                    <a:pt x="15" y="29"/>
                    <a:pt x="20" y="20"/>
                    <a:pt x="29"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7" name="Freeform 70"/>
            <p:cNvSpPr>
              <a:spLocks/>
            </p:cNvSpPr>
            <p:nvPr/>
          </p:nvSpPr>
          <p:spPr bwMode="auto">
            <a:xfrm>
              <a:off x="4056566" y="4346721"/>
              <a:ext cx="74058" cy="28299"/>
            </a:xfrm>
            <a:custGeom>
              <a:avLst/>
              <a:gdLst/>
              <a:ahLst/>
              <a:cxnLst>
                <a:cxn ang="0">
                  <a:pos x="13" y="0"/>
                </a:cxn>
                <a:cxn ang="0">
                  <a:pos x="0" y="7"/>
                </a:cxn>
                <a:cxn ang="0">
                  <a:pos x="6" y="11"/>
                </a:cxn>
                <a:cxn ang="0">
                  <a:pos x="52" y="7"/>
                </a:cxn>
                <a:cxn ang="0">
                  <a:pos x="39" y="0"/>
                </a:cxn>
                <a:cxn ang="0">
                  <a:pos x="13" y="0"/>
                </a:cxn>
              </a:cxnLst>
              <a:rect l="0" t="0" r="r" b="b"/>
              <a:pathLst>
                <a:path w="52" h="20">
                  <a:moveTo>
                    <a:pt x="13" y="0"/>
                  </a:moveTo>
                  <a:cubicBezTo>
                    <a:pt x="0" y="7"/>
                    <a:pt x="0" y="7"/>
                    <a:pt x="0" y="7"/>
                  </a:cubicBezTo>
                  <a:cubicBezTo>
                    <a:pt x="2" y="9"/>
                    <a:pt x="4" y="10"/>
                    <a:pt x="6" y="11"/>
                  </a:cubicBezTo>
                  <a:cubicBezTo>
                    <a:pt x="21" y="20"/>
                    <a:pt x="39" y="18"/>
                    <a:pt x="52" y="7"/>
                  </a:cubicBezTo>
                  <a:cubicBezTo>
                    <a:pt x="39" y="0"/>
                    <a:pt x="39" y="0"/>
                    <a:pt x="39" y="0"/>
                  </a:cubicBezTo>
                  <a:cubicBezTo>
                    <a:pt x="31" y="4"/>
                    <a:pt x="21" y="5"/>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8" name="Freeform 71"/>
            <p:cNvSpPr>
              <a:spLocks/>
            </p:cNvSpPr>
            <p:nvPr/>
          </p:nvSpPr>
          <p:spPr bwMode="auto">
            <a:xfrm>
              <a:off x="4111960" y="4260019"/>
              <a:ext cx="38534" cy="63823"/>
            </a:xfrm>
            <a:custGeom>
              <a:avLst/>
              <a:gdLst/>
              <a:ahLst/>
              <a:cxnLst>
                <a:cxn ang="0">
                  <a:pos x="14" y="38"/>
                </a:cxn>
                <a:cxn ang="0">
                  <a:pos x="14" y="38"/>
                </a:cxn>
                <a:cxn ang="0">
                  <a:pos x="26" y="45"/>
                </a:cxn>
                <a:cxn ang="0">
                  <a:pos x="27" y="38"/>
                </a:cxn>
                <a:cxn ang="0">
                  <a:pos x="0" y="0"/>
                </a:cxn>
                <a:cxn ang="0">
                  <a:pos x="0" y="15"/>
                </a:cxn>
                <a:cxn ang="0">
                  <a:pos x="14" y="38"/>
                </a:cxn>
              </a:cxnLst>
              <a:rect l="0" t="0" r="r" b="b"/>
              <a:pathLst>
                <a:path w="27" h="45">
                  <a:moveTo>
                    <a:pt x="14" y="38"/>
                  </a:moveTo>
                  <a:cubicBezTo>
                    <a:pt x="14" y="38"/>
                    <a:pt x="14" y="38"/>
                    <a:pt x="14" y="38"/>
                  </a:cubicBezTo>
                  <a:cubicBezTo>
                    <a:pt x="26" y="45"/>
                    <a:pt x="26" y="45"/>
                    <a:pt x="26" y="45"/>
                  </a:cubicBezTo>
                  <a:cubicBezTo>
                    <a:pt x="27" y="43"/>
                    <a:pt x="27" y="40"/>
                    <a:pt x="27" y="38"/>
                  </a:cubicBezTo>
                  <a:cubicBezTo>
                    <a:pt x="27" y="20"/>
                    <a:pt x="16" y="6"/>
                    <a:pt x="0" y="0"/>
                  </a:cubicBezTo>
                  <a:cubicBezTo>
                    <a:pt x="0" y="15"/>
                    <a:pt x="0" y="15"/>
                    <a:pt x="0" y="15"/>
                  </a:cubicBezTo>
                  <a:cubicBezTo>
                    <a:pt x="8" y="19"/>
                    <a:pt x="14" y="28"/>
                    <a:pt x="14"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39" name="Oval 72"/>
            <p:cNvSpPr>
              <a:spLocks noChangeArrowheads="1"/>
            </p:cNvSpPr>
            <p:nvPr/>
          </p:nvSpPr>
          <p:spPr bwMode="auto">
            <a:xfrm>
              <a:off x="4074630" y="4295542"/>
              <a:ext cx="37330" cy="3793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0" name="Freeform 74"/>
            <p:cNvSpPr>
              <a:spLocks noEditPoints="1"/>
            </p:cNvSpPr>
            <p:nvPr/>
          </p:nvSpPr>
          <p:spPr bwMode="auto">
            <a:xfrm>
              <a:off x="3989733" y="4346612"/>
              <a:ext cx="207724" cy="391366"/>
            </a:xfrm>
            <a:custGeom>
              <a:avLst/>
              <a:gdLst/>
              <a:ahLst/>
              <a:cxnLst>
                <a:cxn ang="0">
                  <a:pos x="345" y="650"/>
                </a:cxn>
                <a:cxn ang="0">
                  <a:pos x="252" y="0"/>
                </a:cxn>
                <a:cxn ang="0">
                  <a:pos x="92" y="0"/>
                </a:cxn>
                <a:cxn ang="0">
                  <a:pos x="0" y="650"/>
                </a:cxn>
                <a:cxn ang="0">
                  <a:pos x="30" y="650"/>
                </a:cxn>
                <a:cxn ang="0">
                  <a:pos x="37" y="600"/>
                </a:cxn>
                <a:cxn ang="0">
                  <a:pos x="172" y="496"/>
                </a:cxn>
                <a:cxn ang="0">
                  <a:pos x="307" y="600"/>
                </a:cxn>
                <a:cxn ang="0">
                  <a:pos x="314" y="650"/>
                </a:cxn>
                <a:cxn ang="0">
                  <a:pos x="345" y="650"/>
                </a:cxn>
                <a:cxn ang="0">
                  <a:pos x="92" y="213"/>
                </a:cxn>
                <a:cxn ang="0">
                  <a:pos x="172" y="130"/>
                </a:cxn>
                <a:cxn ang="0">
                  <a:pos x="252" y="213"/>
                </a:cxn>
                <a:cxn ang="0">
                  <a:pos x="252" y="222"/>
                </a:cxn>
                <a:cxn ang="0">
                  <a:pos x="172" y="286"/>
                </a:cxn>
                <a:cxn ang="0">
                  <a:pos x="92" y="222"/>
                </a:cxn>
                <a:cxn ang="0">
                  <a:pos x="92" y="213"/>
                </a:cxn>
                <a:cxn ang="0">
                  <a:pos x="255" y="241"/>
                </a:cxn>
                <a:cxn ang="0">
                  <a:pos x="274" y="366"/>
                </a:cxn>
                <a:cxn ang="0">
                  <a:pos x="186" y="295"/>
                </a:cxn>
                <a:cxn ang="0">
                  <a:pos x="255" y="241"/>
                </a:cxn>
                <a:cxn ang="0">
                  <a:pos x="184" y="120"/>
                </a:cxn>
                <a:cxn ang="0">
                  <a:pos x="231" y="69"/>
                </a:cxn>
                <a:cxn ang="0">
                  <a:pos x="248" y="187"/>
                </a:cxn>
                <a:cxn ang="0">
                  <a:pos x="184" y="120"/>
                </a:cxn>
                <a:cxn ang="0">
                  <a:pos x="172" y="109"/>
                </a:cxn>
                <a:cxn ang="0">
                  <a:pos x="127" y="61"/>
                </a:cxn>
                <a:cxn ang="0">
                  <a:pos x="217" y="61"/>
                </a:cxn>
                <a:cxn ang="0">
                  <a:pos x="172" y="109"/>
                </a:cxn>
                <a:cxn ang="0">
                  <a:pos x="113" y="69"/>
                </a:cxn>
                <a:cxn ang="0">
                  <a:pos x="163" y="120"/>
                </a:cxn>
                <a:cxn ang="0">
                  <a:pos x="97" y="187"/>
                </a:cxn>
                <a:cxn ang="0">
                  <a:pos x="113" y="69"/>
                </a:cxn>
                <a:cxn ang="0">
                  <a:pos x="89" y="241"/>
                </a:cxn>
                <a:cxn ang="0">
                  <a:pos x="158" y="295"/>
                </a:cxn>
                <a:cxn ang="0">
                  <a:pos x="71" y="366"/>
                </a:cxn>
                <a:cxn ang="0">
                  <a:pos x="89" y="241"/>
                </a:cxn>
                <a:cxn ang="0">
                  <a:pos x="172" y="307"/>
                </a:cxn>
                <a:cxn ang="0">
                  <a:pos x="269" y="385"/>
                </a:cxn>
                <a:cxn ang="0">
                  <a:pos x="75" y="385"/>
                </a:cxn>
                <a:cxn ang="0">
                  <a:pos x="172" y="307"/>
                </a:cxn>
                <a:cxn ang="0">
                  <a:pos x="226" y="31"/>
                </a:cxn>
                <a:cxn ang="0">
                  <a:pos x="229" y="47"/>
                </a:cxn>
                <a:cxn ang="0">
                  <a:pos x="115" y="47"/>
                </a:cxn>
                <a:cxn ang="0">
                  <a:pos x="118" y="31"/>
                </a:cxn>
                <a:cxn ang="0">
                  <a:pos x="226" y="31"/>
                </a:cxn>
                <a:cxn ang="0">
                  <a:pos x="40" y="579"/>
                </a:cxn>
                <a:cxn ang="0">
                  <a:pos x="63" y="413"/>
                </a:cxn>
                <a:cxn ang="0">
                  <a:pos x="160" y="487"/>
                </a:cxn>
                <a:cxn ang="0">
                  <a:pos x="40" y="579"/>
                </a:cxn>
                <a:cxn ang="0">
                  <a:pos x="172" y="477"/>
                </a:cxn>
                <a:cxn ang="0">
                  <a:pos x="75" y="402"/>
                </a:cxn>
                <a:cxn ang="0">
                  <a:pos x="269" y="402"/>
                </a:cxn>
                <a:cxn ang="0">
                  <a:pos x="172" y="477"/>
                </a:cxn>
                <a:cxn ang="0">
                  <a:pos x="186" y="487"/>
                </a:cxn>
                <a:cxn ang="0">
                  <a:pos x="281" y="413"/>
                </a:cxn>
                <a:cxn ang="0">
                  <a:pos x="304" y="579"/>
                </a:cxn>
                <a:cxn ang="0">
                  <a:pos x="186" y="487"/>
                </a:cxn>
              </a:cxnLst>
              <a:rect l="0" t="0" r="r" b="b"/>
              <a:pathLst>
                <a:path w="345" h="650">
                  <a:moveTo>
                    <a:pt x="345" y="650"/>
                  </a:moveTo>
                  <a:lnTo>
                    <a:pt x="252" y="0"/>
                  </a:lnTo>
                  <a:lnTo>
                    <a:pt x="92" y="0"/>
                  </a:lnTo>
                  <a:lnTo>
                    <a:pt x="0" y="650"/>
                  </a:lnTo>
                  <a:lnTo>
                    <a:pt x="30" y="650"/>
                  </a:lnTo>
                  <a:lnTo>
                    <a:pt x="37" y="600"/>
                  </a:lnTo>
                  <a:lnTo>
                    <a:pt x="172" y="496"/>
                  </a:lnTo>
                  <a:lnTo>
                    <a:pt x="307" y="600"/>
                  </a:lnTo>
                  <a:lnTo>
                    <a:pt x="314" y="650"/>
                  </a:lnTo>
                  <a:lnTo>
                    <a:pt x="345" y="650"/>
                  </a:lnTo>
                  <a:moveTo>
                    <a:pt x="92" y="213"/>
                  </a:moveTo>
                  <a:lnTo>
                    <a:pt x="172" y="130"/>
                  </a:lnTo>
                  <a:lnTo>
                    <a:pt x="252" y="213"/>
                  </a:lnTo>
                  <a:lnTo>
                    <a:pt x="252" y="222"/>
                  </a:lnTo>
                  <a:lnTo>
                    <a:pt x="172" y="286"/>
                  </a:lnTo>
                  <a:lnTo>
                    <a:pt x="92" y="222"/>
                  </a:lnTo>
                  <a:lnTo>
                    <a:pt x="92" y="213"/>
                  </a:lnTo>
                  <a:moveTo>
                    <a:pt x="255" y="241"/>
                  </a:moveTo>
                  <a:lnTo>
                    <a:pt x="274" y="366"/>
                  </a:lnTo>
                  <a:lnTo>
                    <a:pt x="186" y="295"/>
                  </a:lnTo>
                  <a:lnTo>
                    <a:pt x="255" y="241"/>
                  </a:lnTo>
                  <a:moveTo>
                    <a:pt x="184" y="120"/>
                  </a:moveTo>
                  <a:lnTo>
                    <a:pt x="231" y="69"/>
                  </a:lnTo>
                  <a:lnTo>
                    <a:pt x="248" y="187"/>
                  </a:lnTo>
                  <a:lnTo>
                    <a:pt x="184" y="120"/>
                  </a:lnTo>
                  <a:moveTo>
                    <a:pt x="172" y="109"/>
                  </a:moveTo>
                  <a:lnTo>
                    <a:pt x="127" y="61"/>
                  </a:lnTo>
                  <a:lnTo>
                    <a:pt x="217" y="61"/>
                  </a:lnTo>
                  <a:lnTo>
                    <a:pt x="172" y="109"/>
                  </a:lnTo>
                  <a:moveTo>
                    <a:pt x="113" y="69"/>
                  </a:moveTo>
                  <a:lnTo>
                    <a:pt x="163" y="120"/>
                  </a:lnTo>
                  <a:lnTo>
                    <a:pt x="97" y="187"/>
                  </a:lnTo>
                  <a:lnTo>
                    <a:pt x="113" y="69"/>
                  </a:lnTo>
                  <a:moveTo>
                    <a:pt x="89" y="241"/>
                  </a:moveTo>
                  <a:lnTo>
                    <a:pt x="158" y="295"/>
                  </a:lnTo>
                  <a:lnTo>
                    <a:pt x="71" y="366"/>
                  </a:lnTo>
                  <a:lnTo>
                    <a:pt x="89" y="241"/>
                  </a:lnTo>
                  <a:moveTo>
                    <a:pt x="172" y="307"/>
                  </a:moveTo>
                  <a:lnTo>
                    <a:pt x="269" y="385"/>
                  </a:lnTo>
                  <a:lnTo>
                    <a:pt x="75" y="385"/>
                  </a:lnTo>
                  <a:lnTo>
                    <a:pt x="172" y="307"/>
                  </a:lnTo>
                  <a:moveTo>
                    <a:pt x="226" y="31"/>
                  </a:moveTo>
                  <a:lnTo>
                    <a:pt x="229" y="47"/>
                  </a:lnTo>
                  <a:lnTo>
                    <a:pt x="115" y="47"/>
                  </a:lnTo>
                  <a:lnTo>
                    <a:pt x="118" y="31"/>
                  </a:lnTo>
                  <a:lnTo>
                    <a:pt x="226" y="31"/>
                  </a:lnTo>
                  <a:moveTo>
                    <a:pt x="40" y="579"/>
                  </a:moveTo>
                  <a:lnTo>
                    <a:pt x="63" y="413"/>
                  </a:lnTo>
                  <a:lnTo>
                    <a:pt x="160" y="487"/>
                  </a:lnTo>
                  <a:lnTo>
                    <a:pt x="40" y="579"/>
                  </a:lnTo>
                  <a:moveTo>
                    <a:pt x="172" y="477"/>
                  </a:moveTo>
                  <a:lnTo>
                    <a:pt x="75" y="402"/>
                  </a:lnTo>
                  <a:lnTo>
                    <a:pt x="269" y="402"/>
                  </a:lnTo>
                  <a:lnTo>
                    <a:pt x="172" y="477"/>
                  </a:lnTo>
                  <a:moveTo>
                    <a:pt x="186" y="487"/>
                  </a:moveTo>
                  <a:lnTo>
                    <a:pt x="281" y="413"/>
                  </a:lnTo>
                  <a:lnTo>
                    <a:pt x="304" y="579"/>
                  </a:lnTo>
                  <a:lnTo>
                    <a:pt x="186" y="48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grpSp>
      <p:grpSp>
        <p:nvGrpSpPr>
          <p:cNvPr id="141" name="Group 140"/>
          <p:cNvGrpSpPr/>
          <p:nvPr/>
        </p:nvGrpSpPr>
        <p:grpSpPr>
          <a:xfrm>
            <a:off x="3142177" y="2854093"/>
            <a:ext cx="251047" cy="412370"/>
            <a:chOff x="3903031" y="4144415"/>
            <a:chExt cx="361260" cy="593563"/>
          </a:xfrm>
          <a:solidFill>
            <a:srgbClr val="88D9D7"/>
          </a:solidFill>
        </p:grpSpPr>
        <p:sp>
          <p:nvSpPr>
            <p:cNvPr id="142" name="Freeform 60"/>
            <p:cNvSpPr>
              <a:spLocks/>
            </p:cNvSpPr>
            <p:nvPr/>
          </p:nvSpPr>
          <p:spPr bwMode="auto">
            <a:xfrm>
              <a:off x="3903031" y="4144415"/>
              <a:ext cx="171599" cy="237830"/>
            </a:xfrm>
            <a:custGeom>
              <a:avLst/>
              <a:gdLst/>
              <a:ahLst/>
              <a:cxnLst>
                <a:cxn ang="0">
                  <a:pos x="81" y="26"/>
                </a:cxn>
                <a:cxn ang="0">
                  <a:pos x="121" y="13"/>
                </a:cxn>
                <a:cxn ang="0">
                  <a:pos x="121" y="0"/>
                </a:cxn>
                <a:cxn ang="0">
                  <a:pos x="74" y="15"/>
                </a:cxn>
                <a:cxn ang="0">
                  <a:pos x="24" y="167"/>
                </a:cxn>
                <a:cxn ang="0">
                  <a:pos x="36" y="160"/>
                </a:cxn>
                <a:cxn ang="0">
                  <a:pos x="81" y="26"/>
                </a:cxn>
              </a:cxnLst>
              <a:rect l="0" t="0" r="r" b="b"/>
              <a:pathLst>
                <a:path w="121" h="167">
                  <a:moveTo>
                    <a:pt x="81" y="26"/>
                  </a:moveTo>
                  <a:cubicBezTo>
                    <a:pt x="94" y="19"/>
                    <a:pt x="107" y="15"/>
                    <a:pt x="121" y="13"/>
                  </a:cubicBezTo>
                  <a:cubicBezTo>
                    <a:pt x="121" y="0"/>
                    <a:pt x="121" y="0"/>
                    <a:pt x="121" y="0"/>
                  </a:cubicBezTo>
                  <a:cubicBezTo>
                    <a:pt x="104" y="1"/>
                    <a:pt x="89" y="6"/>
                    <a:pt x="74" y="15"/>
                  </a:cubicBezTo>
                  <a:cubicBezTo>
                    <a:pt x="21" y="46"/>
                    <a:pt x="0" y="112"/>
                    <a:pt x="24" y="167"/>
                  </a:cubicBezTo>
                  <a:cubicBezTo>
                    <a:pt x="36" y="160"/>
                    <a:pt x="36" y="160"/>
                    <a:pt x="36" y="160"/>
                  </a:cubicBezTo>
                  <a:cubicBezTo>
                    <a:pt x="15" y="111"/>
                    <a:pt x="34" y="54"/>
                    <a:pt x="81"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3" name="Freeform 61"/>
            <p:cNvSpPr>
              <a:spLocks/>
            </p:cNvSpPr>
            <p:nvPr/>
          </p:nvSpPr>
          <p:spPr bwMode="auto">
            <a:xfrm>
              <a:off x="3955413" y="4405125"/>
              <a:ext cx="275762" cy="100551"/>
            </a:xfrm>
            <a:custGeom>
              <a:avLst/>
              <a:gdLst/>
              <a:ahLst/>
              <a:cxnLst>
                <a:cxn ang="0">
                  <a:pos x="44" y="28"/>
                </a:cxn>
                <a:cxn ang="0">
                  <a:pos x="12" y="0"/>
                </a:cxn>
                <a:cxn ang="0">
                  <a:pos x="0" y="7"/>
                </a:cxn>
                <a:cxn ang="0">
                  <a:pos x="37" y="40"/>
                </a:cxn>
                <a:cxn ang="0">
                  <a:pos x="194" y="7"/>
                </a:cxn>
                <a:cxn ang="0">
                  <a:pos x="182" y="0"/>
                </a:cxn>
                <a:cxn ang="0">
                  <a:pos x="44" y="28"/>
                </a:cxn>
              </a:cxnLst>
              <a:rect l="0" t="0" r="r" b="b"/>
              <a:pathLst>
                <a:path w="194" h="71">
                  <a:moveTo>
                    <a:pt x="44" y="28"/>
                  </a:moveTo>
                  <a:cubicBezTo>
                    <a:pt x="31" y="21"/>
                    <a:pt x="20" y="12"/>
                    <a:pt x="12" y="0"/>
                  </a:cubicBezTo>
                  <a:cubicBezTo>
                    <a:pt x="0" y="7"/>
                    <a:pt x="0" y="7"/>
                    <a:pt x="0" y="7"/>
                  </a:cubicBezTo>
                  <a:cubicBezTo>
                    <a:pt x="10" y="21"/>
                    <a:pt x="22" y="31"/>
                    <a:pt x="37" y="40"/>
                  </a:cubicBezTo>
                  <a:cubicBezTo>
                    <a:pt x="90" y="71"/>
                    <a:pt x="158" y="56"/>
                    <a:pt x="194" y="7"/>
                  </a:cubicBezTo>
                  <a:cubicBezTo>
                    <a:pt x="182" y="0"/>
                    <a:pt x="182" y="0"/>
                    <a:pt x="182" y="0"/>
                  </a:cubicBezTo>
                  <a:cubicBezTo>
                    <a:pt x="150" y="43"/>
                    <a:pt x="91" y="55"/>
                    <a:pt x="44" y="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4" name="Freeform 62"/>
            <p:cNvSpPr>
              <a:spLocks/>
            </p:cNvSpPr>
            <p:nvPr/>
          </p:nvSpPr>
          <p:spPr bwMode="auto">
            <a:xfrm>
              <a:off x="4111960" y="4144415"/>
              <a:ext cx="152331" cy="237830"/>
            </a:xfrm>
            <a:custGeom>
              <a:avLst/>
              <a:gdLst/>
              <a:ahLst/>
              <a:cxnLst>
                <a:cxn ang="0">
                  <a:pos x="94" y="119"/>
                </a:cxn>
                <a:cxn ang="0">
                  <a:pos x="85" y="160"/>
                </a:cxn>
                <a:cxn ang="0">
                  <a:pos x="97" y="167"/>
                </a:cxn>
                <a:cxn ang="0">
                  <a:pos x="107" y="119"/>
                </a:cxn>
                <a:cxn ang="0">
                  <a:pos x="0" y="0"/>
                </a:cxn>
                <a:cxn ang="0">
                  <a:pos x="0" y="13"/>
                </a:cxn>
                <a:cxn ang="0">
                  <a:pos x="94" y="119"/>
                </a:cxn>
              </a:cxnLst>
              <a:rect l="0" t="0" r="r" b="b"/>
              <a:pathLst>
                <a:path w="107" h="167">
                  <a:moveTo>
                    <a:pt x="94" y="119"/>
                  </a:moveTo>
                  <a:cubicBezTo>
                    <a:pt x="94" y="134"/>
                    <a:pt x="91" y="147"/>
                    <a:pt x="85" y="160"/>
                  </a:cubicBezTo>
                  <a:cubicBezTo>
                    <a:pt x="97" y="167"/>
                    <a:pt x="97" y="167"/>
                    <a:pt x="97" y="167"/>
                  </a:cubicBezTo>
                  <a:cubicBezTo>
                    <a:pt x="104" y="152"/>
                    <a:pt x="107" y="136"/>
                    <a:pt x="107" y="119"/>
                  </a:cubicBezTo>
                  <a:cubicBezTo>
                    <a:pt x="107" y="57"/>
                    <a:pt x="60" y="6"/>
                    <a:pt x="0" y="0"/>
                  </a:cubicBezTo>
                  <a:cubicBezTo>
                    <a:pt x="0" y="13"/>
                    <a:pt x="0" y="13"/>
                    <a:pt x="0" y="13"/>
                  </a:cubicBezTo>
                  <a:cubicBezTo>
                    <a:pt x="53" y="20"/>
                    <a:pt x="94" y="64"/>
                    <a:pt x="94" y="1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5" name="Freeform 63"/>
            <p:cNvSpPr>
              <a:spLocks/>
            </p:cNvSpPr>
            <p:nvPr/>
          </p:nvSpPr>
          <p:spPr bwMode="auto">
            <a:xfrm>
              <a:off x="3945178" y="4181746"/>
              <a:ext cx="129451" cy="180630"/>
            </a:xfrm>
            <a:custGeom>
              <a:avLst/>
              <a:gdLst/>
              <a:ahLst/>
              <a:cxnLst>
                <a:cxn ang="0">
                  <a:pos x="64" y="24"/>
                </a:cxn>
                <a:cxn ang="0">
                  <a:pos x="91" y="14"/>
                </a:cxn>
                <a:cxn ang="0">
                  <a:pos x="91" y="0"/>
                </a:cxn>
                <a:cxn ang="0">
                  <a:pos x="57" y="12"/>
                </a:cxn>
                <a:cxn ang="0">
                  <a:pos x="17" y="127"/>
                </a:cxn>
                <a:cxn ang="0">
                  <a:pos x="29" y="121"/>
                </a:cxn>
                <a:cxn ang="0">
                  <a:pos x="64" y="24"/>
                </a:cxn>
              </a:cxnLst>
              <a:rect l="0" t="0" r="r" b="b"/>
              <a:pathLst>
                <a:path w="91" h="127">
                  <a:moveTo>
                    <a:pt x="64" y="24"/>
                  </a:moveTo>
                  <a:cubicBezTo>
                    <a:pt x="73" y="19"/>
                    <a:pt x="81" y="16"/>
                    <a:pt x="91" y="14"/>
                  </a:cubicBezTo>
                  <a:cubicBezTo>
                    <a:pt x="91" y="0"/>
                    <a:pt x="91" y="0"/>
                    <a:pt x="91" y="0"/>
                  </a:cubicBezTo>
                  <a:cubicBezTo>
                    <a:pt x="79" y="2"/>
                    <a:pt x="68" y="6"/>
                    <a:pt x="57" y="12"/>
                  </a:cubicBezTo>
                  <a:cubicBezTo>
                    <a:pt x="17" y="36"/>
                    <a:pt x="0" y="85"/>
                    <a:pt x="17" y="127"/>
                  </a:cubicBezTo>
                  <a:cubicBezTo>
                    <a:pt x="29" y="121"/>
                    <a:pt x="29" y="121"/>
                    <a:pt x="29" y="121"/>
                  </a:cubicBezTo>
                  <a:cubicBezTo>
                    <a:pt x="16" y="85"/>
                    <a:pt x="30" y="43"/>
                    <a:pt x="64" y="2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6" name="Freeform 64"/>
            <p:cNvSpPr>
              <a:spLocks/>
            </p:cNvSpPr>
            <p:nvPr/>
          </p:nvSpPr>
          <p:spPr bwMode="auto">
            <a:xfrm>
              <a:off x="3989733" y="4386459"/>
              <a:ext cx="207724" cy="75263"/>
            </a:xfrm>
            <a:custGeom>
              <a:avLst/>
              <a:gdLst/>
              <a:ahLst/>
              <a:cxnLst>
                <a:cxn ang="0">
                  <a:pos x="33" y="18"/>
                </a:cxn>
                <a:cxn ang="0">
                  <a:pos x="11" y="0"/>
                </a:cxn>
                <a:cxn ang="0">
                  <a:pos x="0" y="7"/>
                </a:cxn>
                <a:cxn ang="0">
                  <a:pos x="26" y="30"/>
                </a:cxn>
                <a:cxn ang="0">
                  <a:pos x="146" y="7"/>
                </a:cxn>
                <a:cxn ang="0">
                  <a:pos x="135" y="0"/>
                </a:cxn>
                <a:cxn ang="0">
                  <a:pos x="33" y="18"/>
                </a:cxn>
              </a:cxnLst>
              <a:rect l="0" t="0" r="r" b="b"/>
              <a:pathLst>
                <a:path w="146" h="53">
                  <a:moveTo>
                    <a:pt x="33" y="18"/>
                  </a:moveTo>
                  <a:cubicBezTo>
                    <a:pt x="24" y="13"/>
                    <a:pt x="17" y="7"/>
                    <a:pt x="11" y="0"/>
                  </a:cubicBezTo>
                  <a:cubicBezTo>
                    <a:pt x="0" y="7"/>
                    <a:pt x="0" y="7"/>
                    <a:pt x="0" y="7"/>
                  </a:cubicBezTo>
                  <a:cubicBezTo>
                    <a:pt x="7" y="16"/>
                    <a:pt x="16" y="23"/>
                    <a:pt x="26" y="30"/>
                  </a:cubicBezTo>
                  <a:cubicBezTo>
                    <a:pt x="67" y="53"/>
                    <a:pt x="118" y="42"/>
                    <a:pt x="146" y="7"/>
                  </a:cubicBezTo>
                  <a:cubicBezTo>
                    <a:pt x="135" y="0"/>
                    <a:pt x="135" y="0"/>
                    <a:pt x="135" y="0"/>
                  </a:cubicBezTo>
                  <a:cubicBezTo>
                    <a:pt x="110" y="29"/>
                    <a:pt x="67" y="38"/>
                    <a:pt x="33" y="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7" name="Freeform 65"/>
            <p:cNvSpPr>
              <a:spLocks/>
            </p:cNvSpPr>
            <p:nvPr/>
          </p:nvSpPr>
          <p:spPr bwMode="auto">
            <a:xfrm>
              <a:off x="4111960" y="4182950"/>
              <a:ext cx="113797" cy="180630"/>
            </a:xfrm>
            <a:custGeom>
              <a:avLst/>
              <a:gdLst/>
              <a:ahLst/>
              <a:cxnLst>
                <a:cxn ang="0">
                  <a:pos x="0" y="0"/>
                </a:cxn>
                <a:cxn ang="0">
                  <a:pos x="0" y="13"/>
                </a:cxn>
                <a:cxn ang="0">
                  <a:pos x="67" y="92"/>
                </a:cxn>
                <a:cxn ang="0">
                  <a:pos x="62" y="120"/>
                </a:cxn>
                <a:cxn ang="0">
                  <a:pos x="74" y="127"/>
                </a:cxn>
                <a:cxn ang="0">
                  <a:pos x="80" y="92"/>
                </a:cxn>
                <a:cxn ang="0">
                  <a:pos x="0" y="0"/>
                </a:cxn>
              </a:cxnLst>
              <a:rect l="0" t="0" r="r" b="b"/>
              <a:pathLst>
                <a:path w="80" h="127">
                  <a:moveTo>
                    <a:pt x="0" y="0"/>
                  </a:moveTo>
                  <a:cubicBezTo>
                    <a:pt x="0" y="13"/>
                    <a:pt x="0" y="13"/>
                    <a:pt x="0" y="13"/>
                  </a:cubicBezTo>
                  <a:cubicBezTo>
                    <a:pt x="38" y="19"/>
                    <a:pt x="67" y="52"/>
                    <a:pt x="67" y="92"/>
                  </a:cubicBezTo>
                  <a:cubicBezTo>
                    <a:pt x="67" y="102"/>
                    <a:pt x="65" y="111"/>
                    <a:pt x="62" y="120"/>
                  </a:cubicBezTo>
                  <a:cubicBezTo>
                    <a:pt x="74" y="127"/>
                    <a:pt x="74" y="127"/>
                    <a:pt x="74" y="127"/>
                  </a:cubicBezTo>
                  <a:cubicBezTo>
                    <a:pt x="78" y="116"/>
                    <a:pt x="80" y="104"/>
                    <a:pt x="80" y="92"/>
                  </a:cubicBezTo>
                  <a:cubicBezTo>
                    <a:pt x="80" y="45"/>
                    <a:pt x="46" y="6"/>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8" name="Freeform 66"/>
            <p:cNvSpPr>
              <a:spLocks/>
            </p:cNvSpPr>
            <p:nvPr/>
          </p:nvSpPr>
          <p:spPr bwMode="auto">
            <a:xfrm>
              <a:off x="3989733" y="4221484"/>
              <a:ext cx="84896" cy="122227"/>
            </a:xfrm>
            <a:custGeom>
              <a:avLst/>
              <a:gdLst/>
              <a:ahLst/>
              <a:cxnLst>
                <a:cxn ang="0">
                  <a:pos x="46" y="19"/>
                </a:cxn>
                <a:cxn ang="0">
                  <a:pos x="60" y="13"/>
                </a:cxn>
                <a:cxn ang="0">
                  <a:pos x="60" y="0"/>
                </a:cxn>
                <a:cxn ang="0">
                  <a:pos x="40" y="7"/>
                </a:cxn>
                <a:cxn ang="0">
                  <a:pos x="10" y="86"/>
                </a:cxn>
                <a:cxn ang="0">
                  <a:pos x="22" y="79"/>
                </a:cxn>
                <a:cxn ang="0">
                  <a:pos x="46" y="19"/>
                </a:cxn>
              </a:cxnLst>
              <a:rect l="0" t="0" r="r" b="b"/>
              <a:pathLst>
                <a:path w="60" h="86">
                  <a:moveTo>
                    <a:pt x="46" y="19"/>
                  </a:moveTo>
                  <a:cubicBezTo>
                    <a:pt x="51" y="16"/>
                    <a:pt x="55" y="14"/>
                    <a:pt x="60" y="13"/>
                  </a:cubicBezTo>
                  <a:cubicBezTo>
                    <a:pt x="60" y="0"/>
                    <a:pt x="60" y="0"/>
                    <a:pt x="60" y="0"/>
                  </a:cubicBezTo>
                  <a:cubicBezTo>
                    <a:pt x="53" y="1"/>
                    <a:pt x="46" y="3"/>
                    <a:pt x="40" y="7"/>
                  </a:cubicBezTo>
                  <a:cubicBezTo>
                    <a:pt x="12" y="23"/>
                    <a:pt x="0" y="57"/>
                    <a:pt x="10" y="86"/>
                  </a:cubicBezTo>
                  <a:cubicBezTo>
                    <a:pt x="22" y="79"/>
                    <a:pt x="22" y="79"/>
                    <a:pt x="22" y="79"/>
                  </a:cubicBezTo>
                  <a:cubicBezTo>
                    <a:pt x="15" y="56"/>
                    <a:pt x="25" y="31"/>
                    <a:pt x="46" y="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49" name="Freeform 67"/>
            <p:cNvSpPr>
              <a:spLocks/>
            </p:cNvSpPr>
            <p:nvPr/>
          </p:nvSpPr>
          <p:spPr bwMode="auto">
            <a:xfrm>
              <a:off x="4022247" y="4366590"/>
              <a:ext cx="142096" cy="52383"/>
            </a:xfrm>
            <a:custGeom>
              <a:avLst/>
              <a:gdLst/>
              <a:ahLst/>
              <a:cxnLst>
                <a:cxn ang="0">
                  <a:pos x="23" y="9"/>
                </a:cxn>
                <a:cxn ang="0">
                  <a:pos x="12" y="0"/>
                </a:cxn>
                <a:cxn ang="0">
                  <a:pos x="0" y="7"/>
                </a:cxn>
                <a:cxn ang="0">
                  <a:pos x="17" y="21"/>
                </a:cxn>
                <a:cxn ang="0">
                  <a:pos x="100" y="7"/>
                </a:cxn>
                <a:cxn ang="0">
                  <a:pos x="88" y="0"/>
                </a:cxn>
                <a:cxn ang="0">
                  <a:pos x="23" y="9"/>
                </a:cxn>
              </a:cxnLst>
              <a:rect l="0" t="0" r="r" b="b"/>
              <a:pathLst>
                <a:path w="100" h="37">
                  <a:moveTo>
                    <a:pt x="23" y="9"/>
                  </a:moveTo>
                  <a:cubicBezTo>
                    <a:pt x="19" y="6"/>
                    <a:pt x="15" y="4"/>
                    <a:pt x="12" y="0"/>
                  </a:cubicBezTo>
                  <a:cubicBezTo>
                    <a:pt x="0" y="7"/>
                    <a:pt x="0" y="7"/>
                    <a:pt x="0" y="7"/>
                  </a:cubicBezTo>
                  <a:cubicBezTo>
                    <a:pt x="5" y="12"/>
                    <a:pt x="10" y="17"/>
                    <a:pt x="17" y="21"/>
                  </a:cubicBezTo>
                  <a:cubicBezTo>
                    <a:pt x="45" y="37"/>
                    <a:pt x="79" y="30"/>
                    <a:pt x="100" y="7"/>
                  </a:cubicBezTo>
                  <a:cubicBezTo>
                    <a:pt x="88" y="0"/>
                    <a:pt x="88" y="0"/>
                    <a:pt x="88" y="0"/>
                  </a:cubicBezTo>
                  <a:cubicBezTo>
                    <a:pt x="71" y="17"/>
                    <a:pt x="45" y="21"/>
                    <a:pt x="23" y="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50" name="Freeform 68"/>
            <p:cNvSpPr>
              <a:spLocks/>
            </p:cNvSpPr>
            <p:nvPr/>
          </p:nvSpPr>
          <p:spPr bwMode="auto">
            <a:xfrm>
              <a:off x="4111960" y="4221484"/>
              <a:ext cx="76467" cy="122227"/>
            </a:xfrm>
            <a:custGeom>
              <a:avLst/>
              <a:gdLst/>
              <a:ahLst/>
              <a:cxnLst>
                <a:cxn ang="0">
                  <a:pos x="40" y="65"/>
                </a:cxn>
                <a:cxn ang="0">
                  <a:pos x="38" y="79"/>
                </a:cxn>
                <a:cxn ang="0">
                  <a:pos x="50" y="86"/>
                </a:cxn>
                <a:cxn ang="0">
                  <a:pos x="54" y="65"/>
                </a:cxn>
                <a:cxn ang="0">
                  <a:pos x="0" y="0"/>
                </a:cxn>
                <a:cxn ang="0">
                  <a:pos x="0" y="13"/>
                </a:cxn>
                <a:cxn ang="0">
                  <a:pos x="40" y="65"/>
                </a:cxn>
              </a:cxnLst>
              <a:rect l="0" t="0" r="r" b="b"/>
              <a:pathLst>
                <a:path w="54" h="86">
                  <a:moveTo>
                    <a:pt x="40" y="65"/>
                  </a:moveTo>
                  <a:cubicBezTo>
                    <a:pt x="40" y="70"/>
                    <a:pt x="40" y="75"/>
                    <a:pt x="38" y="79"/>
                  </a:cubicBezTo>
                  <a:cubicBezTo>
                    <a:pt x="50" y="86"/>
                    <a:pt x="50" y="86"/>
                    <a:pt x="50" y="86"/>
                  </a:cubicBezTo>
                  <a:cubicBezTo>
                    <a:pt x="52" y="79"/>
                    <a:pt x="54" y="72"/>
                    <a:pt x="54" y="65"/>
                  </a:cubicBezTo>
                  <a:cubicBezTo>
                    <a:pt x="54" y="33"/>
                    <a:pt x="31" y="6"/>
                    <a:pt x="0" y="0"/>
                  </a:cubicBezTo>
                  <a:cubicBezTo>
                    <a:pt x="0" y="13"/>
                    <a:pt x="0" y="13"/>
                    <a:pt x="0" y="13"/>
                  </a:cubicBezTo>
                  <a:cubicBezTo>
                    <a:pt x="23" y="19"/>
                    <a:pt x="40" y="40"/>
                    <a:pt x="40"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51" name="Freeform 69"/>
            <p:cNvSpPr>
              <a:spLocks/>
            </p:cNvSpPr>
            <p:nvPr/>
          </p:nvSpPr>
          <p:spPr bwMode="auto">
            <a:xfrm>
              <a:off x="4033686" y="4260019"/>
              <a:ext cx="40943" cy="63823"/>
            </a:xfrm>
            <a:custGeom>
              <a:avLst/>
              <a:gdLst/>
              <a:ahLst/>
              <a:cxnLst>
                <a:cxn ang="0">
                  <a:pos x="29" y="15"/>
                </a:cxn>
                <a:cxn ang="0">
                  <a:pos x="29" y="0"/>
                </a:cxn>
                <a:cxn ang="0">
                  <a:pos x="22" y="3"/>
                </a:cxn>
                <a:cxn ang="0">
                  <a:pos x="3" y="45"/>
                </a:cxn>
                <a:cxn ang="0">
                  <a:pos x="15" y="38"/>
                </a:cxn>
                <a:cxn ang="0">
                  <a:pos x="29" y="15"/>
                </a:cxn>
              </a:cxnLst>
              <a:rect l="0" t="0" r="r" b="b"/>
              <a:pathLst>
                <a:path w="29" h="45">
                  <a:moveTo>
                    <a:pt x="29" y="15"/>
                  </a:moveTo>
                  <a:cubicBezTo>
                    <a:pt x="29" y="0"/>
                    <a:pt x="29" y="0"/>
                    <a:pt x="29" y="0"/>
                  </a:cubicBezTo>
                  <a:cubicBezTo>
                    <a:pt x="26" y="1"/>
                    <a:pt x="24" y="2"/>
                    <a:pt x="22" y="3"/>
                  </a:cubicBezTo>
                  <a:cubicBezTo>
                    <a:pt x="7" y="12"/>
                    <a:pt x="0" y="29"/>
                    <a:pt x="3" y="45"/>
                  </a:cubicBezTo>
                  <a:cubicBezTo>
                    <a:pt x="15" y="38"/>
                    <a:pt x="15" y="38"/>
                    <a:pt x="15" y="38"/>
                  </a:cubicBezTo>
                  <a:cubicBezTo>
                    <a:pt x="15" y="29"/>
                    <a:pt x="20" y="20"/>
                    <a:pt x="29"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52" name="Freeform 70"/>
            <p:cNvSpPr>
              <a:spLocks/>
            </p:cNvSpPr>
            <p:nvPr/>
          </p:nvSpPr>
          <p:spPr bwMode="auto">
            <a:xfrm>
              <a:off x="4056566" y="4346721"/>
              <a:ext cx="74058" cy="28299"/>
            </a:xfrm>
            <a:custGeom>
              <a:avLst/>
              <a:gdLst/>
              <a:ahLst/>
              <a:cxnLst>
                <a:cxn ang="0">
                  <a:pos x="13" y="0"/>
                </a:cxn>
                <a:cxn ang="0">
                  <a:pos x="0" y="7"/>
                </a:cxn>
                <a:cxn ang="0">
                  <a:pos x="6" y="11"/>
                </a:cxn>
                <a:cxn ang="0">
                  <a:pos x="52" y="7"/>
                </a:cxn>
                <a:cxn ang="0">
                  <a:pos x="39" y="0"/>
                </a:cxn>
                <a:cxn ang="0">
                  <a:pos x="13" y="0"/>
                </a:cxn>
              </a:cxnLst>
              <a:rect l="0" t="0" r="r" b="b"/>
              <a:pathLst>
                <a:path w="52" h="20">
                  <a:moveTo>
                    <a:pt x="13" y="0"/>
                  </a:moveTo>
                  <a:cubicBezTo>
                    <a:pt x="0" y="7"/>
                    <a:pt x="0" y="7"/>
                    <a:pt x="0" y="7"/>
                  </a:cubicBezTo>
                  <a:cubicBezTo>
                    <a:pt x="2" y="9"/>
                    <a:pt x="4" y="10"/>
                    <a:pt x="6" y="11"/>
                  </a:cubicBezTo>
                  <a:cubicBezTo>
                    <a:pt x="21" y="20"/>
                    <a:pt x="39" y="18"/>
                    <a:pt x="52" y="7"/>
                  </a:cubicBezTo>
                  <a:cubicBezTo>
                    <a:pt x="39" y="0"/>
                    <a:pt x="39" y="0"/>
                    <a:pt x="39" y="0"/>
                  </a:cubicBezTo>
                  <a:cubicBezTo>
                    <a:pt x="31" y="4"/>
                    <a:pt x="21" y="5"/>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53" name="Freeform 71"/>
            <p:cNvSpPr>
              <a:spLocks/>
            </p:cNvSpPr>
            <p:nvPr/>
          </p:nvSpPr>
          <p:spPr bwMode="auto">
            <a:xfrm>
              <a:off x="4111960" y="4260019"/>
              <a:ext cx="38534" cy="63823"/>
            </a:xfrm>
            <a:custGeom>
              <a:avLst/>
              <a:gdLst/>
              <a:ahLst/>
              <a:cxnLst>
                <a:cxn ang="0">
                  <a:pos x="14" y="38"/>
                </a:cxn>
                <a:cxn ang="0">
                  <a:pos x="14" y="38"/>
                </a:cxn>
                <a:cxn ang="0">
                  <a:pos x="26" y="45"/>
                </a:cxn>
                <a:cxn ang="0">
                  <a:pos x="27" y="38"/>
                </a:cxn>
                <a:cxn ang="0">
                  <a:pos x="0" y="0"/>
                </a:cxn>
                <a:cxn ang="0">
                  <a:pos x="0" y="15"/>
                </a:cxn>
                <a:cxn ang="0">
                  <a:pos x="14" y="38"/>
                </a:cxn>
              </a:cxnLst>
              <a:rect l="0" t="0" r="r" b="b"/>
              <a:pathLst>
                <a:path w="27" h="45">
                  <a:moveTo>
                    <a:pt x="14" y="38"/>
                  </a:moveTo>
                  <a:cubicBezTo>
                    <a:pt x="14" y="38"/>
                    <a:pt x="14" y="38"/>
                    <a:pt x="14" y="38"/>
                  </a:cubicBezTo>
                  <a:cubicBezTo>
                    <a:pt x="26" y="45"/>
                    <a:pt x="26" y="45"/>
                    <a:pt x="26" y="45"/>
                  </a:cubicBezTo>
                  <a:cubicBezTo>
                    <a:pt x="27" y="43"/>
                    <a:pt x="27" y="40"/>
                    <a:pt x="27" y="38"/>
                  </a:cubicBezTo>
                  <a:cubicBezTo>
                    <a:pt x="27" y="20"/>
                    <a:pt x="16" y="6"/>
                    <a:pt x="0" y="0"/>
                  </a:cubicBezTo>
                  <a:cubicBezTo>
                    <a:pt x="0" y="15"/>
                    <a:pt x="0" y="15"/>
                    <a:pt x="0" y="15"/>
                  </a:cubicBezTo>
                  <a:cubicBezTo>
                    <a:pt x="8" y="19"/>
                    <a:pt x="14" y="28"/>
                    <a:pt x="14"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54" name="Oval 72"/>
            <p:cNvSpPr>
              <a:spLocks noChangeArrowheads="1"/>
            </p:cNvSpPr>
            <p:nvPr/>
          </p:nvSpPr>
          <p:spPr bwMode="auto">
            <a:xfrm>
              <a:off x="4074630" y="4295542"/>
              <a:ext cx="37330" cy="3793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sp>
          <p:nvSpPr>
            <p:cNvPr id="155" name="Freeform 74"/>
            <p:cNvSpPr>
              <a:spLocks noEditPoints="1"/>
            </p:cNvSpPr>
            <p:nvPr/>
          </p:nvSpPr>
          <p:spPr bwMode="auto">
            <a:xfrm>
              <a:off x="3989733" y="4346612"/>
              <a:ext cx="207724" cy="391366"/>
            </a:xfrm>
            <a:custGeom>
              <a:avLst/>
              <a:gdLst/>
              <a:ahLst/>
              <a:cxnLst>
                <a:cxn ang="0">
                  <a:pos x="345" y="650"/>
                </a:cxn>
                <a:cxn ang="0">
                  <a:pos x="252" y="0"/>
                </a:cxn>
                <a:cxn ang="0">
                  <a:pos x="92" y="0"/>
                </a:cxn>
                <a:cxn ang="0">
                  <a:pos x="0" y="650"/>
                </a:cxn>
                <a:cxn ang="0">
                  <a:pos x="30" y="650"/>
                </a:cxn>
                <a:cxn ang="0">
                  <a:pos x="37" y="600"/>
                </a:cxn>
                <a:cxn ang="0">
                  <a:pos x="172" y="496"/>
                </a:cxn>
                <a:cxn ang="0">
                  <a:pos x="307" y="600"/>
                </a:cxn>
                <a:cxn ang="0">
                  <a:pos x="314" y="650"/>
                </a:cxn>
                <a:cxn ang="0">
                  <a:pos x="345" y="650"/>
                </a:cxn>
                <a:cxn ang="0">
                  <a:pos x="92" y="213"/>
                </a:cxn>
                <a:cxn ang="0">
                  <a:pos x="172" y="130"/>
                </a:cxn>
                <a:cxn ang="0">
                  <a:pos x="252" y="213"/>
                </a:cxn>
                <a:cxn ang="0">
                  <a:pos x="252" y="222"/>
                </a:cxn>
                <a:cxn ang="0">
                  <a:pos x="172" y="286"/>
                </a:cxn>
                <a:cxn ang="0">
                  <a:pos x="92" y="222"/>
                </a:cxn>
                <a:cxn ang="0">
                  <a:pos x="92" y="213"/>
                </a:cxn>
                <a:cxn ang="0">
                  <a:pos x="255" y="241"/>
                </a:cxn>
                <a:cxn ang="0">
                  <a:pos x="274" y="366"/>
                </a:cxn>
                <a:cxn ang="0">
                  <a:pos x="186" y="295"/>
                </a:cxn>
                <a:cxn ang="0">
                  <a:pos x="255" y="241"/>
                </a:cxn>
                <a:cxn ang="0">
                  <a:pos x="184" y="120"/>
                </a:cxn>
                <a:cxn ang="0">
                  <a:pos x="231" y="69"/>
                </a:cxn>
                <a:cxn ang="0">
                  <a:pos x="248" y="187"/>
                </a:cxn>
                <a:cxn ang="0">
                  <a:pos x="184" y="120"/>
                </a:cxn>
                <a:cxn ang="0">
                  <a:pos x="172" y="109"/>
                </a:cxn>
                <a:cxn ang="0">
                  <a:pos x="127" y="61"/>
                </a:cxn>
                <a:cxn ang="0">
                  <a:pos x="217" y="61"/>
                </a:cxn>
                <a:cxn ang="0">
                  <a:pos x="172" y="109"/>
                </a:cxn>
                <a:cxn ang="0">
                  <a:pos x="113" y="69"/>
                </a:cxn>
                <a:cxn ang="0">
                  <a:pos x="163" y="120"/>
                </a:cxn>
                <a:cxn ang="0">
                  <a:pos x="97" y="187"/>
                </a:cxn>
                <a:cxn ang="0">
                  <a:pos x="113" y="69"/>
                </a:cxn>
                <a:cxn ang="0">
                  <a:pos x="89" y="241"/>
                </a:cxn>
                <a:cxn ang="0">
                  <a:pos x="158" y="295"/>
                </a:cxn>
                <a:cxn ang="0">
                  <a:pos x="71" y="366"/>
                </a:cxn>
                <a:cxn ang="0">
                  <a:pos x="89" y="241"/>
                </a:cxn>
                <a:cxn ang="0">
                  <a:pos x="172" y="307"/>
                </a:cxn>
                <a:cxn ang="0">
                  <a:pos x="269" y="385"/>
                </a:cxn>
                <a:cxn ang="0">
                  <a:pos x="75" y="385"/>
                </a:cxn>
                <a:cxn ang="0">
                  <a:pos x="172" y="307"/>
                </a:cxn>
                <a:cxn ang="0">
                  <a:pos x="226" y="31"/>
                </a:cxn>
                <a:cxn ang="0">
                  <a:pos x="229" y="47"/>
                </a:cxn>
                <a:cxn ang="0">
                  <a:pos x="115" y="47"/>
                </a:cxn>
                <a:cxn ang="0">
                  <a:pos x="118" y="31"/>
                </a:cxn>
                <a:cxn ang="0">
                  <a:pos x="226" y="31"/>
                </a:cxn>
                <a:cxn ang="0">
                  <a:pos x="40" y="579"/>
                </a:cxn>
                <a:cxn ang="0">
                  <a:pos x="63" y="413"/>
                </a:cxn>
                <a:cxn ang="0">
                  <a:pos x="160" y="487"/>
                </a:cxn>
                <a:cxn ang="0">
                  <a:pos x="40" y="579"/>
                </a:cxn>
                <a:cxn ang="0">
                  <a:pos x="172" y="477"/>
                </a:cxn>
                <a:cxn ang="0">
                  <a:pos x="75" y="402"/>
                </a:cxn>
                <a:cxn ang="0">
                  <a:pos x="269" y="402"/>
                </a:cxn>
                <a:cxn ang="0">
                  <a:pos x="172" y="477"/>
                </a:cxn>
                <a:cxn ang="0">
                  <a:pos x="186" y="487"/>
                </a:cxn>
                <a:cxn ang="0">
                  <a:pos x="281" y="413"/>
                </a:cxn>
                <a:cxn ang="0">
                  <a:pos x="304" y="579"/>
                </a:cxn>
                <a:cxn ang="0">
                  <a:pos x="186" y="487"/>
                </a:cxn>
              </a:cxnLst>
              <a:rect l="0" t="0" r="r" b="b"/>
              <a:pathLst>
                <a:path w="345" h="650">
                  <a:moveTo>
                    <a:pt x="345" y="650"/>
                  </a:moveTo>
                  <a:lnTo>
                    <a:pt x="252" y="0"/>
                  </a:lnTo>
                  <a:lnTo>
                    <a:pt x="92" y="0"/>
                  </a:lnTo>
                  <a:lnTo>
                    <a:pt x="0" y="650"/>
                  </a:lnTo>
                  <a:lnTo>
                    <a:pt x="30" y="650"/>
                  </a:lnTo>
                  <a:lnTo>
                    <a:pt x="37" y="600"/>
                  </a:lnTo>
                  <a:lnTo>
                    <a:pt x="172" y="496"/>
                  </a:lnTo>
                  <a:lnTo>
                    <a:pt x="307" y="600"/>
                  </a:lnTo>
                  <a:lnTo>
                    <a:pt x="314" y="650"/>
                  </a:lnTo>
                  <a:lnTo>
                    <a:pt x="345" y="650"/>
                  </a:lnTo>
                  <a:moveTo>
                    <a:pt x="92" y="213"/>
                  </a:moveTo>
                  <a:lnTo>
                    <a:pt x="172" y="130"/>
                  </a:lnTo>
                  <a:lnTo>
                    <a:pt x="252" y="213"/>
                  </a:lnTo>
                  <a:lnTo>
                    <a:pt x="252" y="222"/>
                  </a:lnTo>
                  <a:lnTo>
                    <a:pt x="172" y="286"/>
                  </a:lnTo>
                  <a:lnTo>
                    <a:pt x="92" y="222"/>
                  </a:lnTo>
                  <a:lnTo>
                    <a:pt x="92" y="213"/>
                  </a:lnTo>
                  <a:moveTo>
                    <a:pt x="255" y="241"/>
                  </a:moveTo>
                  <a:lnTo>
                    <a:pt x="274" y="366"/>
                  </a:lnTo>
                  <a:lnTo>
                    <a:pt x="186" y="295"/>
                  </a:lnTo>
                  <a:lnTo>
                    <a:pt x="255" y="241"/>
                  </a:lnTo>
                  <a:moveTo>
                    <a:pt x="184" y="120"/>
                  </a:moveTo>
                  <a:lnTo>
                    <a:pt x="231" y="69"/>
                  </a:lnTo>
                  <a:lnTo>
                    <a:pt x="248" y="187"/>
                  </a:lnTo>
                  <a:lnTo>
                    <a:pt x="184" y="120"/>
                  </a:lnTo>
                  <a:moveTo>
                    <a:pt x="172" y="109"/>
                  </a:moveTo>
                  <a:lnTo>
                    <a:pt x="127" y="61"/>
                  </a:lnTo>
                  <a:lnTo>
                    <a:pt x="217" y="61"/>
                  </a:lnTo>
                  <a:lnTo>
                    <a:pt x="172" y="109"/>
                  </a:lnTo>
                  <a:moveTo>
                    <a:pt x="113" y="69"/>
                  </a:moveTo>
                  <a:lnTo>
                    <a:pt x="163" y="120"/>
                  </a:lnTo>
                  <a:lnTo>
                    <a:pt x="97" y="187"/>
                  </a:lnTo>
                  <a:lnTo>
                    <a:pt x="113" y="69"/>
                  </a:lnTo>
                  <a:moveTo>
                    <a:pt x="89" y="241"/>
                  </a:moveTo>
                  <a:lnTo>
                    <a:pt x="158" y="295"/>
                  </a:lnTo>
                  <a:lnTo>
                    <a:pt x="71" y="366"/>
                  </a:lnTo>
                  <a:lnTo>
                    <a:pt x="89" y="241"/>
                  </a:lnTo>
                  <a:moveTo>
                    <a:pt x="172" y="307"/>
                  </a:moveTo>
                  <a:lnTo>
                    <a:pt x="269" y="385"/>
                  </a:lnTo>
                  <a:lnTo>
                    <a:pt x="75" y="385"/>
                  </a:lnTo>
                  <a:lnTo>
                    <a:pt x="172" y="307"/>
                  </a:lnTo>
                  <a:moveTo>
                    <a:pt x="226" y="31"/>
                  </a:moveTo>
                  <a:lnTo>
                    <a:pt x="229" y="47"/>
                  </a:lnTo>
                  <a:lnTo>
                    <a:pt x="115" y="47"/>
                  </a:lnTo>
                  <a:lnTo>
                    <a:pt x="118" y="31"/>
                  </a:lnTo>
                  <a:lnTo>
                    <a:pt x="226" y="31"/>
                  </a:lnTo>
                  <a:moveTo>
                    <a:pt x="40" y="579"/>
                  </a:moveTo>
                  <a:lnTo>
                    <a:pt x="63" y="413"/>
                  </a:lnTo>
                  <a:lnTo>
                    <a:pt x="160" y="487"/>
                  </a:lnTo>
                  <a:lnTo>
                    <a:pt x="40" y="579"/>
                  </a:lnTo>
                  <a:moveTo>
                    <a:pt x="172" y="477"/>
                  </a:moveTo>
                  <a:lnTo>
                    <a:pt x="75" y="402"/>
                  </a:lnTo>
                  <a:lnTo>
                    <a:pt x="269" y="402"/>
                  </a:lnTo>
                  <a:lnTo>
                    <a:pt x="172" y="477"/>
                  </a:lnTo>
                  <a:moveTo>
                    <a:pt x="186" y="487"/>
                  </a:moveTo>
                  <a:lnTo>
                    <a:pt x="281" y="413"/>
                  </a:lnTo>
                  <a:lnTo>
                    <a:pt x="304" y="579"/>
                  </a:lnTo>
                  <a:lnTo>
                    <a:pt x="186" y="48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500">
                <a:solidFill>
                  <a:srgbClr val="0096D6"/>
                </a:solidFill>
              </a:endParaRPr>
            </a:p>
          </p:txBody>
        </p:sp>
      </p:grpSp>
      <p:pic>
        <p:nvPicPr>
          <p:cNvPr id="156" name="Picture 3" descr="C:\Users\dkurschn\AppData\Local\Microsoft\Windows\Temporary Internet Files\Content.IE5\3F0ADLEP\MC900441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5533" y="4075822"/>
            <a:ext cx="423669" cy="42344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3234" y="3692281"/>
            <a:ext cx="305277" cy="165920"/>
          </a:xfrm>
          <a:prstGeom prst="rect">
            <a:avLst/>
          </a:prstGeom>
          <a:noFill/>
          <a:ln w="9525">
            <a:noFill/>
            <a:miter lim="800000"/>
            <a:headEnd/>
            <a:tailEnd/>
          </a:ln>
          <a:effectLst/>
        </p:spPr>
      </p:pic>
      <p:grpSp>
        <p:nvGrpSpPr>
          <p:cNvPr id="158" name="wifi"/>
          <p:cNvGrpSpPr>
            <a:grpSpLocks noChangeAspect="1"/>
          </p:cNvGrpSpPr>
          <p:nvPr/>
        </p:nvGrpSpPr>
        <p:grpSpPr>
          <a:xfrm>
            <a:off x="4424132" y="3419396"/>
            <a:ext cx="179901" cy="147971"/>
            <a:chOff x="-4727575" y="5575300"/>
            <a:chExt cx="2906712" cy="2058988"/>
          </a:xfrm>
          <a:solidFill>
            <a:srgbClr val="88D9D7"/>
          </a:solidFill>
          <a:effectLst/>
        </p:grpSpPr>
        <p:sp>
          <p:nvSpPr>
            <p:cNvPr id="159" name="Freeform 10"/>
            <p:cNvSpPr>
              <a:spLocks/>
            </p:cNvSpPr>
            <p:nvPr/>
          </p:nvSpPr>
          <p:spPr bwMode="auto">
            <a:xfrm>
              <a:off x="-4727575" y="5575300"/>
              <a:ext cx="2906712" cy="795338"/>
            </a:xfrm>
            <a:custGeom>
              <a:avLst/>
              <a:gdLst>
                <a:gd name="T0" fmla="*/ 388 w 775"/>
                <a:gd name="T1" fmla="*/ 0 h 212"/>
                <a:gd name="T2" fmla="*/ 0 w 775"/>
                <a:gd name="T3" fmla="*/ 162 h 212"/>
                <a:gd name="T4" fmla="*/ 51 w 775"/>
                <a:gd name="T5" fmla="*/ 212 h 212"/>
                <a:gd name="T6" fmla="*/ 388 w 775"/>
                <a:gd name="T7" fmla="*/ 72 h 212"/>
                <a:gd name="T8" fmla="*/ 724 w 775"/>
                <a:gd name="T9" fmla="*/ 212 h 212"/>
                <a:gd name="T10" fmla="*/ 775 w 775"/>
                <a:gd name="T11" fmla="*/ 162 h 212"/>
                <a:gd name="T12" fmla="*/ 388 w 77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775" h="212">
                  <a:moveTo>
                    <a:pt x="388" y="0"/>
                  </a:moveTo>
                  <a:cubicBezTo>
                    <a:pt x="236" y="0"/>
                    <a:pt x="99" y="62"/>
                    <a:pt x="0" y="162"/>
                  </a:cubicBezTo>
                  <a:cubicBezTo>
                    <a:pt x="51" y="212"/>
                    <a:pt x="51" y="212"/>
                    <a:pt x="51" y="212"/>
                  </a:cubicBezTo>
                  <a:cubicBezTo>
                    <a:pt x="137" y="126"/>
                    <a:pt x="256" y="72"/>
                    <a:pt x="388" y="72"/>
                  </a:cubicBezTo>
                  <a:cubicBezTo>
                    <a:pt x="519" y="72"/>
                    <a:pt x="638" y="126"/>
                    <a:pt x="724" y="212"/>
                  </a:cubicBezTo>
                  <a:cubicBezTo>
                    <a:pt x="775" y="162"/>
                    <a:pt x="775" y="162"/>
                    <a:pt x="775" y="162"/>
                  </a:cubicBezTo>
                  <a:cubicBezTo>
                    <a:pt x="676" y="62"/>
                    <a:pt x="539" y="0"/>
                    <a:pt x="388" y="0"/>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60" name="Freeform 11"/>
            <p:cNvSpPr>
              <a:spLocks/>
            </p:cNvSpPr>
            <p:nvPr/>
          </p:nvSpPr>
          <p:spPr bwMode="auto">
            <a:xfrm>
              <a:off x="-4344988" y="6115050"/>
              <a:ext cx="2141537" cy="638175"/>
            </a:xfrm>
            <a:custGeom>
              <a:avLst/>
              <a:gdLst>
                <a:gd name="T0" fmla="*/ 0 w 571"/>
                <a:gd name="T1" fmla="*/ 119 h 170"/>
                <a:gd name="T2" fmla="*/ 51 w 571"/>
                <a:gd name="T3" fmla="*/ 170 h 170"/>
                <a:gd name="T4" fmla="*/ 286 w 571"/>
                <a:gd name="T5" fmla="*/ 72 h 170"/>
                <a:gd name="T6" fmla="*/ 520 w 571"/>
                <a:gd name="T7" fmla="*/ 170 h 170"/>
                <a:gd name="T8" fmla="*/ 571 w 571"/>
                <a:gd name="T9" fmla="*/ 119 h 170"/>
                <a:gd name="T10" fmla="*/ 286 w 571"/>
                <a:gd name="T11" fmla="*/ 0 h 170"/>
                <a:gd name="T12" fmla="*/ 0 w 571"/>
                <a:gd name="T13" fmla="*/ 119 h 170"/>
              </a:gdLst>
              <a:ahLst/>
              <a:cxnLst>
                <a:cxn ang="0">
                  <a:pos x="T0" y="T1"/>
                </a:cxn>
                <a:cxn ang="0">
                  <a:pos x="T2" y="T3"/>
                </a:cxn>
                <a:cxn ang="0">
                  <a:pos x="T4" y="T5"/>
                </a:cxn>
                <a:cxn ang="0">
                  <a:pos x="T6" y="T7"/>
                </a:cxn>
                <a:cxn ang="0">
                  <a:pos x="T8" y="T9"/>
                </a:cxn>
                <a:cxn ang="0">
                  <a:pos x="T10" y="T11"/>
                </a:cxn>
                <a:cxn ang="0">
                  <a:pos x="T12" y="T13"/>
                </a:cxn>
              </a:cxnLst>
              <a:rect l="0" t="0" r="r" b="b"/>
              <a:pathLst>
                <a:path w="571" h="170">
                  <a:moveTo>
                    <a:pt x="0" y="119"/>
                  </a:moveTo>
                  <a:cubicBezTo>
                    <a:pt x="51" y="170"/>
                    <a:pt x="51" y="170"/>
                    <a:pt x="51" y="170"/>
                  </a:cubicBezTo>
                  <a:cubicBezTo>
                    <a:pt x="111" y="110"/>
                    <a:pt x="194" y="72"/>
                    <a:pt x="286" y="72"/>
                  </a:cubicBezTo>
                  <a:cubicBezTo>
                    <a:pt x="377" y="72"/>
                    <a:pt x="460" y="110"/>
                    <a:pt x="520" y="170"/>
                  </a:cubicBezTo>
                  <a:cubicBezTo>
                    <a:pt x="571" y="119"/>
                    <a:pt x="571" y="119"/>
                    <a:pt x="571" y="119"/>
                  </a:cubicBezTo>
                  <a:cubicBezTo>
                    <a:pt x="498" y="46"/>
                    <a:pt x="397" y="0"/>
                    <a:pt x="286" y="0"/>
                  </a:cubicBezTo>
                  <a:cubicBezTo>
                    <a:pt x="174" y="0"/>
                    <a:pt x="73" y="46"/>
                    <a:pt x="0" y="119"/>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61" name="Freeform 12"/>
            <p:cNvSpPr>
              <a:spLocks/>
            </p:cNvSpPr>
            <p:nvPr/>
          </p:nvSpPr>
          <p:spPr bwMode="auto">
            <a:xfrm>
              <a:off x="-3962400" y="6656388"/>
              <a:ext cx="1376362" cy="479425"/>
            </a:xfrm>
            <a:custGeom>
              <a:avLst/>
              <a:gdLst>
                <a:gd name="T0" fmla="*/ 0 w 367"/>
                <a:gd name="T1" fmla="*/ 77 h 128"/>
                <a:gd name="T2" fmla="*/ 51 w 367"/>
                <a:gd name="T3" fmla="*/ 128 h 128"/>
                <a:gd name="T4" fmla="*/ 51 w 367"/>
                <a:gd name="T5" fmla="*/ 128 h 128"/>
                <a:gd name="T6" fmla="*/ 174 w 367"/>
                <a:gd name="T7" fmla="*/ 72 h 128"/>
                <a:gd name="T8" fmla="*/ 184 w 367"/>
                <a:gd name="T9" fmla="*/ 72 h 128"/>
                <a:gd name="T10" fmla="*/ 193 w 367"/>
                <a:gd name="T11" fmla="*/ 72 h 128"/>
                <a:gd name="T12" fmla="*/ 316 w 367"/>
                <a:gd name="T13" fmla="*/ 128 h 128"/>
                <a:gd name="T14" fmla="*/ 316 w 367"/>
                <a:gd name="T15" fmla="*/ 128 h 128"/>
                <a:gd name="T16" fmla="*/ 367 w 367"/>
                <a:gd name="T17" fmla="*/ 77 h 128"/>
                <a:gd name="T18" fmla="*/ 184 w 367"/>
                <a:gd name="T19" fmla="*/ 0 h 128"/>
                <a:gd name="T20" fmla="*/ 0 w 367"/>
                <a:gd name="T21"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8">
                  <a:moveTo>
                    <a:pt x="0" y="77"/>
                  </a:moveTo>
                  <a:cubicBezTo>
                    <a:pt x="51" y="128"/>
                    <a:pt x="51" y="128"/>
                    <a:pt x="51" y="128"/>
                  </a:cubicBezTo>
                  <a:cubicBezTo>
                    <a:pt x="51" y="128"/>
                    <a:pt x="51" y="128"/>
                    <a:pt x="51" y="128"/>
                  </a:cubicBezTo>
                  <a:cubicBezTo>
                    <a:pt x="82" y="96"/>
                    <a:pt x="126" y="75"/>
                    <a:pt x="174" y="72"/>
                  </a:cubicBezTo>
                  <a:cubicBezTo>
                    <a:pt x="177" y="72"/>
                    <a:pt x="180" y="72"/>
                    <a:pt x="184" y="72"/>
                  </a:cubicBezTo>
                  <a:cubicBezTo>
                    <a:pt x="187" y="72"/>
                    <a:pt x="190" y="72"/>
                    <a:pt x="193" y="72"/>
                  </a:cubicBezTo>
                  <a:cubicBezTo>
                    <a:pt x="241" y="75"/>
                    <a:pt x="285" y="96"/>
                    <a:pt x="316" y="128"/>
                  </a:cubicBezTo>
                  <a:cubicBezTo>
                    <a:pt x="316" y="128"/>
                    <a:pt x="316" y="128"/>
                    <a:pt x="316" y="128"/>
                  </a:cubicBezTo>
                  <a:cubicBezTo>
                    <a:pt x="367" y="77"/>
                    <a:pt x="367" y="77"/>
                    <a:pt x="367" y="77"/>
                  </a:cubicBezTo>
                  <a:cubicBezTo>
                    <a:pt x="320" y="30"/>
                    <a:pt x="255" y="0"/>
                    <a:pt x="184" y="0"/>
                  </a:cubicBezTo>
                  <a:cubicBezTo>
                    <a:pt x="112" y="0"/>
                    <a:pt x="47" y="30"/>
                    <a:pt x="0" y="77"/>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62" name="Freeform 13"/>
            <p:cNvSpPr>
              <a:spLocks/>
            </p:cNvSpPr>
            <p:nvPr/>
          </p:nvSpPr>
          <p:spPr bwMode="auto">
            <a:xfrm>
              <a:off x="-3579813" y="7196138"/>
              <a:ext cx="611187" cy="438150"/>
            </a:xfrm>
            <a:custGeom>
              <a:avLst/>
              <a:gdLst>
                <a:gd name="T0" fmla="*/ 0 w 163"/>
                <a:gd name="T1" fmla="*/ 35 h 117"/>
                <a:gd name="T2" fmla="*/ 51 w 163"/>
                <a:gd name="T3" fmla="*/ 86 h 117"/>
                <a:gd name="T4" fmla="*/ 82 w 163"/>
                <a:gd name="T5" fmla="*/ 117 h 117"/>
                <a:gd name="T6" fmla="*/ 112 w 163"/>
                <a:gd name="T7" fmla="*/ 86 h 117"/>
                <a:gd name="T8" fmla="*/ 163 w 163"/>
                <a:gd name="T9" fmla="*/ 35 h 117"/>
                <a:gd name="T10" fmla="*/ 82 w 163"/>
                <a:gd name="T11" fmla="*/ 0 h 117"/>
                <a:gd name="T12" fmla="*/ 0 w 163"/>
                <a:gd name="T13" fmla="*/ 35 h 117"/>
              </a:gdLst>
              <a:ahLst/>
              <a:cxnLst>
                <a:cxn ang="0">
                  <a:pos x="T0" y="T1"/>
                </a:cxn>
                <a:cxn ang="0">
                  <a:pos x="T2" y="T3"/>
                </a:cxn>
                <a:cxn ang="0">
                  <a:pos x="T4" y="T5"/>
                </a:cxn>
                <a:cxn ang="0">
                  <a:pos x="T6" y="T7"/>
                </a:cxn>
                <a:cxn ang="0">
                  <a:pos x="T8" y="T9"/>
                </a:cxn>
                <a:cxn ang="0">
                  <a:pos x="T10" y="T11"/>
                </a:cxn>
                <a:cxn ang="0">
                  <a:pos x="T12" y="T13"/>
                </a:cxn>
              </a:cxnLst>
              <a:rect l="0" t="0" r="r" b="b"/>
              <a:pathLst>
                <a:path w="163" h="117">
                  <a:moveTo>
                    <a:pt x="0" y="35"/>
                  </a:moveTo>
                  <a:cubicBezTo>
                    <a:pt x="51" y="86"/>
                    <a:pt x="51" y="86"/>
                    <a:pt x="51" y="86"/>
                  </a:cubicBezTo>
                  <a:cubicBezTo>
                    <a:pt x="82" y="117"/>
                    <a:pt x="82" y="117"/>
                    <a:pt x="82" y="117"/>
                  </a:cubicBezTo>
                  <a:cubicBezTo>
                    <a:pt x="112" y="86"/>
                    <a:pt x="112" y="86"/>
                    <a:pt x="112" y="86"/>
                  </a:cubicBezTo>
                  <a:cubicBezTo>
                    <a:pt x="163" y="35"/>
                    <a:pt x="163" y="35"/>
                    <a:pt x="163" y="35"/>
                  </a:cubicBezTo>
                  <a:cubicBezTo>
                    <a:pt x="143" y="13"/>
                    <a:pt x="114" y="0"/>
                    <a:pt x="82" y="0"/>
                  </a:cubicBezTo>
                  <a:cubicBezTo>
                    <a:pt x="49" y="0"/>
                    <a:pt x="20" y="13"/>
                    <a:pt x="0" y="35"/>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grpSp>
      <p:grpSp>
        <p:nvGrpSpPr>
          <p:cNvPr id="163" name="wifi"/>
          <p:cNvGrpSpPr>
            <a:grpSpLocks noChangeAspect="1"/>
          </p:cNvGrpSpPr>
          <p:nvPr/>
        </p:nvGrpSpPr>
        <p:grpSpPr>
          <a:xfrm>
            <a:off x="4551117" y="3543574"/>
            <a:ext cx="179901" cy="147971"/>
            <a:chOff x="-4727575" y="5575300"/>
            <a:chExt cx="2906712" cy="2058988"/>
          </a:xfrm>
          <a:solidFill>
            <a:srgbClr val="88D9D7"/>
          </a:solidFill>
          <a:effectLst/>
        </p:grpSpPr>
        <p:sp>
          <p:nvSpPr>
            <p:cNvPr id="164" name="Freeform 10"/>
            <p:cNvSpPr>
              <a:spLocks/>
            </p:cNvSpPr>
            <p:nvPr/>
          </p:nvSpPr>
          <p:spPr bwMode="auto">
            <a:xfrm>
              <a:off x="-4727575" y="5575300"/>
              <a:ext cx="2906712" cy="795338"/>
            </a:xfrm>
            <a:custGeom>
              <a:avLst/>
              <a:gdLst>
                <a:gd name="T0" fmla="*/ 388 w 775"/>
                <a:gd name="T1" fmla="*/ 0 h 212"/>
                <a:gd name="T2" fmla="*/ 0 w 775"/>
                <a:gd name="T3" fmla="*/ 162 h 212"/>
                <a:gd name="T4" fmla="*/ 51 w 775"/>
                <a:gd name="T5" fmla="*/ 212 h 212"/>
                <a:gd name="T6" fmla="*/ 388 w 775"/>
                <a:gd name="T7" fmla="*/ 72 h 212"/>
                <a:gd name="T8" fmla="*/ 724 w 775"/>
                <a:gd name="T9" fmla="*/ 212 h 212"/>
                <a:gd name="T10" fmla="*/ 775 w 775"/>
                <a:gd name="T11" fmla="*/ 162 h 212"/>
                <a:gd name="T12" fmla="*/ 388 w 77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775" h="212">
                  <a:moveTo>
                    <a:pt x="388" y="0"/>
                  </a:moveTo>
                  <a:cubicBezTo>
                    <a:pt x="236" y="0"/>
                    <a:pt x="99" y="62"/>
                    <a:pt x="0" y="162"/>
                  </a:cubicBezTo>
                  <a:cubicBezTo>
                    <a:pt x="51" y="212"/>
                    <a:pt x="51" y="212"/>
                    <a:pt x="51" y="212"/>
                  </a:cubicBezTo>
                  <a:cubicBezTo>
                    <a:pt x="137" y="126"/>
                    <a:pt x="256" y="72"/>
                    <a:pt x="388" y="72"/>
                  </a:cubicBezTo>
                  <a:cubicBezTo>
                    <a:pt x="519" y="72"/>
                    <a:pt x="638" y="126"/>
                    <a:pt x="724" y="212"/>
                  </a:cubicBezTo>
                  <a:cubicBezTo>
                    <a:pt x="775" y="162"/>
                    <a:pt x="775" y="162"/>
                    <a:pt x="775" y="162"/>
                  </a:cubicBezTo>
                  <a:cubicBezTo>
                    <a:pt x="676" y="62"/>
                    <a:pt x="539" y="0"/>
                    <a:pt x="388" y="0"/>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65" name="Freeform 11"/>
            <p:cNvSpPr>
              <a:spLocks/>
            </p:cNvSpPr>
            <p:nvPr/>
          </p:nvSpPr>
          <p:spPr bwMode="auto">
            <a:xfrm>
              <a:off x="-4344988" y="6115050"/>
              <a:ext cx="2141537" cy="638175"/>
            </a:xfrm>
            <a:custGeom>
              <a:avLst/>
              <a:gdLst>
                <a:gd name="T0" fmla="*/ 0 w 571"/>
                <a:gd name="T1" fmla="*/ 119 h 170"/>
                <a:gd name="T2" fmla="*/ 51 w 571"/>
                <a:gd name="T3" fmla="*/ 170 h 170"/>
                <a:gd name="T4" fmla="*/ 286 w 571"/>
                <a:gd name="T5" fmla="*/ 72 h 170"/>
                <a:gd name="T6" fmla="*/ 520 w 571"/>
                <a:gd name="T7" fmla="*/ 170 h 170"/>
                <a:gd name="T8" fmla="*/ 571 w 571"/>
                <a:gd name="T9" fmla="*/ 119 h 170"/>
                <a:gd name="T10" fmla="*/ 286 w 571"/>
                <a:gd name="T11" fmla="*/ 0 h 170"/>
                <a:gd name="T12" fmla="*/ 0 w 571"/>
                <a:gd name="T13" fmla="*/ 119 h 170"/>
              </a:gdLst>
              <a:ahLst/>
              <a:cxnLst>
                <a:cxn ang="0">
                  <a:pos x="T0" y="T1"/>
                </a:cxn>
                <a:cxn ang="0">
                  <a:pos x="T2" y="T3"/>
                </a:cxn>
                <a:cxn ang="0">
                  <a:pos x="T4" y="T5"/>
                </a:cxn>
                <a:cxn ang="0">
                  <a:pos x="T6" y="T7"/>
                </a:cxn>
                <a:cxn ang="0">
                  <a:pos x="T8" y="T9"/>
                </a:cxn>
                <a:cxn ang="0">
                  <a:pos x="T10" y="T11"/>
                </a:cxn>
                <a:cxn ang="0">
                  <a:pos x="T12" y="T13"/>
                </a:cxn>
              </a:cxnLst>
              <a:rect l="0" t="0" r="r" b="b"/>
              <a:pathLst>
                <a:path w="571" h="170">
                  <a:moveTo>
                    <a:pt x="0" y="119"/>
                  </a:moveTo>
                  <a:cubicBezTo>
                    <a:pt x="51" y="170"/>
                    <a:pt x="51" y="170"/>
                    <a:pt x="51" y="170"/>
                  </a:cubicBezTo>
                  <a:cubicBezTo>
                    <a:pt x="111" y="110"/>
                    <a:pt x="194" y="72"/>
                    <a:pt x="286" y="72"/>
                  </a:cubicBezTo>
                  <a:cubicBezTo>
                    <a:pt x="377" y="72"/>
                    <a:pt x="460" y="110"/>
                    <a:pt x="520" y="170"/>
                  </a:cubicBezTo>
                  <a:cubicBezTo>
                    <a:pt x="571" y="119"/>
                    <a:pt x="571" y="119"/>
                    <a:pt x="571" y="119"/>
                  </a:cubicBezTo>
                  <a:cubicBezTo>
                    <a:pt x="498" y="46"/>
                    <a:pt x="397" y="0"/>
                    <a:pt x="286" y="0"/>
                  </a:cubicBezTo>
                  <a:cubicBezTo>
                    <a:pt x="174" y="0"/>
                    <a:pt x="73" y="46"/>
                    <a:pt x="0" y="119"/>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66" name="Freeform 12"/>
            <p:cNvSpPr>
              <a:spLocks/>
            </p:cNvSpPr>
            <p:nvPr/>
          </p:nvSpPr>
          <p:spPr bwMode="auto">
            <a:xfrm>
              <a:off x="-3962400" y="6656388"/>
              <a:ext cx="1376362" cy="479425"/>
            </a:xfrm>
            <a:custGeom>
              <a:avLst/>
              <a:gdLst>
                <a:gd name="T0" fmla="*/ 0 w 367"/>
                <a:gd name="T1" fmla="*/ 77 h 128"/>
                <a:gd name="T2" fmla="*/ 51 w 367"/>
                <a:gd name="T3" fmla="*/ 128 h 128"/>
                <a:gd name="T4" fmla="*/ 51 w 367"/>
                <a:gd name="T5" fmla="*/ 128 h 128"/>
                <a:gd name="T6" fmla="*/ 174 w 367"/>
                <a:gd name="T7" fmla="*/ 72 h 128"/>
                <a:gd name="T8" fmla="*/ 184 w 367"/>
                <a:gd name="T9" fmla="*/ 72 h 128"/>
                <a:gd name="T10" fmla="*/ 193 w 367"/>
                <a:gd name="T11" fmla="*/ 72 h 128"/>
                <a:gd name="T12" fmla="*/ 316 w 367"/>
                <a:gd name="T13" fmla="*/ 128 h 128"/>
                <a:gd name="T14" fmla="*/ 316 w 367"/>
                <a:gd name="T15" fmla="*/ 128 h 128"/>
                <a:gd name="T16" fmla="*/ 367 w 367"/>
                <a:gd name="T17" fmla="*/ 77 h 128"/>
                <a:gd name="T18" fmla="*/ 184 w 367"/>
                <a:gd name="T19" fmla="*/ 0 h 128"/>
                <a:gd name="T20" fmla="*/ 0 w 367"/>
                <a:gd name="T21"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8">
                  <a:moveTo>
                    <a:pt x="0" y="77"/>
                  </a:moveTo>
                  <a:cubicBezTo>
                    <a:pt x="51" y="128"/>
                    <a:pt x="51" y="128"/>
                    <a:pt x="51" y="128"/>
                  </a:cubicBezTo>
                  <a:cubicBezTo>
                    <a:pt x="51" y="128"/>
                    <a:pt x="51" y="128"/>
                    <a:pt x="51" y="128"/>
                  </a:cubicBezTo>
                  <a:cubicBezTo>
                    <a:pt x="82" y="96"/>
                    <a:pt x="126" y="75"/>
                    <a:pt x="174" y="72"/>
                  </a:cubicBezTo>
                  <a:cubicBezTo>
                    <a:pt x="177" y="72"/>
                    <a:pt x="180" y="72"/>
                    <a:pt x="184" y="72"/>
                  </a:cubicBezTo>
                  <a:cubicBezTo>
                    <a:pt x="187" y="72"/>
                    <a:pt x="190" y="72"/>
                    <a:pt x="193" y="72"/>
                  </a:cubicBezTo>
                  <a:cubicBezTo>
                    <a:pt x="241" y="75"/>
                    <a:pt x="285" y="96"/>
                    <a:pt x="316" y="128"/>
                  </a:cubicBezTo>
                  <a:cubicBezTo>
                    <a:pt x="316" y="128"/>
                    <a:pt x="316" y="128"/>
                    <a:pt x="316" y="128"/>
                  </a:cubicBezTo>
                  <a:cubicBezTo>
                    <a:pt x="367" y="77"/>
                    <a:pt x="367" y="77"/>
                    <a:pt x="367" y="77"/>
                  </a:cubicBezTo>
                  <a:cubicBezTo>
                    <a:pt x="320" y="30"/>
                    <a:pt x="255" y="0"/>
                    <a:pt x="184" y="0"/>
                  </a:cubicBezTo>
                  <a:cubicBezTo>
                    <a:pt x="112" y="0"/>
                    <a:pt x="47" y="30"/>
                    <a:pt x="0" y="77"/>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67" name="Freeform 13"/>
            <p:cNvSpPr>
              <a:spLocks/>
            </p:cNvSpPr>
            <p:nvPr/>
          </p:nvSpPr>
          <p:spPr bwMode="auto">
            <a:xfrm>
              <a:off x="-3579813" y="7196138"/>
              <a:ext cx="611187" cy="438150"/>
            </a:xfrm>
            <a:custGeom>
              <a:avLst/>
              <a:gdLst>
                <a:gd name="T0" fmla="*/ 0 w 163"/>
                <a:gd name="T1" fmla="*/ 35 h 117"/>
                <a:gd name="T2" fmla="*/ 51 w 163"/>
                <a:gd name="T3" fmla="*/ 86 h 117"/>
                <a:gd name="T4" fmla="*/ 82 w 163"/>
                <a:gd name="T5" fmla="*/ 117 h 117"/>
                <a:gd name="T6" fmla="*/ 112 w 163"/>
                <a:gd name="T7" fmla="*/ 86 h 117"/>
                <a:gd name="T8" fmla="*/ 163 w 163"/>
                <a:gd name="T9" fmla="*/ 35 h 117"/>
                <a:gd name="T10" fmla="*/ 82 w 163"/>
                <a:gd name="T11" fmla="*/ 0 h 117"/>
                <a:gd name="T12" fmla="*/ 0 w 163"/>
                <a:gd name="T13" fmla="*/ 35 h 117"/>
              </a:gdLst>
              <a:ahLst/>
              <a:cxnLst>
                <a:cxn ang="0">
                  <a:pos x="T0" y="T1"/>
                </a:cxn>
                <a:cxn ang="0">
                  <a:pos x="T2" y="T3"/>
                </a:cxn>
                <a:cxn ang="0">
                  <a:pos x="T4" y="T5"/>
                </a:cxn>
                <a:cxn ang="0">
                  <a:pos x="T6" y="T7"/>
                </a:cxn>
                <a:cxn ang="0">
                  <a:pos x="T8" y="T9"/>
                </a:cxn>
                <a:cxn ang="0">
                  <a:pos x="T10" y="T11"/>
                </a:cxn>
                <a:cxn ang="0">
                  <a:pos x="T12" y="T13"/>
                </a:cxn>
              </a:cxnLst>
              <a:rect l="0" t="0" r="r" b="b"/>
              <a:pathLst>
                <a:path w="163" h="117">
                  <a:moveTo>
                    <a:pt x="0" y="35"/>
                  </a:moveTo>
                  <a:cubicBezTo>
                    <a:pt x="51" y="86"/>
                    <a:pt x="51" y="86"/>
                    <a:pt x="51" y="86"/>
                  </a:cubicBezTo>
                  <a:cubicBezTo>
                    <a:pt x="82" y="117"/>
                    <a:pt x="82" y="117"/>
                    <a:pt x="82" y="117"/>
                  </a:cubicBezTo>
                  <a:cubicBezTo>
                    <a:pt x="112" y="86"/>
                    <a:pt x="112" y="86"/>
                    <a:pt x="112" y="86"/>
                  </a:cubicBezTo>
                  <a:cubicBezTo>
                    <a:pt x="163" y="35"/>
                    <a:pt x="163" y="35"/>
                    <a:pt x="163" y="35"/>
                  </a:cubicBezTo>
                  <a:cubicBezTo>
                    <a:pt x="143" y="13"/>
                    <a:pt x="114" y="0"/>
                    <a:pt x="82" y="0"/>
                  </a:cubicBezTo>
                  <a:cubicBezTo>
                    <a:pt x="49" y="0"/>
                    <a:pt x="20" y="13"/>
                    <a:pt x="0" y="35"/>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grpSp>
      <p:grpSp>
        <p:nvGrpSpPr>
          <p:cNvPr id="168" name="wifi"/>
          <p:cNvGrpSpPr>
            <a:grpSpLocks noChangeAspect="1"/>
          </p:cNvGrpSpPr>
          <p:nvPr/>
        </p:nvGrpSpPr>
        <p:grpSpPr>
          <a:xfrm>
            <a:off x="4293577" y="3543574"/>
            <a:ext cx="179901" cy="147971"/>
            <a:chOff x="-4727575" y="5575300"/>
            <a:chExt cx="2906712" cy="2058988"/>
          </a:xfrm>
          <a:solidFill>
            <a:srgbClr val="88D9D7"/>
          </a:solidFill>
          <a:effectLst/>
        </p:grpSpPr>
        <p:sp>
          <p:nvSpPr>
            <p:cNvPr id="169" name="Freeform 10"/>
            <p:cNvSpPr>
              <a:spLocks/>
            </p:cNvSpPr>
            <p:nvPr/>
          </p:nvSpPr>
          <p:spPr bwMode="auto">
            <a:xfrm>
              <a:off x="-4727575" y="5575300"/>
              <a:ext cx="2906712" cy="795338"/>
            </a:xfrm>
            <a:custGeom>
              <a:avLst/>
              <a:gdLst>
                <a:gd name="T0" fmla="*/ 388 w 775"/>
                <a:gd name="T1" fmla="*/ 0 h 212"/>
                <a:gd name="T2" fmla="*/ 0 w 775"/>
                <a:gd name="T3" fmla="*/ 162 h 212"/>
                <a:gd name="T4" fmla="*/ 51 w 775"/>
                <a:gd name="T5" fmla="*/ 212 h 212"/>
                <a:gd name="T6" fmla="*/ 388 w 775"/>
                <a:gd name="T7" fmla="*/ 72 h 212"/>
                <a:gd name="T8" fmla="*/ 724 w 775"/>
                <a:gd name="T9" fmla="*/ 212 h 212"/>
                <a:gd name="T10" fmla="*/ 775 w 775"/>
                <a:gd name="T11" fmla="*/ 162 h 212"/>
                <a:gd name="T12" fmla="*/ 388 w 77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775" h="212">
                  <a:moveTo>
                    <a:pt x="388" y="0"/>
                  </a:moveTo>
                  <a:cubicBezTo>
                    <a:pt x="236" y="0"/>
                    <a:pt x="99" y="62"/>
                    <a:pt x="0" y="162"/>
                  </a:cubicBezTo>
                  <a:cubicBezTo>
                    <a:pt x="51" y="212"/>
                    <a:pt x="51" y="212"/>
                    <a:pt x="51" y="212"/>
                  </a:cubicBezTo>
                  <a:cubicBezTo>
                    <a:pt x="137" y="126"/>
                    <a:pt x="256" y="72"/>
                    <a:pt x="388" y="72"/>
                  </a:cubicBezTo>
                  <a:cubicBezTo>
                    <a:pt x="519" y="72"/>
                    <a:pt x="638" y="126"/>
                    <a:pt x="724" y="212"/>
                  </a:cubicBezTo>
                  <a:cubicBezTo>
                    <a:pt x="775" y="162"/>
                    <a:pt x="775" y="162"/>
                    <a:pt x="775" y="162"/>
                  </a:cubicBezTo>
                  <a:cubicBezTo>
                    <a:pt x="676" y="62"/>
                    <a:pt x="539" y="0"/>
                    <a:pt x="388" y="0"/>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70" name="Freeform 11"/>
            <p:cNvSpPr>
              <a:spLocks/>
            </p:cNvSpPr>
            <p:nvPr/>
          </p:nvSpPr>
          <p:spPr bwMode="auto">
            <a:xfrm>
              <a:off x="-4344988" y="6115050"/>
              <a:ext cx="2141537" cy="638175"/>
            </a:xfrm>
            <a:custGeom>
              <a:avLst/>
              <a:gdLst>
                <a:gd name="T0" fmla="*/ 0 w 571"/>
                <a:gd name="T1" fmla="*/ 119 h 170"/>
                <a:gd name="T2" fmla="*/ 51 w 571"/>
                <a:gd name="T3" fmla="*/ 170 h 170"/>
                <a:gd name="T4" fmla="*/ 286 w 571"/>
                <a:gd name="T5" fmla="*/ 72 h 170"/>
                <a:gd name="T6" fmla="*/ 520 w 571"/>
                <a:gd name="T7" fmla="*/ 170 h 170"/>
                <a:gd name="T8" fmla="*/ 571 w 571"/>
                <a:gd name="T9" fmla="*/ 119 h 170"/>
                <a:gd name="T10" fmla="*/ 286 w 571"/>
                <a:gd name="T11" fmla="*/ 0 h 170"/>
                <a:gd name="T12" fmla="*/ 0 w 571"/>
                <a:gd name="T13" fmla="*/ 119 h 170"/>
              </a:gdLst>
              <a:ahLst/>
              <a:cxnLst>
                <a:cxn ang="0">
                  <a:pos x="T0" y="T1"/>
                </a:cxn>
                <a:cxn ang="0">
                  <a:pos x="T2" y="T3"/>
                </a:cxn>
                <a:cxn ang="0">
                  <a:pos x="T4" y="T5"/>
                </a:cxn>
                <a:cxn ang="0">
                  <a:pos x="T6" y="T7"/>
                </a:cxn>
                <a:cxn ang="0">
                  <a:pos x="T8" y="T9"/>
                </a:cxn>
                <a:cxn ang="0">
                  <a:pos x="T10" y="T11"/>
                </a:cxn>
                <a:cxn ang="0">
                  <a:pos x="T12" y="T13"/>
                </a:cxn>
              </a:cxnLst>
              <a:rect l="0" t="0" r="r" b="b"/>
              <a:pathLst>
                <a:path w="571" h="170">
                  <a:moveTo>
                    <a:pt x="0" y="119"/>
                  </a:moveTo>
                  <a:cubicBezTo>
                    <a:pt x="51" y="170"/>
                    <a:pt x="51" y="170"/>
                    <a:pt x="51" y="170"/>
                  </a:cubicBezTo>
                  <a:cubicBezTo>
                    <a:pt x="111" y="110"/>
                    <a:pt x="194" y="72"/>
                    <a:pt x="286" y="72"/>
                  </a:cubicBezTo>
                  <a:cubicBezTo>
                    <a:pt x="377" y="72"/>
                    <a:pt x="460" y="110"/>
                    <a:pt x="520" y="170"/>
                  </a:cubicBezTo>
                  <a:cubicBezTo>
                    <a:pt x="571" y="119"/>
                    <a:pt x="571" y="119"/>
                    <a:pt x="571" y="119"/>
                  </a:cubicBezTo>
                  <a:cubicBezTo>
                    <a:pt x="498" y="46"/>
                    <a:pt x="397" y="0"/>
                    <a:pt x="286" y="0"/>
                  </a:cubicBezTo>
                  <a:cubicBezTo>
                    <a:pt x="174" y="0"/>
                    <a:pt x="73" y="46"/>
                    <a:pt x="0" y="119"/>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71" name="Freeform 12"/>
            <p:cNvSpPr>
              <a:spLocks/>
            </p:cNvSpPr>
            <p:nvPr/>
          </p:nvSpPr>
          <p:spPr bwMode="auto">
            <a:xfrm>
              <a:off x="-3962400" y="6656388"/>
              <a:ext cx="1376362" cy="479425"/>
            </a:xfrm>
            <a:custGeom>
              <a:avLst/>
              <a:gdLst>
                <a:gd name="T0" fmla="*/ 0 w 367"/>
                <a:gd name="T1" fmla="*/ 77 h 128"/>
                <a:gd name="T2" fmla="*/ 51 w 367"/>
                <a:gd name="T3" fmla="*/ 128 h 128"/>
                <a:gd name="T4" fmla="*/ 51 w 367"/>
                <a:gd name="T5" fmla="*/ 128 h 128"/>
                <a:gd name="T6" fmla="*/ 174 w 367"/>
                <a:gd name="T7" fmla="*/ 72 h 128"/>
                <a:gd name="T8" fmla="*/ 184 w 367"/>
                <a:gd name="T9" fmla="*/ 72 h 128"/>
                <a:gd name="T10" fmla="*/ 193 w 367"/>
                <a:gd name="T11" fmla="*/ 72 h 128"/>
                <a:gd name="T12" fmla="*/ 316 w 367"/>
                <a:gd name="T13" fmla="*/ 128 h 128"/>
                <a:gd name="T14" fmla="*/ 316 w 367"/>
                <a:gd name="T15" fmla="*/ 128 h 128"/>
                <a:gd name="T16" fmla="*/ 367 w 367"/>
                <a:gd name="T17" fmla="*/ 77 h 128"/>
                <a:gd name="T18" fmla="*/ 184 w 367"/>
                <a:gd name="T19" fmla="*/ 0 h 128"/>
                <a:gd name="T20" fmla="*/ 0 w 367"/>
                <a:gd name="T21"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8">
                  <a:moveTo>
                    <a:pt x="0" y="77"/>
                  </a:moveTo>
                  <a:cubicBezTo>
                    <a:pt x="51" y="128"/>
                    <a:pt x="51" y="128"/>
                    <a:pt x="51" y="128"/>
                  </a:cubicBezTo>
                  <a:cubicBezTo>
                    <a:pt x="51" y="128"/>
                    <a:pt x="51" y="128"/>
                    <a:pt x="51" y="128"/>
                  </a:cubicBezTo>
                  <a:cubicBezTo>
                    <a:pt x="82" y="96"/>
                    <a:pt x="126" y="75"/>
                    <a:pt x="174" y="72"/>
                  </a:cubicBezTo>
                  <a:cubicBezTo>
                    <a:pt x="177" y="72"/>
                    <a:pt x="180" y="72"/>
                    <a:pt x="184" y="72"/>
                  </a:cubicBezTo>
                  <a:cubicBezTo>
                    <a:pt x="187" y="72"/>
                    <a:pt x="190" y="72"/>
                    <a:pt x="193" y="72"/>
                  </a:cubicBezTo>
                  <a:cubicBezTo>
                    <a:pt x="241" y="75"/>
                    <a:pt x="285" y="96"/>
                    <a:pt x="316" y="128"/>
                  </a:cubicBezTo>
                  <a:cubicBezTo>
                    <a:pt x="316" y="128"/>
                    <a:pt x="316" y="128"/>
                    <a:pt x="316" y="128"/>
                  </a:cubicBezTo>
                  <a:cubicBezTo>
                    <a:pt x="367" y="77"/>
                    <a:pt x="367" y="77"/>
                    <a:pt x="367" y="77"/>
                  </a:cubicBezTo>
                  <a:cubicBezTo>
                    <a:pt x="320" y="30"/>
                    <a:pt x="255" y="0"/>
                    <a:pt x="184" y="0"/>
                  </a:cubicBezTo>
                  <a:cubicBezTo>
                    <a:pt x="112" y="0"/>
                    <a:pt x="47" y="30"/>
                    <a:pt x="0" y="77"/>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sp>
          <p:nvSpPr>
            <p:cNvPr id="172" name="Freeform 13"/>
            <p:cNvSpPr>
              <a:spLocks/>
            </p:cNvSpPr>
            <p:nvPr/>
          </p:nvSpPr>
          <p:spPr bwMode="auto">
            <a:xfrm>
              <a:off x="-3579813" y="7196138"/>
              <a:ext cx="611187" cy="438150"/>
            </a:xfrm>
            <a:custGeom>
              <a:avLst/>
              <a:gdLst>
                <a:gd name="T0" fmla="*/ 0 w 163"/>
                <a:gd name="T1" fmla="*/ 35 h 117"/>
                <a:gd name="T2" fmla="*/ 51 w 163"/>
                <a:gd name="T3" fmla="*/ 86 h 117"/>
                <a:gd name="T4" fmla="*/ 82 w 163"/>
                <a:gd name="T5" fmla="*/ 117 h 117"/>
                <a:gd name="T6" fmla="*/ 112 w 163"/>
                <a:gd name="T7" fmla="*/ 86 h 117"/>
                <a:gd name="T8" fmla="*/ 163 w 163"/>
                <a:gd name="T9" fmla="*/ 35 h 117"/>
                <a:gd name="T10" fmla="*/ 82 w 163"/>
                <a:gd name="T11" fmla="*/ 0 h 117"/>
                <a:gd name="T12" fmla="*/ 0 w 163"/>
                <a:gd name="T13" fmla="*/ 35 h 117"/>
              </a:gdLst>
              <a:ahLst/>
              <a:cxnLst>
                <a:cxn ang="0">
                  <a:pos x="T0" y="T1"/>
                </a:cxn>
                <a:cxn ang="0">
                  <a:pos x="T2" y="T3"/>
                </a:cxn>
                <a:cxn ang="0">
                  <a:pos x="T4" y="T5"/>
                </a:cxn>
                <a:cxn ang="0">
                  <a:pos x="T6" y="T7"/>
                </a:cxn>
                <a:cxn ang="0">
                  <a:pos x="T8" y="T9"/>
                </a:cxn>
                <a:cxn ang="0">
                  <a:pos x="T10" y="T11"/>
                </a:cxn>
                <a:cxn ang="0">
                  <a:pos x="T12" y="T13"/>
                </a:cxn>
              </a:cxnLst>
              <a:rect l="0" t="0" r="r" b="b"/>
              <a:pathLst>
                <a:path w="163" h="117">
                  <a:moveTo>
                    <a:pt x="0" y="35"/>
                  </a:moveTo>
                  <a:cubicBezTo>
                    <a:pt x="51" y="86"/>
                    <a:pt x="51" y="86"/>
                    <a:pt x="51" y="86"/>
                  </a:cubicBezTo>
                  <a:cubicBezTo>
                    <a:pt x="82" y="117"/>
                    <a:pt x="82" y="117"/>
                    <a:pt x="82" y="117"/>
                  </a:cubicBezTo>
                  <a:cubicBezTo>
                    <a:pt x="112" y="86"/>
                    <a:pt x="112" y="86"/>
                    <a:pt x="112" y="86"/>
                  </a:cubicBezTo>
                  <a:cubicBezTo>
                    <a:pt x="163" y="35"/>
                    <a:pt x="163" y="35"/>
                    <a:pt x="163" y="35"/>
                  </a:cubicBezTo>
                  <a:cubicBezTo>
                    <a:pt x="143" y="13"/>
                    <a:pt x="114" y="0"/>
                    <a:pt x="82" y="0"/>
                  </a:cubicBezTo>
                  <a:cubicBezTo>
                    <a:pt x="49" y="0"/>
                    <a:pt x="20" y="13"/>
                    <a:pt x="0" y="35"/>
                  </a:cubicBezTo>
                  <a:close/>
                </a:path>
              </a:pathLst>
            </a:custGeom>
            <a:grpFill/>
            <a:ln w="3175" cmpd="sng">
              <a:noFill/>
              <a:round/>
              <a:headEnd/>
              <a:tailEnd/>
            </a:ln>
            <a:effectLst/>
            <a:extLst/>
          </p:spPr>
          <p:txBody>
            <a:bodyPr rtlCol="0" anchor="ctr"/>
            <a:lstStyle/>
            <a:p>
              <a:pPr algn="ctr" defTabSz="514212">
                <a:lnSpc>
                  <a:spcPct val="90000"/>
                </a:lnSpc>
                <a:defRPr/>
              </a:pPr>
              <a:endParaRPr lang="en-US" sz="1100" kern="0" dirty="0">
                <a:solidFill>
                  <a:srgbClr val="FFFFFF"/>
                </a:solidFill>
                <a:latin typeface="Arial"/>
              </a:endParaRPr>
            </a:p>
          </p:txBody>
        </p:sp>
      </p:grpSp>
      <p:sp>
        <p:nvSpPr>
          <p:cNvPr id="184" name="TextBox 183"/>
          <p:cNvSpPr txBox="1"/>
          <p:nvPr/>
        </p:nvSpPr>
        <p:spPr>
          <a:xfrm>
            <a:off x="5422638" y="4390453"/>
            <a:ext cx="3333597" cy="307726"/>
          </a:xfrm>
          <a:prstGeom prst="rect">
            <a:avLst/>
          </a:prstGeom>
          <a:noFill/>
        </p:spPr>
        <p:txBody>
          <a:bodyPr wrap="square" lIns="91388" tIns="45695" rIns="91388" bIns="45695" rtlCol="0">
            <a:spAutoFit/>
          </a:bodyPr>
          <a:lstStyle/>
          <a:p>
            <a:pPr algn="ctr"/>
            <a:r>
              <a:rPr lang="en-US" sz="1400" dirty="0">
                <a:solidFill>
                  <a:srgbClr val="CCFF66"/>
                </a:solidFill>
              </a:rPr>
              <a:t>Cisco Evolved Programmable Network</a:t>
            </a:r>
          </a:p>
        </p:txBody>
      </p:sp>
      <p:sp>
        <p:nvSpPr>
          <p:cNvPr id="185" name="Rounded Rectangle 184"/>
          <p:cNvSpPr/>
          <p:nvPr/>
        </p:nvSpPr>
        <p:spPr>
          <a:xfrm>
            <a:off x="6574849" y="3638685"/>
            <a:ext cx="917485" cy="747005"/>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86" name="TextBox 185"/>
          <p:cNvSpPr txBox="1"/>
          <p:nvPr/>
        </p:nvSpPr>
        <p:spPr>
          <a:xfrm>
            <a:off x="6562328" y="4122707"/>
            <a:ext cx="918490" cy="258492"/>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200" kern="0" dirty="0">
                <a:solidFill>
                  <a:schemeClr val="bg2"/>
                </a:solidFill>
                <a:cs typeface="Arial" charset="0"/>
              </a:rPr>
              <a:t>Storage</a:t>
            </a:r>
          </a:p>
        </p:txBody>
      </p:sp>
      <p:sp>
        <p:nvSpPr>
          <p:cNvPr id="187" name="Rounded Rectangle 186"/>
          <p:cNvSpPr/>
          <p:nvPr/>
        </p:nvSpPr>
        <p:spPr>
          <a:xfrm>
            <a:off x="7610388" y="3638685"/>
            <a:ext cx="917485" cy="747005"/>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88" name="TextBox 187"/>
          <p:cNvSpPr txBox="1"/>
          <p:nvPr/>
        </p:nvSpPr>
        <p:spPr>
          <a:xfrm>
            <a:off x="7613554" y="4105466"/>
            <a:ext cx="918490" cy="258492"/>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200" kern="0" dirty="0">
                <a:solidFill>
                  <a:schemeClr val="bg2"/>
                </a:solidFill>
                <a:cs typeface="Arial" charset="0"/>
              </a:rPr>
              <a:t>Compute</a:t>
            </a:r>
          </a:p>
        </p:txBody>
      </p:sp>
      <p:sp>
        <p:nvSpPr>
          <p:cNvPr id="189" name="Rounded Rectangle 188"/>
          <p:cNvSpPr/>
          <p:nvPr/>
        </p:nvSpPr>
        <p:spPr>
          <a:xfrm>
            <a:off x="5533007" y="3638685"/>
            <a:ext cx="917485" cy="747005"/>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90" name="TextBox 189"/>
          <p:cNvSpPr txBox="1"/>
          <p:nvPr/>
        </p:nvSpPr>
        <p:spPr>
          <a:xfrm>
            <a:off x="5538787" y="4122707"/>
            <a:ext cx="918490" cy="258492"/>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200" kern="0" dirty="0">
                <a:solidFill>
                  <a:schemeClr val="bg2"/>
                </a:solidFill>
                <a:cs typeface="Arial" charset="0"/>
              </a:rPr>
              <a:t>Network</a:t>
            </a:r>
          </a:p>
        </p:txBody>
      </p:sp>
      <p:pic>
        <p:nvPicPr>
          <p:cNvPr id="191" name="Picture 190" descr="worl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516" y="3682205"/>
            <a:ext cx="468655" cy="474302"/>
          </a:xfrm>
          <a:prstGeom prst="rect">
            <a:avLst/>
          </a:prstGeom>
        </p:spPr>
      </p:pic>
      <p:pic>
        <p:nvPicPr>
          <p:cNvPr id="192" name="Picture 191" descr="storag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5537" y="3670910"/>
            <a:ext cx="457363" cy="496887"/>
          </a:xfrm>
          <a:prstGeom prst="rect">
            <a:avLst/>
          </a:prstGeom>
        </p:spPr>
      </p:pic>
      <p:pic>
        <p:nvPicPr>
          <p:cNvPr id="193" name="Picture 192" descr="compu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6232" y="3682205"/>
            <a:ext cx="474301" cy="474302"/>
          </a:xfrm>
          <a:prstGeom prst="rect">
            <a:avLst/>
          </a:prstGeom>
        </p:spPr>
      </p:pic>
      <p:sp>
        <p:nvSpPr>
          <p:cNvPr id="194" name="Rounded Rectangle 193"/>
          <p:cNvSpPr/>
          <p:nvPr/>
        </p:nvSpPr>
        <p:spPr>
          <a:xfrm>
            <a:off x="5756506" y="705032"/>
            <a:ext cx="2650365" cy="937785"/>
          </a:xfrm>
          <a:prstGeom prst="roundRect">
            <a:avLst>
              <a:gd name="adj" fmla="val 6479"/>
            </a:avLst>
          </a:prstGeom>
          <a:gradFill flip="none" rotWithShape="1">
            <a:gsLst>
              <a:gs pos="51000">
                <a:srgbClr val="288481"/>
              </a:gs>
              <a:gs pos="100000">
                <a:srgbClr val="164442"/>
              </a:gs>
            </a:gsLst>
            <a:lin ang="14100000" scaled="0"/>
            <a:tileRect/>
          </a:gra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500" dirty="0"/>
          </a:p>
        </p:txBody>
      </p:sp>
      <p:pic>
        <p:nvPicPr>
          <p:cNvPr id="19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7272" y="791851"/>
            <a:ext cx="1162383" cy="598481"/>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197" name="TextBox 196"/>
          <p:cNvSpPr txBox="1"/>
          <p:nvPr/>
        </p:nvSpPr>
        <p:spPr>
          <a:xfrm>
            <a:off x="5984536" y="1363432"/>
            <a:ext cx="2189085" cy="307726"/>
          </a:xfrm>
          <a:prstGeom prst="rect">
            <a:avLst/>
          </a:prstGeom>
          <a:noFill/>
        </p:spPr>
        <p:txBody>
          <a:bodyPr wrap="square" lIns="91388" tIns="45695" rIns="91388" bIns="45695" rtlCol="0">
            <a:spAutoFit/>
          </a:bodyPr>
          <a:lstStyle/>
          <a:p>
            <a:pPr algn="ctr"/>
            <a:r>
              <a:rPr lang="en-US" sz="1400" dirty="0">
                <a:solidFill>
                  <a:srgbClr val="CCFF66"/>
                </a:solidFill>
              </a:rPr>
              <a:t>Mobile Service Portal</a:t>
            </a:r>
          </a:p>
        </p:txBody>
      </p:sp>
      <p:pic>
        <p:nvPicPr>
          <p:cNvPr id="198" name="Picture 197" descr="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3996" y="790272"/>
            <a:ext cx="1225536" cy="609370"/>
          </a:xfrm>
          <a:prstGeom prst="rect">
            <a:avLst/>
          </a:prstGeom>
        </p:spPr>
      </p:pic>
      <p:grpSp>
        <p:nvGrpSpPr>
          <p:cNvPr id="242" name="Group 241"/>
          <p:cNvGrpSpPr/>
          <p:nvPr/>
        </p:nvGrpSpPr>
        <p:grpSpPr>
          <a:xfrm>
            <a:off x="-4402" y="1227352"/>
            <a:ext cx="1881753" cy="1583004"/>
            <a:chOff x="-11129" y="1522818"/>
            <a:chExt cx="2508350" cy="2110671"/>
          </a:xfrm>
        </p:grpSpPr>
        <p:sp>
          <p:nvSpPr>
            <p:cNvPr id="237" name="Pentagon 236"/>
            <p:cNvSpPr/>
            <p:nvPr/>
          </p:nvSpPr>
          <p:spPr>
            <a:xfrm>
              <a:off x="-11129" y="2270511"/>
              <a:ext cx="2421678" cy="1246139"/>
            </a:xfrm>
            <a:prstGeom prst="homePlate">
              <a:avLst>
                <a:gd name="adj" fmla="val 14554"/>
              </a:avLst>
            </a:prstGeom>
            <a:gradFill flip="none" rotWithShape="1">
              <a:gsLst>
                <a:gs pos="48000">
                  <a:srgbClr val="0A5583"/>
                </a:gs>
                <a:gs pos="100000">
                  <a:srgbClr val="1F2933"/>
                </a:gs>
              </a:gsLst>
              <a:lin ang="13920000" scaled="0"/>
              <a:tileRect/>
            </a:gradFill>
            <a:ln w="12700" cmpd="sng">
              <a:solidFill>
                <a:schemeClr val="bg1"/>
              </a:solidFill>
            </a:ln>
            <a:effectLst>
              <a:outerShdw blurRad="69850" dist="139700" dir="2880000" algn="tl"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200" dirty="0"/>
            </a:p>
          </p:txBody>
        </p:sp>
        <p:grpSp>
          <p:nvGrpSpPr>
            <p:cNvPr id="223" name="Group 222"/>
            <p:cNvGrpSpPr/>
            <p:nvPr/>
          </p:nvGrpSpPr>
          <p:grpSpPr>
            <a:xfrm>
              <a:off x="96180" y="2322501"/>
              <a:ext cx="2179720" cy="1310988"/>
              <a:chOff x="199857" y="2776017"/>
              <a:chExt cx="2179710" cy="1310986"/>
            </a:xfrm>
          </p:grpSpPr>
          <p:grpSp>
            <p:nvGrpSpPr>
              <p:cNvPr id="224" name="Group 223"/>
              <p:cNvGrpSpPr/>
              <p:nvPr/>
            </p:nvGrpSpPr>
            <p:grpSpPr>
              <a:xfrm>
                <a:off x="199857" y="2776017"/>
                <a:ext cx="2046724" cy="738662"/>
                <a:chOff x="803014" y="3758684"/>
                <a:chExt cx="2248835" cy="738662"/>
              </a:xfrm>
            </p:grpSpPr>
            <p:sp>
              <p:nvSpPr>
                <p:cNvPr id="229" name="Rectangle 228"/>
                <p:cNvSpPr/>
                <p:nvPr/>
              </p:nvSpPr>
              <p:spPr>
                <a:xfrm>
                  <a:off x="803014" y="3758684"/>
                  <a:ext cx="1373917" cy="738662"/>
                </a:xfrm>
                <a:prstGeom prst="rect">
                  <a:avLst/>
                </a:prstGeom>
              </p:spPr>
              <p:txBody>
                <a:bodyPr wrap="none">
                  <a:spAutoFit/>
                </a:bodyPr>
                <a:lstStyle/>
                <a:p>
                  <a:r>
                    <a:rPr lang="en-US" sz="3000" dirty="0">
                      <a:solidFill>
                        <a:schemeClr val="bg1"/>
                      </a:solidFill>
                    </a:rPr>
                    <a:t>43</a:t>
                  </a:r>
                  <a:r>
                    <a:rPr lang="en-US" sz="3000" baseline="30000" dirty="0">
                      <a:solidFill>
                        <a:schemeClr val="bg1"/>
                      </a:solidFill>
                    </a:rPr>
                    <a:t>% </a:t>
                  </a:r>
                </a:p>
              </p:txBody>
            </p:sp>
            <p:sp>
              <p:nvSpPr>
                <p:cNvPr id="230" name="Rectangle 229"/>
                <p:cNvSpPr/>
                <p:nvPr/>
              </p:nvSpPr>
              <p:spPr>
                <a:xfrm>
                  <a:off x="1842276" y="3802451"/>
                  <a:ext cx="1209573" cy="640173"/>
                </a:xfrm>
                <a:prstGeom prst="rect">
                  <a:avLst/>
                </a:prstGeom>
              </p:spPr>
              <p:txBody>
                <a:bodyPr wrap="none">
                  <a:spAutoFit/>
                </a:bodyPr>
                <a:lstStyle/>
                <a:p>
                  <a:pPr>
                    <a:lnSpc>
                      <a:spcPct val="90000"/>
                    </a:lnSpc>
                  </a:pPr>
                  <a:r>
                    <a:rPr lang="en-US" sz="1400" dirty="0">
                      <a:solidFill>
                        <a:schemeClr val="bg1"/>
                      </a:solidFill>
                    </a:rPr>
                    <a:t>TCO</a:t>
                  </a:r>
                  <a:br>
                    <a:rPr lang="en-US" sz="1400" dirty="0">
                      <a:solidFill>
                        <a:schemeClr val="bg1"/>
                      </a:solidFill>
                    </a:rPr>
                  </a:br>
                  <a:r>
                    <a:rPr lang="en-US" sz="1400" dirty="0">
                      <a:solidFill>
                        <a:schemeClr val="bg1"/>
                      </a:solidFill>
                    </a:rPr>
                    <a:t>Savings</a:t>
                  </a:r>
                </a:p>
              </p:txBody>
            </p:sp>
          </p:grpSp>
          <p:grpSp>
            <p:nvGrpSpPr>
              <p:cNvPr id="226" name="Group 225"/>
              <p:cNvGrpSpPr/>
              <p:nvPr/>
            </p:nvGrpSpPr>
            <p:grpSpPr>
              <a:xfrm>
                <a:off x="282968" y="3475380"/>
                <a:ext cx="2096599" cy="611623"/>
                <a:chOff x="764091" y="3680538"/>
                <a:chExt cx="2303631" cy="611623"/>
              </a:xfrm>
            </p:grpSpPr>
            <p:sp>
              <p:nvSpPr>
                <p:cNvPr id="227" name="Rectangle 226"/>
                <p:cNvSpPr/>
                <p:nvPr/>
              </p:nvSpPr>
              <p:spPr>
                <a:xfrm>
                  <a:off x="803014" y="3758683"/>
                  <a:ext cx="383156" cy="533478"/>
                </a:xfrm>
                <a:prstGeom prst="rect">
                  <a:avLst/>
                </a:prstGeom>
              </p:spPr>
              <p:txBody>
                <a:bodyPr wrap="none">
                  <a:spAutoFit/>
                </a:bodyPr>
                <a:lstStyle/>
                <a:p>
                  <a:r>
                    <a:rPr lang="en-US" sz="3000" baseline="30000" dirty="0">
                      <a:solidFill>
                        <a:schemeClr val="bg1"/>
                      </a:solidFill>
                    </a:rPr>
                    <a:t> </a:t>
                  </a:r>
                </a:p>
              </p:txBody>
            </p:sp>
            <p:sp>
              <p:nvSpPr>
                <p:cNvPr id="228" name="Rectangle 227"/>
                <p:cNvSpPr/>
                <p:nvPr/>
              </p:nvSpPr>
              <p:spPr>
                <a:xfrm>
                  <a:off x="764091" y="3680538"/>
                  <a:ext cx="2303631" cy="381642"/>
                </a:xfrm>
                <a:prstGeom prst="rect">
                  <a:avLst/>
                </a:prstGeom>
              </p:spPr>
              <p:txBody>
                <a:bodyPr wrap="none">
                  <a:spAutoFit/>
                </a:bodyPr>
                <a:lstStyle/>
                <a:p>
                  <a:pPr>
                    <a:lnSpc>
                      <a:spcPct val="90000"/>
                    </a:lnSpc>
                  </a:pPr>
                  <a:r>
                    <a:rPr lang="en-US" sz="1400" dirty="0">
                      <a:solidFill>
                        <a:schemeClr val="bg1"/>
                      </a:solidFill>
                    </a:rPr>
                    <a:t>Up to 84% OPEX</a:t>
                  </a:r>
                </a:p>
              </p:txBody>
            </p:sp>
          </p:grpSp>
        </p:grpSp>
        <p:sp>
          <p:nvSpPr>
            <p:cNvPr id="238" name="Rectangle 237"/>
            <p:cNvSpPr/>
            <p:nvPr/>
          </p:nvSpPr>
          <p:spPr>
            <a:xfrm>
              <a:off x="69411" y="1522818"/>
              <a:ext cx="2427810" cy="738664"/>
            </a:xfrm>
            <a:prstGeom prst="rect">
              <a:avLst/>
            </a:prstGeom>
          </p:spPr>
          <p:txBody>
            <a:bodyPr wrap="none">
              <a:spAutoFit/>
            </a:bodyPr>
            <a:lstStyle/>
            <a:p>
              <a:r>
                <a:rPr lang="en-US" sz="1500" dirty="0" smtClean="0">
                  <a:solidFill>
                    <a:srgbClr val="0070C0"/>
                  </a:solidFill>
                </a:rPr>
                <a:t>Cisco </a:t>
              </a:r>
              <a:r>
                <a:rPr lang="en-US" sz="1500" dirty="0">
                  <a:solidFill>
                    <a:srgbClr val="0070C0"/>
                  </a:solidFill>
                </a:rPr>
                <a:t>Virtual</a:t>
              </a:r>
            </a:p>
            <a:p>
              <a:r>
                <a:rPr lang="en-US" sz="1500" dirty="0">
                  <a:solidFill>
                    <a:srgbClr val="0070C0"/>
                  </a:solidFill>
                </a:rPr>
                <a:t>Packet </a:t>
              </a:r>
              <a:r>
                <a:rPr lang="en-US" sz="1500" dirty="0" smtClean="0">
                  <a:solidFill>
                    <a:srgbClr val="0070C0"/>
                  </a:solidFill>
                </a:rPr>
                <a:t>Core (VPC)</a:t>
              </a:r>
              <a:endParaRPr lang="en-US" sz="1500" dirty="0">
                <a:solidFill>
                  <a:srgbClr val="0070C0"/>
                </a:solidFill>
              </a:endParaRPr>
            </a:p>
          </p:txBody>
        </p:sp>
      </p:grpSp>
      <p:cxnSp>
        <p:nvCxnSpPr>
          <p:cNvPr id="209" name="Straight Arrow Connector 208"/>
          <p:cNvCxnSpPr/>
          <p:nvPr/>
        </p:nvCxnSpPr>
        <p:spPr>
          <a:xfrm>
            <a:off x="7026301" y="2527597"/>
            <a:ext cx="1" cy="1067550"/>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a:off x="7218886" y="2527597"/>
            <a:ext cx="1" cy="1067550"/>
          </a:xfrm>
          <a:prstGeom prst="straightConnector1">
            <a:avLst/>
          </a:prstGeom>
          <a:ln w="57150" cmpd="sng">
            <a:solidFill>
              <a:srgbClr val="88D9D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3" name="Rounded Rectangle 172"/>
          <p:cNvSpPr/>
          <p:nvPr/>
        </p:nvSpPr>
        <p:spPr>
          <a:xfrm>
            <a:off x="5377811" y="1934305"/>
            <a:ext cx="3387856" cy="1198752"/>
          </a:xfrm>
          <a:prstGeom prst="roundRect">
            <a:avLst>
              <a:gd name="adj" fmla="val 6048"/>
            </a:avLst>
          </a:prstGeom>
          <a:gradFill flip="none" rotWithShape="1">
            <a:gsLst>
              <a:gs pos="51000">
                <a:srgbClr val="288481"/>
              </a:gs>
              <a:gs pos="100000">
                <a:srgbClr val="164442"/>
              </a:gs>
            </a:gsLst>
            <a:lin ang="14100000" scaled="0"/>
            <a:tileRect/>
          </a:gradFill>
          <a:ln w="12700" cmpd="sng">
            <a:solidFill>
              <a:srgbClr val="FFFFFF"/>
            </a:solidFill>
          </a:ln>
          <a:effectLst>
            <a:outerShdw blurRad="79375" dist="165100" dir="36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500" dirty="0"/>
          </a:p>
        </p:txBody>
      </p:sp>
      <p:sp>
        <p:nvSpPr>
          <p:cNvPr id="174" name="Rounded Rectangle 173"/>
          <p:cNvSpPr/>
          <p:nvPr/>
        </p:nvSpPr>
        <p:spPr>
          <a:xfrm>
            <a:off x="5482941" y="2021191"/>
            <a:ext cx="1054421" cy="392141"/>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76" name="Rounded Rectangle 175"/>
          <p:cNvSpPr/>
          <p:nvPr/>
        </p:nvSpPr>
        <p:spPr>
          <a:xfrm>
            <a:off x="6598363" y="2012479"/>
            <a:ext cx="1054421" cy="392141"/>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78" name="Rounded Rectangle 177"/>
          <p:cNvSpPr/>
          <p:nvPr/>
        </p:nvSpPr>
        <p:spPr>
          <a:xfrm>
            <a:off x="6598363" y="2474338"/>
            <a:ext cx="1054421" cy="426998"/>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80" name="Rounded Rectangle 179"/>
          <p:cNvSpPr/>
          <p:nvPr/>
        </p:nvSpPr>
        <p:spPr>
          <a:xfrm>
            <a:off x="7711246" y="2025060"/>
            <a:ext cx="986775" cy="873617"/>
          </a:xfrm>
          <a:prstGeom prst="roundRect">
            <a:avLst>
              <a:gd name="adj" fmla="val 6218"/>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182" name="Rounded Rectangle 181"/>
          <p:cNvSpPr/>
          <p:nvPr/>
        </p:nvSpPr>
        <p:spPr>
          <a:xfrm>
            <a:off x="5482934" y="2483259"/>
            <a:ext cx="1054422" cy="418070"/>
          </a:xfrm>
          <a:prstGeom prst="roundRect">
            <a:avLst>
              <a:gd name="adj" fmla="val 8793"/>
            </a:avLst>
          </a:prstGeom>
          <a:solidFill>
            <a:schemeClr val="bg1">
              <a:alpha val="42000"/>
            </a:schemeClr>
          </a:solidFill>
          <a:ln>
            <a:noFill/>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en-US" dirty="0"/>
          </a:p>
        </p:txBody>
      </p:sp>
      <p:sp>
        <p:nvSpPr>
          <p:cNvPr id="212" name="TextBox 211"/>
          <p:cNvSpPr txBox="1"/>
          <p:nvPr/>
        </p:nvSpPr>
        <p:spPr>
          <a:xfrm>
            <a:off x="5514031" y="2841422"/>
            <a:ext cx="3183990" cy="307726"/>
          </a:xfrm>
          <a:prstGeom prst="rect">
            <a:avLst/>
          </a:prstGeom>
          <a:noFill/>
        </p:spPr>
        <p:txBody>
          <a:bodyPr wrap="square" lIns="91388" tIns="45695" rIns="91388" bIns="45695" rtlCol="0">
            <a:spAutoFit/>
          </a:bodyPr>
          <a:lstStyle/>
          <a:p>
            <a:pPr algn="ctr"/>
            <a:r>
              <a:rPr lang="en-US" sz="1400" dirty="0" smtClean="0">
                <a:solidFill>
                  <a:srgbClr val="CCFF66"/>
                </a:solidFill>
              </a:rPr>
              <a:t>Cisco Evolved Services Platform</a:t>
            </a:r>
            <a:endParaRPr lang="en-US" sz="1400" dirty="0">
              <a:solidFill>
                <a:srgbClr val="CCFF66"/>
              </a:solidFill>
            </a:endParaRPr>
          </a:p>
        </p:txBody>
      </p:sp>
      <p:sp>
        <p:nvSpPr>
          <p:cNvPr id="203" name="TextBox 202"/>
          <p:cNvSpPr txBox="1"/>
          <p:nvPr/>
        </p:nvSpPr>
        <p:spPr>
          <a:xfrm>
            <a:off x="5558273" y="2107455"/>
            <a:ext cx="918490" cy="242285"/>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100" kern="0" dirty="0">
                <a:solidFill>
                  <a:schemeClr val="bg2"/>
                </a:solidFill>
                <a:cs typeface="Arial" charset="0"/>
              </a:rPr>
              <a:t>Workflow</a:t>
            </a:r>
          </a:p>
        </p:txBody>
      </p:sp>
      <p:sp>
        <p:nvSpPr>
          <p:cNvPr id="204" name="TextBox 203"/>
          <p:cNvSpPr txBox="1"/>
          <p:nvPr/>
        </p:nvSpPr>
        <p:spPr>
          <a:xfrm>
            <a:off x="6663560" y="2088600"/>
            <a:ext cx="918490" cy="242285"/>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100" kern="0" dirty="0">
                <a:solidFill>
                  <a:schemeClr val="bg2"/>
                </a:solidFill>
                <a:cs typeface="Arial" charset="0"/>
              </a:rPr>
              <a:t>Catalog</a:t>
            </a:r>
          </a:p>
        </p:txBody>
      </p:sp>
      <p:sp>
        <p:nvSpPr>
          <p:cNvPr id="205" name="TextBox 204"/>
          <p:cNvSpPr txBox="1"/>
          <p:nvPr/>
        </p:nvSpPr>
        <p:spPr>
          <a:xfrm>
            <a:off x="6658183" y="2501010"/>
            <a:ext cx="918490" cy="396238"/>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100" kern="0" dirty="0">
                <a:solidFill>
                  <a:schemeClr val="bg2"/>
                </a:solidFill>
                <a:cs typeface="Arial" charset="0"/>
              </a:rPr>
              <a:t>Open Daylight</a:t>
            </a:r>
          </a:p>
        </p:txBody>
      </p:sp>
      <p:sp>
        <p:nvSpPr>
          <p:cNvPr id="206" name="TextBox 205"/>
          <p:cNvSpPr txBox="1"/>
          <p:nvPr/>
        </p:nvSpPr>
        <p:spPr>
          <a:xfrm>
            <a:off x="7692665" y="2345023"/>
            <a:ext cx="1020541" cy="244642"/>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100" kern="0" dirty="0">
                <a:solidFill>
                  <a:schemeClr val="bg2"/>
                </a:solidFill>
                <a:cs typeface="Arial" charset="0"/>
              </a:rPr>
              <a:t>Management</a:t>
            </a:r>
          </a:p>
        </p:txBody>
      </p:sp>
      <p:sp>
        <p:nvSpPr>
          <p:cNvPr id="207" name="TextBox 206"/>
          <p:cNvSpPr txBox="1"/>
          <p:nvPr/>
        </p:nvSpPr>
        <p:spPr>
          <a:xfrm>
            <a:off x="5414890" y="2500459"/>
            <a:ext cx="1203736" cy="396238"/>
          </a:xfrm>
          <a:prstGeom prst="rect">
            <a:avLst/>
          </a:prstGeom>
          <a:noFill/>
        </p:spPr>
        <p:txBody>
          <a:bodyPr wrap="square" lIns="91400" tIns="45700" rIns="91400" bIns="45700" rtlCol="0">
            <a:spAutoFit/>
          </a:bodyPr>
          <a:lstStyle/>
          <a:p>
            <a:pPr algn="ctr" defTabSz="610617" eaLnBrk="0" fontAlgn="base" hangingPunct="0">
              <a:lnSpc>
                <a:spcPct val="90000"/>
              </a:lnSpc>
              <a:spcBef>
                <a:spcPct val="0"/>
              </a:spcBef>
              <a:spcAft>
                <a:spcPct val="0"/>
              </a:spcAft>
              <a:defRPr/>
            </a:pPr>
            <a:r>
              <a:rPr lang="en-US" sz="1100" kern="0" dirty="0">
                <a:solidFill>
                  <a:schemeClr val="bg2"/>
                </a:solidFill>
                <a:cs typeface="Arial" charset="0"/>
              </a:rPr>
              <a:t>Resource Orchestration</a:t>
            </a:r>
          </a:p>
        </p:txBody>
      </p:sp>
      <p:sp>
        <p:nvSpPr>
          <p:cNvPr id="16" name="TextBox 15"/>
          <p:cNvSpPr txBox="1"/>
          <p:nvPr/>
        </p:nvSpPr>
        <p:spPr>
          <a:xfrm>
            <a:off x="126019" y="3046750"/>
            <a:ext cx="2245221" cy="1538883"/>
          </a:xfrm>
          <a:prstGeom prst="rect">
            <a:avLst/>
          </a:prstGeom>
          <a:noFill/>
        </p:spPr>
        <p:txBody>
          <a:bodyPr wrap="square" rtlCol="0">
            <a:spAutoFit/>
          </a:bodyPr>
          <a:lstStyle/>
          <a:p>
            <a:pPr>
              <a:spcAft>
                <a:spcPts val="600"/>
              </a:spcAft>
            </a:pPr>
            <a:r>
              <a:rPr lang="en-NZ" sz="1200" dirty="0" smtClean="0">
                <a:solidFill>
                  <a:srgbClr val="002060"/>
                </a:solidFill>
                <a:latin typeface="+mj-lt"/>
              </a:rPr>
              <a:t>5 Year TCO to provision &amp; maintain a new M2M service (5M growing to 16M devices)</a:t>
            </a:r>
          </a:p>
          <a:p>
            <a:pPr marL="171450" indent="-171450">
              <a:spcAft>
                <a:spcPts val="600"/>
              </a:spcAft>
              <a:buFont typeface="Arial" panose="020B0604020202020204" pitchFamily="34" charset="0"/>
              <a:buChar char="•"/>
            </a:pPr>
            <a:r>
              <a:rPr lang="en-NZ" sz="1200" dirty="0" smtClean="0">
                <a:solidFill>
                  <a:srgbClr val="002060"/>
                </a:solidFill>
                <a:latin typeface="+mj-lt"/>
              </a:rPr>
              <a:t>Cisco VPC with  Orchestration, vs </a:t>
            </a:r>
          </a:p>
          <a:p>
            <a:pPr marL="171450" indent="-171450">
              <a:spcAft>
                <a:spcPts val="600"/>
              </a:spcAft>
              <a:buFont typeface="Arial" panose="020B0604020202020204" pitchFamily="34" charset="0"/>
              <a:buChar char="•"/>
            </a:pPr>
            <a:r>
              <a:rPr lang="en-NZ" sz="1200" dirty="0" smtClean="0">
                <a:solidFill>
                  <a:srgbClr val="002060"/>
                </a:solidFill>
                <a:latin typeface="+mj-lt"/>
              </a:rPr>
              <a:t>Traditional Packet Core and </a:t>
            </a:r>
            <a:r>
              <a:rPr lang="en-NZ" sz="1200" dirty="0" err="1" smtClean="0">
                <a:solidFill>
                  <a:srgbClr val="002060"/>
                </a:solidFill>
                <a:latin typeface="+mj-lt"/>
              </a:rPr>
              <a:t>mgmt</a:t>
            </a:r>
            <a:r>
              <a:rPr lang="en-NZ" sz="1200" dirty="0" smtClean="0">
                <a:solidFill>
                  <a:srgbClr val="002060"/>
                </a:solidFill>
                <a:latin typeface="+mj-lt"/>
              </a:rPr>
              <a:t> processes.</a:t>
            </a:r>
            <a:endParaRPr lang="en-NZ" sz="1200" dirty="0">
              <a:solidFill>
                <a:srgbClr val="002060"/>
              </a:solidFill>
              <a:latin typeface="+mj-lt"/>
            </a:endParaRPr>
          </a:p>
        </p:txBody>
      </p:sp>
      <p:sp>
        <p:nvSpPr>
          <p:cNvPr id="175" name="TextBox 174"/>
          <p:cNvSpPr txBox="1"/>
          <p:nvPr/>
        </p:nvSpPr>
        <p:spPr>
          <a:xfrm>
            <a:off x="2952423" y="1346808"/>
            <a:ext cx="2799660" cy="307726"/>
          </a:xfrm>
          <a:prstGeom prst="rect">
            <a:avLst/>
          </a:prstGeom>
          <a:noFill/>
        </p:spPr>
        <p:txBody>
          <a:bodyPr wrap="square" lIns="91388" tIns="45695" rIns="91388" bIns="45695" rtlCol="0">
            <a:spAutoFit/>
          </a:bodyPr>
          <a:lstStyle/>
          <a:p>
            <a:pPr algn="ctr"/>
            <a:r>
              <a:rPr lang="en-US" sz="1400" dirty="0" smtClean="0">
                <a:solidFill>
                  <a:schemeClr val="accent4">
                    <a:lumMod val="50000"/>
                  </a:schemeClr>
                </a:solidFill>
              </a:rPr>
              <a:t>Cisco Virtual Network Functions</a:t>
            </a:r>
            <a:endParaRPr lang="en-US" sz="1400" dirty="0">
              <a:solidFill>
                <a:schemeClr val="accent4">
                  <a:lumMod val="50000"/>
                </a:schemeClr>
              </a:solidFill>
            </a:endParaRPr>
          </a:p>
        </p:txBody>
      </p:sp>
    </p:spTree>
    <p:extLst>
      <p:ext uri="{BB962C8B-B14F-4D97-AF65-F5344CB8AC3E}">
        <p14:creationId xmlns:p14="http://schemas.microsoft.com/office/powerpoint/2010/main" val="728472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42"/>
                                        </p:tgtEl>
                                        <p:attrNameLst>
                                          <p:attrName>style.visibility</p:attrName>
                                        </p:attrNameLst>
                                      </p:cBhvr>
                                      <p:to>
                                        <p:strVal val="visible"/>
                                      </p:to>
                                    </p:set>
                                    <p:anim calcmode="lin" valueType="num">
                                      <p:cBhvr additive="base">
                                        <p:cTn id="24" dur="500" fill="hold"/>
                                        <p:tgtEl>
                                          <p:spTgt spid="242"/>
                                        </p:tgtEl>
                                        <p:attrNameLst>
                                          <p:attrName>ppt_x</p:attrName>
                                        </p:attrNameLst>
                                      </p:cBhvr>
                                      <p:tavLst>
                                        <p:tav tm="0">
                                          <p:val>
                                            <p:strVal val="0-#ppt_w/2"/>
                                          </p:val>
                                        </p:tav>
                                        <p:tav tm="100000">
                                          <p:val>
                                            <p:strVal val="#ppt_x"/>
                                          </p:val>
                                        </p:tav>
                                      </p:tavLst>
                                    </p:anim>
                                    <p:anim calcmode="lin" valueType="num">
                                      <p:cBhvr additive="base">
                                        <p:cTn id="25" dur="500" fill="hold"/>
                                        <p:tgtEl>
                                          <p:spTgt spid="24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sz="4000" dirty="0" smtClean="0"/>
          </a:p>
          <a:p>
            <a:endParaRPr lang="en-US" dirty="0"/>
          </a:p>
        </p:txBody>
      </p:sp>
      <p:sp>
        <p:nvSpPr>
          <p:cNvPr id="3" name="Title 2"/>
          <p:cNvSpPr>
            <a:spLocks noGrp="1"/>
          </p:cNvSpPr>
          <p:nvPr>
            <p:ph type="title"/>
          </p:nvPr>
        </p:nvSpPr>
        <p:spPr>
          <a:xfrm>
            <a:off x="0" y="0"/>
            <a:ext cx="8345488" cy="731837"/>
          </a:xfrm>
        </p:spPr>
        <p:txBody>
          <a:bodyPr lIns="360000" tIns="468000" bIns="36000" anchor="t" anchorCtr="0"/>
          <a:lstStyle/>
          <a:p>
            <a:r>
              <a:rPr lang="en-US" sz="2400" dirty="0" smtClean="0"/>
              <a:t>VoWiFi Launches &amp; Business Case Drivers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980316225"/>
              </p:ext>
            </p:extLst>
          </p:nvPr>
        </p:nvGraphicFramePr>
        <p:xfrm>
          <a:off x="347485" y="967065"/>
          <a:ext cx="8390999" cy="3672360"/>
        </p:xfrm>
        <a:graphic>
          <a:graphicData uri="http://schemas.openxmlformats.org/drawingml/2006/table">
            <a:tbl>
              <a:tblPr firstRow="1" bandRow="1">
                <a:tableStyleId>{5C22544A-7EE6-4342-B048-85BDC9FD1C3A}</a:tableStyleId>
              </a:tblPr>
              <a:tblGrid>
                <a:gridCol w="1258678"/>
                <a:gridCol w="558699"/>
                <a:gridCol w="2202742"/>
                <a:gridCol w="750064"/>
                <a:gridCol w="1666810"/>
                <a:gridCol w="504871"/>
                <a:gridCol w="439393"/>
                <a:gridCol w="411823"/>
                <a:gridCol w="597919"/>
              </a:tblGrid>
              <a:tr h="0">
                <a:tc rowSpan="2">
                  <a:txBody>
                    <a:bodyPr/>
                    <a:lstStyle/>
                    <a:p>
                      <a:r>
                        <a:rPr lang="en-US" sz="900" dirty="0" smtClean="0"/>
                        <a:t>MNO</a:t>
                      </a:r>
                      <a:endParaRPr lang="en-NZ" sz="900" dirty="0"/>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r>
                        <a:rPr lang="en-US" sz="800" dirty="0" smtClean="0"/>
                        <a:t>Launch/ </a:t>
                      </a:r>
                    </a:p>
                    <a:p>
                      <a:r>
                        <a:rPr lang="en-US" sz="800" dirty="0" smtClean="0"/>
                        <a:t>Planned</a:t>
                      </a:r>
                      <a:endParaRPr lang="en-NZ" sz="800" dirty="0"/>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r>
                        <a:rPr lang="en-US" sz="900" dirty="0" smtClean="0"/>
                        <a:t>Use</a:t>
                      </a:r>
                      <a:r>
                        <a:rPr lang="en-US" sz="900" baseline="0" dirty="0" smtClean="0"/>
                        <a:t> Case/</a:t>
                      </a:r>
                    </a:p>
                    <a:p>
                      <a:r>
                        <a:rPr lang="en-US" sz="900" baseline="0" dirty="0" smtClean="0"/>
                        <a:t>Adoption</a:t>
                      </a:r>
                      <a:endParaRPr lang="en-NZ" sz="900" dirty="0"/>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r>
                        <a:rPr lang="en-US" sz="700" dirty="0" smtClean="0"/>
                        <a:t>International Roaming Allowed?</a:t>
                      </a:r>
                      <a:endParaRPr lang="en-NZ" sz="700" dirty="0"/>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r>
                        <a:rPr lang="en-US" sz="900" dirty="0" smtClean="0"/>
                        <a:t>Pricing</a:t>
                      </a:r>
                      <a:endParaRPr lang="en-NZ" sz="900" dirty="0"/>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r>
                        <a:rPr lang="en-US" sz="900" dirty="0" smtClean="0"/>
                        <a:t>Business Case Driver</a:t>
                      </a:r>
                      <a:endParaRPr lang="en-NZ" sz="900" dirty="0"/>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NZ" sz="1100" dirty="0"/>
                    </a:p>
                  </a:txBody>
                  <a:tcPr/>
                </a:tc>
                <a:tc hMerge="1">
                  <a:txBody>
                    <a:bodyPr/>
                    <a:lstStyle/>
                    <a:p>
                      <a:endParaRPr lang="en-NZ" sz="1100" dirty="0"/>
                    </a:p>
                  </a:txBody>
                  <a:tcPr/>
                </a:tc>
                <a:tc hMerge="1">
                  <a:txBody>
                    <a:bodyPr/>
                    <a:lstStyle/>
                    <a:p>
                      <a:endParaRPr lang="en-NZ" sz="1100" dirty="0"/>
                    </a:p>
                  </a:txBody>
                  <a:tcPr/>
                </a:tc>
              </a:tr>
              <a:tr h="0">
                <a:tc vMerge="1">
                  <a:txBody>
                    <a:bodyPr/>
                    <a:lstStyle/>
                    <a:p>
                      <a:endParaRPr lang="en-NZ" dirty="0"/>
                    </a:p>
                  </a:txBody>
                  <a:tcPr/>
                </a:tc>
                <a:tc vMerge="1">
                  <a:txBody>
                    <a:bodyPr/>
                    <a:lstStyle/>
                    <a:p>
                      <a:endParaRPr lang="en-NZ" dirty="0"/>
                    </a:p>
                  </a:txBody>
                  <a:tcPr/>
                </a:tc>
                <a:tc vMerge="1">
                  <a:txBody>
                    <a:bodyPr/>
                    <a:lstStyle/>
                    <a:p>
                      <a:endParaRPr lang="en-NZ" dirty="0"/>
                    </a:p>
                  </a:txBody>
                  <a:tcPr/>
                </a:tc>
                <a:tc vMerge="1">
                  <a:txBody>
                    <a:bodyPr/>
                    <a:lstStyle/>
                    <a:p>
                      <a:endParaRPr lang="en-NZ"/>
                    </a:p>
                  </a:txBody>
                  <a:tcPr/>
                </a:tc>
                <a:tc vMerge="1">
                  <a:txBody>
                    <a:bodyPr/>
                    <a:lstStyle/>
                    <a:p>
                      <a:endParaRPr lang="en-NZ"/>
                    </a:p>
                  </a:txBody>
                  <a:tcPr/>
                </a:tc>
                <a:tc>
                  <a:txBody>
                    <a:bodyPr/>
                    <a:lstStyle/>
                    <a:p>
                      <a:r>
                        <a:rPr lang="en-US" sz="700" dirty="0" smtClean="0">
                          <a:solidFill>
                            <a:schemeClr val="bg1"/>
                          </a:solidFill>
                        </a:rPr>
                        <a:t>Grow Subs</a:t>
                      </a:r>
                      <a:endParaRPr lang="en-NZ" sz="700" dirty="0">
                        <a:solidFill>
                          <a:schemeClr val="bg1"/>
                        </a:solidFill>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700" dirty="0" smtClean="0">
                          <a:solidFill>
                            <a:schemeClr val="bg1"/>
                          </a:solidFill>
                        </a:rPr>
                        <a:t>Retention</a:t>
                      </a:r>
                      <a:endParaRPr lang="en-NZ" sz="700" dirty="0">
                        <a:solidFill>
                          <a:schemeClr val="bg1"/>
                        </a:solidFill>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700" dirty="0" smtClean="0">
                          <a:solidFill>
                            <a:schemeClr val="bg1"/>
                          </a:solidFill>
                        </a:rPr>
                        <a:t>Revenue</a:t>
                      </a:r>
                      <a:endParaRPr lang="en-NZ" sz="700" dirty="0">
                        <a:solidFill>
                          <a:schemeClr val="bg1"/>
                        </a:solidFill>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700" dirty="0" smtClean="0">
                          <a:solidFill>
                            <a:schemeClr val="bg1"/>
                          </a:solidFill>
                        </a:rPr>
                        <a:t>C</a:t>
                      </a:r>
                      <a:r>
                        <a:rPr lang="en-US" sz="700" baseline="0" dirty="0" smtClean="0">
                          <a:solidFill>
                            <a:schemeClr val="bg1"/>
                          </a:solidFill>
                        </a:rPr>
                        <a:t>ost to serve</a:t>
                      </a:r>
                      <a:endParaRPr lang="en-NZ" sz="700" dirty="0">
                        <a:solidFill>
                          <a:schemeClr val="bg1"/>
                        </a:solidFill>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73486">
                <a:tc>
                  <a:txBody>
                    <a:bodyPr/>
                    <a:lstStyle/>
                    <a:p>
                      <a:r>
                        <a:rPr lang="en-SG" sz="800" dirty="0" err="1" smtClean="0"/>
                        <a:t>Freedompop</a:t>
                      </a:r>
                      <a:r>
                        <a:rPr lang="en-SG" sz="800" dirty="0" smtClean="0"/>
                        <a:t>, USA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Jan-15</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err="1" smtClean="0"/>
                        <a:t>WiFi</a:t>
                      </a:r>
                      <a:r>
                        <a:rPr lang="en-US" sz="700" dirty="0" smtClean="0"/>
                        <a:t> first, LTE MVNO. Indoor/Outdoor.</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$5/month unlimited VoWiFi</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SG" sz="800" dirty="0" smtClean="0"/>
                        <a:t>Republic Wireless,</a:t>
                      </a:r>
                      <a:r>
                        <a:rPr lang="en-SG" sz="800" baseline="0" dirty="0" smtClean="0"/>
                        <a:t> USA</a:t>
                      </a:r>
                      <a:endParaRPr lang="en-SG"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Jan-15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err="1" smtClean="0"/>
                        <a:t>WiFi</a:t>
                      </a:r>
                      <a:r>
                        <a:rPr lang="en-US" sz="700" dirty="0" smtClean="0"/>
                        <a:t> first, LTE MVNO. Indoor/Outdoor.</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$5/month unlimited VoWiFi</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SG" sz="800" dirty="0" smtClean="0"/>
                        <a:t>Cablevision, USA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Feb-15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ISP. Indoor/Outdoor Wi-Fi only voice. Roaming.</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800" dirty="0" smtClean="0"/>
                        <a:t>Y</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$10/month VoWiFi</a:t>
                      </a:r>
                      <a:r>
                        <a:rPr lang="en-US" sz="700" baseline="0" dirty="0" smtClean="0"/>
                        <a:t> Plans </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130221">
                <a:tc>
                  <a:txBody>
                    <a:bodyPr/>
                    <a:lstStyle/>
                    <a:p>
                      <a:r>
                        <a:rPr lang="en-NZ" sz="800" dirty="0" smtClean="0"/>
                        <a:t>T-Mobile, USA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Sep-14</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NZ" sz="700" dirty="0" smtClean="0"/>
                        <a:t>Indoor coverage, VoLTE/</a:t>
                      </a:r>
                      <a:r>
                        <a:rPr lang="en-NZ" sz="700" dirty="0" err="1" smtClean="0"/>
                        <a:t>WiFi</a:t>
                      </a:r>
                      <a:r>
                        <a:rPr lang="en-NZ" sz="700" dirty="0" smtClean="0"/>
                        <a:t> mobility</a:t>
                      </a:r>
                      <a:r>
                        <a:rPr lang="en-US" sz="700" dirty="0" smtClean="0"/>
                        <a:t>. Roaming.</a:t>
                      </a:r>
                      <a:endParaRPr lang="en-NZ" sz="700" dirty="0" smtClean="0"/>
                    </a:p>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6.6M calls per day.</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800" b="0" dirty="0" smtClean="0">
                          <a:sym typeface="Wingdings"/>
                        </a:rPr>
                        <a:t>Y</a:t>
                      </a:r>
                      <a:endParaRPr lang="en-NZ" sz="800" b="0" dirty="0" smtClean="0"/>
                    </a:p>
                    <a:p>
                      <a:pPr marL="0" marR="0" indent="0" algn="ctr" defTabSz="685777" rtl="0" eaLnBrk="1" fontAlgn="auto" latinLnBrk="0" hangingPunct="1">
                        <a:lnSpc>
                          <a:spcPct val="100000"/>
                        </a:lnSpc>
                        <a:spcBef>
                          <a:spcPts val="0"/>
                        </a:spcBef>
                        <a:spcAft>
                          <a:spcPts val="0"/>
                        </a:spcAft>
                        <a:buClrTx/>
                        <a:buSzTx/>
                        <a:buFontTx/>
                        <a:buNone/>
                        <a:tabLst/>
                        <a:defRPr/>
                      </a:pP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Unlimited voice bundles (3G/LTE/</a:t>
                      </a:r>
                      <a:r>
                        <a:rPr lang="en-US" sz="700" dirty="0" err="1" smtClean="0"/>
                        <a:t>WiFi</a:t>
                      </a:r>
                      <a:r>
                        <a:rPr lang="en-US" sz="700" dirty="0" smtClean="0"/>
                        <a:t>)</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130221">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SG" sz="800" dirty="0" smtClean="0"/>
                        <a:t>Scratch Wireless, USA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Nov-14</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err="1" smtClean="0"/>
                        <a:t>WiFi</a:t>
                      </a:r>
                      <a:r>
                        <a:rPr lang="en-US" sz="700" dirty="0" smtClean="0"/>
                        <a:t> first, LTE MVNO. Indoor/Outdoor. Roaming</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800" b="0" dirty="0" smtClean="0"/>
                        <a:t>Y</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err="1" smtClean="0"/>
                        <a:t>WiFi</a:t>
                      </a:r>
                      <a:r>
                        <a:rPr lang="en-US" sz="700" dirty="0" smtClean="0"/>
                        <a:t> Free, $2 24h cellular pass</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80578">
                <a:tc>
                  <a:txBody>
                    <a:bodyPr/>
                    <a:lstStyle/>
                    <a:p>
                      <a:r>
                        <a:rPr lang="en-SG" sz="800" dirty="0" smtClean="0"/>
                        <a:t>Sprint, USA</a:t>
                      </a:r>
                      <a:endParaRPr lang="en-SG"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Apr-15</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a:t>
                      </a:r>
                      <a:r>
                        <a:rPr lang="en-US" sz="700" baseline="0" dirty="0" smtClean="0"/>
                        <a:t> and Roaming vo</a:t>
                      </a:r>
                      <a:r>
                        <a:rPr lang="en-US" sz="700" dirty="0" smtClean="0"/>
                        <a:t>ice</a:t>
                      </a:r>
                      <a:r>
                        <a:rPr lang="en-NZ" sz="700" dirty="0" smtClean="0"/>
                        <a:t>.</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800" dirty="0" smtClean="0"/>
                        <a:t>Y</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Zero</a:t>
                      </a:r>
                      <a:r>
                        <a:rPr lang="en-US" sz="700" baseline="0" dirty="0" smtClean="0"/>
                        <a:t> rated in minute bundles</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SG" sz="800" dirty="0" smtClean="0"/>
                        <a:t>Verizon, USA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Q3-15</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SG" sz="700" dirty="0" smtClean="0"/>
                        <a:t>Indoor coverage, voice &amp; video </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SG"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SG" sz="700" dirty="0" smtClean="0"/>
                        <a:t>TBD</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SG" sz="800" dirty="0" smtClean="0"/>
                        <a:t>AT&amp;T,</a:t>
                      </a:r>
                      <a:r>
                        <a:rPr lang="en-SG" sz="800" baseline="0" dirty="0" smtClean="0"/>
                        <a:t> USA</a:t>
                      </a:r>
                      <a:endParaRPr lang="en-SG"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Q3-15</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 voice. VoLTE/Wi-Fi</a:t>
                      </a:r>
                      <a:r>
                        <a:rPr lang="en-US" sz="700" baseline="0" dirty="0" smtClean="0"/>
                        <a:t> mobility</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TBD</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SG" sz="800" dirty="0" smtClean="0"/>
                        <a:t>Google Project fi, USA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Q3-15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err="1" smtClean="0"/>
                        <a:t>WiFi</a:t>
                      </a:r>
                      <a:r>
                        <a:rPr lang="en-US" sz="700" dirty="0" smtClean="0"/>
                        <a:t> first, LTE MVNO. Indoor/Outdoor. Roaming.</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800" dirty="0" smtClean="0"/>
                        <a:t>Y</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$20/month</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US" sz="800" dirty="0" smtClean="0"/>
                        <a:t>Rogers Wireless, Canada</a:t>
                      </a: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Q3-15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Indoor coverage.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800" dirty="0" smtClean="0"/>
                        <a:t>N</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Counted</a:t>
                      </a:r>
                      <a:r>
                        <a:rPr lang="en-US" sz="700" baseline="0" dirty="0" smtClean="0"/>
                        <a:t> in minute bundle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b="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NZ" sz="800" dirty="0" smtClean="0"/>
                        <a:t>Bell Mobility, Canada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Q3-15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Indoor coverage.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800" dirty="0" smtClean="0"/>
                        <a:t>N</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r>
                        <a:rPr lang="en-US" sz="700" dirty="0" smtClean="0"/>
                        <a:t>Counted</a:t>
                      </a:r>
                      <a:r>
                        <a:rPr lang="en-US" sz="700" baseline="0" dirty="0" smtClean="0"/>
                        <a:t> in minute bundle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b="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73486">
                <a:tc>
                  <a:txBody>
                    <a:bodyPr/>
                    <a:lstStyle/>
                    <a:p>
                      <a:r>
                        <a:rPr lang="en-SG" sz="800" dirty="0" smtClean="0"/>
                        <a:t>H3, UK</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Jul-14</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a:t>
                      </a:r>
                      <a:r>
                        <a:rPr lang="en-US" sz="700" baseline="0" dirty="0" smtClean="0"/>
                        <a:t> and Roaming vo</a:t>
                      </a:r>
                      <a:r>
                        <a:rPr lang="en-US" sz="700" dirty="0" smtClean="0"/>
                        <a:t>ice</a:t>
                      </a:r>
                      <a:r>
                        <a:rPr lang="en-NZ" sz="700" dirty="0" smtClean="0"/>
                        <a:t>.</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800" b="0" dirty="0" smtClean="0"/>
                        <a:t>Y</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Counted</a:t>
                      </a:r>
                      <a:r>
                        <a:rPr lang="en-US" sz="700" baseline="0" dirty="0" smtClean="0"/>
                        <a:t> in minute bundle</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73486">
                <a:tc>
                  <a:txBody>
                    <a:bodyPr/>
                    <a:lstStyle/>
                    <a:p>
                      <a:r>
                        <a:rPr lang="en-SG" sz="800" dirty="0" smtClean="0"/>
                        <a:t>EE, UK</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Apr-15</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Indoor coverage, voice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800" dirty="0" smtClean="0"/>
                        <a:t>N</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Counted</a:t>
                      </a:r>
                      <a:r>
                        <a:rPr lang="en-US" sz="700" baseline="0" dirty="0" smtClean="0"/>
                        <a:t> in minute bundle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b="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73486">
                <a:tc>
                  <a:txBody>
                    <a:bodyPr/>
                    <a:lstStyle/>
                    <a:p>
                      <a:r>
                        <a:rPr lang="en-NZ" sz="800" dirty="0" smtClean="0"/>
                        <a:t>Orange, France</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Q3-15</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Indoor coverage. VoLTE/</a:t>
                      </a:r>
                      <a:r>
                        <a:rPr lang="en-US" sz="700" dirty="0" err="1" smtClean="0"/>
                        <a:t>WiFi</a:t>
                      </a:r>
                      <a:r>
                        <a:rPr lang="en-US" sz="700" dirty="0" smtClean="0"/>
                        <a:t> mobility.</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800" dirty="0" smtClean="0"/>
                        <a:t>N</a:t>
                      </a: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Counted</a:t>
                      </a:r>
                      <a:r>
                        <a:rPr lang="en-US" sz="700" baseline="0" dirty="0" smtClean="0"/>
                        <a:t> in minute bundle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b="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73486">
                <a:tc>
                  <a:txBody>
                    <a:bodyPr/>
                    <a:lstStyle/>
                    <a:p>
                      <a:r>
                        <a:rPr lang="en-NZ" sz="800" dirty="0" err="1" smtClean="0"/>
                        <a:t>SwissCom</a:t>
                      </a: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Q3-15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Indoor coverage.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700" dirty="0" smtClean="0"/>
                        <a:t>Counted</a:t>
                      </a:r>
                      <a:r>
                        <a:rPr lang="en-US" sz="700" baseline="0" dirty="0" smtClean="0"/>
                        <a:t> in minute bundle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b="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116037">
                <a:tc>
                  <a:txBody>
                    <a:bodyPr/>
                    <a:lstStyle/>
                    <a:p>
                      <a:r>
                        <a:rPr lang="en-SG" sz="800" dirty="0" err="1" smtClean="0"/>
                        <a:t>Smartone</a:t>
                      </a:r>
                      <a:r>
                        <a:rPr lang="en-SG" sz="800" dirty="0" smtClean="0"/>
                        <a:t>, Hong Kong</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Feb-15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Roaming. Coverage/quality.</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800" dirty="0" smtClean="0"/>
                        <a:t>Y</a:t>
                      </a: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SG" sz="700" dirty="0" err="1" smtClean="0"/>
                        <a:t>Prem</a:t>
                      </a:r>
                      <a:r>
                        <a:rPr lang="en-SG" sz="700" dirty="0" smtClean="0"/>
                        <a:t> plans free. Others US$1/ day</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r>
              <a:tr h="73486">
                <a:tc>
                  <a:txBody>
                    <a:bodyPr/>
                    <a:lstStyle/>
                    <a:p>
                      <a:r>
                        <a:rPr lang="en-SG" sz="800" dirty="0" smtClean="0"/>
                        <a:t>Tier 1, Thailand</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Aug-15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700" dirty="0" smtClean="0"/>
                        <a:t>TBD</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r>
              <a:tr h="73486">
                <a:tc>
                  <a:txBody>
                    <a:bodyPr/>
                    <a:lstStyle/>
                    <a:p>
                      <a:r>
                        <a:rPr lang="it-IT" sz="800" dirty="0" smtClean="0"/>
                        <a:t>Telstra, Australia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Q4-15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 </a:t>
                      </a:r>
                      <a:r>
                        <a:rPr lang="en-NZ" sz="700" dirty="0" smtClean="0"/>
                        <a:t>VoLTE/</a:t>
                      </a:r>
                      <a:r>
                        <a:rPr lang="en-NZ" sz="700" dirty="0" err="1" smtClean="0"/>
                        <a:t>Wifi</a:t>
                      </a:r>
                      <a:r>
                        <a:rPr lang="en-NZ" sz="700" dirty="0" smtClean="0"/>
                        <a:t> mobility.</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700" dirty="0" smtClean="0"/>
                        <a:t>TBD</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r>
              <a:tr h="80578">
                <a:tc>
                  <a:txBody>
                    <a:bodyPr/>
                    <a:lstStyle/>
                    <a:p>
                      <a:r>
                        <a:rPr lang="en-SG" sz="800" dirty="0" err="1" smtClean="0"/>
                        <a:t>Singtel</a:t>
                      </a:r>
                      <a:r>
                        <a:rPr lang="en-SG" sz="800" dirty="0" smtClean="0"/>
                        <a:t>, Singapore</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Jun-15 PoC</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 </a:t>
                      </a:r>
                      <a:r>
                        <a:rPr lang="en-NZ" sz="700" dirty="0" smtClean="0"/>
                        <a:t>VoLTE/</a:t>
                      </a:r>
                      <a:r>
                        <a:rPr lang="en-NZ" sz="700" dirty="0" err="1" smtClean="0"/>
                        <a:t>Wifi</a:t>
                      </a:r>
                      <a:r>
                        <a:rPr lang="en-NZ" sz="700" dirty="0" smtClean="0"/>
                        <a:t> mobility.</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700" dirty="0" smtClean="0"/>
                        <a:t>TBD</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endParaRPr lang="en-NZ" sz="8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r>
              <a:tr h="73486">
                <a:tc>
                  <a:txBody>
                    <a:bodyPr/>
                    <a:lstStyle/>
                    <a:p>
                      <a:r>
                        <a:rPr lang="en-SG" sz="800" dirty="0" smtClean="0"/>
                        <a:t>Tier 1, India</a:t>
                      </a:r>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Q4-15</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700" dirty="0" smtClean="0"/>
                        <a:t>Indoor coverage.</a:t>
                      </a:r>
                      <a:endParaRPr lang="en-NZ" sz="7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700" dirty="0" smtClean="0"/>
                        <a:t>Counted</a:t>
                      </a:r>
                      <a:r>
                        <a:rPr lang="en-US" sz="700" baseline="0" dirty="0" smtClean="0"/>
                        <a:t> in minute bundle</a:t>
                      </a:r>
                      <a:endParaRPr lang="en-NZ" sz="700" dirty="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NZ" sz="800" b="0" dirty="0" smtClean="0">
                          <a:sym typeface="Wingdings"/>
                        </a:rPr>
                        <a:t></a:t>
                      </a:r>
                      <a:endParaRPr lang="en-NZ" sz="800" b="0" dirty="0" smtClean="0"/>
                    </a:p>
                  </a:txBody>
                  <a:tcPr marL="36000" marR="36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r>
            </a:tbl>
          </a:graphicData>
        </a:graphic>
      </p:graphicFrame>
      <p:sp>
        <p:nvSpPr>
          <p:cNvPr id="5" name="TextBox 4"/>
          <p:cNvSpPr txBox="1"/>
          <p:nvPr/>
        </p:nvSpPr>
        <p:spPr>
          <a:xfrm rot="16200000">
            <a:off x="-1279961" y="2879089"/>
            <a:ext cx="2912977" cy="246221"/>
          </a:xfrm>
          <a:prstGeom prst="rect">
            <a:avLst/>
          </a:prstGeom>
          <a:noFill/>
        </p:spPr>
        <p:txBody>
          <a:bodyPr wrap="none" rtlCol="0">
            <a:spAutoFit/>
          </a:bodyPr>
          <a:lstStyle/>
          <a:p>
            <a:r>
              <a:rPr lang="en-US" sz="1000" b="1" dirty="0" smtClean="0">
                <a:solidFill>
                  <a:schemeClr val="accent4">
                    <a:lumMod val="75000"/>
                  </a:schemeClr>
                </a:solidFill>
              </a:rPr>
              <a:t>Asia</a:t>
            </a:r>
            <a:r>
              <a:rPr lang="en-US" sz="1000" b="1" dirty="0" smtClean="0"/>
              <a:t>	     </a:t>
            </a:r>
            <a:r>
              <a:rPr lang="en-US" sz="1000" b="1" dirty="0" smtClean="0">
                <a:solidFill>
                  <a:schemeClr val="accent1">
                    <a:lumMod val="60000"/>
                    <a:lumOff val="40000"/>
                  </a:schemeClr>
                </a:solidFill>
              </a:rPr>
              <a:t>Europe</a:t>
            </a:r>
            <a:r>
              <a:rPr lang="en-US" sz="1000" b="1" dirty="0"/>
              <a:t>	</a:t>
            </a:r>
            <a:r>
              <a:rPr lang="en-US" sz="1000" b="1" dirty="0" smtClean="0"/>
              <a:t>	North America</a:t>
            </a:r>
            <a:endParaRPr lang="en-NZ" sz="1000" b="1" dirty="0"/>
          </a:p>
        </p:txBody>
      </p:sp>
    </p:spTree>
    <p:extLst>
      <p:ext uri="{BB962C8B-B14F-4D97-AF65-F5344CB8AC3E}">
        <p14:creationId xmlns:p14="http://schemas.microsoft.com/office/powerpoint/2010/main" val="292907525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9535" y="3579862"/>
            <a:ext cx="4248472" cy="400110"/>
          </a:xfrm>
          <a:prstGeom prst="rect">
            <a:avLst/>
          </a:prstGeom>
          <a:noFill/>
        </p:spPr>
        <p:txBody>
          <a:bodyPr wrap="square" rtlCol="0">
            <a:spAutoFit/>
          </a:bodyPr>
          <a:lstStyle/>
          <a:p>
            <a:r>
              <a:rPr lang="en-IN" sz="2000" b="1" dirty="0" smtClean="0">
                <a:solidFill>
                  <a:schemeClr val="bg1"/>
                </a:solidFill>
              </a:rPr>
              <a:t>Marketing Presentation</a:t>
            </a:r>
            <a:endParaRPr lang="en-IN" sz="2000" dirty="0">
              <a:solidFill>
                <a:schemeClr val="bg1"/>
              </a:solidFill>
            </a:endParaRPr>
          </a:p>
        </p:txBody>
      </p:sp>
      <p:sp>
        <p:nvSpPr>
          <p:cNvPr id="14" name="TextBox 13"/>
          <p:cNvSpPr txBox="1"/>
          <p:nvPr/>
        </p:nvSpPr>
        <p:spPr>
          <a:xfrm>
            <a:off x="269535" y="3865423"/>
            <a:ext cx="2664296" cy="338554"/>
          </a:xfrm>
          <a:prstGeom prst="rect">
            <a:avLst/>
          </a:prstGeom>
          <a:noFill/>
        </p:spPr>
        <p:txBody>
          <a:bodyPr wrap="square" rtlCol="0">
            <a:spAutoFit/>
          </a:bodyPr>
          <a:lstStyle/>
          <a:p>
            <a:pPr>
              <a:defRPr/>
            </a:pPr>
            <a:r>
              <a:rPr lang="en-GB" sz="1600" dirty="0" smtClean="0">
                <a:solidFill>
                  <a:schemeClr val="bg1"/>
                </a:solidFill>
                <a:ea typeface="ＭＳ Ｐゴシック" pitchFamily="34" charset="-128"/>
              </a:rPr>
              <a:t>Speaker </a:t>
            </a:r>
            <a:r>
              <a:rPr lang="en-GB" sz="1600" dirty="0">
                <a:solidFill>
                  <a:schemeClr val="bg1"/>
                </a:solidFill>
                <a:ea typeface="ＭＳ Ｐゴシック" pitchFamily="34" charset="-128"/>
              </a:rPr>
              <a:t>Name</a:t>
            </a:r>
          </a:p>
        </p:txBody>
      </p:sp>
      <p:sp>
        <p:nvSpPr>
          <p:cNvPr id="17" name="TextBox 16"/>
          <p:cNvSpPr txBox="1"/>
          <p:nvPr/>
        </p:nvSpPr>
        <p:spPr>
          <a:xfrm>
            <a:off x="263782" y="4056928"/>
            <a:ext cx="925446" cy="276999"/>
          </a:xfrm>
          <a:prstGeom prst="rect">
            <a:avLst/>
          </a:prstGeom>
          <a:noFill/>
        </p:spPr>
        <p:txBody>
          <a:bodyPr wrap="none" rtlCol="0">
            <a:spAutoFit/>
          </a:bodyPr>
          <a:lstStyle/>
          <a:p>
            <a:r>
              <a:rPr lang="en-IN" sz="1200" dirty="0" smtClean="0">
                <a:solidFill>
                  <a:schemeClr val="bg1"/>
                </a:solidFill>
                <a:ea typeface="ＭＳ Ｐゴシック" pitchFamily="34" charset="-128"/>
              </a:rPr>
              <a:t>Designation</a:t>
            </a:r>
          </a:p>
        </p:txBody>
      </p:sp>
      <p:sp>
        <p:nvSpPr>
          <p:cNvPr id="18" name="TextBox 17"/>
          <p:cNvSpPr txBox="1"/>
          <p:nvPr/>
        </p:nvSpPr>
        <p:spPr>
          <a:xfrm>
            <a:off x="253124" y="4279091"/>
            <a:ext cx="1872208" cy="461665"/>
          </a:xfrm>
          <a:prstGeom prst="rect">
            <a:avLst/>
          </a:prstGeom>
          <a:noFill/>
        </p:spPr>
        <p:txBody>
          <a:bodyPr wrap="square" rtlCol="0">
            <a:spAutoFit/>
          </a:bodyPr>
          <a:lstStyle/>
          <a:p>
            <a:r>
              <a:rPr lang="en-GB" sz="1200" dirty="0" smtClean="0">
                <a:solidFill>
                  <a:schemeClr val="bg1"/>
                </a:solidFill>
                <a:ea typeface="ＭＳ Ｐゴシック" pitchFamily="34" charset="-128"/>
              </a:rPr>
              <a:t>Date: 00/00/0000</a:t>
            </a:r>
          </a:p>
          <a:p>
            <a:endParaRPr lang="en-IN" sz="1200" dirty="0">
              <a:solidFill>
                <a:schemeClr val="bg1"/>
              </a:solidFill>
            </a:endParaRPr>
          </a:p>
        </p:txBody>
      </p:sp>
      <p:sp>
        <p:nvSpPr>
          <p:cNvPr id="7" name="TextBox 6"/>
          <p:cNvSpPr txBox="1"/>
          <p:nvPr/>
        </p:nvSpPr>
        <p:spPr>
          <a:xfrm>
            <a:off x="421935" y="3732262"/>
            <a:ext cx="4248472" cy="400110"/>
          </a:xfrm>
          <a:prstGeom prst="rect">
            <a:avLst/>
          </a:prstGeom>
          <a:noFill/>
        </p:spPr>
        <p:txBody>
          <a:bodyPr wrap="square" rtlCol="0">
            <a:spAutoFit/>
          </a:bodyPr>
          <a:lstStyle/>
          <a:p>
            <a:r>
              <a:rPr lang="en-IN" sz="2000" b="1" dirty="0" smtClean="0">
                <a:solidFill>
                  <a:schemeClr val="bg1"/>
                </a:solidFill>
              </a:rPr>
              <a:t>Marketing Presentation</a:t>
            </a:r>
            <a:endParaRPr lang="en-IN" sz="2000" dirty="0">
              <a:solidFill>
                <a:schemeClr val="bg1"/>
              </a:solidFill>
            </a:endParaRPr>
          </a:p>
        </p:txBody>
      </p:sp>
      <p:sp>
        <p:nvSpPr>
          <p:cNvPr id="8" name="TextBox 7"/>
          <p:cNvSpPr txBox="1"/>
          <p:nvPr/>
        </p:nvSpPr>
        <p:spPr>
          <a:xfrm>
            <a:off x="421935" y="4017823"/>
            <a:ext cx="2664296" cy="338554"/>
          </a:xfrm>
          <a:prstGeom prst="rect">
            <a:avLst/>
          </a:prstGeom>
          <a:noFill/>
        </p:spPr>
        <p:txBody>
          <a:bodyPr wrap="square" rtlCol="0">
            <a:spAutoFit/>
          </a:bodyPr>
          <a:lstStyle/>
          <a:p>
            <a:pPr>
              <a:defRPr/>
            </a:pPr>
            <a:r>
              <a:rPr lang="en-GB" sz="1600" dirty="0" smtClean="0">
                <a:solidFill>
                  <a:schemeClr val="bg1"/>
                </a:solidFill>
                <a:ea typeface="ＭＳ Ｐゴシック" pitchFamily="34" charset="-128"/>
              </a:rPr>
              <a:t>Speaker </a:t>
            </a:r>
            <a:r>
              <a:rPr lang="en-GB" sz="1600" dirty="0">
                <a:solidFill>
                  <a:schemeClr val="bg1"/>
                </a:solidFill>
                <a:ea typeface="ＭＳ Ｐゴシック" pitchFamily="34" charset="-128"/>
              </a:rPr>
              <a:t>Name</a:t>
            </a:r>
          </a:p>
        </p:txBody>
      </p:sp>
      <p:sp>
        <p:nvSpPr>
          <p:cNvPr id="9" name="TextBox 8"/>
          <p:cNvSpPr txBox="1"/>
          <p:nvPr/>
        </p:nvSpPr>
        <p:spPr>
          <a:xfrm>
            <a:off x="416182" y="4209328"/>
            <a:ext cx="925446" cy="276999"/>
          </a:xfrm>
          <a:prstGeom prst="rect">
            <a:avLst/>
          </a:prstGeom>
          <a:noFill/>
        </p:spPr>
        <p:txBody>
          <a:bodyPr wrap="none" rtlCol="0">
            <a:spAutoFit/>
          </a:bodyPr>
          <a:lstStyle/>
          <a:p>
            <a:r>
              <a:rPr lang="en-IN" sz="1200" dirty="0" smtClean="0">
                <a:solidFill>
                  <a:schemeClr val="bg1"/>
                </a:solidFill>
                <a:ea typeface="ＭＳ Ｐゴシック" pitchFamily="34" charset="-128"/>
              </a:rPr>
              <a:t>Designation</a:t>
            </a:r>
          </a:p>
        </p:txBody>
      </p:sp>
      <p:sp>
        <p:nvSpPr>
          <p:cNvPr id="10" name="TextBox 9"/>
          <p:cNvSpPr txBox="1"/>
          <p:nvPr/>
        </p:nvSpPr>
        <p:spPr>
          <a:xfrm>
            <a:off x="405524" y="4431491"/>
            <a:ext cx="1872208" cy="461665"/>
          </a:xfrm>
          <a:prstGeom prst="rect">
            <a:avLst/>
          </a:prstGeom>
          <a:noFill/>
        </p:spPr>
        <p:txBody>
          <a:bodyPr wrap="square" rtlCol="0">
            <a:spAutoFit/>
          </a:bodyPr>
          <a:lstStyle/>
          <a:p>
            <a:r>
              <a:rPr lang="en-GB" sz="1200" dirty="0" smtClean="0">
                <a:solidFill>
                  <a:schemeClr val="bg1"/>
                </a:solidFill>
                <a:ea typeface="ＭＳ Ｐゴシック" pitchFamily="34" charset="-128"/>
              </a:rPr>
              <a:t>Date: 00/00/0000</a:t>
            </a:r>
          </a:p>
          <a:p>
            <a:endParaRPr lang="en-IN" sz="1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2" name="TextBox 11"/>
          <p:cNvSpPr txBox="1"/>
          <p:nvPr/>
        </p:nvSpPr>
        <p:spPr>
          <a:xfrm>
            <a:off x="574334" y="3020279"/>
            <a:ext cx="8173425" cy="892552"/>
          </a:xfrm>
          <a:prstGeom prst="rect">
            <a:avLst/>
          </a:prstGeom>
          <a:noFill/>
        </p:spPr>
        <p:txBody>
          <a:bodyPr wrap="square" rtlCol="0">
            <a:spAutoFit/>
          </a:bodyPr>
          <a:lstStyle/>
          <a:p>
            <a:r>
              <a:rPr lang="en-SG" sz="3200" b="1" dirty="0">
                <a:solidFill>
                  <a:schemeClr val="bg1"/>
                </a:solidFill>
              </a:rPr>
              <a:t>Defining Virtual Mobile Services</a:t>
            </a:r>
            <a:r>
              <a:rPr lang="en-SG" sz="3600" b="1" dirty="0">
                <a:solidFill>
                  <a:schemeClr val="bg1"/>
                </a:solidFill>
              </a:rPr>
              <a:t/>
            </a:r>
            <a:br>
              <a:rPr lang="en-SG" sz="3600" b="1" dirty="0">
                <a:solidFill>
                  <a:schemeClr val="bg1"/>
                </a:solidFill>
              </a:rPr>
            </a:br>
            <a:r>
              <a:rPr lang="en-SG" sz="2000" dirty="0">
                <a:solidFill>
                  <a:schemeClr val="bg1"/>
                </a:solidFill>
              </a:rPr>
              <a:t>Business Drivers and Technology Enablers</a:t>
            </a:r>
            <a:endParaRPr lang="en-IN" sz="2000" dirty="0">
              <a:solidFill>
                <a:schemeClr val="bg1"/>
              </a:solidFill>
            </a:endParaRPr>
          </a:p>
        </p:txBody>
      </p:sp>
      <p:sp>
        <p:nvSpPr>
          <p:cNvPr id="15" name="TextBox 14"/>
          <p:cNvSpPr txBox="1"/>
          <p:nvPr/>
        </p:nvSpPr>
        <p:spPr>
          <a:xfrm>
            <a:off x="574335" y="3846860"/>
            <a:ext cx="2664296" cy="338554"/>
          </a:xfrm>
          <a:prstGeom prst="rect">
            <a:avLst/>
          </a:prstGeom>
          <a:noFill/>
        </p:spPr>
        <p:txBody>
          <a:bodyPr wrap="square" rtlCol="0">
            <a:spAutoFit/>
          </a:bodyPr>
          <a:lstStyle/>
          <a:p>
            <a:pPr>
              <a:defRPr/>
            </a:pPr>
            <a:r>
              <a:rPr lang="en-GB" sz="1600" dirty="0" smtClean="0">
                <a:solidFill>
                  <a:schemeClr val="bg1"/>
                </a:solidFill>
                <a:ea typeface="ＭＳ Ｐゴシック" pitchFamily="34" charset="-128"/>
              </a:rPr>
              <a:t>Dirk Wolter</a:t>
            </a:r>
            <a:endParaRPr lang="en-GB" sz="1600" dirty="0">
              <a:solidFill>
                <a:schemeClr val="bg1"/>
              </a:solidFill>
              <a:ea typeface="ＭＳ Ｐゴシック" pitchFamily="34" charset="-128"/>
            </a:endParaRPr>
          </a:p>
        </p:txBody>
      </p:sp>
      <p:sp>
        <p:nvSpPr>
          <p:cNvPr id="16" name="TextBox 15"/>
          <p:cNvSpPr txBox="1"/>
          <p:nvPr/>
        </p:nvSpPr>
        <p:spPr>
          <a:xfrm>
            <a:off x="568582" y="4106945"/>
            <a:ext cx="3304174" cy="276999"/>
          </a:xfrm>
          <a:prstGeom prst="rect">
            <a:avLst/>
          </a:prstGeom>
          <a:noFill/>
        </p:spPr>
        <p:txBody>
          <a:bodyPr wrap="none" rtlCol="0">
            <a:spAutoFit/>
          </a:bodyPr>
          <a:lstStyle/>
          <a:p>
            <a:r>
              <a:rPr lang="en-SG" sz="1200" dirty="0">
                <a:solidFill>
                  <a:schemeClr val="bg1"/>
                </a:solidFill>
                <a:ea typeface="ＭＳ Ｐゴシック" pitchFamily="34" charset="-128"/>
              </a:rPr>
              <a:t>Managing Director, Mobile Architecture, APAC</a:t>
            </a:r>
          </a:p>
        </p:txBody>
      </p:sp>
      <p:sp>
        <p:nvSpPr>
          <p:cNvPr id="19" name="TextBox 18"/>
          <p:cNvSpPr txBox="1"/>
          <p:nvPr/>
        </p:nvSpPr>
        <p:spPr>
          <a:xfrm>
            <a:off x="580784" y="4351968"/>
            <a:ext cx="1872208" cy="276999"/>
          </a:xfrm>
          <a:prstGeom prst="rect">
            <a:avLst/>
          </a:prstGeom>
          <a:noFill/>
        </p:spPr>
        <p:txBody>
          <a:bodyPr wrap="square" rtlCol="0">
            <a:spAutoFit/>
          </a:bodyPr>
          <a:lstStyle/>
          <a:p>
            <a:pPr eaLnBrk="1" hangingPunct="1">
              <a:defRPr/>
            </a:pPr>
            <a:r>
              <a:rPr lang="en-GB" sz="1200" dirty="0" smtClean="0">
                <a:solidFill>
                  <a:schemeClr val="bg1"/>
                </a:solidFill>
                <a:ea typeface="ＭＳ Ｐゴシック" pitchFamily="34" charset="-128"/>
              </a:rPr>
              <a:t>28 </a:t>
            </a:r>
            <a:r>
              <a:rPr lang="en-GB" sz="1200" dirty="0">
                <a:solidFill>
                  <a:schemeClr val="bg1"/>
                </a:solidFill>
                <a:ea typeface="ＭＳ Ｐゴシック" pitchFamily="34" charset="-128"/>
              </a:rPr>
              <a:t>May </a:t>
            </a:r>
            <a:r>
              <a:rPr lang="en-GB" sz="1200" dirty="0" smtClean="0">
                <a:solidFill>
                  <a:schemeClr val="bg1"/>
                </a:solidFill>
                <a:ea typeface="ＭＳ Ｐゴシック" pitchFamily="34" charset="-128"/>
              </a:rPr>
              <a:t>2015</a:t>
            </a:r>
            <a:endParaRPr lang="en-GB" sz="1200" dirty="0">
              <a:solidFill>
                <a:schemeClr val="bg1"/>
              </a:solidFill>
              <a:ea typeface="ＭＳ Ｐゴシック" pitchFamily="34" charset="-128"/>
            </a:endParaRPr>
          </a:p>
        </p:txBody>
      </p:sp>
    </p:spTree>
    <p:extLst>
      <p:ext uri="{BB962C8B-B14F-4D97-AF65-F5344CB8AC3E}">
        <p14:creationId xmlns:p14="http://schemas.microsoft.com/office/powerpoint/2010/main" val="250377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2" name="Title 1"/>
          <p:cNvSpPr>
            <a:spLocks noGrp="1"/>
          </p:cNvSpPr>
          <p:nvPr>
            <p:ph type="ctrTitle"/>
          </p:nvPr>
        </p:nvSpPr>
        <p:spPr>
          <a:xfrm>
            <a:off x="0" y="3810"/>
            <a:ext cx="8659976" cy="728782"/>
          </a:xfrm>
        </p:spPr>
        <p:txBody>
          <a:bodyPr vert="horz" lIns="359985" tIns="359985" rIns="91436" bIns="45718" rtlCol="0" anchor="t" anchorCtr="0">
            <a:noAutofit/>
          </a:bodyPr>
          <a:lstStyle/>
          <a:p>
            <a:r>
              <a:rPr lang="en-US" dirty="0" smtClean="0">
                <a:solidFill>
                  <a:schemeClr val="bg1"/>
                </a:solidFill>
              </a:rPr>
              <a:t>Introduction: Business Transitions</a:t>
            </a:r>
            <a:endParaRPr lang="en-SG" dirty="0">
              <a:solidFill>
                <a:schemeClr val="bg1"/>
              </a:solidFill>
            </a:endParaRPr>
          </a:p>
        </p:txBody>
      </p:sp>
      <p:sp>
        <p:nvSpPr>
          <p:cNvPr id="4" name="TextBox 3"/>
          <p:cNvSpPr txBox="1"/>
          <p:nvPr/>
        </p:nvSpPr>
        <p:spPr>
          <a:xfrm>
            <a:off x="0" y="4640580"/>
            <a:ext cx="9144000" cy="432000"/>
          </a:xfrm>
          <a:prstGeom prst="rect">
            <a:avLst/>
          </a:prstGeom>
          <a:gradFill>
            <a:gsLst>
              <a:gs pos="0">
                <a:schemeClr val="tx2"/>
              </a:gs>
              <a:gs pos="100000">
                <a:schemeClr val="accent6"/>
              </a:gs>
            </a:gsLst>
            <a:lin ang="0" scaled="0"/>
          </a:gradFill>
          <a:ln w="177800">
            <a:noFill/>
          </a:ln>
        </p:spPr>
        <p:style>
          <a:lnRef idx="1">
            <a:schemeClr val="accent1"/>
          </a:lnRef>
          <a:fillRef idx="0">
            <a:schemeClr val="accent1"/>
          </a:fillRef>
          <a:effectRef idx="0">
            <a:schemeClr val="accent1"/>
          </a:effectRef>
          <a:fontRef idx="minor">
            <a:schemeClr val="tx1"/>
          </a:fontRef>
        </p:style>
        <p:txBody>
          <a:bodyPr vert="horz" lIns="360000" tIns="72000" rIns="72000" bIns="72000" rtlCol="0" anchor="ctr" anchorCtr="0">
            <a:noAutofit/>
          </a:bodyPr>
          <a:lstStyle>
            <a:lvl1pPr defTabSz="685891">
              <a:lnSpc>
                <a:spcPct val="90000"/>
              </a:lnSpc>
              <a:spcBef>
                <a:spcPct val="0"/>
              </a:spcBef>
              <a:buNone/>
              <a:defRPr lang="en-US" sz="2500" b="0" i="0" spc="0" baseline="0">
                <a:solidFill>
                  <a:srgbClr val="00A2BF"/>
                </a:solidFill>
                <a:latin typeface="+mj-lt"/>
                <a:ea typeface="+mj-ea"/>
                <a:cs typeface="CiscoSans Thin"/>
              </a:defRPr>
            </a:lvl1pPr>
          </a:lstStyle>
          <a:p>
            <a:r>
              <a:rPr lang="en-US" sz="1800" dirty="0" smtClean="0">
                <a:solidFill>
                  <a:schemeClr val="bg1"/>
                </a:solidFill>
                <a:latin typeface="+mn-lt"/>
              </a:rPr>
              <a:t>Strategic Options: 1. Smart Utility 2. Platform provider/enabler 3. Diversified player</a:t>
            </a:r>
            <a:endParaRPr lang="en-SG" sz="1800" dirty="0">
              <a:solidFill>
                <a:schemeClr val="bg1"/>
              </a:solidFill>
              <a:latin typeface="+mn-lt"/>
            </a:endParaRPr>
          </a:p>
        </p:txBody>
      </p:sp>
      <p:grpSp>
        <p:nvGrpSpPr>
          <p:cNvPr id="14" name="Group 13"/>
          <p:cNvGrpSpPr/>
          <p:nvPr/>
        </p:nvGrpSpPr>
        <p:grpSpPr>
          <a:xfrm>
            <a:off x="999404" y="1114705"/>
            <a:ext cx="2477768" cy="3254825"/>
            <a:chOff x="1332192" y="1486270"/>
            <a:chExt cx="3302830" cy="4339765"/>
          </a:xfrm>
        </p:grpSpPr>
        <p:sp>
          <p:nvSpPr>
            <p:cNvPr id="9" name="Rectangle 8"/>
            <p:cNvSpPr/>
            <p:nvPr/>
          </p:nvSpPr>
          <p:spPr>
            <a:xfrm>
              <a:off x="1332192" y="1486270"/>
              <a:ext cx="3302830" cy="4339765"/>
            </a:xfrm>
            <a:prstGeom prst="rect">
              <a:avLst/>
            </a:prstGeom>
            <a:solidFill>
              <a:schemeClr val="bg1">
                <a:alpha val="75000"/>
              </a:schemeClr>
            </a:solidFill>
            <a:ln>
              <a:noFill/>
            </a:ln>
            <a:effectLst>
              <a:outerShdw blurRad="76200" dist="50800" dir="5400000" algn="ctr" rotWithShape="0">
                <a:srgbClr val="000000">
                  <a:alpha val="27000"/>
                </a:srgb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smtClean="0">
                <a:solidFill>
                  <a:srgbClr val="002060"/>
                </a:solidFill>
              </a:endParaRP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852" t="33066" r="67689" b="37745"/>
            <a:stretch/>
          </p:blipFill>
          <p:spPr bwMode="auto">
            <a:xfrm>
              <a:off x="1585185" y="2477799"/>
              <a:ext cx="2877015" cy="171728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2192" y="1536921"/>
              <a:ext cx="3302829" cy="861775"/>
            </a:xfrm>
            <a:prstGeom prst="rect">
              <a:avLst/>
            </a:prstGeom>
            <a:solidFill>
              <a:schemeClr val="bg1">
                <a:alpha val="50000"/>
              </a:schemeClr>
            </a:solidFill>
            <a:effectLst>
              <a:softEdge rad="63500"/>
            </a:effectLst>
          </p:spPr>
          <p:txBody>
            <a:bodyPr wrap="square" rtlCol="0">
              <a:spAutoFit/>
            </a:bodyPr>
            <a:lstStyle/>
            <a:p>
              <a:pPr algn="ctr"/>
              <a:r>
                <a:rPr lang="en-US" b="1" dirty="0">
                  <a:solidFill>
                    <a:srgbClr val="002060"/>
                  </a:solidFill>
                </a:rPr>
                <a:t>New</a:t>
              </a:r>
            </a:p>
            <a:p>
              <a:pPr algn="ctr"/>
              <a:r>
                <a:rPr lang="en-US" b="1" dirty="0">
                  <a:solidFill>
                    <a:srgbClr val="002060"/>
                  </a:solidFill>
                </a:rPr>
                <a:t>Business Models</a:t>
              </a:r>
              <a:endParaRPr lang="en-SG" b="1" dirty="0">
                <a:solidFill>
                  <a:srgbClr val="002060"/>
                </a:solidFill>
              </a:endParaRPr>
            </a:p>
          </p:txBody>
        </p:sp>
        <p:sp>
          <p:nvSpPr>
            <p:cNvPr id="6" name="TextBox 5"/>
            <p:cNvSpPr txBox="1"/>
            <p:nvPr/>
          </p:nvSpPr>
          <p:spPr>
            <a:xfrm>
              <a:off x="1506695" y="4213024"/>
              <a:ext cx="3033995" cy="1559401"/>
            </a:xfrm>
            <a:prstGeom prst="rect">
              <a:avLst/>
            </a:prstGeom>
            <a:noFill/>
          </p:spPr>
          <p:txBody>
            <a:bodyPr wrap="square" rtlCol="0">
              <a:spAutoFit/>
            </a:bodyPr>
            <a:lstStyle/>
            <a:p>
              <a:pPr marL="133368" indent="-133368">
                <a:buFont typeface="Arial" panose="020B0604020202020204" pitchFamily="34" charset="0"/>
                <a:buChar char="•"/>
              </a:pPr>
              <a:r>
                <a:rPr lang="en-US" sz="1400" dirty="0" smtClean="0">
                  <a:solidFill>
                    <a:srgbClr val="002060"/>
                  </a:solidFill>
                </a:rPr>
                <a:t>Flexible, usage-based pricing</a:t>
              </a:r>
            </a:p>
            <a:p>
              <a:pPr marL="133368" indent="-133368">
                <a:buFont typeface="Arial" panose="020B0604020202020204" pitchFamily="34" charset="0"/>
                <a:buChar char="•"/>
              </a:pPr>
              <a:r>
                <a:rPr lang="en-US" sz="1400" dirty="0" smtClean="0">
                  <a:solidFill>
                    <a:srgbClr val="002060"/>
                  </a:solidFill>
                </a:rPr>
                <a:t>Direct, In-direct and Pass through</a:t>
              </a:r>
            </a:p>
            <a:p>
              <a:pPr marL="133368" indent="-133368">
                <a:buFont typeface="Arial" panose="020B0604020202020204" pitchFamily="34" charset="0"/>
                <a:buChar char="•"/>
              </a:pPr>
              <a:r>
                <a:rPr lang="en-US" sz="1400" dirty="0" smtClean="0">
                  <a:solidFill>
                    <a:srgbClr val="002060"/>
                  </a:solidFill>
                </a:rPr>
                <a:t>IoT/IoE</a:t>
              </a:r>
              <a:endParaRPr lang="en-SG" sz="1400" dirty="0">
                <a:solidFill>
                  <a:srgbClr val="002060"/>
                </a:solidFill>
              </a:endParaRPr>
            </a:p>
          </p:txBody>
        </p:sp>
      </p:grpSp>
      <p:grpSp>
        <p:nvGrpSpPr>
          <p:cNvPr id="17" name="Group 16"/>
          <p:cNvGrpSpPr/>
          <p:nvPr/>
        </p:nvGrpSpPr>
        <p:grpSpPr>
          <a:xfrm>
            <a:off x="5928325" y="1110780"/>
            <a:ext cx="2477768" cy="3266768"/>
            <a:chOff x="4673427" y="1470345"/>
            <a:chExt cx="3302830" cy="4355690"/>
          </a:xfrm>
        </p:grpSpPr>
        <p:sp>
          <p:nvSpPr>
            <p:cNvPr id="15" name="Rectangle 14"/>
            <p:cNvSpPr/>
            <p:nvPr/>
          </p:nvSpPr>
          <p:spPr>
            <a:xfrm>
              <a:off x="4673427" y="1470345"/>
              <a:ext cx="3302830" cy="4355690"/>
            </a:xfrm>
            <a:prstGeom prst="rect">
              <a:avLst/>
            </a:prstGeom>
            <a:solidFill>
              <a:schemeClr val="bg1">
                <a:alpha val="75000"/>
              </a:schemeClr>
            </a:solidFill>
            <a:ln>
              <a:noFill/>
            </a:ln>
            <a:effectLst>
              <a:outerShdw blurRad="76200" dist="50800" dir="5400000" algn="ctr" rotWithShape="0">
                <a:srgbClr val="000000">
                  <a:alpha val="27000"/>
                </a:srgb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400" dirty="0" smtClean="0">
                <a:solidFill>
                  <a:srgbClr val="002060"/>
                </a:solidFill>
              </a:endParaRPr>
            </a:p>
          </p:txBody>
        </p:sp>
        <p:sp>
          <p:nvSpPr>
            <p:cNvPr id="7" name="TextBox 6"/>
            <p:cNvSpPr txBox="1"/>
            <p:nvPr/>
          </p:nvSpPr>
          <p:spPr>
            <a:xfrm>
              <a:off x="4673427" y="1536921"/>
              <a:ext cx="3302830" cy="861774"/>
            </a:xfrm>
            <a:prstGeom prst="rect">
              <a:avLst/>
            </a:prstGeom>
            <a:solidFill>
              <a:schemeClr val="bg1">
                <a:alpha val="50000"/>
              </a:schemeClr>
            </a:solidFill>
            <a:effectLst>
              <a:softEdge rad="63500"/>
            </a:effectLst>
          </p:spPr>
          <p:txBody>
            <a:bodyPr wrap="square" rtlCol="0">
              <a:spAutoFit/>
            </a:bodyPr>
            <a:lstStyle>
              <a:defPPr>
                <a:defRPr lang="en-US"/>
              </a:defPPr>
              <a:lvl1pPr algn="ctr">
                <a:defRPr sz="2400" b="1">
                  <a:solidFill>
                    <a:srgbClr val="FFC000"/>
                  </a:solidFill>
                </a:defRPr>
              </a:lvl1pPr>
            </a:lstStyle>
            <a:p>
              <a:r>
                <a:rPr lang="en-US" sz="1800" dirty="0">
                  <a:solidFill>
                    <a:srgbClr val="002060"/>
                  </a:solidFill>
                </a:rPr>
                <a:t>New</a:t>
              </a:r>
            </a:p>
            <a:p>
              <a:r>
                <a:rPr lang="en-US" sz="1800" dirty="0" smtClean="0">
                  <a:solidFill>
                    <a:srgbClr val="002060"/>
                  </a:solidFill>
                </a:rPr>
                <a:t>Financials</a:t>
              </a:r>
              <a:endParaRPr lang="en-SG" sz="1800" dirty="0">
                <a:solidFill>
                  <a:srgbClr val="002060"/>
                </a:solidFill>
              </a:endParaRPr>
            </a:p>
          </p:txBody>
        </p:sp>
        <p:sp>
          <p:nvSpPr>
            <p:cNvPr id="10" name="TextBox 9"/>
            <p:cNvSpPr txBox="1"/>
            <p:nvPr/>
          </p:nvSpPr>
          <p:spPr>
            <a:xfrm>
              <a:off x="4798522" y="4195087"/>
              <a:ext cx="3177735" cy="1477328"/>
            </a:xfrm>
            <a:prstGeom prst="rect">
              <a:avLst/>
            </a:prstGeom>
            <a:noFill/>
          </p:spPr>
          <p:txBody>
            <a:bodyPr wrap="square" rtlCol="0">
              <a:spAutoFit/>
            </a:bodyPr>
            <a:lstStyle/>
            <a:p>
              <a:pPr marL="133368" indent="-133368">
                <a:spcAft>
                  <a:spcPts val="400"/>
                </a:spcAft>
                <a:buFont typeface="Arial" panose="020B0604020202020204" pitchFamily="34" charset="0"/>
                <a:buChar char="•"/>
              </a:pPr>
              <a:r>
                <a:rPr lang="en-US" sz="1400" dirty="0" smtClean="0">
                  <a:solidFill>
                    <a:srgbClr val="002060"/>
                  </a:solidFill>
                </a:rPr>
                <a:t>Faster RoI</a:t>
              </a:r>
            </a:p>
            <a:p>
              <a:pPr marL="133368" indent="-133368">
                <a:spcAft>
                  <a:spcPts val="400"/>
                </a:spcAft>
                <a:buFont typeface="Arial" panose="020B0604020202020204" pitchFamily="34" charset="0"/>
                <a:buChar char="•"/>
              </a:pPr>
              <a:r>
                <a:rPr lang="en-US" sz="1400" dirty="0" smtClean="0">
                  <a:solidFill>
                    <a:srgbClr val="002060"/>
                  </a:solidFill>
                </a:rPr>
                <a:t>Predictable OpEx</a:t>
              </a:r>
            </a:p>
            <a:p>
              <a:pPr marL="133368" indent="-133368">
                <a:spcAft>
                  <a:spcPts val="400"/>
                </a:spcAft>
                <a:buFont typeface="Arial" panose="020B0604020202020204" pitchFamily="34" charset="0"/>
                <a:buChar char="•"/>
              </a:pPr>
              <a:r>
                <a:rPr lang="en-US" sz="1400" dirty="0" smtClean="0">
                  <a:solidFill>
                    <a:srgbClr val="002060"/>
                  </a:solidFill>
                </a:rPr>
                <a:t>Start-up innovation</a:t>
              </a:r>
            </a:p>
            <a:p>
              <a:pPr marL="133368" indent="-133368">
                <a:spcAft>
                  <a:spcPts val="400"/>
                </a:spcAft>
                <a:buFont typeface="Arial" panose="020B0604020202020204" pitchFamily="34" charset="0"/>
                <a:buChar char="•"/>
              </a:pPr>
              <a:r>
                <a:rPr lang="en-US" sz="1400" dirty="0" smtClean="0">
                  <a:solidFill>
                    <a:srgbClr val="002060"/>
                  </a:solidFill>
                </a:rPr>
                <a:t>Agile Dev-ops</a:t>
              </a:r>
            </a:p>
          </p:txBody>
        </p:sp>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5376" t="33198" r="35537" b="37424"/>
            <a:stretch/>
          </p:blipFill>
          <p:spPr bwMode="auto">
            <a:xfrm>
              <a:off x="4791717" y="2466648"/>
              <a:ext cx="3047607" cy="172843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3472214" y="1106684"/>
            <a:ext cx="2477768" cy="3266768"/>
            <a:chOff x="8014662" y="1470345"/>
            <a:chExt cx="3302830" cy="4355690"/>
          </a:xfrm>
        </p:grpSpPr>
        <p:sp>
          <p:nvSpPr>
            <p:cNvPr id="16" name="Rectangle 15"/>
            <p:cNvSpPr/>
            <p:nvPr/>
          </p:nvSpPr>
          <p:spPr>
            <a:xfrm>
              <a:off x="8014662" y="1470345"/>
              <a:ext cx="3302830" cy="4355690"/>
            </a:xfrm>
            <a:prstGeom prst="rect">
              <a:avLst/>
            </a:prstGeom>
            <a:solidFill>
              <a:schemeClr val="bg1">
                <a:alpha val="75000"/>
              </a:schemeClr>
            </a:solidFill>
            <a:ln>
              <a:noFill/>
            </a:ln>
            <a:effectLst>
              <a:outerShdw blurRad="76200" dist="50800" dir="5400000" algn="ctr" rotWithShape="0">
                <a:srgbClr val="000000">
                  <a:alpha val="27000"/>
                </a:srgb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400" dirty="0" smtClean="0">
                <a:solidFill>
                  <a:srgbClr val="002060"/>
                </a:solidFill>
              </a:endParaRPr>
            </a:p>
          </p:txBody>
        </p:sp>
        <p:sp>
          <p:nvSpPr>
            <p:cNvPr id="8" name="TextBox 7"/>
            <p:cNvSpPr txBox="1"/>
            <p:nvPr/>
          </p:nvSpPr>
          <p:spPr>
            <a:xfrm>
              <a:off x="8077292" y="1536921"/>
              <a:ext cx="3240200" cy="861775"/>
            </a:xfrm>
            <a:prstGeom prst="rect">
              <a:avLst/>
            </a:prstGeom>
            <a:solidFill>
              <a:schemeClr val="bg1">
                <a:alpha val="50000"/>
              </a:schemeClr>
            </a:solidFill>
            <a:effectLst>
              <a:softEdge rad="63500"/>
            </a:effectLst>
          </p:spPr>
          <p:txBody>
            <a:bodyPr wrap="square" rtlCol="0">
              <a:spAutoFit/>
            </a:bodyPr>
            <a:lstStyle>
              <a:defPPr>
                <a:defRPr lang="en-US"/>
              </a:defPPr>
              <a:lvl1pPr algn="ctr">
                <a:defRPr sz="2400" b="1">
                  <a:solidFill>
                    <a:srgbClr val="FFC000"/>
                  </a:solidFill>
                </a:defRPr>
              </a:lvl1pPr>
            </a:lstStyle>
            <a:p>
              <a:r>
                <a:rPr lang="en-US" sz="1800" dirty="0">
                  <a:solidFill>
                    <a:srgbClr val="002060"/>
                  </a:solidFill>
                </a:rPr>
                <a:t>New</a:t>
              </a:r>
            </a:p>
            <a:p>
              <a:r>
                <a:rPr lang="en-US" sz="1800" dirty="0">
                  <a:solidFill>
                    <a:srgbClr val="002060"/>
                  </a:solidFill>
                </a:rPr>
                <a:t>Competitors</a:t>
              </a:r>
              <a:endParaRPr lang="en-SG" sz="1800" dirty="0">
                <a:solidFill>
                  <a:srgbClr val="002060"/>
                </a:solidFill>
              </a:endParaRPr>
            </a:p>
          </p:txBody>
        </p:sp>
        <p:sp>
          <p:nvSpPr>
            <p:cNvPr id="11" name="TextBox 10"/>
            <p:cNvSpPr txBox="1"/>
            <p:nvPr/>
          </p:nvSpPr>
          <p:spPr>
            <a:xfrm>
              <a:off x="8077292" y="4225329"/>
              <a:ext cx="3209634" cy="1559401"/>
            </a:xfrm>
            <a:prstGeom prst="rect">
              <a:avLst/>
            </a:prstGeom>
            <a:noFill/>
          </p:spPr>
          <p:txBody>
            <a:bodyPr wrap="square" rtlCol="0">
              <a:spAutoFit/>
            </a:bodyPr>
            <a:lstStyle/>
            <a:p>
              <a:pPr marL="133368" indent="-133368">
                <a:buFont typeface="Arial" panose="020B0604020202020204" pitchFamily="34" charset="0"/>
                <a:buChar char="•"/>
              </a:pPr>
              <a:r>
                <a:rPr lang="en-US" sz="1400" dirty="0">
                  <a:solidFill>
                    <a:srgbClr val="002060"/>
                  </a:solidFill>
                </a:rPr>
                <a:t>Global market reach over the </a:t>
              </a:r>
              <a:r>
                <a:rPr lang="en-US" sz="1400" dirty="0" smtClean="0">
                  <a:solidFill>
                    <a:srgbClr val="002060"/>
                  </a:solidFill>
                </a:rPr>
                <a:t>top (OTT)</a:t>
              </a:r>
              <a:endParaRPr lang="en-US" sz="1400" dirty="0">
                <a:solidFill>
                  <a:srgbClr val="002060"/>
                </a:solidFill>
              </a:endParaRPr>
            </a:p>
            <a:p>
              <a:pPr marL="133368" indent="-133368">
                <a:buFont typeface="Arial" panose="020B0604020202020204" pitchFamily="34" charset="0"/>
                <a:buChar char="•"/>
              </a:pPr>
              <a:r>
                <a:rPr lang="en-US" sz="1400" dirty="0" smtClean="0">
                  <a:solidFill>
                    <a:srgbClr val="002060"/>
                  </a:solidFill>
                </a:rPr>
                <a:t>Reduced barriers to entry</a:t>
              </a:r>
            </a:p>
            <a:p>
              <a:pPr marL="133368" indent="-133368">
                <a:buFont typeface="Arial" panose="020B0604020202020204" pitchFamily="34" charset="0"/>
                <a:buChar char="•"/>
              </a:pPr>
              <a:r>
                <a:rPr lang="en-US" sz="1400" dirty="0" smtClean="0">
                  <a:solidFill>
                    <a:srgbClr val="002060"/>
                  </a:solidFill>
                </a:rPr>
                <a:t>Accelerating pace of innovation</a:t>
              </a:r>
            </a:p>
          </p:txBody>
        </p:sp>
        <p:pic>
          <p:nvPicPr>
            <p:cNvPr id="1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7379" t="34392" r="5230" b="37592"/>
            <a:stretch/>
          </p:blipFill>
          <p:spPr bwMode="auto">
            <a:xfrm>
              <a:off x="8159281" y="2523205"/>
              <a:ext cx="2870019" cy="164832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508607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666123" y="3036675"/>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22" name="Rectangle 21"/>
          <p:cNvSpPr/>
          <p:nvPr/>
        </p:nvSpPr>
        <p:spPr>
          <a:xfrm>
            <a:off x="5666123" y="2293382"/>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7" name="Rectangle 6"/>
          <p:cNvSpPr/>
          <p:nvPr/>
        </p:nvSpPr>
        <p:spPr>
          <a:xfrm>
            <a:off x="5666123" y="1555314"/>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2" name="Title 1"/>
          <p:cNvSpPr>
            <a:spLocks noGrp="1"/>
          </p:cNvSpPr>
          <p:nvPr>
            <p:ph type="title"/>
          </p:nvPr>
        </p:nvSpPr>
        <p:spPr>
          <a:xfrm>
            <a:off x="0" y="6266"/>
            <a:ext cx="8345488" cy="731837"/>
          </a:xfrm>
        </p:spPr>
        <p:txBody>
          <a:bodyPr lIns="360000" tIns="360000"/>
          <a:lstStyle/>
          <a:p>
            <a:r>
              <a:rPr lang="en-US" sz="2400" dirty="0" smtClean="0"/>
              <a:t>Top-line Challenge</a:t>
            </a:r>
            <a:br>
              <a:rPr lang="en-US" sz="2400" dirty="0" smtClean="0"/>
            </a:br>
            <a:r>
              <a:rPr lang="en-US" sz="2400" dirty="0" smtClean="0"/>
              <a:t>Manage Value Migration and Capture New Opportunities</a:t>
            </a:r>
            <a:endParaRPr lang="en-US" sz="2400" dirty="0"/>
          </a:p>
        </p:txBody>
      </p:sp>
      <p:sp>
        <p:nvSpPr>
          <p:cNvPr id="4" name="TextBox 3"/>
          <p:cNvSpPr txBox="1"/>
          <p:nvPr/>
        </p:nvSpPr>
        <p:spPr>
          <a:xfrm>
            <a:off x="753255" y="1146539"/>
            <a:ext cx="3673460" cy="315481"/>
          </a:xfrm>
          <a:prstGeom prst="rect">
            <a:avLst/>
          </a:prstGeom>
          <a:noFill/>
        </p:spPr>
        <p:txBody>
          <a:bodyPr wrap="none" lIns="68589" tIns="34295" rIns="68589" bIns="34295" rtlCol="0">
            <a:spAutoFit/>
          </a:bodyPr>
          <a:lstStyle>
            <a:defPPr>
              <a:defRPr lang="en-US"/>
            </a:defPPr>
            <a:lvl1pPr algn="ctr">
              <a:lnSpc>
                <a:spcPct val="80000"/>
              </a:lnSpc>
              <a:defRPr sz="2000">
                <a:solidFill>
                  <a:srgbClr val="FFD457"/>
                </a:solidFill>
              </a:defRPr>
            </a:lvl1pPr>
          </a:lstStyle>
          <a:p>
            <a:r>
              <a:rPr lang="en-US" dirty="0" smtClean="0">
                <a:solidFill>
                  <a:schemeClr val="accent1">
                    <a:lumMod val="50000"/>
                  </a:schemeClr>
                </a:solidFill>
              </a:rPr>
              <a:t>Erosion of Traditional Services</a:t>
            </a:r>
            <a:endParaRPr lang="en-US" dirty="0">
              <a:solidFill>
                <a:schemeClr val="accent1">
                  <a:lumMod val="50000"/>
                </a:schemeClr>
              </a:solidFill>
            </a:endParaRPr>
          </a:p>
        </p:txBody>
      </p:sp>
      <p:sp>
        <p:nvSpPr>
          <p:cNvPr id="8" name="Rectangle 32"/>
          <p:cNvSpPr>
            <a:spLocks noChangeArrowheads="1"/>
          </p:cNvSpPr>
          <p:nvPr/>
        </p:nvSpPr>
        <p:spPr bwMode="auto">
          <a:xfrm>
            <a:off x="5674579" y="1958030"/>
            <a:ext cx="2176885" cy="2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1000" dirty="0" smtClean="0">
                <a:solidFill>
                  <a:srgbClr val="FFFFFF"/>
                </a:solidFill>
              </a:rPr>
              <a:t>VoWiFi exceeds VoLTE by 2018</a:t>
            </a:r>
            <a:endParaRPr lang="en-US" sz="1000" dirty="0">
              <a:solidFill>
                <a:srgbClr val="FFFFFF"/>
              </a:solidFill>
            </a:endParaRPr>
          </a:p>
        </p:txBody>
      </p:sp>
      <p:sp>
        <p:nvSpPr>
          <p:cNvPr id="10" name="Rectangle 32"/>
          <p:cNvSpPr>
            <a:spLocks noChangeArrowheads="1"/>
          </p:cNvSpPr>
          <p:nvPr/>
        </p:nvSpPr>
        <p:spPr bwMode="auto">
          <a:xfrm>
            <a:off x="5666123" y="1555315"/>
            <a:ext cx="2185342" cy="37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000" dirty="0" smtClean="0">
                <a:solidFill>
                  <a:srgbClr val="FFD457"/>
                </a:solidFill>
                <a:latin typeface="+mj-lt"/>
              </a:rPr>
              <a:t>5B </a:t>
            </a:r>
            <a:r>
              <a:rPr lang="en-US" sz="2000" dirty="0" err="1" smtClean="0">
                <a:solidFill>
                  <a:srgbClr val="FFD457"/>
                </a:solidFill>
                <a:latin typeface="+mj-lt"/>
              </a:rPr>
              <a:t>MoU</a:t>
            </a:r>
            <a:r>
              <a:rPr lang="en-US" sz="2000" dirty="0" smtClean="0">
                <a:solidFill>
                  <a:srgbClr val="FFD457"/>
                </a:solidFill>
                <a:latin typeface="+mj-lt"/>
              </a:rPr>
              <a:t>, +220%</a:t>
            </a:r>
            <a:endParaRPr lang="en-US" sz="2000" dirty="0">
              <a:solidFill>
                <a:srgbClr val="FFD457"/>
              </a:solidFill>
              <a:latin typeface="+mj-lt"/>
            </a:endParaRPr>
          </a:p>
        </p:txBody>
      </p:sp>
      <p:pic>
        <p:nvPicPr>
          <p:cNvPr id="14" name="Picture 11" descr="cloudsv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0870" y="3077614"/>
            <a:ext cx="614961" cy="57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2"/>
          <p:cNvSpPr>
            <a:spLocks noChangeArrowheads="1"/>
          </p:cNvSpPr>
          <p:nvPr/>
        </p:nvSpPr>
        <p:spPr bwMode="auto">
          <a:xfrm>
            <a:off x="5967256" y="2665840"/>
            <a:ext cx="1647885" cy="2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p>
            <a:pPr algn="ctr"/>
            <a:r>
              <a:rPr lang="en-US" sz="1400" dirty="0" smtClean="0">
                <a:solidFill>
                  <a:srgbClr val="FFFFFF"/>
                </a:solidFill>
              </a:rPr>
              <a:t>On-line Video</a:t>
            </a:r>
            <a:endParaRPr lang="en-US" sz="1400" dirty="0">
              <a:solidFill>
                <a:srgbClr val="FFFFFF"/>
              </a:solidFill>
            </a:endParaRPr>
          </a:p>
        </p:txBody>
      </p:sp>
      <p:sp>
        <p:nvSpPr>
          <p:cNvPr id="16" name="Rectangle 32"/>
          <p:cNvSpPr>
            <a:spLocks noChangeArrowheads="1"/>
          </p:cNvSpPr>
          <p:nvPr/>
        </p:nvSpPr>
        <p:spPr bwMode="auto">
          <a:xfrm>
            <a:off x="5699866" y="2263124"/>
            <a:ext cx="218266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$10B</a:t>
            </a:r>
            <a:r>
              <a:rPr lang="en-US" sz="2400" dirty="0">
                <a:solidFill>
                  <a:srgbClr val="FFD457"/>
                </a:solidFill>
                <a:latin typeface="+mj-lt"/>
              </a:rPr>
              <a:t>, </a:t>
            </a:r>
            <a:r>
              <a:rPr lang="en-US" sz="2400" dirty="0" smtClean="0">
                <a:solidFill>
                  <a:srgbClr val="FFD457"/>
                </a:solidFill>
                <a:latin typeface="+mj-lt"/>
              </a:rPr>
              <a:t>+49%</a:t>
            </a:r>
            <a:endParaRPr lang="en-US" sz="2400" dirty="0">
              <a:solidFill>
                <a:srgbClr val="FFD457"/>
              </a:solidFill>
              <a:latin typeface="+mj-lt"/>
            </a:endParaRPr>
          </a:p>
        </p:txBody>
      </p:sp>
      <p:sp>
        <p:nvSpPr>
          <p:cNvPr id="18" name="Rectangle 32"/>
          <p:cNvSpPr>
            <a:spLocks noChangeArrowheads="1"/>
          </p:cNvSpPr>
          <p:nvPr/>
        </p:nvSpPr>
        <p:spPr bwMode="auto">
          <a:xfrm>
            <a:off x="5967256" y="3429528"/>
            <a:ext cx="1647885" cy="2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p>
            <a:pPr algn="ctr"/>
            <a:r>
              <a:rPr lang="en-US" sz="1400" dirty="0" smtClean="0">
                <a:solidFill>
                  <a:srgbClr val="FFFFFF"/>
                </a:solidFill>
              </a:rPr>
              <a:t>Cloud Services</a:t>
            </a:r>
            <a:endParaRPr lang="en-US" sz="1400" dirty="0">
              <a:solidFill>
                <a:srgbClr val="FFFFFF"/>
              </a:solidFill>
            </a:endParaRPr>
          </a:p>
        </p:txBody>
      </p:sp>
      <p:sp>
        <p:nvSpPr>
          <p:cNvPr id="19" name="Rectangle 32"/>
          <p:cNvSpPr>
            <a:spLocks noChangeArrowheads="1"/>
          </p:cNvSpPr>
          <p:nvPr/>
        </p:nvSpPr>
        <p:spPr bwMode="auto">
          <a:xfrm>
            <a:off x="5699866" y="3026813"/>
            <a:ext cx="218266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$43B</a:t>
            </a:r>
            <a:r>
              <a:rPr lang="en-US" sz="2400" dirty="0">
                <a:solidFill>
                  <a:srgbClr val="FFD457"/>
                </a:solidFill>
                <a:latin typeface="+mj-lt"/>
              </a:rPr>
              <a:t>, +</a:t>
            </a:r>
            <a:r>
              <a:rPr lang="en-US" sz="2400" dirty="0" smtClean="0">
                <a:solidFill>
                  <a:srgbClr val="FFD457"/>
                </a:solidFill>
                <a:latin typeface="+mj-lt"/>
              </a:rPr>
              <a:t>27%</a:t>
            </a:r>
            <a:endParaRPr lang="en-US" sz="2400" dirty="0">
              <a:solidFill>
                <a:srgbClr val="FFD457"/>
              </a:solidFill>
              <a:latin typeface="+mj-lt"/>
            </a:endParaRPr>
          </a:p>
        </p:txBody>
      </p:sp>
      <p:sp>
        <p:nvSpPr>
          <p:cNvPr id="21" name="TextBox 20"/>
          <p:cNvSpPr txBox="1">
            <a:spLocks noChangeArrowheads="1"/>
          </p:cNvSpPr>
          <p:nvPr/>
        </p:nvSpPr>
        <p:spPr bwMode="auto">
          <a:xfrm>
            <a:off x="317500" y="4403187"/>
            <a:ext cx="6284066" cy="2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chemeClr val="tx1">
                    <a:lumMod val="50000"/>
                  </a:schemeClr>
                </a:solidFill>
                <a:latin typeface="+mn-lt"/>
              </a:rPr>
              <a:t>Sources:   ABI, IDC, In-Stat, Insight, Ovum, Parks, Screen Digest, Strategy </a:t>
            </a:r>
            <a:r>
              <a:rPr lang="en-US" sz="1000" dirty="0" smtClean="0">
                <a:solidFill>
                  <a:schemeClr val="tx1">
                    <a:lumMod val="50000"/>
                  </a:schemeClr>
                </a:solidFill>
                <a:latin typeface="+mn-lt"/>
              </a:rPr>
              <a:t>Analytics, Cisco</a:t>
            </a:r>
            <a:endParaRPr lang="en-US" sz="1000" dirty="0">
              <a:solidFill>
                <a:schemeClr val="tx1">
                  <a:lumMod val="50000"/>
                </a:schemeClr>
              </a:solidFill>
              <a:latin typeface="+mn-lt"/>
            </a:endParaRPr>
          </a:p>
        </p:txBody>
      </p:sp>
      <p:sp>
        <p:nvSpPr>
          <p:cNvPr id="24" name="TextBox 23"/>
          <p:cNvSpPr txBox="1"/>
          <p:nvPr/>
        </p:nvSpPr>
        <p:spPr>
          <a:xfrm>
            <a:off x="5683223" y="1146540"/>
            <a:ext cx="1755948" cy="315481"/>
          </a:xfrm>
          <a:prstGeom prst="rect">
            <a:avLst/>
          </a:prstGeom>
          <a:noFill/>
        </p:spPr>
        <p:txBody>
          <a:bodyPr wrap="none" lIns="68589" tIns="34295" rIns="68589" bIns="34295" rtlCol="0">
            <a:spAutoFit/>
          </a:bodyPr>
          <a:lstStyle>
            <a:defPPr>
              <a:defRPr lang="en-US"/>
            </a:defPPr>
            <a:lvl1pPr algn="ctr">
              <a:lnSpc>
                <a:spcPct val="80000"/>
              </a:lnSpc>
              <a:defRPr sz="2000">
                <a:solidFill>
                  <a:srgbClr val="FFD457"/>
                </a:solidFill>
              </a:defRPr>
            </a:lvl1pPr>
          </a:lstStyle>
          <a:p>
            <a:r>
              <a:rPr lang="en-US" dirty="0" smtClean="0">
                <a:solidFill>
                  <a:schemeClr val="accent1">
                    <a:lumMod val="50000"/>
                  </a:schemeClr>
                </a:solidFill>
              </a:rPr>
              <a:t>New Services</a:t>
            </a:r>
            <a:endParaRPr lang="en-US" dirty="0">
              <a:solidFill>
                <a:schemeClr val="accent1">
                  <a:lumMod val="50000"/>
                </a:schemeClr>
              </a:solidFill>
            </a:endParaRPr>
          </a:p>
        </p:txBody>
      </p:sp>
      <p:sp>
        <p:nvSpPr>
          <p:cNvPr id="25" name="Rectangle 24"/>
          <p:cNvSpPr/>
          <p:nvPr/>
        </p:nvSpPr>
        <p:spPr>
          <a:xfrm>
            <a:off x="1773690" y="1542893"/>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26" name="Rectangle 32"/>
          <p:cNvSpPr>
            <a:spLocks noChangeArrowheads="1"/>
          </p:cNvSpPr>
          <p:nvPr/>
        </p:nvSpPr>
        <p:spPr bwMode="auto">
          <a:xfrm>
            <a:off x="2070083" y="1902419"/>
            <a:ext cx="1647885" cy="2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p>
            <a:pPr algn="ctr"/>
            <a:r>
              <a:rPr lang="en-US" sz="1400" dirty="0" smtClean="0">
                <a:solidFill>
                  <a:srgbClr val="FFFFFF"/>
                </a:solidFill>
              </a:rPr>
              <a:t>OTT VoIP Users</a:t>
            </a:r>
            <a:endParaRPr lang="en-US" sz="1400" dirty="0">
              <a:solidFill>
                <a:srgbClr val="FFFFFF"/>
              </a:solidFill>
            </a:endParaRPr>
          </a:p>
        </p:txBody>
      </p:sp>
      <p:sp>
        <p:nvSpPr>
          <p:cNvPr id="28" name="Rectangle 32"/>
          <p:cNvSpPr>
            <a:spLocks noChangeArrowheads="1"/>
          </p:cNvSpPr>
          <p:nvPr/>
        </p:nvSpPr>
        <p:spPr bwMode="auto">
          <a:xfrm>
            <a:off x="1888924" y="1485744"/>
            <a:ext cx="2052083"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&gt;1Billion</a:t>
            </a:r>
            <a:endParaRPr lang="en-US" sz="2400" dirty="0">
              <a:solidFill>
                <a:srgbClr val="FFD457"/>
              </a:solidFill>
              <a:latin typeface="+mj-lt"/>
            </a:endParaRPr>
          </a:p>
        </p:txBody>
      </p:sp>
      <p:sp>
        <p:nvSpPr>
          <p:cNvPr id="29" name="Rectangle 28"/>
          <p:cNvSpPr/>
          <p:nvPr/>
        </p:nvSpPr>
        <p:spPr>
          <a:xfrm>
            <a:off x="1773689" y="2311704"/>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30" name="Rectangle 32"/>
          <p:cNvSpPr>
            <a:spLocks noChangeArrowheads="1"/>
          </p:cNvSpPr>
          <p:nvPr/>
        </p:nvSpPr>
        <p:spPr bwMode="auto">
          <a:xfrm>
            <a:off x="2074822" y="2644570"/>
            <a:ext cx="1647885" cy="2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p>
            <a:pPr algn="ctr"/>
            <a:r>
              <a:rPr lang="en-US" sz="1050" dirty="0" smtClean="0">
                <a:solidFill>
                  <a:srgbClr val="FFFFFF"/>
                </a:solidFill>
              </a:rPr>
              <a:t>WhatsApp Users April 15</a:t>
            </a:r>
            <a:endParaRPr lang="en-US" sz="1500" dirty="0">
              <a:solidFill>
                <a:srgbClr val="FFFFFF"/>
              </a:solidFill>
            </a:endParaRPr>
          </a:p>
        </p:txBody>
      </p:sp>
      <p:sp>
        <p:nvSpPr>
          <p:cNvPr id="32" name="Rectangle 32"/>
          <p:cNvSpPr>
            <a:spLocks noChangeArrowheads="1"/>
          </p:cNvSpPr>
          <p:nvPr/>
        </p:nvSpPr>
        <p:spPr bwMode="auto">
          <a:xfrm>
            <a:off x="1799089" y="2260905"/>
            <a:ext cx="2151117"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800M, +75%</a:t>
            </a:r>
            <a:endParaRPr lang="en-US" sz="2400" dirty="0">
              <a:solidFill>
                <a:srgbClr val="FFD457"/>
              </a:solidFill>
              <a:latin typeface="+mj-lt"/>
            </a:endParaRPr>
          </a:p>
        </p:txBody>
      </p:sp>
      <p:sp>
        <p:nvSpPr>
          <p:cNvPr id="33" name="Rectangle 32"/>
          <p:cNvSpPr/>
          <p:nvPr/>
        </p:nvSpPr>
        <p:spPr>
          <a:xfrm>
            <a:off x="1780693" y="3748239"/>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34" name="Rectangle 32"/>
          <p:cNvSpPr>
            <a:spLocks noChangeArrowheads="1"/>
          </p:cNvSpPr>
          <p:nvPr/>
        </p:nvSpPr>
        <p:spPr bwMode="auto">
          <a:xfrm>
            <a:off x="1780039" y="4138255"/>
            <a:ext cx="2185996" cy="2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1000" dirty="0" smtClean="0">
                <a:solidFill>
                  <a:srgbClr val="FFFFFF"/>
                </a:solidFill>
              </a:rPr>
              <a:t>Apps added to Android every day</a:t>
            </a:r>
            <a:endParaRPr lang="en-US" sz="1000" dirty="0">
              <a:solidFill>
                <a:srgbClr val="FFFFFF"/>
              </a:solidFill>
            </a:endParaRPr>
          </a:p>
        </p:txBody>
      </p:sp>
      <p:sp>
        <p:nvSpPr>
          <p:cNvPr id="36" name="Rectangle 32"/>
          <p:cNvSpPr>
            <a:spLocks noChangeArrowheads="1"/>
          </p:cNvSpPr>
          <p:nvPr/>
        </p:nvSpPr>
        <p:spPr bwMode="auto">
          <a:xfrm>
            <a:off x="1905127" y="3735540"/>
            <a:ext cx="205208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1,000</a:t>
            </a:r>
            <a:endParaRPr lang="en-US" sz="2400" dirty="0">
              <a:solidFill>
                <a:srgbClr val="FFD457"/>
              </a:solidFill>
              <a:latin typeface="+mj-lt"/>
            </a:endParaRPr>
          </a:p>
        </p:txBody>
      </p:sp>
      <p:pic>
        <p:nvPicPr>
          <p:cNvPr id="1026" name="Picture 2" descr="http://www2.psd100.com/ppp/2013/10/0501/telephone-voice-icon-1005072228.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9174" y="1542894"/>
            <a:ext cx="648943" cy="6489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con100.com/up/3114/512/whatsap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55" y="2305354"/>
            <a:ext cx="679024" cy="679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c09.deviantart.net/fs71/i/2012/066/a/c/google_play_icon___logo_by_chrisbanks2-d4s1i7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400" y="3718834"/>
            <a:ext cx="691317" cy="69131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780039" y="3034523"/>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40" name="Rectangle 32"/>
          <p:cNvSpPr>
            <a:spLocks noChangeArrowheads="1"/>
          </p:cNvSpPr>
          <p:nvPr/>
        </p:nvSpPr>
        <p:spPr bwMode="auto">
          <a:xfrm>
            <a:off x="1780039" y="3386439"/>
            <a:ext cx="2177171" cy="2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1000" dirty="0" smtClean="0">
                <a:solidFill>
                  <a:srgbClr val="FFFFFF"/>
                </a:solidFill>
              </a:rPr>
              <a:t>Lost SMS revenue to OTT in 2014</a:t>
            </a:r>
            <a:endParaRPr lang="en-US" sz="1000" dirty="0">
              <a:solidFill>
                <a:srgbClr val="FFFFFF"/>
              </a:solidFill>
            </a:endParaRPr>
          </a:p>
        </p:txBody>
      </p:sp>
      <p:sp>
        <p:nvSpPr>
          <p:cNvPr id="41" name="Rectangle 32"/>
          <p:cNvSpPr>
            <a:spLocks noChangeArrowheads="1"/>
          </p:cNvSpPr>
          <p:nvPr/>
        </p:nvSpPr>
        <p:spPr bwMode="auto">
          <a:xfrm>
            <a:off x="1805439" y="2983724"/>
            <a:ext cx="2151117"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-$40B</a:t>
            </a:r>
            <a:endParaRPr lang="en-US" sz="2400" dirty="0">
              <a:solidFill>
                <a:srgbClr val="FFD457"/>
              </a:solidFill>
              <a:latin typeface="+mj-lt"/>
            </a:endParaRPr>
          </a:p>
        </p:txBody>
      </p:sp>
      <p:pic>
        <p:nvPicPr>
          <p:cNvPr id="1034" name="Picture 10" descr="http://livealpha.com/css/img/sms_icon.png"/>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1026254" y="3125950"/>
            <a:ext cx="679024" cy="4857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5666123" y="3755964"/>
            <a:ext cx="2185342" cy="648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45" name="Rectangle 32"/>
          <p:cNvSpPr>
            <a:spLocks noChangeArrowheads="1"/>
          </p:cNvSpPr>
          <p:nvPr/>
        </p:nvSpPr>
        <p:spPr bwMode="auto">
          <a:xfrm>
            <a:off x="5765158" y="4148817"/>
            <a:ext cx="2052082" cy="2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1050" dirty="0" smtClean="0">
                <a:solidFill>
                  <a:srgbClr val="FFFFFF"/>
                </a:solidFill>
              </a:rPr>
              <a:t>Connected Devices by 2020</a:t>
            </a:r>
            <a:endParaRPr lang="en-US" sz="1050" dirty="0">
              <a:solidFill>
                <a:srgbClr val="FFFFFF"/>
              </a:solidFill>
            </a:endParaRPr>
          </a:p>
        </p:txBody>
      </p:sp>
      <p:sp>
        <p:nvSpPr>
          <p:cNvPr id="46" name="Rectangle 32"/>
          <p:cNvSpPr>
            <a:spLocks noChangeArrowheads="1"/>
          </p:cNvSpPr>
          <p:nvPr/>
        </p:nvSpPr>
        <p:spPr bwMode="auto">
          <a:xfrm>
            <a:off x="5699866" y="3746102"/>
            <a:ext cx="218266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a:r>
              <a:rPr lang="en-US" sz="2400" dirty="0" smtClean="0">
                <a:solidFill>
                  <a:srgbClr val="FFD457"/>
                </a:solidFill>
                <a:latin typeface="+mj-lt"/>
              </a:rPr>
              <a:t>50 Billion</a:t>
            </a:r>
            <a:endParaRPr lang="en-US" sz="2400" dirty="0">
              <a:solidFill>
                <a:srgbClr val="FFD457"/>
              </a:solidFill>
              <a:latin typeface="+mj-lt"/>
            </a:endParaRPr>
          </a:p>
        </p:txBody>
      </p:sp>
      <p:grpSp>
        <p:nvGrpSpPr>
          <p:cNvPr id="47" name="Group 1"/>
          <p:cNvGrpSpPr>
            <a:grpSpLocks/>
          </p:cNvGrpSpPr>
          <p:nvPr/>
        </p:nvGrpSpPr>
        <p:grpSpPr bwMode="auto">
          <a:xfrm>
            <a:off x="4933505" y="3737116"/>
            <a:ext cx="671688" cy="678911"/>
            <a:chOff x="428407" y="1852731"/>
            <a:chExt cx="952522" cy="952520"/>
          </a:xfrm>
        </p:grpSpPr>
        <p:sp>
          <p:nvSpPr>
            <p:cNvPr id="48" name="Oval 47"/>
            <p:cNvSpPr/>
            <p:nvPr/>
          </p:nvSpPr>
          <p:spPr>
            <a:xfrm>
              <a:off x="428407" y="1852731"/>
              <a:ext cx="952522" cy="952520"/>
            </a:xfrm>
            <a:prstGeom prst="ellipse">
              <a:avLst/>
            </a:prstGeom>
            <a:solidFill>
              <a:srgbClr val="0070C0"/>
            </a:solidFill>
            <a:ln w="28575" cap="flat" cmpd="sng" algn="ctr">
              <a:noFill/>
              <a:prstDash val="solid"/>
            </a:ln>
            <a:effectLst/>
          </p:spPr>
          <p:txBody>
            <a:bodyPr anchor="ctr"/>
            <a:lstStyle/>
            <a:p>
              <a:pPr algn="ctr">
                <a:defRPr/>
              </a:pPr>
              <a:endParaRPr lang="en-US" b="1" dirty="0">
                <a:solidFill>
                  <a:schemeClr val="bg1"/>
                </a:solidFill>
                <a:latin typeface="+mn-lt"/>
                <a:ea typeface="+mn-ea"/>
              </a:endParaRPr>
            </a:p>
          </p:txBody>
        </p:sp>
        <p:sp>
          <p:nvSpPr>
            <p:cNvPr id="49" name="Oval 48"/>
            <p:cNvSpPr/>
            <p:nvPr/>
          </p:nvSpPr>
          <p:spPr>
            <a:xfrm>
              <a:off x="485558" y="1909882"/>
              <a:ext cx="838219" cy="838218"/>
            </a:xfrm>
            <a:prstGeom prst="ellipse">
              <a:avLst/>
            </a:prstGeom>
            <a:gradFill flip="none" rotWithShape="1">
              <a:gsLst>
                <a:gs pos="0">
                  <a:schemeClr val="bg1">
                    <a:alpha val="39000"/>
                  </a:schemeClr>
                </a:gs>
                <a:gs pos="89000">
                  <a:srgbClr val="000000">
                    <a:alpha val="0"/>
                    <a:lumMod val="0"/>
                    <a:lumOff val="10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ts val="900"/>
                </a:spcBef>
                <a:defRPr/>
              </a:pPr>
              <a:endParaRPr lang="en-US" sz="2100" spc="-113" dirty="0">
                <a:solidFill>
                  <a:srgbClr val="FFFFFF"/>
                </a:solidFill>
              </a:endParaRPr>
            </a:p>
          </p:txBody>
        </p:sp>
        <p:sp>
          <p:nvSpPr>
            <p:cNvPr id="50" name="Freeform 57"/>
            <p:cNvSpPr>
              <a:spLocks noEditPoints="1"/>
            </p:cNvSpPr>
            <p:nvPr/>
          </p:nvSpPr>
          <p:spPr bwMode="auto">
            <a:xfrm>
              <a:off x="523833" y="2167587"/>
              <a:ext cx="298450" cy="298450"/>
            </a:xfrm>
            <a:custGeom>
              <a:avLst/>
              <a:gdLst>
                <a:gd name="T0" fmla="*/ 2147483647 w 157"/>
                <a:gd name="T1" fmla="*/ 2147483647 h 157"/>
                <a:gd name="T2" fmla="*/ 2147483647 w 157"/>
                <a:gd name="T3" fmla="*/ 2147483647 h 157"/>
                <a:gd name="T4" fmla="*/ 2147483647 w 157"/>
                <a:gd name="T5" fmla="*/ 2147483647 h 157"/>
                <a:gd name="T6" fmla="*/ 2147483647 w 157"/>
                <a:gd name="T7" fmla="*/ 2147483647 h 157"/>
                <a:gd name="T8" fmla="*/ 2147483647 w 157"/>
                <a:gd name="T9" fmla="*/ 2147483647 h 157"/>
                <a:gd name="T10" fmla="*/ 2147483647 w 157"/>
                <a:gd name="T11" fmla="*/ 2147483647 h 157"/>
                <a:gd name="T12" fmla="*/ 2147483647 w 157"/>
                <a:gd name="T13" fmla="*/ 2147483647 h 157"/>
                <a:gd name="T14" fmla="*/ 2147483647 w 157"/>
                <a:gd name="T15" fmla="*/ 2147483647 h 157"/>
                <a:gd name="T16" fmla="*/ 2147483647 w 157"/>
                <a:gd name="T17" fmla="*/ 2147483647 h 157"/>
                <a:gd name="T18" fmla="*/ 2147483647 w 157"/>
                <a:gd name="T19" fmla="*/ 2147483647 h 157"/>
                <a:gd name="T20" fmla="*/ 2147483647 w 157"/>
                <a:gd name="T21" fmla="*/ 0 h 157"/>
                <a:gd name="T22" fmla="*/ 2147483647 w 157"/>
                <a:gd name="T23" fmla="*/ 2147483647 h 157"/>
                <a:gd name="T24" fmla="*/ 2147483647 w 157"/>
                <a:gd name="T25" fmla="*/ 2147483647 h 157"/>
                <a:gd name="T26" fmla="*/ 2147483647 w 157"/>
                <a:gd name="T27" fmla="*/ 2147483647 h 157"/>
                <a:gd name="T28" fmla="*/ 2147483647 w 157"/>
                <a:gd name="T29" fmla="*/ 2147483647 h 157"/>
                <a:gd name="T30" fmla="*/ 2147483647 w 157"/>
                <a:gd name="T31" fmla="*/ 2147483647 h 157"/>
                <a:gd name="T32" fmla="*/ 2147483647 w 157"/>
                <a:gd name="T33" fmla="*/ 2147483647 h 157"/>
                <a:gd name="T34" fmla="*/ 2147483647 w 157"/>
                <a:gd name="T35" fmla="*/ 2147483647 h 157"/>
                <a:gd name="T36" fmla="*/ 2147483647 w 157"/>
                <a:gd name="T37" fmla="*/ 2147483647 h 157"/>
                <a:gd name="T38" fmla="*/ 2147483647 w 157"/>
                <a:gd name="T39" fmla="*/ 2147483647 h 157"/>
                <a:gd name="T40" fmla="*/ 2147483647 w 157"/>
                <a:gd name="T41" fmla="*/ 2147483647 h 157"/>
                <a:gd name="T42" fmla="*/ 2147483647 w 157"/>
                <a:gd name="T43" fmla="*/ 2147483647 h 157"/>
                <a:gd name="T44" fmla="*/ 2147483647 w 157"/>
                <a:gd name="T45" fmla="*/ 2147483647 h 157"/>
                <a:gd name="T46" fmla="*/ 2147483647 w 157"/>
                <a:gd name="T47" fmla="*/ 2147483647 h 157"/>
                <a:gd name="T48" fmla="*/ 2147483647 w 157"/>
                <a:gd name="T49" fmla="*/ 2147483647 h 157"/>
                <a:gd name="T50" fmla="*/ 2147483647 w 157"/>
                <a:gd name="T51" fmla="*/ 2147483647 h 157"/>
                <a:gd name="T52" fmla="*/ 2147483647 w 157"/>
                <a:gd name="T53" fmla="*/ 2147483647 h 157"/>
                <a:gd name="T54" fmla="*/ 2147483647 w 157"/>
                <a:gd name="T55" fmla="*/ 2147483647 h 157"/>
                <a:gd name="T56" fmla="*/ 2147483647 w 157"/>
                <a:gd name="T57" fmla="*/ 2147483647 h 157"/>
                <a:gd name="T58" fmla="*/ 2147483647 w 157"/>
                <a:gd name="T59" fmla="*/ 2147483647 h 157"/>
                <a:gd name="T60" fmla="*/ 2147483647 w 157"/>
                <a:gd name="T61" fmla="*/ 2147483647 h 157"/>
                <a:gd name="T62" fmla="*/ 2147483647 w 157"/>
                <a:gd name="T63" fmla="*/ 2147483647 h 157"/>
                <a:gd name="T64" fmla="*/ 2147483647 w 157"/>
                <a:gd name="T65" fmla="*/ 2147483647 h 157"/>
                <a:gd name="T66" fmla="*/ 2147483647 w 157"/>
                <a:gd name="T67" fmla="*/ 2147483647 h 157"/>
                <a:gd name="T68" fmla="*/ 2147483647 w 157"/>
                <a:gd name="T69" fmla="*/ 2147483647 h 157"/>
                <a:gd name="T70" fmla="*/ 2147483647 w 157"/>
                <a:gd name="T71" fmla="*/ 2147483647 h 157"/>
                <a:gd name="T72" fmla="*/ 2147483647 w 157"/>
                <a:gd name="T73" fmla="*/ 2147483647 h 157"/>
                <a:gd name="T74" fmla="*/ 2147483647 w 157"/>
                <a:gd name="T75" fmla="*/ 2147483647 h 157"/>
                <a:gd name="T76" fmla="*/ 2147483647 w 157"/>
                <a:gd name="T77" fmla="*/ 2147483647 h 157"/>
                <a:gd name="T78" fmla="*/ 2147483647 w 157"/>
                <a:gd name="T79" fmla="*/ 2147483647 h 157"/>
                <a:gd name="T80" fmla="*/ 2147483647 w 157"/>
                <a:gd name="T81" fmla="*/ 2147483647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7" h="157">
                  <a:moveTo>
                    <a:pt x="156" y="82"/>
                  </a:moveTo>
                  <a:cubicBezTo>
                    <a:pt x="156" y="81"/>
                    <a:pt x="155" y="81"/>
                    <a:pt x="153" y="80"/>
                  </a:cubicBezTo>
                  <a:cubicBezTo>
                    <a:pt x="137" y="77"/>
                    <a:pt x="137" y="77"/>
                    <a:pt x="137" y="77"/>
                  </a:cubicBezTo>
                  <a:cubicBezTo>
                    <a:pt x="137" y="70"/>
                    <a:pt x="137" y="70"/>
                    <a:pt x="137" y="70"/>
                  </a:cubicBezTo>
                  <a:cubicBezTo>
                    <a:pt x="152" y="63"/>
                    <a:pt x="152" y="63"/>
                    <a:pt x="152" y="63"/>
                  </a:cubicBezTo>
                  <a:cubicBezTo>
                    <a:pt x="153" y="63"/>
                    <a:pt x="154" y="62"/>
                    <a:pt x="155" y="61"/>
                  </a:cubicBezTo>
                  <a:cubicBezTo>
                    <a:pt x="155" y="60"/>
                    <a:pt x="155" y="59"/>
                    <a:pt x="154" y="58"/>
                  </a:cubicBezTo>
                  <a:cubicBezTo>
                    <a:pt x="146" y="38"/>
                    <a:pt x="146" y="38"/>
                    <a:pt x="146" y="38"/>
                  </a:cubicBezTo>
                  <a:cubicBezTo>
                    <a:pt x="146" y="37"/>
                    <a:pt x="145" y="36"/>
                    <a:pt x="144" y="36"/>
                  </a:cubicBezTo>
                  <a:cubicBezTo>
                    <a:pt x="143" y="35"/>
                    <a:pt x="141" y="36"/>
                    <a:pt x="140" y="36"/>
                  </a:cubicBezTo>
                  <a:cubicBezTo>
                    <a:pt x="125" y="43"/>
                    <a:pt x="125" y="43"/>
                    <a:pt x="125" y="43"/>
                  </a:cubicBezTo>
                  <a:cubicBezTo>
                    <a:pt x="121" y="38"/>
                    <a:pt x="121" y="38"/>
                    <a:pt x="121" y="38"/>
                  </a:cubicBezTo>
                  <a:cubicBezTo>
                    <a:pt x="129" y="23"/>
                    <a:pt x="129" y="23"/>
                    <a:pt x="129" y="23"/>
                  </a:cubicBezTo>
                  <a:cubicBezTo>
                    <a:pt x="130" y="22"/>
                    <a:pt x="130" y="21"/>
                    <a:pt x="130" y="20"/>
                  </a:cubicBezTo>
                  <a:cubicBezTo>
                    <a:pt x="130" y="19"/>
                    <a:pt x="129" y="18"/>
                    <a:pt x="128" y="17"/>
                  </a:cubicBezTo>
                  <a:cubicBezTo>
                    <a:pt x="110" y="6"/>
                    <a:pt x="110" y="6"/>
                    <a:pt x="110" y="6"/>
                  </a:cubicBezTo>
                  <a:cubicBezTo>
                    <a:pt x="108" y="5"/>
                    <a:pt x="105" y="6"/>
                    <a:pt x="104" y="8"/>
                  </a:cubicBezTo>
                  <a:cubicBezTo>
                    <a:pt x="95" y="22"/>
                    <a:pt x="95" y="22"/>
                    <a:pt x="95" y="22"/>
                  </a:cubicBezTo>
                  <a:cubicBezTo>
                    <a:pt x="89" y="21"/>
                    <a:pt x="89" y="21"/>
                    <a:pt x="89" y="21"/>
                  </a:cubicBezTo>
                  <a:cubicBezTo>
                    <a:pt x="87" y="4"/>
                    <a:pt x="87" y="4"/>
                    <a:pt x="87" y="4"/>
                  </a:cubicBezTo>
                  <a:cubicBezTo>
                    <a:pt x="87" y="3"/>
                    <a:pt x="87" y="2"/>
                    <a:pt x="86" y="1"/>
                  </a:cubicBezTo>
                  <a:cubicBezTo>
                    <a:pt x="85" y="0"/>
                    <a:pt x="84" y="0"/>
                    <a:pt x="82" y="0"/>
                  </a:cubicBezTo>
                  <a:cubicBezTo>
                    <a:pt x="61" y="2"/>
                    <a:pt x="61" y="2"/>
                    <a:pt x="61" y="2"/>
                  </a:cubicBezTo>
                  <a:cubicBezTo>
                    <a:pt x="59" y="2"/>
                    <a:pt x="57" y="4"/>
                    <a:pt x="57" y="7"/>
                  </a:cubicBezTo>
                  <a:cubicBezTo>
                    <a:pt x="59" y="23"/>
                    <a:pt x="59" y="23"/>
                    <a:pt x="59" y="23"/>
                  </a:cubicBezTo>
                  <a:cubicBezTo>
                    <a:pt x="53" y="26"/>
                    <a:pt x="53" y="26"/>
                    <a:pt x="53" y="26"/>
                  </a:cubicBezTo>
                  <a:cubicBezTo>
                    <a:pt x="42" y="13"/>
                    <a:pt x="42" y="13"/>
                    <a:pt x="42" y="13"/>
                  </a:cubicBezTo>
                  <a:cubicBezTo>
                    <a:pt x="40" y="11"/>
                    <a:pt x="37" y="11"/>
                    <a:pt x="36" y="13"/>
                  </a:cubicBezTo>
                  <a:cubicBezTo>
                    <a:pt x="20" y="26"/>
                    <a:pt x="20" y="26"/>
                    <a:pt x="20" y="26"/>
                  </a:cubicBezTo>
                  <a:cubicBezTo>
                    <a:pt x="19" y="27"/>
                    <a:pt x="18" y="28"/>
                    <a:pt x="18" y="29"/>
                  </a:cubicBezTo>
                  <a:cubicBezTo>
                    <a:pt x="18" y="31"/>
                    <a:pt x="19" y="32"/>
                    <a:pt x="19" y="33"/>
                  </a:cubicBezTo>
                  <a:cubicBezTo>
                    <a:pt x="30" y="45"/>
                    <a:pt x="30" y="45"/>
                    <a:pt x="30" y="45"/>
                  </a:cubicBezTo>
                  <a:cubicBezTo>
                    <a:pt x="27" y="51"/>
                    <a:pt x="27" y="51"/>
                    <a:pt x="27" y="51"/>
                  </a:cubicBezTo>
                  <a:cubicBezTo>
                    <a:pt x="10" y="47"/>
                    <a:pt x="10" y="47"/>
                    <a:pt x="10" y="47"/>
                  </a:cubicBezTo>
                  <a:cubicBezTo>
                    <a:pt x="9" y="47"/>
                    <a:pt x="8" y="47"/>
                    <a:pt x="7" y="48"/>
                  </a:cubicBezTo>
                  <a:cubicBezTo>
                    <a:pt x="6" y="48"/>
                    <a:pt x="5" y="49"/>
                    <a:pt x="5" y="50"/>
                  </a:cubicBezTo>
                  <a:cubicBezTo>
                    <a:pt x="1" y="71"/>
                    <a:pt x="1" y="71"/>
                    <a:pt x="1" y="71"/>
                  </a:cubicBezTo>
                  <a:cubicBezTo>
                    <a:pt x="0" y="72"/>
                    <a:pt x="1" y="73"/>
                    <a:pt x="1" y="74"/>
                  </a:cubicBezTo>
                  <a:cubicBezTo>
                    <a:pt x="2" y="75"/>
                    <a:pt x="3" y="76"/>
                    <a:pt x="4" y="76"/>
                  </a:cubicBezTo>
                  <a:cubicBezTo>
                    <a:pt x="20" y="80"/>
                    <a:pt x="20" y="80"/>
                    <a:pt x="20" y="80"/>
                  </a:cubicBezTo>
                  <a:cubicBezTo>
                    <a:pt x="21" y="86"/>
                    <a:pt x="21" y="86"/>
                    <a:pt x="21" y="86"/>
                  </a:cubicBezTo>
                  <a:cubicBezTo>
                    <a:pt x="5" y="93"/>
                    <a:pt x="5" y="93"/>
                    <a:pt x="5" y="93"/>
                  </a:cubicBezTo>
                  <a:cubicBezTo>
                    <a:pt x="3" y="94"/>
                    <a:pt x="2" y="97"/>
                    <a:pt x="3" y="99"/>
                  </a:cubicBezTo>
                  <a:cubicBezTo>
                    <a:pt x="11" y="118"/>
                    <a:pt x="11" y="118"/>
                    <a:pt x="11" y="118"/>
                  </a:cubicBezTo>
                  <a:cubicBezTo>
                    <a:pt x="12" y="119"/>
                    <a:pt x="13" y="120"/>
                    <a:pt x="14" y="121"/>
                  </a:cubicBezTo>
                  <a:cubicBezTo>
                    <a:pt x="15" y="121"/>
                    <a:pt x="16" y="121"/>
                    <a:pt x="17" y="121"/>
                  </a:cubicBezTo>
                  <a:cubicBezTo>
                    <a:pt x="32" y="114"/>
                    <a:pt x="32" y="114"/>
                    <a:pt x="32" y="114"/>
                  </a:cubicBezTo>
                  <a:cubicBezTo>
                    <a:pt x="37" y="119"/>
                    <a:pt x="37" y="119"/>
                    <a:pt x="37" y="119"/>
                  </a:cubicBezTo>
                  <a:cubicBezTo>
                    <a:pt x="28" y="134"/>
                    <a:pt x="28" y="134"/>
                    <a:pt x="28" y="134"/>
                  </a:cubicBezTo>
                  <a:cubicBezTo>
                    <a:pt x="27" y="136"/>
                    <a:pt x="27" y="138"/>
                    <a:pt x="29" y="140"/>
                  </a:cubicBezTo>
                  <a:cubicBezTo>
                    <a:pt x="48" y="150"/>
                    <a:pt x="48" y="150"/>
                    <a:pt x="48" y="150"/>
                  </a:cubicBezTo>
                  <a:cubicBezTo>
                    <a:pt x="49" y="151"/>
                    <a:pt x="50" y="151"/>
                    <a:pt x="51" y="151"/>
                  </a:cubicBezTo>
                  <a:cubicBezTo>
                    <a:pt x="52" y="150"/>
                    <a:pt x="53" y="150"/>
                    <a:pt x="54" y="149"/>
                  </a:cubicBezTo>
                  <a:cubicBezTo>
                    <a:pt x="62" y="134"/>
                    <a:pt x="62" y="134"/>
                    <a:pt x="62" y="134"/>
                  </a:cubicBezTo>
                  <a:cubicBezTo>
                    <a:pt x="69" y="136"/>
                    <a:pt x="69" y="136"/>
                    <a:pt x="69" y="136"/>
                  </a:cubicBezTo>
                  <a:cubicBezTo>
                    <a:pt x="70" y="153"/>
                    <a:pt x="70" y="153"/>
                    <a:pt x="70" y="153"/>
                  </a:cubicBezTo>
                  <a:cubicBezTo>
                    <a:pt x="70" y="154"/>
                    <a:pt x="71" y="155"/>
                    <a:pt x="72" y="156"/>
                  </a:cubicBezTo>
                  <a:cubicBezTo>
                    <a:pt x="72" y="156"/>
                    <a:pt x="73" y="157"/>
                    <a:pt x="73" y="157"/>
                  </a:cubicBezTo>
                  <a:cubicBezTo>
                    <a:pt x="74" y="157"/>
                    <a:pt x="74" y="157"/>
                    <a:pt x="75" y="157"/>
                  </a:cubicBezTo>
                  <a:cubicBezTo>
                    <a:pt x="96" y="155"/>
                    <a:pt x="96" y="155"/>
                    <a:pt x="96" y="155"/>
                  </a:cubicBezTo>
                  <a:cubicBezTo>
                    <a:pt x="97" y="155"/>
                    <a:pt x="98" y="154"/>
                    <a:pt x="99" y="153"/>
                  </a:cubicBezTo>
                  <a:cubicBezTo>
                    <a:pt x="100" y="152"/>
                    <a:pt x="100" y="151"/>
                    <a:pt x="100" y="150"/>
                  </a:cubicBezTo>
                  <a:cubicBezTo>
                    <a:pt x="98" y="133"/>
                    <a:pt x="98" y="133"/>
                    <a:pt x="98" y="133"/>
                  </a:cubicBezTo>
                  <a:cubicBezTo>
                    <a:pt x="104" y="131"/>
                    <a:pt x="104" y="131"/>
                    <a:pt x="104" y="131"/>
                  </a:cubicBezTo>
                  <a:cubicBezTo>
                    <a:pt x="116" y="144"/>
                    <a:pt x="116" y="144"/>
                    <a:pt x="116" y="144"/>
                  </a:cubicBezTo>
                  <a:cubicBezTo>
                    <a:pt x="116" y="144"/>
                    <a:pt x="117" y="145"/>
                    <a:pt x="119" y="145"/>
                  </a:cubicBezTo>
                  <a:cubicBezTo>
                    <a:pt x="120" y="145"/>
                    <a:pt x="121" y="145"/>
                    <a:pt x="122" y="144"/>
                  </a:cubicBezTo>
                  <a:cubicBezTo>
                    <a:pt x="138" y="130"/>
                    <a:pt x="138" y="130"/>
                    <a:pt x="138" y="130"/>
                  </a:cubicBezTo>
                  <a:cubicBezTo>
                    <a:pt x="138" y="129"/>
                    <a:pt x="139" y="128"/>
                    <a:pt x="139" y="127"/>
                  </a:cubicBezTo>
                  <a:cubicBezTo>
                    <a:pt x="139" y="126"/>
                    <a:pt x="139" y="125"/>
                    <a:pt x="138" y="124"/>
                  </a:cubicBezTo>
                  <a:cubicBezTo>
                    <a:pt x="127" y="111"/>
                    <a:pt x="127" y="111"/>
                    <a:pt x="127" y="111"/>
                  </a:cubicBezTo>
                  <a:cubicBezTo>
                    <a:pt x="130" y="106"/>
                    <a:pt x="130" y="106"/>
                    <a:pt x="130" y="106"/>
                  </a:cubicBezTo>
                  <a:cubicBezTo>
                    <a:pt x="147" y="109"/>
                    <a:pt x="147" y="109"/>
                    <a:pt x="147" y="109"/>
                  </a:cubicBezTo>
                  <a:cubicBezTo>
                    <a:pt x="148" y="110"/>
                    <a:pt x="149" y="109"/>
                    <a:pt x="150" y="109"/>
                  </a:cubicBezTo>
                  <a:cubicBezTo>
                    <a:pt x="151" y="108"/>
                    <a:pt x="152" y="107"/>
                    <a:pt x="152" y="106"/>
                  </a:cubicBezTo>
                  <a:cubicBezTo>
                    <a:pt x="157" y="86"/>
                    <a:pt x="157" y="86"/>
                    <a:pt x="157" y="86"/>
                  </a:cubicBezTo>
                  <a:cubicBezTo>
                    <a:pt x="157" y="84"/>
                    <a:pt x="157" y="83"/>
                    <a:pt x="156" y="82"/>
                  </a:cubicBezTo>
                  <a:close/>
                  <a:moveTo>
                    <a:pt x="99" y="83"/>
                  </a:moveTo>
                  <a:cubicBezTo>
                    <a:pt x="97" y="94"/>
                    <a:pt x="85" y="102"/>
                    <a:pt x="74" y="99"/>
                  </a:cubicBezTo>
                  <a:cubicBezTo>
                    <a:pt x="63" y="96"/>
                    <a:pt x="55" y="85"/>
                    <a:pt x="58" y="74"/>
                  </a:cubicBezTo>
                  <a:cubicBezTo>
                    <a:pt x="60" y="62"/>
                    <a:pt x="72" y="55"/>
                    <a:pt x="83" y="58"/>
                  </a:cubicBezTo>
                  <a:cubicBezTo>
                    <a:pt x="95" y="60"/>
                    <a:pt x="102" y="71"/>
                    <a:pt x="99"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7"/>
            <p:cNvSpPr>
              <a:spLocks noEditPoints="1"/>
            </p:cNvSpPr>
            <p:nvPr/>
          </p:nvSpPr>
          <p:spPr bwMode="auto">
            <a:xfrm>
              <a:off x="986542" y="2167587"/>
              <a:ext cx="298450" cy="298450"/>
            </a:xfrm>
            <a:custGeom>
              <a:avLst/>
              <a:gdLst>
                <a:gd name="T0" fmla="*/ 2147483647 w 157"/>
                <a:gd name="T1" fmla="*/ 2147483647 h 157"/>
                <a:gd name="T2" fmla="*/ 2147483647 w 157"/>
                <a:gd name="T3" fmla="*/ 2147483647 h 157"/>
                <a:gd name="T4" fmla="*/ 2147483647 w 157"/>
                <a:gd name="T5" fmla="*/ 2147483647 h 157"/>
                <a:gd name="T6" fmla="*/ 2147483647 w 157"/>
                <a:gd name="T7" fmla="*/ 2147483647 h 157"/>
                <a:gd name="T8" fmla="*/ 2147483647 w 157"/>
                <a:gd name="T9" fmla="*/ 2147483647 h 157"/>
                <a:gd name="T10" fmla="*/ 2147483647 w 157"/>
                <a:gd name="T11" fmla="*/ 2147483647 h 157"/>
                <a:gd name="T12" fmla="*/ 2147483647 w 157"/>
                <a:gd name="T13" fmla="*/ 2147483647 h 157"/>
                <a:gd name="T14" fmla="*/ 2147483647 w 157"/>
                <a:gd name="T15" fmla="*/ 2147483647 h 157"/>
                <a:gd name="T16" fmla="*/ 2147483647 w 157"/>
                <a:gd name="T17" fmla="*/ 2147483647 h 157"/>
                <a:gd name="T18" fmla="*/ 2147483647 w 157"/>
                <a:gd name="T19" fmla="*/ 2147483647 h 157"/>
                <a:gd name="T20" fmla="*/ 2147483647 w 157"/>
                <a:gd name="T21" fmla="*/ 0 h 157"/>
                <a:gd name="T22" fmla="*/ 2147483647 w 157"/>
                <a:gd name="T23" fmla="*/ 2147483647 h 157"/>
                <a:gd name="T24" fmla="*/ 2147483647 w 157"/>
                <a:gd name="T25" fmla="*/ 2147483647 h 157"/>
                <a:gd name="T26" fmla="*/ 2147483647 w 157"/>
                <a:gd name="T27" fmla="*/ 2147483647 h 157"/>
                <a:gd name="T28" fmla="*/ 2147483647 w 157"/>
                <a:gd name="T29" fmla="*/ 2147483647 h 157"/>
                <a:gd name="T30" fmla="*/ 2147483647 w 157"/>
                <a:gd name="T31" fmla="*/ 2147483647 h 157"/>
                <a:gd name="T32" fmla="*/ 2147483647 w 157"/>
                <a:gd name="T33" fmla="*/ 2147483647 h 157"/>
                <a:gd name="T34" fmla="*/ 2147483647 w 157"/>
                <a:gd name="T35" fmla="*/ 2147483647 h 157"/>
                <a:gd name="T36" fmla="*/ 2147483647 w 157"/>
                <a:gd name="T37" fmla="*/ 2147483647 h 157"/>
                <a:gd name="T38" fmla="*/ 2147483647 w 157"/>
                <a:gd name="T39" fmla="*/ 2147483647 h 157"/>
                <a:gd name="T40" fmla="*/ 2147483647 w 157"/>
                <a:gd name="T41" fmla="*/ 2147483647 h 157"/>
                <a:gd name="T42" fmla="*/ 2147483647 w 157"/>
                <a:gd name="T43" fmla="*/ 2147483647 h 157"/>
                <a:gd name="T44" fmla="*/ 2147483647 w 157"/>
                <a:gd name="T45" fmla="*/ 2147483647 h 157"/>
                <a:gd name="T46" fmla="*/ 2147483647 w 157"/>
                <a:gd name="T47" fmla="*/ 2147483647 h 157"/>
                <a:gd name="T48" fmla="*/ 2147483647 w 157"/>
                <a:gd name="T49" fmla="*/ 2147483647 h 157"/>
                <a:gd name="T50" fmla="*/ 2147483647 w 157"/>
                <a:gd name="T51" fmla="*/ 2147483647 h 157"/>
                <a:gd name="T52" fmla="*/ 2147483647 w 157"/>
                <a:gd name="T53" fmla="*/ 2147483647 h 157"/>
                <a:gd name="T54" fmla="*/ 2147483647 w 157"/>
                <a:gd name="T55" fmla="*/ 2147483647 h 157"/>
                <a:gd name="T56" fmla="*/ 2147483647 w 157"/>
                <a:gd name="T57" fmla="*/ 2147483647 h 157"/>
                <a:gd name="T58" fmla="*/ 2147483647 w 157"/>
                <a:gd name="T59" fmla="*/ 2147483647 h 157"/>
                <a:gd name="T60" fmla="*/ 2147483647 w 157"/>
                <a:gd name="T61" fmla="*/ 2147483647 h 157"/>
                <a:gd name="T62" fmla="*/ 2147483647 w 157"/>
                <a:gd name="T63" fmla="*/ 2147483647 h 157"/>
                <a:gd name="T64" fmla="*/ 2147483647 w 157"/>
                <a:gd name="T65" fmla="*/ 2147483647 h 157"/>
                <a:gd name="T66" fmla="*/ 2147483647 w 157"/>
                <a:gd name="T67" fmla="*/ 2147483647 h 157"/>
                <a:gd name="T68" fmla="*/ 2147483647 w 157"/>
                <a:gd name="T69" fmla="*/ 2147483647 h 157"/>
                <a:gd name="T70" fmla="*/ 2147483647 w 157"/>
                <a:gd name="T71" fmla="*/ 2147483647 h 157"/>
                <a:gd name="T72" fmla="*/ 2147483647 w 157"/>
                <a:gd name="T73" fmla="*/ 2147483647 h 157"/>
                <a:gd name="T74" fmla="*/ 2147483647 w 157"/>
                <a:gd name="T75" fmla="*/ 2147483647 h 157"/>
                <a:gd name="T76" fmla="*/ 2147483647 w 157"/>
                <a:gd name="T77" fmla="*/ 2147483647 h 157"/>
                <a:gd name="T78" fmla="*/ 2147483647 w 157"/>
                <a:gd name="T79" fmla="*/ 2147483647 h 157"/>
                <a:gd name="T80" fmla="*/ 2147483647 w 157"/>
                <a:gd name="T81" fmla="*/ 2147483647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7" h="157">
                  <a:moveTo>
                    <a:pt x="156" y="82"/>
                  </a:moveTo>
                  <a:cubicBezTo>
                    <a:pt x="156" y="81"/>
                    <a:pt x="155" y="81"/>
                    <a:pt x="153" y="80"/>
                  </a:cubicBezTo>
                  <a:cubicBezTo>
                    <a:pt x="137" y="77"/>
                    <a:pt x="137" y="77"/>
                    <a:pt x="137" y="77"/>
                  </a:cubicBezTo>
                  <a:cubicBezTo>
                    <a:pt x="137" y="70"/>
                    <a:pt x="137" y="70"/>
                    <a:pt x="137" y="70"/>
                  </a:cubicBezTo>
                  <a:cubicBezTo>
                    <a:pt x="152" y="63"/>
                    <a:pt x="152" y="63"/>
                    <a:pt x="152" y="63"/>
                  </a:cubicBezTo>
                  <a:cubicBezTo>
                    <a:pt x="153" y="63"/>
                    <a:pt x="154" y="62"/>
                    <a:pt x="155" y="61"/>
                  </a:cubicBezTo>
                  <a:cubicBezTo>
                    <a:pt x="155" y="60"/>
                    <a:pt x="155" y="59"/>
                    <a:pt x="154" y="58"/>
                  </a:cubicBezTo>
                  <a:cubicBezTo>
                    <a:pt x="146" y="38"/>
                    <a:pt x="146" y="38"/>
                    <a:pt x="146" y="38"/>
                  </a:cubicBezTo>
                  <a:cubicBezTo>
                    <a:pt x="146" y="37"/>
                    <a:pt x="145" y="36"/>
                    <a:pt x="144" y="36"/>
                  </a:cubicBezTo>
                  <a:cubicBezTo>
                    <a:pt x="143" y="35"/>
                    <a:pt x="141" y="36"/>
                    <a:pt x="140" y="36"/>
                  </a:cubicBezTo>
                  <a:cubicBezTo>
                    <a:pt x="125" y="43"/>
                    <a:pt x="125" y="43"/>
                    <a:pt x="125" y="43"/>
                  </a:cubicBezTo>
                  <a:cubicBezTo>
                    <a:pt x="121" y="38"/>
                    <a:pt x="121" y="38"/>
                    <a:pt x="121" y="38"/>
                  </a:cubicBezTo>
                  <a:cubicBezTo>
                    <a:pt x="129" y="23"/>
                    <a:pt x="129" y="23"/>
                    <a:pt x="129" y="23"/>
                  </a:cubicBezTo>
                  <a:cubicBezTo>
                    <a:pt x="130" y="22"/>
                    <a:pt x="130" y="21"/>
                    <a:pt x="130" y="20"/>
                  </a:cubicBezTo>
                  <a:cubicBezTo>
                    <a:pt x="130" y="19"/>
                    <a:pt x="129" y="18"/>
                    <a:pt x="128" y="17"/>
                  </a:cubicBezTo>
                  <a:cubicBezTo>
                    <a:pt x="110" y="6"/>
                    <a:pt x="110" y="6"/>
                    <a:pt x="110" y="6"/>
                  </a:cubicBezTo>
                  <a:cubicBezTo>
                    <a:pt x="108" y="5"/>
                    <a:pt x="105" y="6"/>
                    <a:pt x="104" y="8"/>
                  </a:cubicBezTo>
                  <a:cubicBezTo>
                    <a:pt x="95" y="22"/>
                    <a:pt x="95" y="22"/>
                    <a:pt x="95" y="22"/>
                  </a:cubicBezTo>
                  <a:cubicBezTo>
                    <a:pt x="89" y="21"/>
                    <a:pt x="89" y="21"/>
                    <a:pt x="89" y="21"/>
                  </a:cubicBezTo>
                  <a:cubicBezTo>
                    <a:pt x="87" y="4"/>
                    <a:pt x="87" y="4"/>
                    <a:pt x="87" y="4"/>
                  </a:cubicBezTo>
                  <a:cubicBezTo>
                    <a:pt x="87" y="3"/>
                    <a:pt x="87" y="2"/>
                    <a:pt x="86" y="1"/>
                  </a:cubicBezTo>
                  <a:cubicBezTo>
                    <a:pt x="85" y="0"/>
                    <a:pt x="84" y="0"/>
                    <a:pt x="82" y="0"/>
                  </a:cubicBezTo>
                  <a:cubicBezTo>
                    <a:pt x="61" y="2"/>
                    <a:pt x="61" y="2"/>
                    <a:pt x="61" y="2"/>
                  </a:cubicBezTo>
                  <a:cubicBezTo>
                    <a:pt x="59" y="2"/>
                    <a:pt x="57" y="4"/>
                    <a:pt x="57" y="7"/>
                  </a:cubicBezTo>
                  <a:cubicBezTo>
                    <a:pt x="59" y="23"/>
                    <a:pt x="59" y="23"/>
                    <a:pt x="59" y="23"/>
                  </a:cubicBezTo>
                  <a:cubicBezTo>
                    <a:pt x="53" y="26"/>
                    <a:pt x="53" y="26"/>
                    <a:pt x="53" y="26"/>
                  </a:cubicBezTo>
                  <a:cubicBezTo>
                    <a:pt x="42" y="13"/>
                    <a:pt x="42" y="13"/>
                    <a:pt x="42" y="13"/>
                  </a:cubicBezTo>
                  <a:cubicBezTo>
                    <a:pt x="40" y="11"/>
                    <a:pt x="37" y="11"/>
                    <a:pt x="36" y="13"/>
                  </a:cubicBezTo>
                  <a:cubicBezTo>
                    <a:pt x="20" y="26"/>
                    <a:pt x="20" y="26"/>
                    <a:pt x="20" y="26"/>
                  </a:cubicBezTo>
                  <a:cubicBezTo>
                    <a:pt x="19" y="27"/>
                    <a:pt x="18" y="28"/>
                    <a:pt x="18" y="29"/>
                  </a:cubicBezTo>
                  <a:cubicBezTo>
                    <a:pt x="18" y="31"/>
                    <a:pt x="19" y="32"/>
                    <a:pt x="19" y="33"/>
                  </a:cubicBezTo>
                  <a:cubicBezTo>
                    <a:pt x="30" y="45"/>
                    <a:pt x="30" y="45"/>
                    <a:pt x="30" y="45"/>
                  </a:cubicBezTo>
                  <a:cubicBezTo>
                    <a:pt x="27" y="51"/>
                    <a:pt x="27" y="51"/>
                    <a:pt x="27" y="51"/>
                  </a:cubicBezTo>
                  <a:cubicBezTo>
                    <a:pt x="10" y="47"/>
                    <a:pt x="10" y="47"/>
                    <a:pt x="10" y="47"/>
                  </a:cubicBezTo>
                  <a:cubicBezTo>
                    <a:pt x="9" y="47"/>
                    <a:pt x="8" y="47"/>
                    <a:pt x="7" y="48"/>
                  </a:cubicBezTo>
                  <a:cubicBezTo>
                    <a:pt x="6" y="48"/>
                    <a:pt x="5" y="49"/>
                    <a:pt x="5" y="50"/>
                  </a:cubicBezTo>
                  <a:cubicBezTo>
                    <a:pt x="1" y="71"/>
                    <a:pt x="1" y="71"/>
                    <a:pt x="1" y="71"/>
                  </a:cubicBezTo>
                  <a:cubicBezTo>
                    <a:pt x="0" y="72"/>
                    <a:pt x="1" y="73"/>
                    <a:pt x="1" y="74"/>
                  </a:cubicBezTo>
                  <a:cubicBezTo>
                    <a:pt x="2" y="75"/>
                    <a:pt x="3" y="76"/>
                    <a:pt x="4" y="76"/>
                  </a:cubicBezTo>
                  <a:cubicBezTo>
                    <a:pt x="20" y="80"/>
                    <a:pt x="20" y="80"/>
                    <a:pt x="20" y="80"/>
                  </a:cubicBezTo>
                  <a:cubicBezTo>
                    <a:pt x="21" y="86"/>
                    <a:pt x="21" y="86"/>
                    <a:pt x="21" y="86"/>
                  </a:cubicBezTo>
                  <a:cubicBezTo>
                    <a:pt x="5" y="93"/>
                    <a:pt x="5" y="93"/>
                    <a:pt x="5" y="93"/>
                  </a:cubicBezTo>
                  <a:cubicBezTo>
                    <a:pt x="3" y="94"/>
                    <a:pt x="2" y="97"/>
                    <a:pt x="3" y="99"/>
                  </a:cubicBezTo>
                  <a:cubicBezTo>
                    <a:pt x="11" y="118"/>
                    <a:pt x="11" y="118"/>
                    <a:pt x="11" y="118"/>
                  </a:cubicBezTo>
                  <a:cubicBezTo>
                    <a:pt x="12" y="119"/>
                    <a:pt x="13" y="120"/>
                    <a:pt x="14" y="121"/>
                  </a:cubicBezTo>
                  <a:cubicBezTo>
                    <a:pt x="15" y="121"/>
                    <a:pt x="16" y="121"/>
                    <a:pt x="17" y="121"/>
                  </a:cubicBezTo>
                  <a:cubicBezTo>
                    <a:pt x="32" y="114"/>
                    <a:pt x="32" y="114"/>
                    <a:pt x="32" y="114"/>
                  </a:cubicBezTo>
                  <a:cubicBezTo>
                    <a:pt x="37" y="119"/>
                    <a:pt x="37" y="119"/>
                    <a:pt x="37" y="119"/>
                  </a:cubicBezTo>
                  <a:cubicBezTo>
                    <a:pt x="28" y="134"/>
                    <a:pt x="28" y="134"/>
                    <a:pt x="28" y="134"/>
                  </a:cubicBezTo>
                  <a:cubicBezTo>
                    <a:pt x="27" y="136"/>
                    <a:pt x="27" y="138"/>
                    <a:pt x="29" y="140"/>
                  </a:cubicBezTo>
                  <a:cubicBezTo>
                    <a:pt x="48" y="150"/>
                    <a:pt x="48" y="150"/>
                    <a:pt x="48" y="150"/>
                  </a:cubicBezTo>
                  <a:cubicBezTo>
                    <a:pt x="49" y="151"/>
                    <a:pt x="50" y="151"/>
                    <a:pt x="51" y="151"/>
                  </a:cubicBezTo>
                  <a:cubicBezTo>
                    <a:pt x="52" y="150"/>
                    <a:pt x="53" y="150"/>
                    <a:pt x="54" y="149"/>
                  </a:cubicBezTo>
                  <a:cubicBezTo>
                    <a:pt x="62" y="134"/>
                    <a:pt x="62" y="134"/>
                    <a:pt x="62" y="134"/>
                  </a:cubicBezTo>
                  <a:cubicBezTo>
                    <a:pt x="69" y="136"/>
                    <a:pt x="69" y="136"/>
                    <a:pt x="69" y="136"/>
                  </a:cubicBezTo>
                  <a:cubicBezTo>
                    <a:pt x="70" y="153"/>
                    <a:pt x="70" y="153"/>
                    <a:pt x="70" y="153"/>
                  </a:cubicBezTo>
                  <a:cubicBezTo>
                    <a:pt x="70" y="154"/>
                    <a:pt x="71" y="155"/>
                    <a:pt x="72" y="156"/>
                  </a:cubicBezTo>
                  <a:cubicBezTo>
                    <a:pt x="72" y="156"/>
                    <a:pt x="73" y="157"/>
                    <a:pt x="73" y="157"/>
                  </a:cubicBezTo>
                  <a:cubicBezTo>
                    <a:pt x="74" y="157"/>
                    <a:pt x="74" y="157"/>
                    <a:pt x="75" y="157"/>
                  </a:cubicBezTo>
                  <a:cubicBezTo>
                    <a:pt x="96" y="155"/>
                    <a:pt x="96" y="155"/>
                    <a:pt x="96" y="155"/>
                  </a:cubicBezTo>
                  <a:cubicBezTo>
                    <a:pt x="97" y="155"/>
                    <a:pt x="98" y="154"/>
                    <a:pt x="99" y="153"/>
                  </a:cubicBezTo>
                  <a:cubicBezTo>
                    <a:pt x="100" y="152"/>
                    <a:pt x="100" y="151"/>
                    <a:pt x="100" y="150"/>
                  </a:cubicBezTo>
                  <a:cubicBezTo>
                    <a:pt x="98" y="133"/>
                    <a:pt x="98" y="133"/>
                    <a:pt x="98" y="133"/>
                  </a:cubicBezTo>
                  <a:cubicBezTo>
                    <a:pt x="104" y="131"/>
                    <a:pt x="104" y="131"/>
                    <a:pt x="104" y="131"/>
                  </a:cubicBezTo>
                  <a:cubicBezTo>
                    <a:pt x="116" y="144"/>
                    <a:pt x="116" y="144"/>
                    <a:pt x="116" y="144"/>
                  </a:cubicBezTo>
                  <a:cubicBezTo>
                    <a:pt x="116" y="144"/>
                    <a:pt x="117" y="145"/>
                    <a:pt x="119" y="145"/>
                  </a:cubicBezTo>
                  <a:cubicBezTo>
                    <a:pt x="120" y="145"/>
                    <a:pt x="121" y="145"/>
                    <a:pt x="122" y="144"/>
                  </a:cubicBezTo>
                  <a:cubicBezTo>
                    <a:pt x="138" y="130"/>
                    <a:pt x="138" y="130"/>
                    <a:pt x="138" y="130"/>
                  </a:cubicBezTo>
                  <a:cubicBezTo>
                    <a:pt x="138" y="129"/>
                    <a:pt x="139" y="128"/>
                    <a:pt x="139" y="127"/>
                  </a:cubicBezTo>
                  <a:cubicBezTo>
                    <a:pt x="139" y="126"/>
                    <a:pt x="139" y="125"/>
                    <a:pt x="138" y="124"/>
                  </a:cubicBezTo>
                  <a:cubicBezTo>
                    <a:pt x="127" y="111"/>
                    <a:pt x="127" y="111"/>
                    <a:pt x="127" y="111"/>
                  </a:cubicBezTo>
                  <a:cubicBezTo>
                    <a:pt x="130" y="106"/>
                    <a:pt x="130" y="106"/>
                    <a:pt x="130" y="106"/>
                  </a:cubicBezTo>
                  <a:cubicBezTo>
                    <a:pt x="147" y="109"/>
                    <a:pt x="147" y="109"/>
                    <a:pt x="147" y="109"/>
                  </a:cubicBezTo>
                  <a:cubicBezTo>
                    <a:pt x="148" y="110"/>
                    <a:pt x="149" y="109"/>
                    <a:pt x="150" y="109"/>
                  </a:cubicBezTo>
                  <a:cubicBezTo>
                    <a:pt x="151" y="108"/>
                    <a:pt x="152" y="107"/>
                    <a:pt x="152" y="106"/>
                  </a:cubicBezTo>
                  <a:cubicBezTo>
                    <a:pt x="157" y="86"/>
                    <a:pt x="157" y="86"/>
                    <a:pt x="157" y="86"/>
                  </a:cubicBezTo>
                  <a:cubicBezTo>
                    <a:pt x="157" y="84"/>
                    <a:pt x="157" y="83"/>
                    <a:pt x="156" y="82"/>
                  </a:cubicBezTo>
                  <a:close/>
                  <a:moveTo>
                    <a:pt x="99" y="83"/>
                  </a:moveTo>
                  <a:cubicBezTo>
                    <a:pt x="97" y="94"/>
                    <a:pt x="85" y="102"/>
                    <a:pt x="74" y="99"/>
                  </a:cubicBezTo>
                  <a:cubicBezTo>
                    <a:pt x="63" y="96"/>
                    <a:pt x="55" y="85"/>
                    <a:pt x="58" y="74"/>
                  </a:cubicBezTo>
                  <a:cubicBezTo>
                    <a:pt x="60" y="62"/>
                    <a:pt x="72" y="55"/>
                    <a:pt x="83" y="58"/>
                  </a:cubicBezTo>
                  <a:cubicBezTo>
                    <a:pt x="95" y="60"/>
                    <a:pt x="102" y="71"/>
                    <a:pt x="99"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52" name="Straight Arrow Connector 51"/>
            <p:cNvCxnSpPr/>
            <p:nvPr/>
          </p:nvCxnSpPr>
          <p:spPr>
            <a:xfrm>
              <a:off x="763378" y="2375029"/>
              <a:ext cx="187329"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844342" y="2273427"/>
              <a:ext cx="187329"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8">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4947465" y="2272440"/>
            <a:ext cx="699194"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6829" y="1623383"/>
            <a:ext cx="1120244" cy="565168"/>
          </a:xfrm>
          <a:prstGeom prst="rect">
            <a:avLst/>
          </a:prstGeom>
        </p:spPr>
      </p:pic>
      <p:sp>
        <p:nvSpPr>
          <p:cNvPr id="44" name="Rectangle 43"/>
          <p:cNvSpPr/>
          <p:nvPr/>
        </p:nvSpPr>
        <p:spPr>
          <a:xfrm rot="10800000" flipV="1">
            <a:off x="0" y="4654075"/>
            <a:ext cx="9144000" cy="432000"/>
          </a:xfrm>
          <a:prstGeom prst="rect">
            <a:avLst/>
          </a:prstGeom>
          <a:gradFill flip="none" rotWithShape="1">
            <a:gsLst>
              <a:gs pos="0">
                <a:schemeClr val="tx2"/>
              </a:gs>
              <a:gs pos="100000">
                <a:schemeClr val="accent6"/>
              </a:gs>
            </a:gsLst>
            <a:lin ang="10800000" scaled="1"/>
            <a:tileRect/>
          </a:gradFill>
          <a:ln w="177800">
            <a:noFill/>
          </a:ln>
        </p:spPr>
        <p:style>
          <a:lnRef idx="1">
            <a:schemeClr val="accent1"/>
          </a:lnRef>
          <a:fillRef idx="0">
            <a:schemeClr val="accent1"/>
          </a:fillRef>
          <a:effectRef idx="0">
            <a:schemeClr val="accent1"/>
          </a:effectRef>
          <a:fontRef idx="minor">
            <a:schemeClr val="tx1"/>
          </a:fontRef>
        </p:style>
        <p:txBody>
          <a:bodyPr vert="horz" lIns="72000" tIns="72000" rIns="72000" bIns="72000" rtlCol="0" anchor="ctr" anchorCtr="0">
            <a:noAutofit/>
          </a:bodyPr>
          <a:lstStyle/>
          <a:p>
            <a:pPr algn="ctr" defTabSz="685891">
              <a:lnSpc>
                <a:spcPct val="90000"/>
              </a:lnSpc>
            </a:pPr>
            <a:r>
              <a:rPr lang="en-NZ" dirty="0">
                <a:solidFill>
                  <a:schemeClr val="bg1"/>
                </a:solidFill>
                <a:ea typeface="+mj-ea"/>
                <a:cs typeface="CiscoSans Thin"/>
              </a:rPr>
              <a:t>Service Innovation needs Network Agility</a:t>
            </a:r>
            <a:endParaRPr lang="en-SG" dirty="0">
              <a:solidFill>
                <a:schemeClr val="bg1"/>
              </a:solidFill>
              <a:ea typeface="+mj-ea"/>
              <a:cs typeface="CiscoSans Thin"/>
            </a:endParaRPr>
          </a:p>
        </p:txBody>
      </p:sp>
    </p:spTree>
    <p:extLst>
      <p:ext uri="{BB962C8B-B14F-4D97-AF65-F5344CB8AC3E}">
        <p14:creationId xmlns:p14="http://schemas.microsoft.com/office/powerpoint/2010/main" val="327367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7" grpId="0" animBg="1"/>
      <p:bldP spid="8" grpId="0"/>
      <p:bldP spid="10" grpId="0"/>
      <p:bldP spid="15" grpId="0"/>
      <p:bldP spid="16" grpId="0"/>
      <p:bldP spid="18" grpId="0"/>
      <p:bldP spid="19" grpId="0"/>
      <p:bldP spid="24" grpId="0"/>
      <p:bldP spid="43" grpId="0" animBg="1"/>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797206617"/>
              </p:ext>
            </p:extLst>
          </p:nvPr>
        </p:nvGraphicFramePr>
        <p:xfrm>
          <a:off x="363180" y="1427851"/>
          <a:ext cx="4660231" cy="27742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smtClean="0"/>
              <a:t>Bottom-line Challenge</a:t>
            </a:r>
            <a:br>
              <a:rPr lang="en-US" sz="2400" dirty="0" smtClean="0"/>
            </a:br>
            <a:r>
              <a:rPr lang="en-US" sz="2400" dirty="0" smtClean="0"/>
              <a:t>Operating Costs Reducing Margins</a:t>
            </a:r>
            <a:endParaRPr lang="en-US" sz="2400" dirty="0"/>
          </a:p>
        </p:txBody>
      </p:sp>
      <p:sp>
        <p:nvSpPr>
          <p:cNvPr id="20" name="TextBox 19"/>
          <p:cNvSpPr txBox="1"/>
          <p:nvPr/>
        </p:nvSpPr>
        <p:spPr>
          <a:xfrm>
            <a:off x="5223671" y="1340642"/>
            <a:ext cx="3704094" cy="2777694"/>
          </a:xfrm>
          <a:prstGeom prst="rect">
            <a:avLst/>
          </a:prstGeom>
          <a:noFill/>
        </p:spPr>
        <p:txBody>
          <a:bodyPr wrap="square" lIns="68589" tIns="34295" rIns="68589" bIns="34295" rtlCol="0">
            <a:spAutoFit/>
          </a:bodyPr>
          <a:lstStyle/>
          <a:p>
            <a:pPr marL="257209" indent="-257209">
              <a:spcAft>
                <a:spcPts val="600"/>
              </a:spcAft>
              <a:buFont typeface="Wingdings" charset="2"/>
              <a:buChar char="§"/>
            </a:pPr>
            <a:r>
              <a:rPr lang="en-US" sz="1500" dirty="0" smtClean="0">
                <a:solidFill>
                  <a:schemeClr val="tx1">
                    <a:lumMod val="50000"/>
                  </a:schemeClr>
                </a:solidFill>
              </a:rPr>
              <a:t>Network complexities contributing </a:t>
            </a:r>
            <a:r>
              <a:rPr lang="en-US" sz="1500" dirty="0">
                <a:solidFill>
                  <a:schemeClr val="tx1">
                    <a:lumMod val="50000"/>
                  </a:schemeClr>
                </a:solidFill>
              </a:rPr>
              <a:t>to OPEX </a:t>
            </a:r>
            <a:r>
              <a:rPr lang="en-US" sz="1500" dirty="0" smtClean="0">
                <a:solidFill>
                  <a:schemeClr val="tx1">
                    <a:lumMod val="50000"/>
                  </a:schemeClr>
                </a:solidFill>
              </a:rPr>
              <a:t>growth:</a:t>
            </a:r>
          </a:p>
          <a:p>
            <a:pPr marL="714409" lvl="1" indent="-257209">
              <a:spcAft>
                <a:spcPts val="600"/>
              </a:spcAft>
              <a:buFont typeface="Wingdings" charset="2"/>
              <a:buChar char="§"/>
            </a:pPr>
            <a:r>
              <a:rPr lang="en-SG" sz="1400" dirty="0" smtClean="0">
                <a:solidFill>
                  <a:schemeClr val="tx1">
                    <a:lumMod val="50000"/>
                  </a:schemeClr>
                </a:solidFill>
              </a:rPr>
              <a:t>Legacy technologies</a:t>
            </a:r>
          </a:p>
          <a:p>
            <a:pPr marL="714409" lvl="2" indent="-257209">
              <a:spcAft>
                <a:spcPts val="600"/>
              </a:spcAft>
              <a:buFont typeface="Wingdings" charset="2"/>
              <a:buChar char="§"/>
            </a:pPr>
            <a:r>
              <a:rPr lang="en-SG" sz="1400" dirty="0" smtClean="0">
                <a:solidFill>
                  <a:schemeClr val="tx1">
                    <a:lumMod val="50000"/>
                  </a:schemeClr>
                </a:solidFill>
              </a:rPr>
              <a:t>Multiple-vendors, multi-OS</a:t>
            </a:r>
          </a:p>
          <a:p>
            <a:pPr marL="714409" lvl="2" indent="-257209">
              <a:spcAft>
                <a:spcPts val="600"/>
              </a:spcAft>
              <a:buFont typeface="Wingdings" charset="2"/>
              <a:buChar char="§"/>
            </a:pPr>
            <a:r>
              <a:rPr lang="en-SG" sz="1400" dirty="0" smtClean="0">
                <a:solidFill>
                  <a:schemeClr val="tx1">
                    <a:lumMod val="50000"/>
                  </a:schemeClr>
                </a:solidFill>
              </a:rPr>
              <a:t>Purpose-built </a:t>
            </a:r>
            <a:r>
              <a:rPr lang="en-SG" sz="1400" dirty="0">
                <a:solidFill>
                  <a:schemeClr val="tx1">
                    <a:lumMod val="50000"/>
                  </a:schemeClr>
                </a:solidFill>
              </a:rPr>
              <a:t>hardware </a:t>
            </a:r>
            <a:r>
              <a:rPr lang="en-SG" sz="1400" dirty="0" smtClean="0">
                <a:solidFill>
                  <a:schemeClr val="tx1">
                    <a:lumMod val="50000"/>
                  </a:schemeClr>
                </a:solidFill>
              </a:rPr>
              <a:t>hardwired</a:t>
            </a:r>
          </a:p>
          <a:p>
            <a:pPr marL="714409" lvl="2" indent="-257209">
              <a:spcAft>
                <a:spcPts val="600"/>
              </a:spcAft>
              <a:buFont typeface="Wingdings" charset="2"/>
              <a:buChar char="§"/>
            </a:pPr>
            <a:r>
              <a:rPr lang="en-SG" sz="1400" dirty="0" smtClean="0">
                <a:solidFill>
                  <a:schemeClr val="tx1">
                    <a:lumMod val="50000"/>
                  </a:schemeClr>
                </a:solidFill>
              </a:rPr>
              <a:t>Multiple points of failure</a:t>
            </a:r>
            <a:endParaRPr lang="en-SG" sz="1500" dirty="0" smtClean="0">
              <a:solidFill>
                <a:schemeClr val="tx1">
                  <a:lumMod val="50000"/>
                </a:schemeClr>
              </a:solidFill>
            </a:endParaRPr>
          </a:p>
          <a:p>
            <a:pPr marL="257209" indent="-257209">
              <a:spcAft>
                <a:spcPts val="600"/>
              </a:spcAft>
              <a:buFont typeface="Wingdings" charset="2"/>
              <a:buChar char="§"/>
            </a:pPr>
            <a:r>
              <a:rPr lang="en-SG" sz="1500" dirty="0" smtClean="0">
                <a:solidFill>
                  <a:schemeClr val="tx1">
                    <a:lumMod val="50000"/>
                  </a:schemeClr>
                </a:solidFill>
              </a:rPr>
              <a:t>Increasing </a:t>
            </a:r>
            <a:r>
              <a:rPr lang="en-US" sz="1500" dirty="0" smtClean="0">
                <a:solidFill>
                  <a:schemeClr val="tx1">
                    <a:lumMod val="50000"/>
                  </a:schemeClr>
                </a:solidFill>
              </a:rPr>
              <a:t>provisioning </a:t>
            </a:r>
            <a:r>
              <a:rPr lang="en-US" sz="1500" dirty="0">
                <a:solidFill>
                  <a:schemeClr val="tx1">
                    <a:lumMod val="50000"/>
                  </a:schemeClr>
                </a:solidFill>
              </a:rPr>
              <a:t>and management </a:t>
            </a:r>
            <a:r>
              <a:rPr lang="en-US" sz="1500" dirty="0" smtClean="0">
                <a:solidFill>
                  <a:schemeClr val="tx1">
                    <a:lumMod val="50000"/>
                  </a:schemeClr>
                </a:solidFill>
              </a:rPr>
              <a:t>costs</a:t>
            </a:r>
          </a:p>
          <a:p>
            <a:pPr marL="257209" indent="-257209">
              <a:spcAft>
                <a:spcPts val="600"/>
              </a:spcAft>
              <a:buFont typeface="Wingdings" charset="2"/>
              <a:buChar char="§"/>
            </a:pPr>
            <a:r>
              <a:rPr lang="en-SG" sz="1500" dirty="0" smtClean="0">
                <a:solidFill>
                  <a:schemeClr val="tx1">
                    <a:lumMod val="50000"/>
                  </a:schemeClr>
                </a:solidFill>
              </a:rPr>
              <a:t>Slow </a:t>
            </a:r>
            <a:r>
              <a:rPr lang="en-SG" sz="1500" dirty="0">
                <a:solidFill>
                  <a:schemeClr val="tx1">
                    <a:lumMod val="50000"/>
                  </a:schemeClr>
                </a:solidFill>
              </a:rPr>
              <a:t>to introduce: New capacity and </a:t>
            </a:r>
            <a:r>
              <a:rPr lang="en-SG" sz="1500" dirty="0" smtClean="0">
                <a:solidFill>
                  <a:schemeClr val="tx1">
                    <a:lumMod val="50000"/>
                  </a:schemeClr>
                </a:solidFill>
              </a:rPr>
              <a:t>services</a:t>
            </a:r>
            <a:endParaRPr lang="en-SG" sz="1500" dirty="0">
              <a:solidFill>
                <a:schemeClr val="tx1">
                  <a:lumMod val="50000"/>
                </a:schemeClr>
              </a:solidFill>
            </a:endParaRPr>
          </a:p>
        </p:txBody>
      </p:sp>
      <p:sp>
        <p:nvSpPr>
          <p:cNvPr id="4" name="TextBox 3"/>
          <p:cNvSpPr txBox="1"/>
          <p:nvPr/>
        </p:nvSpPr>
        <p:spPr>
          <a:xfrm>
            <a:off x="613873" y="1379487"/>
            <a:ext cx="4158850" cy="253926"/>
          </a:xfrm>
          <a:prstGeom prst="rect">
            <a:avLst/>
          </a:prstGeom>
          <a:noFill/>
        </p:spPr>
        <p:txBody>
          <a:bodyPr wrap="none" lIns="68589" tIns="34295" rIns="68589" bIns="34295" rtlCol="0">
            <a:spAutoFit/>
          </a:bodyPr>
          <a:lstStyle/>
          <a:p>
            <a:pPr algn="ctr">
              <a:lnSpc>
                <a:spcPct val="80000"/>
              </a:lnSpc>
            </a:pPr>
            <a:r>
              <a:rPr lang="en-US" sz="1500" u="sng" dirty="0" smtClean="0">
                <a:solidFill>
                  <a:schemeClr val="tx1">
                    <a:lumMod val="50000"/>
                  </a:schemeClr>
                </a:solidFill>
              </a:rPr>
              <a:t>Indian MNO CAPEX &amp; </a:t>
            </a:r>
            <a:r>
              <a:rPr lang="en-US" sz="1500" u="sng" dirty="0">
                <a:solidFill>
                  <a:schemeClr val="tx1">
                    <a:lumMod val="50000"/>
                  </a:schemeClr>
                </a:solidFill>
              </a:rPr>
              <a:t>OPEX </a:t>
            </a:r>
            <a:r>
              <a:rPr lang="en-US" sz="1500" u="sng" dirty="0" smtClean="0">
                <a:solidFill>
                  <a:schemeClr val="tx1">
                    <a:lumMod val="50000"/>
                  </a:schemeClr>
                </a:solidFill>
              </a:rPr>
              <a:t>as </a:t>
            </a:r>
            <a:r>
              <a:rPr lang="en-US" sz="1500" u="sng" dirty="0">
                <a:solidFill>
                  <a:schemeClr val="tx1">
                    <a:lumMod val="50000"/>
                  </a:schemeClr>
                </a:solidFill>
              </a:rPr>
              <a:t>% of Revenue</a:t>
            </a:r>
          </a:p>
        </p:txBody>
      </p:sp>
      <p:sp>
        <p:nvSpPr>
          <p:cNvPr id="11" name="TextBox 10"/>
          <p:cNvSpPr txBox="1"/>
          <p:nvPr/>
        </p:nvSpPr>
        <p:spPr>
          <a:xfrm>
            <a:off x="722097" y="4202128"/>
            <a:ext cx="2222421" cy="238537"/>
          </a:xfrm>
          <a:prstGeom prst="rect">
            <a:avLst/>
          </a:prstGeom>
          <a:noFill/>
        </p:spPr>
        <p:txBody>
          <a:bodyPr wrap="none" lIns="68589" tIns="34295" rIns="68589" bIns="34295" rtlCol="0">
            <a:spAutoFit/>
          </a:bodyPr>
          <a:lstStyle/>
          <a:p>
            <a:r>
              <a:rPr lang="en-US" sz="1100" dirty="0"/>
              <a:t>Source: GSMA </a:t>
            </a:r>
            <a:r>
              <a:rPr lang="en-US" sz="1100" dirty="0" smtClean="0"/>
              <a:t>Intelligence, 2015</a:t>
            </a:r>
            <a:endParaRPr lang="en-US" sz="1100" dirty="0"/>
          </a:p>
        </p:txBody>
      </p:sp>
      <p:sp>
        <p:nvSpPr>
          <p:cNvPr id="6" name="TextBox 5"/>
          <p:cNvSpPr txBox="1"/>
          <p:nvPr/>
        </p:nvSpPr>
        <p:spPr>
          <a:xfrm>
            <a:off x="3894918" y="3281778"/>
            <a:ext cx="749262" cy="284703"/>
          </a:xfrm>
          <a:prstGeom prst="rect">
            <a:avLst/>
          </a:prstGeom>
          <a:noFill/>
          <a:ln>
            <a:noFill/>
          </a:ln>
        </p:spPr>
        <p:txBody>
          <a:bodyPr wrap="none" lIns="68589" tIns="34295" rIns="68589" bIns="34295" rtlCol="0">
            <a:spAutoFit/>
          </a:bodyPr>
          <a:lstStyle/>
          <a:p>
            <a:pPr algn="ctr"/>
            <a:r>
              <a:rPr lang="en-US" sz="1400" dirty="0">
                <a:solidFill>
                  <a:schemeClr val="tx1">
                    <a:lumMod val="50000"/>
                  </a:schemeClr>
                </a:solidFill>
              </a:rPr>
              <a:t>CAPEX</a:t>
            </a:r>
          </a:p>
        </p:txBody>
      </p:sp>
      <p:sp>
        <p:nvSpPr>
          <p:cNvPr id="10" name="TextBox 9"/>
          <p:cNvSpPr txBox="1"/>
          <p:nvPr/>
        </p:nvSpPr>
        <p:spPr>
          <a:xfrm>
            <a:off x="4030387" y="1942366"/>
            <a:ext cx="603388" cy="284703"/>
          </a:xfrm>
          <a:prstGeom prst="rect">
            <a:avLst/>
          </a:prstGeom>
          <a:noFill/>
        </p:spPr>
        <p:txBody>
          <a:bodyPr wrap="none" lIns="68589" tIns="34295" rIns="68589" bIns="34295" rtlCol="0">
            <a:spAutoFit/>
          </a:bodyPr>
          <a:lstStyle/>
          <a:p>
            <a:pPr algn="ctr"/>
            <a:r>
              <a:rPr lang="en-US" sz="1400" dirty="0">
                <a:solidFill>
                  <a:schemeClr val="accent6"/>
                </a:solidFill>
              </a:rPr>
              <a:t>OPEX</a:t>
            </a:r>
          </a:p>
        </p:txBody>
      </p:sp>
      <p:sp>
        <p:nvSpPr>
          <p:cNvPr id="12" name="Rectangle 11"/>
          <p:cNvSpPr/>
          <p:nvPr/>
        </p:nvSpPr>
        <p:spPr>
          <a:xfrm rot="10800000" flipV="1">
            <a:off x="0" y="4643953"/>
            <a:ext cx="9144000" cy="432000"/>
          </a:xfrm>
          <a:prstGeom prst="rect">
            <a:avLst/>
          </a:prstGeom>
          <a:gradFill flip="none" rotWithShape="1">
            <a:gsLst>
              <a:gs pos="0">
                <a:schemeClr val="tx2"/>
              </a:gs>
              <a:gs pos="100000">
                <a:schemeClr val="accent6"/>
              </a:gs>
            </a:gsLst>
            <a:lin ang="10800000" scaled="1"/>
            <a:tileRect/>
          </a:gradFill>
          <a:ln w="177800">
            <a:noFill/>
          </a:ln>
        </p:spPr>
        <p:style>
          <a:lnRef idx="1">
            <a:schemeClr val="accent1"/>
          </a:lnRef>
          <a:fillRef idx="0">
            <a:schemeClr val="accent1"/>
          </a:fillRef>
          <a:effectRef idx="0">
            <a:schemeClr val="accent1"/>
          </a:effectRef>
          <a:fontRef idx="minor">
            <a:schemeClr val="tx1"/>
          </a:fontRef>
        </p:style>
        <p:txBody>
          <a:bodyPr vert="horz" lIns="72000" tIns="72000" rIns="72000" bIns="72000" rtlCol="0" anchor="ctr" anchorCtr="0">
            <a:noAutofit/>
          </a:bodyPr>
          <a:lstStyle/>
          <a:p>
            <a:pPr algn="ctr" defTabSz="685891">
              <a:lnSpc>
                <a:spcPct val="90000"/>
              </a:lnSpc>
            </a:pPr>
            <a:r>
              <a:rPr lang="en-SG" dirty="0">
                <a:solidFill>
                  <a:schemeClr val="bg1"/>
                </a:solidFill>
                <a:ea typeface="+mj-ea"/>
                <a:cs typeface="CiscoSans Thin"/>
              </a:rPr>
              <a:t>Need to reduce Operational expenditure</a:t>
            </a:r>
          </a:p>
        </p:txBody>
      </p:sp>
      <p:sp>
        <p:nvSpPr>
          <p:cNvPr id="13" name="TextBox 12"/>
          <p:cNvSpPr txBox="1"/>
          <p:nvPr/>
        </p:nvSpPr>
        <p:spPr>
          <a:xfrm>
            <a:off x="3956648" y="2629017"/>
            <a:ext cx="750865" cy="284703"/>
          </a:xfrm>
          <a:prstGeom prst="rect">
            <a:avLst/>
          </a:prstGeom>
          <a:noFill/>
        </p:spPr>
        <p:txBody>
          <a:bodyPr wrap="none" lIns="68589" tIns="34295" rIns="68589" bIns="34295" rtlCol="0">
            <a:spAutoFit/>
          </a:bodyPr>
          <a:lstStyle/>
          <a:p>
            <a:pPr algn="ctr"/>
            <a:r>
              <a:rPr lang="en-US" sz="1400" dirty="0" smtClean="0">
                <a:solidFill>
                  <a:srgbClr val="FF0000"/>
                </a:solidFill>
              </a:rPr>
              <a:t>EBITDA</a:t>
            </a:r>
            <a:endParaRPr lang="en-US" sz="1400" dirty="0">
              <a:solidFill>
                <a:srgbClr val="FF0000"/>
              </a:solidFill>
            </a:endParaRPr>
          </a:p>
        </p:txBody>
      </p:sp>
    </p:spTree>
    <p:extLst>
      <p:ext uri="{BB962C8B-B14F-4D97-AF65-F5344CB8AC3E}">
        <p14:creationId xmlns:p14="http://schemas.microsoft.com/office/powerpoint/2010/main" val="3511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83" y="1518285"/>
            <a:ext cx="2485305" cy="2485305"/>
          </a:xfrm>
          <a:prstGeom prst="ellipse">
            <a:avLst/>
          </a:prstGeom>
          <a:ln w="63500" cap="rnd">
            <a:noFill/>
          </a:ln>
          <a:effectLst>
            <a:reflection blurRad="6350" stA="50000" endA="300" endPos="25000" dir="5400000" sy="-100000" algn="bl" rotWithShape="0"/>
          </a:effectLst>
        </p:spPr>
      </p:pic>
      <p:sp>
        <p:nvSpPr>
          <p:cNvPr id="53283" name="Title 44"/>
          <p:cNvSpPr>
            <a:spLocks noGrp="1"/>
          </p:cNvSpPr>
          <p:nvPr>
            <p:ph type="title"/>
          </p:nvPr>
        </p:nvSpPr>
        <p:spPr/>
        <p:txBody>
          <a:bodyPr/>
          <a:lstStyle/>
          <a:p>
            <a:r>
              <a:rPr lang="en-US" sz="2800" dirty="0" smtClean="0"/>
              <a:t>India Mobile Data Traffic Drivers</a:t>
            </a:r>
          </a:p>
        </p:txBody>
      </p:sp>
      <p:sp>
        <p:nvSpPr>
          <p:cNvPr id="53256" name="Text Box 12"/>
          <p:cNvSpPr txBox="1">
            <a:spLocks noChangeArrowheads="1"/>
          </p:cNvSpPr>
          <p:nvPr/>
        </p:nvSpPr>
        <p:spPr bwMode="auto">
          <a:xfrm>
            <a:off x="3362087" y="2079955"/>
            <a:ext cx="1558158" cy="492443"/>
          </a:xfrm>
          <a:prstGeom prst="rect">
            <a:avLst/>
          </a:prstGeom>
          <a:noFill/>
          <a:ln w="9525">
            <a:noFill/>
            <a:miter lim="800000"/>
            <a:headEnd/>
            <a:tailEnd/>
          </a:ln>
        </p:spPr>
        <p:txBody>
          <a:bodyPr wrap="square" lIns="0" tIns="0" rIns="0" bIns="0">
            <a:spAutoFit/>
          </a:bodyPr>
          <a:lstStyle/>
          <a:p>
            <a:r>
              <a:rPr lang="en-US" sz="1600" dirty="0" smtClean="0">
                <a:ea typeface="ＭＳ Ｐゴシック"/>
                <a:cs typeface="ＭＳ Ｐゴシック"/>
              </a:rPr>
              <a:t>More Mobile Connections</a:t>
            </a:r>
            <a:endParaRPr lang="en-US" sz="1600" dirty="0">
              <a:ea typeface="ＭＳ Ｐゴシック"/>
              <a:cs typeface="ＭＳ Ｐゴシック"/>
            </a:endParaRPr>
          </a:p>
        </p:txBody>
      </p:sp>
      <p:sp>
        <p:nvSpPr>
          <p:cNvPr id="37" name="Text Box 12"/>
          <p:cNvSpPr txBox="1">
            <a:spLocks noChangeArrowheads="1"/>
          </p:cNvSpPr>
          <p:nvPr/>
        </p:nvSpPr>
        <p:spPr bwMode="auto">
          <a:xfrm>
            <a:off x="2878199" y="1212556"/>
            <a:ext cx="1360037" cy="492443"/>
          </a:xfrm>
          <a:prstGeom prst="rect">
            <a:avLst/>
          </a:prstGeom>
          <a:noFill/>
          <a:ln w="9525">
            <a:noFill/>
            <a:miter lim="800000"/>
            <a:headEnd/>
            <a:tailEnd/>
          </a:ln>
        </p:spPr>
        <p:txBody>
          <a:bodyPr wrap="square" lIns="0" tIns="0" rIns="0" bIns="0">
            <a:spAutoFit/>
          </a:bodyPr>
          <a:lstStyle/>
          <a:p>
            <a:r>
              <a:rPr lang="en-US" sz="1600" dirty="0" smtClean="0">
                <a:ea typeface="ＭＳ Ｐゴシック"/>
                <a:cs typeface="ＭＳ Ｐゴシック"/>
              </a:rPr>
              <a:t>More Mobile Users</a:t>
            </a:r>
            <a:endParaRPr lang="en-US" sz="1600" dirty="0">
              <a:ea typeface="ＭＳ Ｐゴシック"/>
              <a:cs typeface="ＭＳ Ｐゴシック"/>
            </a:endParaRPr>
          </a:p>
        </p:txBody>
      </p:sp>
      <p:sp>
        <p:nvSpPr>
          <p:cNvPr id="39" name="Text Box 12"/>
          <p:cNvSpPr txBox="1">
            <a:spLocks noChangeArrowheads="1"/>
          </p:cNvSpPr>
          <p:nvPr/>
        </p:nvSpPr>
        <p:spPr bwMode="auto">
          <a:xfrm>
            <a:off x="3362087" y="2950048"/>
            <a:ext cx="1729722" cy="492443"/>
          </a:xfrm>
          <a:prstGeom prst="rect">
            <a:avLst/>
          </a:prstGeom>
          <a:noFill/>
          <a:ln w="9525">
            <a:noFill/>
            <a:miter lim="800000"/>
            <a:headEnd/>
            <a:tailEnd/>
          </a:ln>
        </p:spPr>
        <p:txBody>
          <a:bodyPr wrap="square" lIns="0" tIns="0" rIns="0" bIns="0">
            <a:spAutoFit/>
          </a:bodyPr>
          <a:lstStyle/>
          <a:p>
            <a:r>
              <a:rPr lang="en-US" sz="1600" dirty="0" smtClean="0">
                <a:ea typeface="ＭＳ Ｐゴシック"/>
                <a:cs typeface="ＭＳ Ｐゴシック"/>
              </a:rPr>
              <a:t>Faster Mobile Speeds</a:t>
            </a:r>
            <a:endParaRPr lang="en-US" sz="1600" dirty="0">
              <a:ea typeface="ＭＳ Ｐゴシック"/>
              <a:cs typeface="ＭＳ Ｐゴシック"/>
            </a:endParaRPr>
          </a:p>
        </p:txBody>
      </p:sp>
      <p:sp>
        <p:nvSpPr>
          <p:cNvPr id="41" name="Text Box 12"/>
          <p:cNvSpPr txBox="1">
            <a:spLocks noChangeArrowheads="1"/>
          </p:cNvSpPr>
          <p:nvPr/>
        </p:nvSpPr>
        <p:spPr bwMode="auto">
          <a:xfrm>
            <a:off x="2878199" y="3829048"/>
            <a:ext cx="1637042" cy="492443"/>
          </a:xfrm>
          <a:prstGeom prst="rect">
            <a:avLst/>
          </a:prstGeom>
          <a:noFill/>
          <a:ln w="9525">
            <a:noFill/>
            <a:miter lim="800000"/>
            <a:headEnd/>
            <a:tailEnd/>
          </a:ln>
        </p:spPr>
        <p:txBody>
          <a:bodyPr wrap="square" lIns="0" tIns="0" rIns="0" bIns="0">
            <a:spAutoFit/>
          </a:bodyPr>
          <a:lstStyle/>
          <a:p>
            <a:r>
              <a:rPr lang="en-US" sz="1600" dirty="0" smtClean="0">
                <a:ea typeface="ＭＳ Ｐゴシック"/>
                <a:cs typeface="ＭＳ Ｐゴシック"/>
              </a:rPr>
              <a:t>More Mobile Video</a:t>
            </a:r>
            <a:endParaRPr lang="en-US" sz="1600" dirty="0">
              <a:ea typeface="ＭＳ Ｐゴシック"/>
              <a:cs typeface="ＭＳ Ｐゴシック"/>
            </a:endParaRPr>
          </a:p>
        </p:txBody>
      </p:sp>
      <p:sp>
        <p:nvSpPr>
          <p:cNvPr id="46" name="Text Box 20"/>
          <p:cNvSpPr txBox="1">
            <a:spLocks noChangeArrowheads="1"/>
          </p:cNvSpPr>
          <p:nvPr/>
        </p:nvSpPr>
        <p:spPr bwMode="auto">
          <a:xfrm>
            <a:off x="4449102" y="4555802"/>
            <a:ext cx="4357705" cy="252201"/>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r>
              <a:rPr lang="it-IT" dirty="0" smtClean="0"/>
              <a:t>Source: Cisco VNI Global Mobile Data Traffic Forecast, 2014–2019</a:t>
            </a:r>
            <a:endParaRPr lang="en-US" dirty="0"/>
          </a:p>
        </p:txBody>
      </p:sp>
      <p:sp>
        <p:nvSpPr>
          <p:cNvPr id="47" name="Text Box 12"/>
          <p:cNvSpPr txBox="1">
            <a:spLocks noChangeArrowheads="1"/>
          </p:cNvSpPr>
          <p:nvPr/>
        </p:nvSpPr>
        <p:spPr bwMode="auto">
          <a:xfrm>
            <a:off x="543334" y="986717"/>
            <a:ext cx="2069753" cy="263149"/>
          </a:xfrm>
          <a:prstGeom prst="rect">
            <a:avLst/>
          </a:prstGeom>
          <a:noFill/>
          <a:ln w="9525">
            <a:noFill/>
            <a:miter lim="800000"/>
            <a:headEnd/>
            <a:tailEnd/>
          </a:ln>
        </p:spPr>
        <p:txBody>
          <a:bodyPr wrap="square" lIns="0" tIns="0" rIns="0" bIns="0">
            <a:spAutoFit/>
          </a:bodyPr>
          <a:lstStyle/>
          <a:p>
            <a:pPr>
              <a:lnSpc>
                <a:spcPct val="95000"/>
              </a:lnSpc>
            </a:pPr>
            <a:r>
              <a:rPr lang="en-US" b="1" i="1" dirty="0" smtClean="0">
                <a:solidFill>
                  <a:schemeClr val="tx2"/>
                </a:solidFill>
                <a:ea typeface="ＭＳ Ｐゴシック"/>
                <a:cs typeface="ＭＳ Ｐゴシック"/>
              </a:rPr>
              <a:t>In the next 5 years</a:t>
            </a:r>
            <a:endParaRPr lang="en-US" b="1" i="1" dirty="0">
              <a:solidFill>
                <a:schemeClr val="tx2"/>
              </a:solidFill>
              <a:ea typeface="ＭＳ Ｐゴシック"/>
              <a:cs typeface="ＭＳ Ｐゴシック"/>
            </a:endParaRPr>
          </a:p>
        </p:txBody>
      </p:sp>
      <p:sp>
        <p:nvSpPr>
          <p:cNvPr id="12" name="Rectangle 11"/>
          <p:cNvSpPr/>
          <p:nvPr/>
        </p:nvSpPr>
        <p:spPr>
          <a:xfrm>
            <a:off x="0" y="1793136"/>
            <a:ext cx="2872740" cy="570797"/>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 name="Text Box 12"/>
          <p:cNvSpPr txBox="1">
            <a:spLocks noChangeArrowheads="1"/>
          </p:cNvSpPr>
          <p:nvPr/>
        </p:nvSpPr>
        <p:spPr bwMode="auto">
          <a:xfrm>
            <a:off x="324678" y="1822064"/>
            <a:ext cx="2548061" cy="526298"/>
          </a:xfrm>
          <a:prstGeom prst="rect">
            <a:avLst/>
          </a:prstGeom>
          <a:noFill/>
          <a:ln w="9525">
            <a:noFill/>
            <a:miter lim="800000"/>
            <a:headEnd/>
            <a:tailEnd/>
          </a:ln>
        </p:spPr>
        <p:txBody>
          <a:bodyPr wrap="square" lIns="0" tIns="0" rIns="0" bIns="0">
            <a:spAutoFit/>
          </a:bodyPr>
          <a:lstStyle/>
          <a:p>
            <a:pPr algn="ctr">
              <a:lnSpc>
                <a:spcPct val="95000"/>
              </a:lnSpc>
            </a:pPr>
            <a:r>
              <a:rPr lang="en-US" dirty="0" smtClean="0">
                <a:solidFill>
                  <a:schemeClr val="bg1"/>
                </a:solidFill>
                <a:ea typeface="ＭＳ Ｐゴシック"/>
                <a:cs typeface="ＭＳ Ｐゴシック"/>
              </a:rPr>
              <a:t>Mobile Momentum Metrics</a:t>
            </a:r>
            <a:endParaRPr lang="en-US" dirty="0">
              <a:solidFill>
                <a:schemeClr val="bg1"/>
              </a:solidFill>
              <a:ea typeface="ＭＳ Ｐゴシック"/>
              <a:cs typeface="ＭＳ Ｐゴシック"/>
            </a:endParaRPr>
          </a:p>
        </p:txBody>
      </p:sp>
      <p:sp>
        <p:nvSpPr>
          <p:cNvPr id="50" name="Oval 49"/>
          <p:cNvSpPr/>
          <p:nvPr/>
        </p:nvSpPr>
        <p:spPr>
          <a:xfrm>
            <a:off x="2162298" y="1586263"/>
            <a:ext cx="172720" cy="172720"/>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Freeform 12"/>
          <p:cNvSpPr/>
          <p:nvPr/>
        </p:nvSpPr>
        <p:spPr>
          <a:xfrm>
            <a:off x="2247900" y="1451610"/>
            <a:ext cx="3665220" cy="133350"/>
          </a:xfrm>
          <a:custGeom>
            <a:avLst/>
            <a:gdLst>
              <a:gd name="connsiteX0" fmla="*/ 0 w 3665220"/>
              <a:gd name="connsiteY0" fmla="*/ 266700 h 266700"/>
              <a:gd name="connsiteX1" fmla="*/ 0 w 3665220"/>
              <a:gd name="connsiteY1" fmla="*/ 0 h 266700"/>
              <a:gd name="connsiteX2" fmla="*/ 3665220 w 3665220"/>
              <a:gd name="connsiteY2" fmla="*/ 0 h 266700"/>
            </a:gdLst>
            <a:ahLst/>
            <a:cxnLst>
              <a:cxn ang="0">
                <a:pos x="connsiteX0" y="connsiteY0"/>
              </a:cxn>
              <a:cxn ang="0">
                <a:pos x="connsiteX1" y="connsiteY1"/>
              </a:cxn>
              <a:cxn ang="0">
                <a:pos x="connsiteX2" y="connsiteY2"/>
              </a:cxn>
            </a:cxnLst>
            <a:rect l="l" t="t" r="r" b="b"/>
            <a:pathLst>
              <a:path w="3665220" h="266700">
                <a:moveTo>
                  <a:pt x="0" y="266700"/>
                </a:moveTo>
                <a:lnTo>
                  <a:pt x="0" y="0"/>
                </a:lnTo>
                <a:lnTo>
                  <a:pt x="3665220" y="0"/>
                </a:lnTo>
              </a:path>
            </a:pathLst>
          </a:cu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008118" y="2235075"/>
            <a:ext cx="2965962" cy="172720"/>
            <a:chOff x="2931918" y="2105535"/>
            <a:chExt cx="2965962" cy="172720"/>
          </a:xfrm>
        </p:grpSpPr>
        <p:sp>
          <p:nvSpPr>
            <p:cNvPr id="53" name="Oval 52"/>
            <p:cNvSpPr/>
            <p:nvPr/>
          </p:nvSpPr>
          <p:spPr>
            <a:xfrm>
              <a:off x="2931918" y="2105535"/>
              <a:ext cx="172720" cy="172720"/>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65" name="Straight Connector 64"/>
            <p:cNvCxnSpPr/>
            <p:nvPr/>
          </p:nvCxnSpPr>
          <p:spPr>
            <a:xfrm>
              <a:off x="3104638" y="2191895"/>
              <a:ext cx="2793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008118" y="3105925"/>
            <a:ext cx="2965962" cy="172720"/>
            <a:chOff x="2931918" y="2105535"/>
            <a:chExt cx="2965962" cy="172720"/>
          </a:xfrm>
        </p:grpSpPr>
        <p:sp>
          <p:nvSpPr>
            <p:cNvPr id="67" name="Oval 66"/>
            <p:cNvSpPr/>
            <p:nvPr/>
          </p:nvSpPr>
          <p:spPr>
            <a:xfrm>
              <a:off x="2931918" y="2105535"/>
              <a:ext cx="172720" cy="172720"/>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68" name="Straight Connector 67"/>
            <p:cNvCxnSpPr/>
            <p:nvPr/>
          </p:nvCxnSpPr>
          <p:spPr>
            <a:xfrm>
              <a:off x="3104638" y="2191895"/>
              <a:ext cx="2793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Freeform 69"/>
          <p:cNvSpPr/>
          <p:nvPr/>
        </p:nvSpPr>
        <p:spPr>
          <a:xfrm flipV="1">
            <a:off x="2247900" y="3936916"/>
            <a:ext cx="3665220" cy="133350"/>
          </a:xfrm>
          <a:custGeom>
            <a:avLst/>
            <a:gdLst>
              <a:gd name="connsiteX0" fmla="*/ 0 w 3665220"/>
              <a:gd name="connsiteY0" fmla="*/ 266700 h 266700"/>
              <a:gd name="connsiteX1" fmla="*/ 0 w 3665220"/>
              <a:gd name="connsiteY1" fmla="*/ 0 h 266700"/>
              <a:gd name="connsiteX2" fmla="*/ 3665220 w 3665220"/>
              <a:gd name="connsiteY2" fmla="*/ 0 h 266700"/>
            </a:gdLst>
            <a:ahLst/>
            <a:cxnLst>
              <a:cxn ang="0">
                <a:pos x="connsiteX0" y="connsiteY0"/>
              </a:cxn>
              <a:cxn ang="0">
                <a:pos x="connsiteX1" y="connsiteY1"/>
              </a:cxn>
              <a:cxn ang="0">
                <a:pos x="connsiteX2" y="connsiteY2"/>
              </a:cxn>
            </a:cxnLst>
            <a:rect l="l" t="t" r="r" b="b"/>
            <a:pathLst>
              <a:path w="3665220" h="266700">
                <a:moveTo>
                  <a:pt x="0" y="266700"/>
                </a:moveTo>
                <a:lnTo>
                  <a:pt x="0" y="0"/>
                </a:lnTo>
                <a:lnTo>
                  <a:pt x="3665220" y="0"/>
                </a:lnTo>
              </a:path>
            </a:pathLst>
          </a:cu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162298" y="3764196"/>
            <a:ext cx="172720" cy="172720"/>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3031" y="1064080"/>
            <a:ext cx="1302712" cy="775059"/>
          </a:xfrm>
          <a:prstGeom prst="rect">
            <a:avLst/>
          </a:prstGeom>
        </p:spPr>
      </p:pic>
      <p:pic>
        <p:nvPicPr>
          <p:cNvPr id="38" name="Picture 1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133031" y="3679943"/>
            <a:ext cx="1301793" cy="78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33031" y="1955135"/>
            <a:ext cx="1301792" cy="757497"/>
          </a:xfrm>
          <a:prstGeom prst="rect">
            <a:avLst/>
          </a:prstGeom>
        </p:spPr>
      </p:pic>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33032" y="2823100"/>
            <a:ext cx="1301791" cy="755275"/>
          </a:xfrm>
          <a:prstGeom prst="rect">
            <a:avLst/>
          </a:prstGeom>
        </p:spPr>
      </p:pic>
      <p:sp>
        <p:nvSpPr>
          <p:cNvPr id="72" name="Text Box 12"/>
          <p:cNvSpPr txBox="1">
            <a:spLocks noChangeArrowheads="1"/>
          </p:cNvSpPr>
          <p:nvPr/>
        </p:nvSpPr>
        <p:spPr bwMode="auto">
          <a:xfrm>
            <a:off x="6607857" y="2079955"/>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2014</a:t>
            </a:r>
            <a:endParaRPr lang="en-US" sz="1600" b="1" dirty="0">
              <a:ea typeface="ＭＳ Ｐゴシック"/>
              <a:cs typeface="ＭＳ Ｐゴシック"/>
            </a:endParaRPr>
          </a:p>
        </p:txBody>
      </p:sp>
      <p:sp>
        <p:nvSpPr>
          <p:cNvPr id="73" name="Text Box 12"/>
          <p:cNvSpPr txBox="1">
            <a:spLocks noChangeArrowheads="1"/>
          </p:cNvSpPr>
          <p:nvPr/>
        </p:nvSpPr>
        <p:spPr bwMode="auto">
          <a:xfrm>
            <a:off x="7613697" y="2079955"/>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2019</a:t>
            </a:r>
            <a:endParaRPr lang="en-US" sz="1600" b="1" dirty="0">
              <a:ea typeface="ＭＳ Ｐゴシック"/>
              <a:cs typeface="ＭＳ Ｐゴシック"/>
            </a:endParaRPr>
          </a:p>
        </p:txBody>
      </p:sp>
      <p:sp>
        <p:nvSpPr>
          <p:cNvPr id="74" name="Text Box 12"/>
          <p:cNvSpPr txBox="1">
            <a:spLocks noChangeArrowheads="1"/>
          </p:cNvSpPr>
          <p:nvPr/>
        </p:nvSpPr>
        <p:spPr bwMode="auto">
          <a:xfrm>
            <a:off x="6521807" y="2370559"/>
            <a:ext cx="951193" cy="204671"/>
          </a:xfrm>
          <a:prstGeom prst="rect">
            <a:avLst/>
          </a:prstGeom>
          <a:noFill/>
          <a:ln w="9525">
            <a:noFill/>
            <a:miter lim="800000"/>
            <a:headEnd/>
            <a:tailEnd/>
          </a:ln>
        </p:spPr>
        <p:txBody>
          <a:bodyPr wrap="square" lIns="0" tIns="0" rIns="0" bIns="0">
            <a:spAutoFit/>
          </a:bodyPr>
          <a:lstStyle/>
          <a:p>
            <a:pPr algn="ctr">
              <a:lnSpc>
                <a:spcPct val="95000"/>
              </a:lnSpc>
            </a:pPr>
            <a:r>
              <a:rPr lang="en-US" sz="1400" dirty="0" smtClean="0">
                <a:ea typeface="ＭＳ Ｐゴシック"/>
                <a:cs typeface="ＭＳ Ｐゴシック"/>
              </a:rPr>
              <a:t>915 Million</a:t>
            </a:r>
            <a:endParaRPr lang="en-US" sz="1400" dirty="0">
              <a:ea typeface="ＭＳ Ｐゴシック"/>
              <a:cs typeface="ＭＳ Ｐゴシック"/>
            </a:endParaRPr>
          </a:p>
        </p:txBody>
      </p:sp>
      <p:sp>
        <p:nvSpPr>
          <p:cNvPr id="75" name="Text Box 12"/>
          <p:cNvSpPr txBox="1">
            <a:spLocks noChangeArrowheads="1"/>
          </p:cNvSpPr>
          <p:nvPr/>
        </p:nvSpPr>
        <p:spPr bwMode="auto">
          <a:xfrm>
            <a:off x="7506122" y="2370559"/>
            <a:ext cx="1014381" cy="204671"/>
          </a:xfrm>
          <a:prstGeom prst="rect">
            <a:avLst/>
          </a:prstGeom>
          <a:noFill/>
          <a:ln w="9525">
            <a:noFill/>
            <a:miter lim="800000"/>
            <a:headEnd/>
            <a:tailEnd/>
          </a:ln>
        </p:spPr>
        <p:txBody>
          <a:bodyPr wrap="square" lIns="0" tIns="0" rIns="0" bIns="0">
            <a:spAutoFit/>
          </a:bodyPr>
          <a:lstStyle/>
          <a:p>
            <a:pPr algn="ctr">
              <a:lnSpc>
                <a:spcPct val="95000"/>
              </a:lnSpc>
            </a:pPr>
            <a:r>
              <a:rPr lang="en-US" sz="1400" dirty="0" smtClean="0">
                <a:ea typeface="ＭＳ Ｐゴシック"/>
                <a:cs typeface="ＭＳ Ｐゴシック"/>
              </a:rPr>
              <a:t>1,200 Million</a:t>
            </a:r>
            <a:endParaRPr lang="en-US" sz="1400" dirty="0">
              <a:ea typeface="ＭＳ Ｐゴシック"/>
              <a:cs typeface="ＭＳ Ｐゴシック"/>
            </a:endParaRPr>
          </a:p>
        </p:txBody>
      </p:sp>
      <p:cxnSp>
        <p:nvCxnSpPr>
          <p:cNvPr id="78" name="Straight Connector 77"/>
          <p:cNvCxnSpPr/>
          <p:nvPr/>
        </p:nvCxnSpPr>
        <p:spPr>
          <a:xfrm>
            <a:off x="6426554" y="1459172"/>
            <a:ext cx="2115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 Box 12"/>
          <p:cNvSpPr txBox="1">
            <a:spLocks noChangeArrowheads="1"/>
          </p:cNvSpPr>
          <p:nvPr/>
        </p:nvSpPr>
        <p:spPr bwMode="auto">
          <a:xfrm>
            <a:off x="6582761" y="2949426"/>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2014</a:t>
            </a:r>
            <a:endParaRPr lang="en-US" sz="1600" b="1" dirty="0">
              <a:ea typeface="ＭＳ Ｐゴシック"/>
              <a:cs typeface="ＭＳ Ｐゴシック"/>
            </a:endParaRPr>
          </a:p>
        </p:txBody>
      </p:sp>
      <p:sp>
        <p:nvSpPr>
          <p:cNvPr id="80" name="Text Box 12"/>
          <p:cNvSpPr txBox="1">
            <a:spLocks noChangeArrowheads="1"/>
          </p:cNvSpPr>
          <p:nvPr/>
        </p:nvSpPr>
        <p:spPr bwMode="auto">
          <a:xfrm>
            <a:off x="7588601" y="2949426"/>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2019</a:t>
            </a:r>
            <a:endParaRPr lang="en-US" sz="1600" b="1" dirty="0">
              <a:ea typeface="ＭＳ Ｐゴシック"/>
              <a:cs typeface="ＭＳ Ｐゴシック"/>
            </a:endParaRPr>
          </a:p>
        </p:txBody>
      </p:sp>
      <p:sp>
        <p:nvSpPr>
          <p:cNvPr id="81" name="Text Box 12"/>
          <p:cNvSpPr txBox="1">
            <a:spLocks noChangeArrowheads="1"/>
          </p:cNvSpPr>
          <p:nvPr/>
        </p:nvSpPr>
        <p:spPr bwMode="auto">
          <a:xfrm>
            <a:off x="6582761" y="3240030"/>
            <a:ext cx="779079" cy="204671"/>
          </a:xfrm>
          <a:prstGeom prst="rect">
            <a:avLst/>
          </a:prstGeom>
          <a:noFill/>
          <a:ln w="9525">
            <a:noFill/>
            <a:miter lim="800000"/>
            <a:headEnd/>
            <a:tailEnd/>
          </a:ln>
        </p:spPr>
        <p:txBody>
          <a:bodyPr wrap="square" lIns="0" tIns="0" rIns="0" bIns="0">
            <a:spAutoFit/>
          </a:bodyPr>
          <a:lstStyle/>
          <a:p>
            <a:pPr algn="ctr">
              <a:lnSpc>
                <a:spcPct val="95000"/>
              </a:lnSpc>
            </a:pPr>
            <a:r>
              <a:rPr lang="en-US" sz="1400" dirty="0" smtClean="0">
                <a:ea typeface="ＭＳ Ｐゴシック"/>
                <a:cs typeface="ＭＳ Ｐゴシック"/>
              </a:rPr>
              <a:t>1.0 Mbps</a:t>
            </a:r>
            <a:endParaRPr lang="en-US" sz="1400" dirty="0">
              <a:ea typeface="ＭＳ Ｐゴシック"/>
              <a:cs typeface="ＭＳ Ｐゴシック"/>
            </a:endParaRPr>
          </a:p>
        </p:txBody>
      </p:sp>
      <p:sp>
        <p:nvSpPr>
          <p:cNvPr id="82" name="Text Box 12"/>
          <p:cNvSpPr txBox="1">
            <a:spLocks noChangeArrowheads="1"/>
          </p:cNvSpPr>
          <p:nvPr/>
        </p:nvSpPr>
        <p:spPr bwMode="auto">
          <a:xfrm>
            <a:off x="7502543" y="3240030"/>
            <a:ext cx="951196" cy="204671"/>
          </a:xfrm>
          <a:prstGeom prst="rect">
            <a:avLst/>
          </a:prstGeom>
          <a:noFill/>
          <a:ln w="9525">
            <a:noFill/>
            <a:miter lim="800000"/>
            <a:headEnd/>
            <a:tailEnd/>
          </a:ln>
        </p:spPr>
        <p:txBody>
          <a:bodyPr wrap="square" lIns="0" tIns="0" rIns="0" bIns="0">
            <a:spAutoFit/>
          </a:bodyPr>
          <a:lstStyle/>
          <a:p>
            <a:pPr algn="ctr">
              <a:lnSpc>
                <a:spcPct val="95000"/>
              </a:lnSpc>
            </a:pPr>
            <a:r>
              <a:rPr lang="en-US" sz="1400" dirty="0" smtClean="0">
                <a:ea typeface="ＭＳ Ｐゴシック"/>
                <a:cs typeface="ＭＳ Ｐゴシック"/>
              </a:rPr>
              <a:t>2.9 Mbps</a:t>
            </a:r>
            <a:endParaRPr lang="en-US" sz="1400" dirty="0">
              <a:ea typeface="ＭＳ Ｐゴシック"/>
              <a:cs typeface="ＭＳ Ｐゴシック"/>
            </a:endParaRPr>
          </a:p>
        </p:txBody>
      </p:sp>
      <p:cxnSp>
        <p:nvCxnSpPr>
          <p:cNvPr id="83" name="Straight Connector 82"/>
          <p:cNvCxnSpPr/>
          <p:nvPr/>
        </p:nvCxnSpPr>
        <p:spPr>
          <a:xfrm>
            <a:off x="6426554" y="2325889"/>
            <a:ext cx="2115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 Box 12"/>
          <p:cNvSpPr txBox="1">
            <a:spLocks noChangeArrowheads="1"/>
          </p:cNvSpPr>
          <p:nvPr/>
        </p:nvSpPr>
        <p:spPr bwMode="auto">
          <a:xfrm>
            <a:off x="6582761" y="1216553"/>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2014</a:t>
            </a:r>
            <a:endParaRPr lang="en-US" sz="1600" b="1" dirty="0">
              <a:ea typeface="ＭＳ Ｐゴシック"/>
              <a:cs typeface="ＭＳ Ｐゴシック"/>
            </a:endParaRPr>
          </a:p>
        </p:txBody>
      </p:sp>
      <p:sp>
        <p:nvSpPr>
          <p:cNvPr id="85" name="Text Box 12"/>
          <p:cNvSpPr txBox="1">
            <a:spLocks noChangeArrowheads="1"/>
          </p:cNvSpPr>
          <p:nvPr/>
        </p:nvSpPr>
        <p:spPr bwMode="auto">
          <a:xfrm>
            <a:off x="7588601" y="1216553"/>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2019</a:t>
            </a:r>
            <a:endParaRPr lang="en-US" sz="1600" b="1" dirty="0">
              <a:ea typeface="ＭＳ Ｐゴシック"/>
              <a:cs typeface="ＭＳ Ｐゴシック"/>
            </a:endParaRPr>
          </a:p>
        </p:txBody>
      </p:sp>
      <p:sp>
        <p:nvSpPr>
          <p:cNvPr id="86" name="Text Box 12"/>
          <p:cNvSpPr txBox="1">
            <a:spLocks noChangeArrowheads="1"/>
          </p:cNvSpPr>
          <p:nvPr/>
        </p:nvSpPr>
        <p:spPr bwMode="auto">
          <a:xfrm>
            <a:off x="6511049" y="1507157"/>
            <a:ext cx="926097" cy="204671"/>
          </a:xfrm>
          <a:prstGeom prst="rect">
            <a:avLst/>
          </a:prstGeom>
          <a:noFill/>
          <a:ln w="9525">
            <a:noFill/>
            <a:miter lim="800000"/>
            <a:headEnd/>
            <a:tailEnd/>
          </a:ln>
        </p:spPr>
        <p:txBody>
          <a:bodyPr wrap="square" lIns="0" tIns="0" rIns="0" bIns="0">
            <a:spAutoFit/>
          </a:bodyPr>
          <a:lstStyle/>
          <a:p>
            <a:pPr algn="ctr">
              <a:lnSpc>
                <a:spcPct val="95000"/>
              </a:lnSpc>
            </a:pPr>
            <a:r>
              <a:rPr lang="en-US" sz="1400" dirty="0" smtClean="0">
                <a:ea typeface="ＭＳ Ｐゴシック"/>
                <a:cs typeface="ＭＳ Ｐゴシック"/>
              </a:rPr>
              <a:t>590 Million</a:t>
            </a:r>
            <a:endParaRPr lang="en-US" sz="1400" dirty="0">
              <a:ea typeface="ＭＳ Ｐゴシック"/>
              <a:cs typeface="ＭＳ Ｐゴシック"/>
            </a:endParaRPr>
          </a:p>
        </p:txBody>
      </p:sp>
      <p:sp>
        <p:nvSpPr>
          <p:cNvPr id="87" name="Text Box 12"/>
          <p:cNvSpPr txBox="1">
            <a:spLocks noChangeArrowheads="1"/>
          </p:cNvSpPr>
          <p:nvPr/>
        </p:nvSpPr>
        <p:spPr bwMode="auto">
          <a:xfrm>
            <a:off x="7502543" y="1507157"/>
            <a:ext cx="951196" cy="204671"/>
          </a:xfrm>
          <a:prstGeom prst="rect">
            <a:avLst/>
          </a:prstGeom>
          <a:noFill/>
          <a:ln w="9525">
            <a:noFill/>
            <a:miter lim="800000"/>
            <a:headEnd/>
            <a:tailEnd/>
          </a:ln>
        </p:spPr>
        <p:txBody>
          <a:bodyPr wrap="square" lIns="0" tIns="0" rIns="0" bIns="0">
            <a:spAutoFit/>
          </a:bodyPr>
          <a:lstStyle/>
          <a:p>
            <a:pPr algn="ctr">
              <a:lnSpc>
                <a:spcPct val="95000"/>
              </a:lnSpc>
            </a:pPr>
            <a:r>
              <a:rPr lang="en-US" sz="1400" dirty="0" smtClean="0">
                <a:ea typeface="ＭＳ Ｐゴシック"/>
                <a:cs typeface="ＭＳ Ｐゴシック"/>
              </a:rPr>
              <a:t>896 Million</a:t>
            </a:r>
            <a:endParaRPr lang="en-US" sz="1400" dirty="0">
              <a:ea typeface="ＭＳ Ｐゴシック"/>
              <a:cs typeface="ＭＳ Ｐゴシック"/>
            </a:endParaRPr>
          </a:p>
        </p:txBody>
      </p:sp>
      <p:cxnSp>
        <p:nvCxnSpPr>
          <p:cNvPr id="88" name="Straight Connector 87"/>
          <p:cNvCxnSpPr/>
          <p:nvPr/>
        </p:nvCxnSpPr>
        <p:spPr>
          <a:xfrm>
            <a:off x="6426554" y="3196270"/>
            <a:ext cx="2115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 Box 12"/>
          <p:cNvSpPr txBox="1">
            <a:spLocks noChangeArrowheads="1"/>
          </p:cNvSpPr>
          <p:nvPr/>
        </p:nvSpPr>
        <p:spPr bwMode="auto">
          <a:xfrm>
            <a:off x="6582761" y="3835654"/>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2014</a:t>
            </a:r>
            <a:endParaRPr lang="en-US" sz="1600" b="1" dirty="0">
              <a:ea typeface="ＭＳ Ｐゴシック"/>
              <a:cs typeface="ＭＳ Ｐゴシック"/>
            </a:endParaRPr>
          </a:p>
        </p:txBody>
      </p:sp>
      <p:sp>
        <p:nvSpPr>
          <p:cNvPr id="90" name="Text Box 12"/>
          <p:cNvSpPr txBox="1">
            <a:spLocks noChangeArrowheads="1"/>
          </p:cNvSpPr>
          <p:nvPr/>
        </p:nvSpPr>
        <p:spPr bwMode="auto">
          <a:xfrm>
            <a:off x="7588601" y="3835654"/>
            <a:ext cx="779079" cy="233910"/>
          </a:xfrm>
          <a:prstGeom prst="rect">
            <a:avLst/>
          </a:prstGeom>
          <a:noFill/>
          <a:ln w="9525">
            <a:noFill/>
            <a:miter lim="800000"/>
            <a:headEnd/>
            <a:tailEnd/>
          </a:ln>
        </p:spPr>
        <p:txBody>
          <a:bodyPr wrap="square" lIns="0" tIns="0" rIns="0" bIns="0">
            <a:spAutoFit/>
          </a:bodyPr>
          <a:lstStyle/>
          <a:p>
            <a:pPr algn="ctr">
              <a:lnSpc>
                <a:spcPct val="95000"/>
              </a:lnSpc>
            </a:pPr>
            <a:r>
              <a:rPr lang="en-US" sz="1600" b="1" dirty="0" smtClean="0">
                <a:ea typeface="ＭＳ Ｐゴシック"/>
                <a:cs typeface="ＭＳ Ｐゴシック"/>
              </a:rPr>
              <a:t>2019</a:t>
            </a:r>
            <a:endParaRPr lang="en-US" sz="1600" b="1" dirty="0">
              <a:ea typeface="ＭＳ Ｐゴシック"/>
              <a:cs typeface="ＭＳ Ｐゴシック"/>
            </a:endParaRPr>
          </a:p>
        </p:txBody>
      </p:sp>
      <p:sp>
        <p:nvSpPr>
          <p:cNvPr id="91" name="Text Box 12"/>
          <p:cNvSpPr txBox="1">
            <a:spLocks noChangeArrowheads="1"/>
          </p:cNvSpPr>
          <p:nvPr/>
        </p:nvSpPr>
        <p:spPr bwMode="auto">
          <a:xfrm>
            <a:off x="6582761" y="4126258"/>
            <a:ext cx="779079" cy="387798"/>
          </a:xfrm>
          <a:prstGeom prst="rect">
            <a:avLst/>
          </a:prstGeom>
          <a:noFill/>
          <a:ln w="9525">
            <a:noFill/>
            <a:miter lim="800000"/>
            <a:headEnd/>
            <a:tailEnd/>
          </a:ln>
        </p:spPr>
        <p:txBody>
          <a:bodyPr wrap="square" lIns="0" tIns="0" rIns="0" bIns="0">
            <a:spAutoFit/>
          </a:bodyPr>
          <a:lstStyle/>
          <a:p>
            <a:pPr algn="ctr">
              <a:lnSpc>
                <a:spcPct val="90000"/>
              </a:lnSpc>
            </a:pPr>
            <a:r>
              <a:rPr lang="en-US" sz="1400" dirty="0" smtClean="0">
                <a:ea typeface="ＭＳ Ｐゴシック"/>
                <a:cs typeface="ＭＳ Ｐゴシック"/>
              </a:rPr>
              <a:t>36% of Traffic</a:t>
            </a:r>
            <a:endParaRPr lang="en-US" sz="1400" dirty="0">
              <a:ea typeface="ＭＳ Ｐゴシック"/>
              <a:cs typeface="ＭＳ Ｐゴシック"/>
            </a:endParaRPr>
          </a:p>
        </p:txBody>
      </p:sp>
      <p:sp>
        <p:nvSpPr>
          <p:cNvPr id="92" name="Text Box 12"/>
          <p:cNvSpPr txBox="1">
            <a:spLocks noChangeArrowheads="1"/>
          </p:cNvSpPr>
          <p:nvPr/>
        </p:nvSpPr>
        <p:spPr bwMode="auto">
          <a:xfrm>
            <a:off x="7502543" y="4126258"/>
            <a:ext cx="951196" cy="387798"/>
          </a:xfrm>
          <a:prstGeom prst="rect">
            <a:avLst/>
          </a:prstGeom>
          <a:noFill/>
          <a:ln w="9525">
            <a:noFill/>
            <a:miter lim="800000"/>
            <a:headEnd/>
            <a:tailEnd/>
          </a:ln>
        </p:spPr>
        <p:txBody>
          <a:bodyPr wrap="square" lIns="0" tIns="0" rIns="0" bIns="0">
            <a:spAutoFit/>
          </a:bodyPr>
          <a:lstStyle/>
          <a:p>
            <a:pPr algn="ctr">
              <a:lnSpc>
                <a:spcPct val="90000"/>
              </a:lnSpc>
            </a:pPr>
            <a:r>
              <a:rPr lang="en-US" sz="1400" dirty="0" smtClean="0">
                <a:ea typeface="ＭＳ Ｐゴシック"/>
                <a:cs typeface="ＭＳ Ｐゴシック"/>
              </a:rPr>
              <a:t>65% of Traffic</a:t>
            </a:r>
            <a:endParaRPr lang="en-US" sz="1400" dirty="0">
              <a:ea typeface="ＭＳ Ｐゴシック"/>
              <a:cs typeface="ＭＳ Ｐゴシック"/>
            </a:endParaRPr>
          </a:p>
        </p:txBody>
      </p:sp>
      <p:cxnSp>
        <p:nvCxnSpPr>
          <p:cNvPr id="93" name="Straight Connector 92"/>
          <p:cNvCxnSpPr/>
          <p:nvPr/>
        </p:nvCxnSpPr>
        <p:spPr>
          <a:xfrm>
            <a:off x="6426554" y="4069276"/>
            <a:ext cx="2115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2592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Grp="1" noChangeArrowheads="1"/>
          </p:cNvSpPr>
          <p:nvPr>
            <p:ph type="title"/>
          </p:nvPr>
        </p:nvSpPr>
        <p:spPr>
          <a:xfrm>
            <a:off x="1" y="0"/>
            <a:ext cx="8345488" cy="731837"/>
          </a:xfrm>
        </p:spPr>
        <p:txBody>
          <a:bodyPr lIns="360000" tIns="432000"/>
          <a:lstStyle/>
          <a:p>
            <a:r>
              <a:rPr lang="en-US" sz="2800" dirty="0" smtClean="0"/>
              <a:t>India: Mobile Device Growth by Type</a:t>
            </a:r>
            <a:br>
              <a:rPr lang="en-US" sz="2800" dirty="0" smtClean="0"/>
            </a:br>
            <a:r>
              <a:rPr lang="en-US" sz="1800" dirty="0" smtClean="0"/>
              <a:t>By 2019, Smartphones Will Attain Largest Share to Reach Nearly 54%</a:t>
            </a:r>
            <a:endParaRPr lang="en-US" sz="2800" dirty="0" smtClean="0"/>
          </a:p>
        </p:txBody>
      </p:sp>
      <p:graphicFrame>
        <p:nvGraphicFramePr>
          <p:cNvPr id="14" name="Object 2"/>
          <p:cNvGraphicFramePr>
            <a:graphicFrameLocks noChangeAspect="1"/>
          </p:cNvGraphicFramePr>
          <p:nvPr>
            <p:extLst>
              <p:ext uri="{D42A27DB-BD31-4B8C-83A1-F6EECF244321}">
                <p14:modId xmlns:p14="http://schemas.microsoft.com/office/powerpoint/2010/main" val="3057694550"/>
              </p:ext>
            </p:extLst>
          </p:nvPr>
        </p:nvGraphicFramePr>
        <p:xfrm>
          <a:off x="1" y="1132748"/>
          <a:ext cx="8244839" cy="4106632"/>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6847177" y="1417702"/>
            <a:ext cx="2296823" cy="338417"/>
            <a:chOff x="6847177" y="1183760"/>
            <a:chExt cx="2296823" cy="338417"/>
          </a:xfrm>
        </p:grpSpPr>
        <p:grpSp>
          <p:nvGrpSpPr>
            <p:cNvPr id="20" name="Group 19"/>
            <p:cNvGrpSpPr/>
            <p:nvPr/>
          </p:nvGrpSpPr>
          <p:grpSpPr>
            <a:xfrm>
              <a:off x="6847177" y="1183760"/>
              <a:ext cx="2296823" cy="338417"/>
              <a:chOff x="291519" y="3317401"/>
              <a:chExt cx="4288420" cy="1099151"/>
            </a:xfrm>
          </p:grpSpPr>
          <p:sp>
            <p:nvSpPr>
              <p:cNvPr id="22" name="Rectangle 21"/>
              <p:cNvSpPr/>
              <p:nvPr/>
            </p:nvSpPr>
            <p:spPr>
              <a:xfrm>
                <a:off x="456453" y="3317401"/>
                <a:ext cx="4123486" cy="10991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91519" y="3317401"/>
                <a:ext cx="164934" cy="109915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9"/>
            <p:cNvSpPr>
              <a:spLocks noChangeArrowheads="1"/>
            </p:cNvSpPr>
            <p:nvPr/>
          </p:nvSpPr>
          <p:spPr bwMode="auto">
            <a:xfrm>
              <a:off x="6938917" y="1202226"/>
              <a:ext cx="2205083" cy="298368"/>
            </a:xfrm>
            <a:prstGeom prst="rect">
              <a:avLst/>
            </a:prstGeom>
            <a:noFill/>
            <a:ln w="9525" algn="ctr">
              <a:noFill/>
              <a:miter lim="800000"/>
              <a:headEnd/>
              <a:tailEnd/>
            </a:ln>
          </p:spPr>
          <p:txBody>
            <a:bodyPr wrap="square" lIns="82124" tIns="41061" rIns="82124" bIns="41061" anchor="ctr">
              <a:spAutoFit/>
            </a:bodyPr>
            <a:lstStyle/>
            <a:p>
              <a:pPr defTabSz="814388"/>
              <a:r>
                <a:rPr lang="en-US" sz="1400" dirty="0">
                  <a:solidFill>
                    <a:schemeClr val="bg1"/>
                  </a:solidFill>
                </a:rPr>
                <a:t>6</a:t>
              </a:r>
              <a:r>
                <a:rPr lang="en-US" sz="1400" dirty="0" smtClean="0">
                  <a:solidFill>
                    <a:schemeClr val="bg1"/>
                  </a:solidFill>
                </a:rPr>
                <a:t>% CAGR 2014–2019</a:t>
              </a:r>
              <a:endParaRPr lang="en-US" sz="1400" dirty="0">
                <a:solidFill>
                  <a:schemeClr val="bg1"/>
                </a:solidFill>
              </a:endParaRPr>
            </a:p>
          </p:txBody>
        </p:sp>
      </p:grpSp>
      <p:sp>
        <p:nvSpPr>
          <p:cNvPr id="24" name="Text Box 20"/>
          <p:cNvSpPr txBox="1">
            <a:spLocks noChangeArrowheads="1"/>
          </p:cNvSpPr>
          <p:nvPr/>
        </p:nvSpPr>
        <p:spPr bwMode="auto">
          <a:xfrm>
            <a:off x="4449102" y="4555802"/>
            <a:ext cx="4357705" cy="252201"/>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r>
              <a:rPr lang="it-IT" dirty="0" smtClean="0"/>
              <a:t>Source: Cisco VNI Global Mobile Data Traffic Forecast, 2014–2019</a:t>
            </a:r>
            <a:endParaRPr lang="en-US" dirty="0"/>
          </a:p>
        </p:txBody>
      </p:sp>
      <p:sp>
        <p:nvSpPr>
          <p:cNvPr id="25" name="TextBox 24"/>
          <p:cNvSpPr txBox="1"/>
          <p:nvPr/>
        </p:nvSpPr>
        <p:spPr>
          <a:xfrm>
            <a:off x="390656" y="2478140"/>
            <a:ext cx="1109160" cy="584775"/>
          </a:xfrm>
          <a:prstGeom prst="rect">
            <a:avLst/>
          </a:prstGeom>
          <a:noFill/>
        </p:spPr>
        <p:txBody>
          <a:bodyPr wrap="square" rtlCol="0" anchor="ctr">
            <a:spAutoFit/>
          </a:bodyPr>
          <a:lstStyle/>
          <a:p>
            <a:pPr algn="ctr"/>
            <a:r>
              <a:rPr lang="en-US" sz="1600" dirty="0">
                <a:solidFill>
                  <a:srgbClr val="000000"/>
                </a:solidFill>
              </a:rPr>
              <a:t>M</a:t>
            </a:r>
            <a:r>
              <a:rPr lang="en-US" sz="1600" dirty="0" smtClean="0">
                <a:solidFill>
                  <a:srgbClr val="000000"/>
                </a:solidFill>
              </a:rPr>
              <a:t>illions of Devices</a:t>
            </a:r>
          </a:p>
        </p:txBody>
      </p:sp>
      <p:sp>
        <p:nvSpPr>
          <p:cNvPr id="12" name="TextBox 11"/>
          <p:cNvSpPr txBox="1"/>
          <p:nvPr/>
        </p:nvSpPr>
        <p:spPr>
          <a:xfrm>
            <a:off x="5181600" y="4327792"/>
            <a:ext cx="3647440" cy="276999"/>
          </a:xfrm>
          <a:prstGeom prst="rect">
            <a:avLst/>
          </a:prstGeom>
          <a:noFill/>
        </p:spPr>
        <p:txBody>
          <a:bodyPr wrap="square" rtlCol="0" anchor="b">
            <a:spAutoFit/>
          </a:bodyPr>
          <a:lstStyle/>
          <a:p>
            <a:pPr marL="111125" indent="-111125" algn="r"/>
            <a:r>
              <a:rPr lang="en-US" sz="1200" b="1" dirty="0" smtClean="0">
                <a:solidFill>
                  <a:schemeClr val="accent6"/>
                </a:solidFill>
              </a:rPr>
              <a:t>*	Figures (n) refer to 2014, 2019 device share  </a:t>
            </a:r>
            <a:endParaRPr lang="en-US" sz="1200" b="1" dirty="0">
              <a:solidFill>
                <a:schemeClr val="accent6"/>
              </a:solidFill>
            </a:endParaRPr>
          </a:p>
        </p:txBody>
      </p:sp>
      <p:pic>
        <p:nvPicPr>
          <p:cNvPr id="13" name="Picture 2" descr="http://www.eurobrandsindia.com/blog/wp-content/uploads/2013/08/India-Globali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539" y="256995"/>
            <a:ext cx="720000" cy="72000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322" y="2393337"/>
            <a:ext cx="377190" cy="377190"/>
          </a:xfrm>
          <a:prstGeom prst="rect">
            <a:avLst/>
          </a:prstGeom>
        </p:spPr>
      </p:pic>
    </p:spTree>
    <p:extLst>
      <p:ext uri="{BB962C8B-B14F-4D97-AF65-F5344CB8AC3E}">
        <p14:creationId xmlns:p14="http://schemas.microsoft.com/office/powerpoint/2010/main" val="223108803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2"/>
          <p:cNvGraphicFramePr>
            <a:graphicFrameLocks noChangeAspect="1"/>
          </p:cNvGraphicFramePr>
          <p:nvPr>
            <p:extLst>
              <p:ext uri="{D42A27DB-BD31-4B8C-83A1-F6EECF244321}">
                <p14:modId xmlns:p14="http://schemas.microsoft.com/office/powerpoint/2010/main" val="1646741298"/>
              </p:ext>
            </p:extLst>
          </p:nvPr>
        </p:nvGraphicFramePr>
        <p:xfrm>
          <a:off x="34725" y="1039447"/>
          <a:ext cx="8448875" cy="3971695"/>
        </p:xfrm>
        <a:graphic>
          <a:graphicData uri="http://schemas.openxmlformats.org/drawingml/2006/chart">
            <c:chart xmlns:c="http://schemas.openxmlformats.org/drawingml/2006/chart" xmlns:r="http://schemas.openxmlformats.org/officeDocument/2006/relationships" r:id="rId3"/>
          </a:graphicData>
        </a:graphic>
      </p:graphicFrame>
      <p:sp>
        <p:nvSpPr>
          <p:cNvPr id="1028" name="Rectangle 7"/>
          <p:cNvSpPr>
            <a:spLocks noGrp="1" noChangeArrowheads="1"/>
          </p:cNvSpPr>
          <p:nvPr>
            <p:ph type="title"/>
          </p:nvPr>
        </p:nvSpPr>
        <p:spPr/>
        <p:txBody>
          <a:bodyPr/>
          <a:lstStyle/>
          <a:p>
            <a:r>
              <a:rPr lang="en-US" sz="2800" dirty="0" smtClean="0"/>
              <a:t>India: Mobile Data Traffic Growth / Apps</a:t>
            </a:r>
            <a:br>
              <a:rPr lang="en-US" sz="2800" dirty="0" smtClean="0"/>
            </a:br>
            <a:r>
              <a:rPr lang="en-US" sz="1800" dirty="0" smtClean="0"/>
              <a:t>Video to Account for 66% of Mobile Data Traffic by 2019</a:t>
            </a:r>
            <a:endParaRPr lang="en-US" sz="2800" dirty="0"/>
          </a:p>
        </p:txBody>
      </p:sp>
      <p:grpSp>
        <p:nvGrpSpPr>
          <p:cNvPr id="12" name="Group 11"/>
          <p:cNvGrpSpPr/>
          <p:nvPr/>
        </p:nvGrpSpPr>
        <p:grpSpPr>
          <a:xfrm>
            <a:off x="6847177" y="1190826"/>
            <a:ext cx="2296823" cy="338417"/>
            <a:chOff x="6847177" y="1183760"/>
            <a:chExt cx="2296823" cy="338417"/>
          </a:xfrm>
        </p:grpSpPr>
        <p:grpSp>
          <p:nvGrpSpPr>
            <p:cNvPr id="13" name="Group 12"/>
            <p:cNvGrpSpPr/>
            <p:nvPr/>
          </p:nvGrpSpPr>
          <p:grpSpPr>
            <a:xfrm>
              <a:off x="6847177" y="1183760"/>
              <a:ext cx="2296823" cy="338417"/>
              <a:chOff x="291519" y="3317401"/>
              <a:chExt cx="4288420" cy="1099151"/>
            </a:xfrm>
          </p:grpSpPr>
          <p:sp>
            <p:nvSpPr>
              <p:cNvPr id="19" name="Rectangle 18"/>
              <p:cNvSpPr/>
              <p:nvPr/>
            </p:nvSpPr>
            <p:spPr>
              <a:xfrm>
                <a:off x="456453" y="3317401"/>
                <a:ext cx="4123486" cy="10991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91519" y="3317401"/>
                <a:ext cx="164934" cy="109915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9"/>
            <p:cNvSpPr>
              <a:spLocks noChangeArrowheads="1"/>
            </p:cNvSpPr>
            <p:nvPr/>
          </p:nvSpPr>
          <p:spPr bwMode="auto">
            <a:xfrm>
              <a:off x="6938917" y="1217615"/>
              <a:ext cx="2205083" cy="267590"/>
            </a:xfrm>
            <a:prstGeom prst="rect">
              <a:avLst/>
            </a:prstGeom>
            <a:noFill/>
            <a:ln w="9525" algn="ctr">
              <a:noFill/>
              <a:miter lim="800000"/>
              <a:headEnd/>
              <a:tailEnd/>
            </a:ln>
          </p:spPr>
          <p:txBody>
            <a:bodyPr wrap="square" lIns="82124" tIns="41061" rIns="82124" bIns="41061" anchor="ctr">
              <a:spAutoFit/>
            </a:bodyPr>
            <a:lstStyle/>
            <a:p>
              <a:pPr defTabSz="814388"/>
              <a:r>
                <a:rPr lang="en-US" sz="1200" dirty="0" smtClean="0">
                  <a:solidFill>
                    <a:schemeClr val="bg1"/>
                  </a:solidFill>
                </a:rPr>
                <a:t>13x (67% CAGR) 2014–2019</a:t>
              </a:r>
            </a:p>
          </p:txBody>
        </p:sp>
      </p:grpSp>
      <p:sp>
        <p:nvSpPr>
          <p:cNvPr id="21" name="Text Box 20"/>
          <p:cNvSpPr txBox="1">
            <a:spLocks noChangeArrowheads="1"/>
          </p:cNvSpPr>
          <p:nvPr/>
        </p:nvSpPr>
        <p:spPr bwMode="auto">
          <a:xfrm>
            <a:off x="4449102" y="4555802"/>
            <a:ext cx="4357705" cy="252201"/>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r>
              <a:rPr lang="it-IT" dirty="0" smtClean="0"/>
              <a:t>Source: Cisco VNI Global Mobile Data Traffic Forecast, 2014–2019</a:t>
            </a:r>
            <a:endParaRPr lang="en-US" dirty="0"/>
          </a:p>
        </p:txBody>
      </p:sp>
      <p:sp>
        <p:nvSpPr>
          <p:cNvPr id="22" name="TextBox 21"/>
          <p:cNvSpPr txBox="1"/>
          <p:nvPr/>
        </p:nvSpPr>
        <p:spPr>
          <a:xfrm>
            <a:off x="286691" y="2396860"/>
            <a:ext cx="1154880" cy="584775"/>
          </a:xfrm>
          <a:prstGeom prst="rect">
            <a:avLst/>
          </a:prstGeom>
          <a:noFill/>
        </p:spPr>
        <p:txBody>
          <a:bodyPr wrap="square" rtlCol="0" anchor="ctr">
            <a:spAutoFit/>
          </a:bodyPr>
          <a:lstStyle/>
          <a:p>
            <a:pPr algn="ctr"/>
            <a:r>
              <a:rPr lang="en-US" sz="1600" dirty="0" smtClean="0"/>
              <a:t>Petabytes per Month</a:t>
            </a:r>
          </a:p>
        </p:txBody>
      </p:sp>
      <p:sp>
        <p:nvSpPr>
          <p:cNvPr id="23" name="TextBox 22"/>
          <p:cNvSpPr txBox="1"/>
          <p:nvPr/>
        </p:nvSpPr>
        <p:spPr>
          <a:xfrm>
            <a:off x="2219436" y="2445337"/>
            <a:ext cx="3004027" cy="138499"/>
          </a:xfrm>
          <a:prstGeom prst="rect">
            <a:avLst/>
          </a:prstGeom>
          <a:noFill/>
        </p:spPr>
        <p:txBody>
          <a:bodyPr wrap="none" lIns="0" tIns="0" rIns="0" bIns="0" rtlCol="0" anchor="b">
            <a:spAutoFit/>
          </a:bodyPr>
          <a:lstStyle/>
          <a:p>
            <a:pPr marL="111125" indent="-111125"/>
            <a:r>
              <a:rPr lang="en-US" sz="900" dirty="0" smtClean="0">
                <a:solidFill>
                  <a:srgbClr val="000000"/>
                </a:solidFill>
              </a:rPr>
              <a:t>*	Figures (n) refer to 2014, 2019 mobile data traffic share  </a:t>
            </a:r>
            <a:endParaRPr lang="en-US" sz="900" dirty="0">
              <a:solidFill>
                <a:srgbClr val="000000"/>
              </a:solidFill>
            </a:endParaRPr>
          </a:p>
        </p:txBody>
      </p:sp>
      <p:pic>
        <p:nvPicPr>
          <p:cNvPr id="14" name="Picture 2" descr="http://www.eurobrandsindia.com/blog/wp-content/uploads/2013/08/India-Globali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539" y="256995"/>
            <a:ext cx="720000" cy="720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9667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14 Blue theme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isco Arial 16x9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 Blue theme 16x9</Template>
  <TotalTime>1336</TotalTime>
  <Words>5147</Words>
  <Application>Microsoft Office PowerPoint</Application>
  <PresentationFormat>On-screen Show (16:9)</PresentationFormat>
  <Paragraphs>875</Paragraphs>
  <Slides>27</Slides>
  <Notes>23</Notes>
  <HiddenSlides>3</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2014 Blue theme 16x9</vt:lpstr>
      <vt:lpstr>1_Cisco Arial 16x9 template_dark</vt:lpstr>
      <vt:lpstr>Background</vt:lpstr>
      <vt:lpstr>Strawman</vt:lpstr>
      <vt:lpstr>PowerPoint Presentation</vt:lpstr>
      <vt:lpstr>Introduction: Business Transitions</vt:lpstr>
      <vt:lpstr>Top-line Challenge Manage Value Migration and Capture New Opportunities</vt:lpstr>
      <vt:lpstr>Bottom-line Challenge Operating Costs Reducing Margins</vt:lpstr>
      <vt:lpstr>India Mobile Data Traffic Drivers</vt:lpstr>
      <vt:lpstr>India: Mobile Device Growth by Type By 2019, Smartphones Will Attain Largest Share to Reach Nearly 54%</vt:lpstr>
      <vt:lpstr>India: Mobile Data Traffic Growth / Apps Video to Account for 66% of Mobile Data Traffic by 2019</vt:lpstr>
      <vt:lpstr>India: Mobile Data Traffic Growth In India, 3G will still support &gt;50% of Mobile Traffic in 2019</vt:lpstr>
      <vt:lpstr>India: IP Traffic by Local Access Technology Mobile Traffic Grows 3.8x Faster than Fixed Access</vt:lpstr>
      <vt:lpstr>Network Evolution Enablers </vt:lpstr>
      <vt:lpstr>Business Evolution Depends on Virtualisation</vt:lpstr>
      <vt:lpstr>Considerations for Virtualization</vt:lpstr>
      <vt:lpstr>Cisco Mobile Internet Architecture</vt:lpstr>
      <vt:lpstr>Cisco Universal HetNet Architecture</vt:lpstr>
      <vt:lpstr>Voice over WiFi Addressing indoor coverage holes</vt:lpstr>
      <vt:lpstr>Cisco WiFi Calling Telco Cloud Solution NFV Based VoX Solution</vt:lpstr>
      <vt:lpstr>Cisco IoT Cloud Connect</vt:lpstr>
      <vt:lpstr>Summary</vt:lpstr>
      <vt:lpstr>PowerPoint Presentation</vt:lpstr>
      <vt:lpstr>Introduction: The Evolution of Mobile Technology</vt:lpstr>
      <vt:lpstr>India: Mobile Data Traffic Offload* 31% of Mobile Traffic to be Offloaded by 2019</vt:lpstr>
      <vt:lpstr>Introducing Cisco Mobility IQ  Unlocking the Power of Visual Network Knowledge</vt:lpstr>
      <vt:lpstr>Cisco Telco Cloud for Mobility</vt:lpstr>
      <vt:lpstr>Use Case: Virtualized IaaS for M2M</vt:lpstr>
      <vt:lpstr>VoWiFi Launches &amp; Business Case Drivers</vt:lpstr>
    </vt:vector>
  </TitlesOfParts>
  <Manager>diwolter</Manager>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APJ Mobile Architectures</dc:title>
  <dc:creator>Andrew Mackay</dc:creator>
  <cp:lastModifiedBy>Dirk Wolter</cp:lastModifiedBy>
  <cp:revision>69</cp:revision>
  <dcterms:created xsi:type="dcterms:W3CDTF">2014-12-12T04:34:10Z</dcterms:created>
  <dcterms:modified xsi:type="dcterms:W3CDTF">2015-05-26T02:20:24Z</dcterms:modified>
</cp:coreProperties>
</file>