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926" r:id="rId2"/>
  </p:sldMasterIdLst>
  <p:notesMasterIdLst>
    <p:notesMasterId r:id="rId35"/>
  </p:notesMasterIdLst>
  <p:handoutMasterIdLst>
    <p:handoutMasterId r:id="rId36"/>
  </p:handoutMasterIdLst>
  <p:sldIdLst>
    <p:sldId id="581" r:id="rId3"/>
    <p:sldId id="600" r:id="rId4"/>
    <p:sldId id="602" r:id="rId5"/>
    <p:sldId id="585" r:id="rId6"/>
    <p:sldId id="586" r:id="rId7"/>
    <p:sldId id="587" r:id="rId8"/>
    <p:sldId id="603" r:id="rId9"/>
    <p:sldId id="508" r:id="rId10"/>
    <p:sldId id="529" r:id="rId11"/>
    <p:sldId id="604" r:id="rId12"/>
    <p:sldId id="589" r:id="rId13"/>
    <p:sldId id="598" r:id="rId14"/>
    <p:sldId id="614" r:id="rId15"/>
    <p:sldId id="515" r:id="rId16"/>
    <p:sldId id="597" r:id="rId17"/>
    <p:sldId id="605" r:id="rId18"/>
    <p:sldId id="590" r:id="rId19"/>
    <p:sldId id="613" r:id="rId20"/>
    <p:sldId id="606" r:id="rId21"/>
    <p:sldId id="516" r:id="rId22"/>
    <p:sldId id="517" r:id="rId23"/>
    <p:sldId id="595" r:id="rId24"/>
    <p:sldId id="610" r:id="rId25"/>
    <p:sldId id="611" r:id="rId26"/>
    <p:sldId id="607" r:id="rId27"/>
    <p:sldId id="526" r:id="rId28"/>
    <p:sldId id="524" r:id="rId29"/>
    <p:sldId id="523" r:id="rId30"/>
    <p:sldId id="608" r:id="rId31"/>
    <p:sldId id="599" r:id="rId32"/>
    <p:sldId id="609" r:id="rId33"/>
    <p:sldId id="482" r:id="rId3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" userDrawn="1">
          <p15:clr>
            <a:srgbClr val="A4A3A4"/>
          </p15:clr>
        </p15:guide>
        <p15:guide id="2" orient="horz" pos="3060" userDrawn="1">
          <p15:clr>
            <a:srgbClr val="A4A3A4"/>
          </p15:clr>
        </p15:guide>
        <p15:guide id="3" pos="2741">
          <p15:clr>
            <a:srgbClr val="A4A3A4"/>
          </p15:clr>
        </p15:guide>
        <p15:guide id="4" pos="192" userDrawn="1">
          <p15:clr>
            <a:srgbClr val="A4A3A4"/>
          </p15:clr>
        </p15:guide>
        <p15:guide id="5" pos="5568" userDrawn="1">
          <p15:clr>
            <a:srgbClr val="A4A3A4"/>
          </p15:clr>
        </p15:guide>
        <p15:guide id="6" pos="39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vtegtmey" initials="v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41D"/>
    <a:srgbClr val="EBE8EE"/>
    <a:srgbClr val="EBEAEC"/>
    <a:srgbClr val="DAD9DB"/>
    <a:srgbClr val="2595C3"/>
    <a:srgbClr val="E5E3E7"/>
    <a:srgbClr val="E2E1E3"/>
    <a:srgbClr val="EAE9EB"/>
    <a:srgbClr val="3CBBB9"/>
    <a:srgbClr val="2D8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1" autoAdjust="0"/>
    <p:restoredTop sz="94301"/>
  </p:normalViewPr>
  <p:slideViewPr>
    <p:cSldViewPr snapToGrid="0" snapToObjects="1" showGuides="1">
      <p:cViewPr varScale="1">
        <p:scale>
          <a:sx n="116" d="100"/>
          <a:sy n="116" d="100"/>
        </p:scale>
        <p:origin x="400" y="184"/>
      </p:cViewPr>
      <p:guideLst>
        <p:guide orient="horz" pos="180"/>
        <p:guide orient="horz" pos="3060"/>
        <p:guide pos="2741"/>
        <p:guide pos="192"/>
        <p:guide pos="5568"/>
        <p:guide pos="39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-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12/13/16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205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8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00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38005-C9FE-421C-B26E-39E46AD9528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8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3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1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005C7-0E8E-5945-B34B-9BABBA519A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13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tiff"/><Relationship Id="rId3" Type="http://schemas.openxmlformats.org/officeDocument/2006/relationships/image" Target="../media/image10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tiff"/><Relationship Id="rId3" Type="http://schemas.openxmlformats.org/officeDocument/2006/relationships/image" Target="../media/image10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tiff"/><Relationship Id="rId3" Type="http://schemas.openxmlformats.org/officeDocument/2006/relationships/image" Target="../media/image12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2" y="324000"/>
            <a:ext cx="941172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-5999"/>
            <a:ext cx="9153144" cy="515549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47" y="320675"/>
            <a:ext cx="94813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4D4D4D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855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6390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545" y="1646238"/>
            <a:ext cx="199091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5" name="Picture 8" descr="logo_black.ai"/>
          <p:cNvPicPr>
            <a:picLocks noChangeAspect="1"/>
          </p:cNvPicPr>
          <p:nvPr userDrawn="1"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0675"/>
            <a:ext cx="94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2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2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24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793199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033196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7" y="4273193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3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6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3499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0"/>
            <a:ext cx="9150431" cy="5148643"/>
          </a:xfrm>
          <a:prstGeom prst="rect">
            <a:avLst/>
          </a:prstGeom>
        </p:spPr>
      </p:pic>
      <p:pic>
        <p:nvPicPr>
          <p:cNvPr id="15" name="Picture 8" descr="logo_black.ai"/>
          <p:cNvPicPr>
            <a:picLocks noChangeAspect="1"/>
          </p:cNvPicPr>
          <p:nvPr userDrawn="1"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1" y="320676"/>
            <a:ext cx="94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3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6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793199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2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033196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2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7" y="4273193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2017927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76767"/>
              </a:solidFill>
              <a:ea typeface="ＭＳ Ｐゴシック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76767"/>
              </a:solidFill>
              <a:ea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6" y="3209551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31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6" y="2462028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31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3521939"/>
      </p:ext>
    </p:extLst>
  </p:cSld>
  <p:clrMapOvr>
    <a:masterClrMapping/>
  </p:clrMapOvr>
  <p:transition spd="slow">
    <p:pull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24988" y="4922152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pPr algn="r" defTabSz="610729"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927917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is-IS" sz="6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2016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Cisco and/or its affiliates. All rights reserved.   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812036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9581"/>
      </p:ext>
    </p:extLst>
  </p:cSld>
  <p:clrMapOvr>
    <a:masterClrMapping/>
  </p:clrMapOvr>
  <p:transition spd="slow">
    <p:pull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1" indent="-223787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82" indent="-215849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39" indent="-171411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12" indent="-171411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23" indent="-168236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251560"/>
      </p:ext>
    </p:extLst>
  </p:cSld>
  <p:clrMapOvr>
    <a:masterClrMapping/>
  </p:clrMapOvr>
  <p:transition spd="slow">
    <p:pull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77417"/>
      </p:ext>
    </p:extLst>
  </p:cSld>
  <p:clrMapOvr>
    <a:masterClrMapping/>
  </p:clrMapOvr>
  <p:transition spd="slow">
    <p:pull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4" y="301038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6" y="3054518"/>
            <a:ext cx="8364236" cy="56015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83849839"/>
      </p:ext>
    </p:extLst>
  </p:cSld>
  <p:clrMapOvr>
    <a:masterClrMapping/>
  </p:clrMapOvr>
  <p:transition spd="slow">
    <p:pull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0"/>
            <a:ext cx="9150431" cy="5148643"/>
          </a:xfrm>
          <a:prstGeom prst="rect">
            <a:avLst/>
          </a:prstGeom>
        </p:spPr>
      </p:pic>
      <p:pic>
        <p:nvPicPr>
          <p:cNvPr id="17" name="Picture 16" descr="pref_1-line_logo+tagline-rt-white-CMYK.ai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45" y="1643634"/>
            <a:ext cx="876051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229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916006" y="66103"/>
            <a:ext cx="10975658" cy="1047751"/>
            <a:chOff x="-1221024" y="0"/>
            <a:chExt cx="14630400" cy="1397001"/>
          </a:xfrm>
        </p:grpSpPr>
        <p:sp>
          <p:nvSpPr>
            <p:cNvPr id="7" name="Oval 6"/>
            <p:cNvSpPr/>
            <p:nvPr/>
          </p:nvSpPr>
          <p:spPr>
            <a:xfrm>
              <a:off x="-1221024" y="1002027"/>
              <a:ext cx="14630400" cy="394974"/>
            </a:xfrm>
            <a:prstGeom prst="ellipse">
              <a:avLst/>
            </a:prstGeom>
            <a:gradFill flip="none" rotWithShape="1">
              <a:gsLst>
                <a:gs pos="0">
                  <a:srgbClr val="41414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236" y="0"/>
              <a:ext cx="12188825" cy="1284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9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ullet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75213" y="4950736"/>
            <a:ext cx="3420515" cy="15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289" tIns="30667" rIns="61289" bIns="30667" anchor="b" anchorCtr="0">
            <a:spAutoFit/>
          </a:bodyPr>
          <a:lstStyle/>
          <a:p>
            <a:pPr defTabSz="608206"/>
            <a:r>
              <a:rPr lang="en-US" sz="600" dirty="0">
                <a:solidFill>
                  <a:srgbClr val="FFFFFF"/>
                </a:solidFill>
                <a:latin typeface="CiscoSansTT Light"/>
                <a:ea typeface="ＭＳ Ｐゴシック" charset="0"/>
                <a:cs typeface="CiscoSans Thin"/>
              </a:rPr>
              <a:t>© 2013-2014  Cisco and/or its affiliates.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4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33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28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01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187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497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2" y="236812"/>
            <a:ext cx="8315325" cy="71437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97281"/>
            <a:ext cx="8321040" cy="3535442"/>
          </a:xfrm>
          <a:prstGeom prst="rect">
            <a:avLst/>
          </a:prstGeom>
        </p:spPr>
        <p:txBody>
          <a:bodyPr/>
          <a:lstStyle>
            <a:lvl1pPr marL="257156" indent="-257156">
              <a:buClr>
                <a:schemeClr val="accent3"/>
              </a:buClr>
              <a:defRPr/>
            </a:lvl1pPr>
            <a:lvl2pPr marL="514313" indent="-171438"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" y="5000627"/>
            <a:ext cx="8986855" cy="14287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" dirty="0" smtClean="0">
                <a:solidFill>
                  <a:srgbClr val="7B7B7B"/>
                </a:solidFill>
              </a:rPr>
              <a:t>Cisco Confidential</a:t>
            </a:r>
            <a:endParaRPr lang="en-US" sz="450" dirty="0">
              <a:solidFill>
                <a:srgbClr val="7B7B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04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theme" Target="../theme/theme1.xml"/><Relationship Id="rId4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2016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922" r:id="rId2"/>
    <p:sldLayoutId id="2147483875" r:id="rId3"/>
    <p:sldLayoutId id="2147483877" r:id="rId4"/>
    <p:sldLayoutId id="2147483876" r:id="rId5"/>
    <p:sldLayoutId id="2147483878" r:id="rId6"/>
    <p:sldLayoutId id="2147483881" r:id="rId7"/>
    <p:sldLayoutId id="2147483880" r:id="rId8"/>
    <p:sldLayoutId id="2147483905" r:id="rId9"/>
    <p:sldLayoutId id="2147483906" r:id="rId10"/>
    <p:sldLayoutId id="2147483879" r:id="rId11"/>
    <p:sldLayoutId id="2147483883" r:id="rId12"/>
    <p:sldLayoutId id="2147483886" r:id="rId13"/>
    <p:sldLayoutId id="2147483887" r:id="rId14"/>
    <p:sldLayoutId id="2147483884" r:id="rId15"/>
    <p:sldLayoutId id="2147483885" r:id="rId16"/>
    <p:sldLayoutId id="2147483907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917" r:id="rId23"/>
    <p:sldLayoutId id="2147483918" r:id="rId24"/>
    <p:sldLayoutId id="2147483895" r:id="rId25"/>
    <p:sldLayoutId id="2147483871" r:id="rId26"/>
    <p:sldLayoutId id="2147483898" r:id="rId27"/>
    <p:sldLayoutId id="2147483908" r:id="rId28"/>
    <p:sldLayoutId id="2147483909" r:id="rId29"/>
    <p:sldLayoutId id="2147483910" r:id="rId30"/>
    <p:sldLayoutId id="2147483911" r:id="rId31"/>
    <p:sldLayoutId id="2147483914" r:id="rId32"/>
    <p:sldLayoutId id="2147483896" r:id="rId33"/>
    <p:sldLayoutId id="2147483912" r:id="rId34"/>
    <p:sldLayoutId id="2147483913" r:id="rId35"/>
    <p:sldLayoutId id="2147483897" r:id="rId36"/>
    <p:sldLayoutId id="2147483923" r:id="rId37"/>
    <p:sldLayoutId id="2147483925" r:id="rId38"/>
  </p:sldLayoutIdLst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169" y="4979970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pPr algn="r" defTabSz="610729"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978716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is-IS" sz="600" dirty="0" smtClean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2016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Cisco and/or its affiliates. All rights reserved.   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862835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189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378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566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754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59" indent="-169859" algn="l" defTabSz="684196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66" indent="-215894" algn="l" defTabSz="684196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789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25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61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34" indent="-171441" algn="l" defTabSz="685760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21" indent="-171418" algn="l" defTabSz="685760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160" indent="0" algn="l" defTabSz="68576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1" indent="-171441" algn="l" defTabSz="6857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2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hyperlink" Target="mailto:plowden@cisco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microsoft.com/office/2007/relationships/hdphoto" Target="../media/hdphoto4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microsoft.com/office/2007/relationships/hdphoto" Target="../media/hdphoto5.wdp"/><Relationship Id="rId5" Type="http://schemas.microsoft.com/office/2007/relationships/hdphoto" Target="../media/hdphoto6.wdp"/><Relationship Id="rId6" Type="http://schemas.openxmlformats.org/officeDocument/2006/relationships/image" Target="../media/image40.emf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6.png"/><Relationship Id="rId3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6.png"/><Relationship Id="rId5" Type="http://schemas.openxmlformats.org/officeDocument/2006/relationships/image" Target="../media/image43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reading.com/nfv/nfv-tests-and-trials/exclusive%21-nfv-interop-evaluation-results/d/d-id/719675)" TargetMode="External"/><Relationship Id="rId4" Type="http://schemas.openxmlformats.org/officeDocument/2006/relationships/hyperlink" Target="http://www.etsi.org/" TargetMode="External"/><Relationship Id="rId5" Type="http://schemas.openxmlformats.org/officeDocument/2006/relationships/hyperlink" Target="https://www.opnfv.org/" TargetMode="External"/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cisco.com/go/nfvi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microsoft.com/office/2007/relationships/hdphoto" Target="../media/hdphoto1.wdp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microsoft.com/office/2007/relationships/hdphoto" Target="../media/hdphoto2.wdp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8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2341" y="2886905"/>
            <a:ext cx="8302625" cy="299001"/>
          </a:xfrm>
        </p:spPr>
        <p:txBody>
          <a:bodyPr/>
          <a:lstStyle/>
          <a:p>
            <a:r>
              <a:rPr lang="en-GB" dirty="0" smtClean="0"/>
              <a:t>Carrier Grade NFV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1127" y="2226756"/>
            <a:ext cx="9144000" cy="644730"/>
          </a:xfrm>
        </p:spPr>
        <p:txBody>
          <a:bodyPr/>
          <a:lstStyle/>
          <a:p>
            <a:r>
              <a:rPr lang="en-US" sz="3600" kern="0" dirty="0" smtClean="0">
                <a:solidFill>
                  <a:schemeClr val="accent3">
                    <a:lumMod val="75000"/>
                  </a:schemeClr>
                </a:solidFill>
              </a:rPr>
              <a:t>Cisco NFV Infrastructure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3743141"/>
            <a:ext cx="8296421" cy="818792"/>
          </a:xfrm>
        </p:spPr>
        <p:txBody>
          <a:bodyPr/>
          <a:lstStyle/>
          <a:p>
            <a:pPr>
              <a:spcBef>
                <a:spcPts val="475"/>
              </a:spcBef>
            </a:pPr>
            <a:r>
              <a:rPr lang="en-US" dirty="0" smtClean="0">
                <a:latin typeface="Arial" charset="0"/>
                <a:ea typeface="ＭＳ Ｐゴシック" charset="0"/>
              </a:rPr>
              <a:t>Phil Lowden, </a:t>
            </a:r>
            <a:r>
              <a:rPr lang="en-US" dirty="0" smtClean="0">
                <a:latin typeface="Arial" charset="0"/>
                <a:ea typeface="ＭＳ Ｐゴシック" charset="0"/>
                <a:hlinkClick r:id="rId2"/>
              </a:rPr>
              <a:t>plowden@cisco.com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spcBef>
                <a:spcPts val="475"/>
              </a:spcBef>
            </a:pPr>
            <a:r>
              <a:rPr lang="en-US" dirty="0" smtClean="0">
                <a:latin typeface="Arial" charset="0"/>
                <a:ea typeface="ＭＳ Ｐゴシック" charset="0"/>
              </a:rPr>
              <a:t>Data Center Consulting Systems Engineer</a:t>
            </a:r>
          </a:p>
          <a:p>
            <a:pPr>
              <a:spcBef>
                <a:spcPts val="475"/>
              </a:spcBef>
            </a:pP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endParaRPr lang="en-US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4592772"/>
            <a:ext cx="2379643" cy="288131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0"/>
              </a:rPr>
              <a:t>December 14, </a:t>
            </a:r>
            <a:r>
              <a:rPr lang="en-US" dirty="0" smtClean="0">
                <a:latin typeface="Arial" charset="0"/>
                <a:ea typeface="ＭＳ Ｐゴシック" charset="0"/>
              </a:rPr>
              <a:t>2016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6421" y="4860934"/>
            <a:ext cx="6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v. 2.0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84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72" y="2137272"/>
            <a:ext cx="73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Cisco’s </a:t>
            </a:r>
            <a:r>
              <a:rPr lang="en-US" sz="2800" dirty="0" err="1"/>
              <a:t>NFVi</a:t>
            </a:r>
            <a:r>
              <a:rPr lang="en-US" sz="2800" dirty="0"/>
              <a:t> Strategy</a:t>
            </a:r>
          </a:p>
        </p:txBody>
      </p:sp>
    </p:spTree>
    <p:extLst>
      <p:ext uri="{BB962C8B-B14F-4D97-AF65-F5344CB8AC3E}">
        <p14:creationId xmlns:p14="http://schemas.microsoft.com/office/powerpoint/2010/main" val="2923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740343" cy="731837"/>
          </a:xfrm>
        </p:spPr>
        <p:txBody>
          <a:bodyPr anchor="t"/>
          <a:lstStyle/>
          <a:p>
            <a:r>
              <a:rPr lang="en-GB" sz="2800" dirty="0"/>
              <a:t>Cisco NFV Infrastructure </a:t>
            </a:r>
            <a:r>
              <a:rPr lang="en-GB" dirty="0"/>
              <a:t/>
            </a:r>
            <a:br>
              <a:rPr lang="en-GB" dirty="0"/>
            </a:br>
            <a:r>
              <a:rPr lang="en-US" sz="2400" dirty="0"/>
              <a:t>Foundation For Service Providers’ Network Transformation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720515" y="1198796"/>
            <a:ext cx="6809874" cy="1063083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1720515" y="2328349"/>
            <a:ext cx="6809874" cy="1063083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1720515" y="3457902"/>
            <a:ext cx="6809874" cy="1063083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589547" y="1198796"/>
            <a:ext cx="1144918" cy="1063083"/>
          </a:xfrm>
          <a:prstGeom prst="rect">
            <a:avLst/>
          </a:pr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9547" y="2328349"/>
            <a:ext cx="1144918" cy="1063083"/>
          </a:xfrm>
          <a:prstGeom prst="rect">
            <a:avLst/>
          </a:prstGeom>
          <a:gradFill rotWithShape="1">
            <a:gsLst>
              <a:gs pos="0">
                <a:srgbClr val="0F688A"/>
              </a:gs>
              <a:gs pos="50000">
                <a:srgbClr val="2595C3"/>
              </a:gs>
              <a:gs pos="100000">
                <a:srgbClr val="31C0F7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9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9547" y="3457902"/>
            <a:ext cx="1144918" cy="1063083"/>
          </a:xfrm>
          <a:prstGeom prst="rect">
            <a:avLst/>
          </a:prstGeom>
          <a:gradFill>
            <a:gsLst>
              <a:gs pos="13000">
                <a:srgbClr val="46477A"/>
              </a:gs>
              <a:gs pos="99000">
                <a:srgbClr val="6466AB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endParaRPr lang="en-US" sz="1200" dirty="0"/>
          </a:p>
        </p:txBody>
      </p:sp>
      <p:pic>
        <p:nvPicPr>
          <p:cNvPr id="56" name="Picture 55" descr="0AC4495E-624D-4344-A56A-E0B4A9C5786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colorTemperature colorTemp="875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74" y="1291597"/>
            <a:ext cx="356822" cy="33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1015583" y="1730746"/>
            <a:ext cx="320005" cy="437604"/>
            <a:chOff x="1797741" y="1149935"/>
            <a:chExt cx="783956" cy="1072053"/>
          </a:xfrm>
        </p:grpSpPr>
        <p:sp>
          <p:nvSpPr>
            <p:cNvPr id="58" name="Freeform 57"/>
            <p:cNvSpPr>
              <a:spLocks noChangeAspect="1"/>
            </p:cNvSpPr>
            <p:nvPr/>
          </p:nvSpPr>
          <p:spPr>
            <a:xfrm>
              <a:off x="1797741" y="1149935"/>
              <a:ext cx="723584" cy="1024966"/>
            </a:xfrm>
            <a:custGeom>
              <a:avLst/>
              <a:gdLst>
                <a:gd name="connsiteX0" fmla="*/ 718095 w 723584"/>
                <a:gd name="connsiteY0" fmla="*/ 1000576 h 1024966"/>
                <a:gd name="connsiteX1" fmla="*/ 712559 w 723584"/>
                <a:gd name="connsiteY1" fmla="*/ 1013941 h 1024966"/>
                <a:gd name="connsiteX2" fmla="*/ 711748 w 723584"/>
                <a:gd name="connsiteY2" fmla="*/ 1014277 h 1024966"/>
                <a:gd name="connsiteX3" fmla="*/ 712944 w 723584"/>
                <a:gd name="connsiteY3" fmla="*/ 1001041 h 1024966"/>
                <a:gd name="connsiteX4" fmla="*/ 519786 w 723584"/>
                <a:gd name="connsiteY4" fmla="*/ 0 h 1024966"/>
                <a:gd name="connsiteX5" fmla="*/ 723584 w 723584"/>
                <a:gd name="connsiteY5" fmla="*/ 203798 h 1024966"/>
                <a:gd name="connsiteX6" fmla="*/ 519786 w 723584"/>
                <a:gd name="connsiteY6" fmla="*/ 203798 h 1024966"/>
                <a:gd name="connsiteX7" fmla="*/ 37641 w 723584"/>
                <a:gd name="connsiteY7" fmla="*/ 0 h 1024966"/>
                <a:gd name="connsiteX8" fmla="*/ 458461 w 723584"/>
                <a:gd name="connsiteY8" fmla="*/ 0 h 1024966"/>
                <a:gd name="connsiteX9" fmla="*/ 458461 w 723584"/>
                <a:gd name="connsiteY9" fmla="*/ 263414 h 1024966"/>
                <a:gd name="connsiteX10" fmla="*/ 723584 w 723584"/>
                <a:gd name="connsiteY10" fmla="*/ 263414 h 1024966"/>
                <a:gd name="connsiteX11" fmla="*/ 723584 w 723584"/>
                <a:gd name="connsiteY11" fmla="*/ 727444 h 1024966"/>
                <a:gd name="connsiteX12" fmla="*/ 712944 w 723584"/>
                <a:gd name="connsiteY12" fmla="*/ 726483 h 1024966"/>
                <a:gd name="connsiteX13" fmla="*/ 705093 w 723584"/>
                <a:gd name="connsiteY13" fmla="*/ 639586 h 1024966"/>
                <a:gd name="connsiteX14" fmla="*/ 625913 w 723584"/>
                <a:gd name="connsiteY14" fmla="*/ 676235 h 1024966"/>
                <a:gd name="connsiteX15" fmla="*/ 575665 w 723584"/>
                <a:gd name="connsiteY15" fmla="*/ 604906 h 1024966"/>
                <a:gd name="connsiteX16" fmla="*/ 525417 w 723584"/>
                <a:gd name="connsiteY16" fmla="*/ 676235 h 1024966"/>
                <a:gd name="connsiteX17" fmla="*/ 446237 w 723584"/>
                <a:gd name="connsiteY17" fmla="*/ 639586 h 1024966"/>
                <a:gd name="connsiteX18" fmla="*/ 438386 w 723584"/>
                <a:gd name="connsiteY18" fmla="*/ 726483 h 1024966"/>
                <a:gd name="connsiteX19" fmla="*/ 351489 w 723584"/>
                <a:gd name="connsiteY19" fmla="*/ 734334 h 1024966"/>
                <a:gd name="connsiteX20" fmla="*/ 388138 w 723584"/>
                <a:gd name="connsiteY20" fmla="*/ 813514 h 1024966"/>
                <a:gd name="connsiteX21" fmla="*/ 316809 w 723584"/>
                <a:gd name="connsiteY21" fmla="*/ 863762 h 1024966"/>
                <a:gd name="connsiteX22" fmla="*/ 388138 w 723584"/>
                <a:gd name="connsiteY22" fmla="*/ 914010 h 1024966"/>
                <a:gd name="connsiteX23" fmla="*/ 351489 w 723584"/>
                <a:gd name="connsiteY23" fmla="*/ 993190 h 1024966"/>
                <a:gd name="connsiteX24" fmla="*/ 438386 w 723584"/>
                <a:gd name="connsiteY24" fmla="*/ 1001041 h 1024966"/>
                <a:gd name="connsiteX25" fmla="*/ 440548 w 723584"/>
                <a:gd name="connsiteY25" fmla="*/ 1024966 h 1024966"/>
                <a:gd name="connsiteX26" fmla="*/ 37641 w 723584"/>
                <a:gd name="connsiteY26" fmla="*/ 1024966 h 1024966"/>
                <a:gd name="connsiteX27" fmla="*/ 0 w 723584"/>
                <a:gd name="connsiteY27" fmla="*/ 987325 h 1024966"/>
                <a:gd name="connsiteX28" fmla="*/ 0 w 723584"/>
                <a:gd name="connsiteY28" fmla="*/ 37641 h 1024966"/>
                <a:gd name="connsiteX29" fmla="*/ 37641 w 723584"/>
                <a:gd name="connsiteY29" fmla="*/ 0 h 102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3584" h="1024966">
                  <a:moveTo>
                    <a:pt x="718095" y="1000576"/>
                  </a:moveTo>
                  <a:lnTo>
                    <a:pt x="712559" y="1013941"/>
                  </a:lnTo>
                  <a:lnTo>
                    <a:pt x="711748" y="1014277"/>
                  </a:lnTo>
                  <a:lnTo>
                    <a:pt x="712944" y="1001041"/>
                  </a:lnTo>
                  <a:close/>
                  <a:moveTo>
                    <a:pt x="519786" y="0"/>
                  </a:moveTo>
                  <a:lnTo>
                    <a:pt x="723584" y="203798"/>
                  </a:lnTo>
                  <a:lnTo>
                    <a:pt x="519786" y="203798"/>
                  </a:lnTo>
                  <a:close/>
                  <a:moveTo>
                    <a:pt x="37641" y="0"/>
                  </a:moveTo>
                  <a:lnTo>
                    <a:pt x="458461" y="0"/>
                  </a:lnTo>
                  <a:lnTo>
                    <a:pt x="458461" y="263414"/>
                  </a:lnTo>
                  <a:lnTo>
                    <a:pt x="723584" y="263414"/>
                  </a:lnTo>
                  <a:lnTo>
                    <a:pt x="723584" y="727444"/>
                  </a:lnTo>
                  <a:lnTo>
                    <a:pt x="712944" y="726483"/>
                  </a:lnTo>
                  <a:lnTo>
                    <a:pt x="705093" y="639586"/>
                  </a:lnTo>
                  <a:lnTo>
                    <a:pt x="625913" y="676235"/>
                  </a:lnTo>
                  <a:lnTo>
                    <a:pt x="575665" y="604906"/>
                  </a:lnTo>
                  <a:lnTo>
                    <a:pt x="525417" y="676235"/>
                  </a:lnTo>
                  <a:lnTo>
                    <a:pt x="446237" y="639586"/>
                  </a:lnTo>
                  <a:lnTo>
                    <a:pt x="438386" y="726483"/>
                  </a:lnTo>
                  <a:lnTo>
                    <a:pt x="351489" y="734334"/>
                  </a:lnTo>
                  <a:lnTo>
                    <a:pt x="388138" y="813514"/>
                  </a:lnTo>
                  <a:lnTo>
                    <a:pt x="316809" y="863762"/>
                  </a:lnTo>
                  <a:lnTo>
                    <a:pt x="388138" y="914010"/>
                  </a:lnTo>
                  <a:lnTo>
                    <a:pt x="351489" y="993190"/>
                  </a:lnTo>
                  <a:lnTo>
                    <a:pt x="438386" y="1001041"/>
                  </a:lnTo>
                  <a:lnTo>
                    <a:pt x="440548" y="1024966"/>
                  </a:lnTo>
                  <a:lnTo>
                    <a:pt x="37641" y="1024966"/>
                  </a:lnTo>
                  <a:cubicBezTo>
                    <a:pt x="16853" y="1024966"/>
                    <a:pt x="0" y="1008113"/>
                    <a:pt x="0" y="987325"/>
                  </a:cubicBezTo>
                  <a:lnTo>
                    <a:pt x="0" y="37641"/>
                  </a:lnTo>
                  <a:cubicBezTo>
                    <a:pt x="0" y="16853"/>
                    <a:pt x="16853" y="0"/>
                    <a:pt x="37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12-Point Star 109"/>
            <p:cNvSpPr/>
            <p:nvPr/>
          </p:nvSpPr>
          <p:spPr>
            <a:xfrm>
              <a:off x="2165115" y="1805406"/>
              <a:ext cx="416582" cy="416582"/>
            </a:xfrm>
            <a:custGeom>
              <a:avLst/>
              <a:gdLst/>
              <a:ahLst/>
              <a:cxnLst/>
              <a:rect l="l" t="t" r="r" b="b"/>
              <a:pathLst>
                <a:path w="862246" h="862246">
                  <a:moveTo>
                    <a:pt x="564243" y="293535"/>
                  </a:moveTo>
                  <a:cubicBezTo>
                    <a:pt x="574886" y="293535"/>
                    <a:pt x="585529" y="297596"/>
                    <a:pt x="593650" y="305716"/>
                  </a:cubicBezTo>
                  <a:cubicBezTo>
                    <a:pt x="609891" y="321958"/>
                    <a:pt x="609891" y="348290"/>
                    <a:pt x="593650" y="364532"/>
                  </a:cubicBezTo>
                  <a:lnTo>
                    <a:pt x="400540" y="557641"/>
                  </a:lnTo>
                  <a:lnTo>
                    <a:pt x="396068" y="564376"/>
                  </a:lnTo>
                  <a:lnTo>
                    <a:pt x="396068" y="564375"/>
                  </a:lnTo>
                  <a:cubicBezTo>
                    <a:pt x="383887" y="576556"/>
                    <a:pt x="366029" y="579602"/>
                    <a:pt x="351010" y="573511"/>
                  </a:cubicBezTo>
                  <a:lnTo>
                    <a:pt x="349910" y="572781"/>
                  </a:lnTo>
                  <a:lnTo>
                    <a:pt x="349549" y="572710"/>
                  </a:lnTo>
                  <a:cubicBezTo>
                    <a:pt x="344543" y="570680"/>
                    <a:pt x="339851" y="567635"/>
                    <a:pt x="335791" y="563575"/>
                  </a:cubicBezTo>
                  <a:lnTo>
                    <a:pt x="335792" y="563574"/>
                  </a:lnTo>
                  <a:lnTo>
                    <a:pt x="334488" y="561610"/>
                  </a:lnTo>
                  <a:lnTo>
                    <a:pt x="244829" y="471951"/>
                  </a:lnTo>
                  <a:cubicBezTo>
                    <a:pt x="228587" y="455710"/>
                    <a:pt x="228587" y="429377"/>
                    <a:pt x="244829" y="413136"/>
                  </a:cubicBezTo>
                  <a:cubicBezTo>
                    <a:pt x="261070" y="396895"/>
                    <a:pt x="287403" y="396895"/>
                    <a:pt x="303644" y="413136"/>
                  </a:cubicBezTo>
                  <a:lnTo>
                    <a:pt x="365529" y="475022"/>
                  </a:lnTo>
                  <a:lnTo>
                    <a:pt x="534835" y="305716"/>
                  </a:lnTo>
                  <a:cubicBezTo>
                    <a:pt x="542956" y="297596"/>
                    <a:pt x="553599" y="293535"/>
                    <a:pt x="564243" y="293535"/>
                  </a:cubicBezTo>
                  <a:close/>
                  <a:moveTo>
                    <a:pt x="431123" y="186736"/>
                  </a:moveTo>
                  <a:cubicBezTo>
                    <a:pt x="296152" y="186736"/>
                    <a:pt x="186736" y="296152"/>
                    <a:pt x="186736" y="431123"/>
                  </a:cubicBezTo>
                  <a:cubicBezTo>
                    <a:pt x="186736" y="566095"/>
                    <a:pt x="296152" y="675511"/>
                    <a:pt x="431123" y="675511"/>
                  </a:cubicBezTo>
                  <a:cubicBezTo>
                    <a:pt x="566095" y="675511"/>
                    <a:pt x="675511" y="566095"/>
                    <a:pt x="675511" y="431123"/>
                  </a:cubicBezTo>
                  <a:cubicBezTo>
                    <a:pt x="675511" y="296152"/>
                    <a:pt x="566095" y="186736"/>
                    <a:pt x="431123" y="186736"/>
                  </a:cubicBezTo>
                  <a:close/>
                  <a:moveTo>
                    <a:pt x="431123" y="0"/>
                  </a:moveTo>
                  <a:lnTo>
                    <a:pt x="514810" y="118798"/>
                  </a:lnTo>
                  <a:lnTo>
                    <a:pt x="646685" y="57760"/>
                  </a:lnTo>
                  <a:lnTo>
                    <a:pt x="659761" y="202485"/>
                  </a:lnTo>
                  <a:lnTo>
                    <a:pt x="804486" y="215561"/>
                  </a:lnTo>
                  <a:lnTo>
                    <a:pt x="743448" y="347436"/>
                  </a:lnTo>
                  <a:lnTo>
                    <a:pt x="862246" y="431123"/>
                  </a:lnTo>
                  <a:lnTo>
                    <a:pt x="743448" y="514810"/>
                  </a:lnTo>
                  <a:lnTo>
                    <a:pt x="804486" y="646685"/>
                  </a:lnTo>
                  <a:lnTo>
                    <a:pt x="659761" y="659761"/>
                  </a:lnTo>
                  <a:lnTo>
                    <a:pt x="646685" y="804487"/>
                  </a:lnTo>
                  <a:lnTo>
                    <a:pt x="514810" y="743448"/>
                  </a:lnTo>
                  <a:lnTo>
                    <a:pt x="431123" y="862246"/>
                  </a:lnTo>
                  <a:lnTo>
                    <a:pt x="347436" y="743448"/>
                  </a:lnTo>
                  <a:lnTo>
                    <a:pt x="215561" y="804487"/>
                  </a:lnTo>
                  <a:lnTo>
                    <a:pt x="202485" y="659761"/>
                  </a:lnTo>
                  <a:lnTo>
                    <a:pt x="57760" y="646685"/>
                  </a:lnTo>
                  <a:lnTo>
                    <a:pt x="118798" y="514810"/>
                  </a:lnTo>
                  <a:lnTo>
                    <a:pt x="0" y="431123"/>
                  </a:lnTo>
                  <a:lnTo>
                    <a:pt x="118798" y="347436"/>
                  </a:lnTo>
                  <a:lnTo>
                    <a:pt x="57760" y="215561"/>
                  </a:lnTo>
                  <a:lnTo>
                    <a:pt x="202485" y="202485"/>
                  </a:lnTo>
                  <a:lnTo>
                    <a:pt x="215561" y="57760"/>
                  </a:lnTo>
                  <a:lnTo>
                    <a:pt x="347436" y="118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924044" y="1301329"/>
            <a:ext cx="4681293" cy="85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00025" algn="l"/>
            <a:r>
              <a:rPr lang="en-GB" sz="160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Service Availability</a:t>
            </a: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High </a:t>
            </a: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Availability, Performance, Throughput,</a:t>
            </a:r>
            <a:b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Security and Scale distributed from Branch to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24044" y="2444329"/>
            <a:ext cx="4681293" cy="85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00025" algn="l"/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Simplified Operations</a:t>
            </a: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Single Pane of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Glass, Single </a:t>
            </a: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Point of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Ownership</a:t>
            </a: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OpenStack Lifecycle management</a:t>
            </a:r>
            <a:endParaRPr lang="en-GB" sz="1400" dirty="0">
              <a:solidFill>
                <a:srgbClr val="C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4044" y="3563681"/>
            <a:ext cx="4681293" cy="85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rtlCol="0" anchor="t" anchorCtr="0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00025" algn="l"/>
            <a:r>
              <a:rPr lang="en-GB" sz="1600" dirty="0">
                <a:solidFill>
                  <a:srgbClr val="6466AB"/>
                </a:solidFill>
                <a:latin typeface="Arial" charset="0"/>
                <a:ea typeface="ＭＳ Ｐゴシック" charset="0"/>
                <a:cs typeface="ＭＳ Ｐゴシック" charset="0"/>
              </a:rPr>
              <a:t>Workload Agnostic</a:t>
            </a: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Modular, </a:t>
            </a: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NFV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optimized</a:t>
            </a: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Leveraging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OpenSource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Rounded Rectangle 72"/>
          <p:cNvSpPr/>
          <p:nvPr/>
        </p:nvSpPr>
        <p:spPr>
          <a:xfrm>
            <a:off x="757199" y="2643810"/>
            <a:ext cx="830970" cy="503046"/>
          </a:xfrm>
          <a:custGeom>
            <a:avLst/>
            <a:gdLst/>
            <a:ahLst/>
            <a:cxnLst/>
            <a:rect l="l" t="t" r="r" b="b"/>
            <a:pathLst>
              <a:path w="1176687" h="712336">
                <a:moveTo>
                  <a:pt x="0" y="635193"/>
                </a:moveTo>
                <a:lnTo>
                  <a:pt x="502590" y="635193"/>
                </a:lnTo>
                <a:lnTo>
                  <a:pt x="511312" y="656250"/>
                </a:lnTo>
                <a:cubicBezTo>
                  <a:pt x="516701" y="661639"/>
                  <a:pt x="524146" y="664972"/>
                  <a:pt x="532370" y="664972"/>
                </a:cubicBezTo>
                <a:lnTo>
                  <a:pt x="644314" y="664973"/>
                </a:lnTo>
                <a:cubicBezTo>
                  <a:pt x="652538" y="664973"/>
                  <a:pt x="659983" y="661640"/>
                  <a:pt x="665373" y="656251"/>
                </a:cubicBezTo>
                <a:lnTo>
                  <a:pt x="674095" y="635193"/>
                </a:lnTo>
                <a:lnTo>
                  <a:pt x="1176687" y="635193"/>
                </a:lnTo>
                <a:lnTo>
                  <a:pt x="1176687" y="641630"/>
                </a:lnTo>
                <a:cubicBezTo>
                  <a:pt x="1176687" y="680679"/>
                  <a:pt x="1145030" y="712336"/>
                  <a:pt x="1105981" y="712336"/>
                </a:cubicBezTo>
                <a:lnTo>
                  <a:pt x="70706" y="712336"/>
                </a:lnTo>
                <a:cubicBezTo>
                  <a:pt x="31657" y="712336"/>
                  <a:pt x="0" y="680679"/>
                  <a:pt x="0" y="641630"/>
                </a:cubicBezTo>
                <a:close/>
                <a:moveTo>
                  <a:pt x="218280" y="62440"/>
                </a:moveTo>
                <a:lnTo>
                  <a:pt x="218280" y="569259"/>
                </a:lnTo>
                <a:lnTo>
                  <a:pt x="958409" y="569259"/>
                </a:lnTo>
                <a:lnTo>
                  <a:pt x="958409" y="62440"/>
                </a:lnTo>
                <a:close/>
                <a:moveTo>
                  <a:pt x="221924" y="0"/>
                </a:moveTo>
                <a:lnTo>
                  <a:pt x="954763" y="0"/>
                </a:lnTo>
                <a:cubicBezTo>
                  <a:pt x="993812" y="0"/>
                  <a:pt x="1025469" y="31657"/>
                  <a:pt x="1025469" y="70706"/>
                </a:cubicBezTo>
                <a:lnTo>
                  <a:pt x="1025469" y="608048"/>
                </a:lnTo>
                <a:lnTo>
                  <a:pt x="151218" y="608048"/>
                </a:lnTo>
                <a:lnTo>
                  <a:pt x="151218" y="70706"/>
                </a:lnTo>
                <a:cubicBezTo>
                  <a:pt x="151218" y="31657"/>
                  <a:pt x="182875" y="0"/>
                  <a:pt x="221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/>
            <a:endParaRPr lang="en-US" kern="0" dirty="0">
              <a:solidFill>
                <a:srgbClr val="67676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6" name="Rounded Rectangle 40"/>
          <p:cNvSpPr/>
          <p:nvPr/>
        </p:nvSpPr>
        <p:spPr>
          <a:xfrm>
            <a:off x="883850" y="3720241"/>
            <a:ext cx="519832" cy="623442"/>
          </a:xfrm>
          <a:custGeom>
            <a:avLst/>
            <a:gdLst/>
            <a:ahLst/>
            <a:cxnLst/>
            <a:rect l="l" t="t" r="r" b="b"/>
            <a:pathLst>
              <a:path w="3559819" h="3570365">
                <a:moveTo>
                  <a:pt x="170622" y="0"/>
                </a:moveTo>
                <a:lnTo>
                  <a:pt x="796902" y="0"/>
                </a:lnTo>
                <a:lnTo>
                  <a:pt x="402042" y="390788"/>
                </a:lnTo>
                <a:lnTo>
                  <a:pt x="398217" y="390788"/>
                </a:lnTo>
                <a:lnTo>
                  <a:pt x="398217" y="394573"/>
                </a:lnTo>
                <a:lnTo>
                  <a:pt x="396940" y="395837"/>
                </a:lnTo>
                <a:lnTo>
                  <a:pt x="398217" y="395837"/>
                </a:lnTo>
                <a:lnTo>
                  <a:pt x="398217" y="3144054"/>
                </a:lnTo>
                <a:lnTo>
                  <a:pt x="3142416" y="3144054"/>
                </a:lnTo>
                <a:lnTo>
                  <a:pt x="3142416" y="390788"/>
                </a:lnTo>
                <a:lnTo>
                  <a:pt x="3136733" y="390788"/>
                </a:lnTo>
                <a:lnTo>
                  <a:pt x="2741872" y="0"/>
                </a:lnTo>
                <a:lnTo>
                  <a:pt x="3389197" y="0"/>
                </a:lnTo>
                <a:cubicBezTo>
                  <a:pt x="3483429" y="0"/>
                  <a:pt x="3559819" y="76390"/>
                  <a:pt x="3559819" y="170622"/>
                </a:cubicBezTo>
                <a:lnTo>
                  <a:pt x="3559819" y="3399743"/>
                </a:lnTo>
                <a:cubicBezTo>
                  <a:pt x="3559819" y="3493975"/>
                  <a:pt x="3483429" y="3570365"/>
                  <a:pt x="3389197" y="3570365"/>
                </a:cubicBezTo>
                <a:lnTo>
                  <a:pt x="170622" y="3570365"/>
                </a:lnTo>
                <a:cubicBezTo>
                  <a:pt x="76390" y="3570365"/>
                  <a:pt x="0" y="3493975"/>
                  <a:pt x="0" y="3399743"/>
                </a:cubicBezTo>
                <a:lnTo>
                  <a:pt x="0" y="170622"/>
                </a:lnTo>
                <a:cubicBezTo>
                  <a:pt x="0" y="76390"/>
                  <a:pt x="76390" y="0"/>
                  <a:pt x="1706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7" name="Trapezoid 43"/>
          <p:cNvSpPr/>
          <p:nvPr/>
        </p:nvSpPr>
        <p:spPr>
          <a:xfrm>
            <a:off x="983942" y="3617349"/>
            <a:ext cx="319278" cy="203828"/>
          </a:xfrm>
          <a:custGeom>
            <a:avLst/>
            <a:gdLst/>
            <a:ahLst/>
            <a:cxnLst/>
            <a:rect l="l" t="t" r="r" b="b"/>
            <a:pathLst>
              <a:path w="2186423" h="1167293">
                <a:moveTo>
                  <a:pt x="1095113" y="326994"/>
                </a:moveTo>
                <a:cubicBezTo>
                  <a:pt x="992211" y="326994"/>
                  <a:pt x="908792" y="410413"/>
                  <a:pt x="908792" y="513315"/>
                </a:cubicBezTo>
                <a:cubicBezTo>
                  <a:pt x="908792" y="616217"/>
                  <a:pt x="992211" y="699636"/>
                  <a:pt x="1095113" y="699636"/>
                </a:cubicBezTo>
                <a:cubicBezTo>
                  <a:pt x="1198015" y="699636"/>
                  <a:pt x="1281434" y="616217"/>
                  <a:pt x="1281434" y="513315"/>
                </a:cubicBezTo>
                <a:cubicBezTo>
                  <a:pt x="1281434" y="410413"/>
                  <a:pt x="1198015" y="326994"/>
                  <a:pt x="1095113" y="326994"/>
                </a:cubicBezTo>
                <a:close/>
                <a:moveTo>
                  <a:pt x="1093211" y="0"/>
                </a:moveTo>
                <a:cubicBezTo>
                  <a:pt x="1384068" y="0"/>
                  <a:pt x="1619854" y="235786"/>
                  <a:pt x="1619854" y="526643"/>
                </a:cubicBezTo>
                <a:lnTo>
                  <a:pt x="1612383" y="600757"/>
                </a:lnTo>
                <a:lnTo>
                  <a:pt x="1621377" y="600757"/>
                </a:lnTo>
                <a:lnTo>
                  <a:pt x="2186423" y="1167293"/>
                </a:lnTo>
                <a:lnTo>
                  <a:pt x="0" y="1167293"/>
                </a:lnTo>
                <a:lnTo>
                  <a:pt x="565046" y="600757"/>
                </a:lnTo>
                <a:lnTo>
                  <a:pt x="574039" y="600757"/>
                </a:lnTo>
                <a:lnTo>
                  <a:pt x="566568" y="526643"/>
                </a:lnTo>
                <a:cubicBezTo>
                  <a:pt x="566568" y="235786"/>
                  <a:pt x="802354" y="0"/>
                  <a:pt x="1093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8" name="Freeform 67"/>
          <p:cNvSpPr/>
          <p:nvPr/>
        </p:nvSpPr>
        <p:spPr>
          <a:xfrm>
            <a:off x="1018924" y="3910808"/>
            <a:ext cx="254312" cy="260926"/>
          </a:xfrm>
          <a:custGeom>
            <a:avLst/>
            <a:gdLst>
              <a:gd name="connsiteX0" fmla="*/ 0 w 1741534"/>
              <a:gd name="connsiteY0" fmla="*/ 752846 h 1494286"/>
              <a:gd name="connsiteX1" fmla="*/ 163507 w 1741534"/>
              <a:gd name="connsiteY1" fmla="*/ 608360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63507 w 1741534"/>
              <a:gd name="connsiteY1" fmla="*/ 608360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63507 w 1741534"/>
              <a:gd name="connsiteY1" fmla="*/ 608360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63507 w 1741534"/>
              <a:gd name="connsiteY1" fmla="*/ 608360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63507 w 1741534"/>
              <a:gd name="connsiteY1" fmla="*/ 608360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63507 w 1741534"/>
              <a:gd name="connsiteY1" fmla="*/ 608360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63507 w 1741534"/>
              <a:gd name="connsiteY1" fmla="*/ 608360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63507 w 1741534"/>
              <a:gd name="connsiteY1" fmla="*/ 608360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63507 w 1741534"/>
              <a:gd name="connsiteY1" fmla="*/ 608360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63507 w 1741534"/>
              <a:gd name="connsiteY1" fmla="*/ 608360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44494 w 1741534"/>
              <a:gd name="connsiteY1" fmla="*/ 612162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44494 w 1741534"/>
              <a:gd name="connsiteY1" fmla="*/ 612162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44494 w 1741534"/>
              <a:gd name="connsiteY1" fmla="*/ 612162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44494 w 1741534"/>
              <a:gd name="connsiteY1" fmla="*/ 612162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44494 w 1741534"/>
              <a:gd name="connsiteY1" fmla="*/ 596953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44494 w 1741534"/>
              <a:gd name="connsiteY1" fmla="*/ 596953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44494 w 1741534"/>
              <a:gd name="connsiteY1" fmla="*/ 596953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55902 w 1741534"/>
              <a:gd name="connsiteY1" fmla="*/ 612162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55902 w 1741534"/>
              <a:gd name="connsiteY1" fmla="*/ 612162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  <a:gd name="connsiteX0" fmla="*/ 0 w 1741534"/>
              <a:gd name="connsiteY0" fmla="*/ 752846 h 1494286"/>
              <a:gd name="connsiteX1" fmla="*/ 155902 w 1741534"/>
              <a:gd name="connsiteY1" fmla="*/ 612162 h 1494286"/>
              <a:gd name="connsiteX2" fmla="*/ 635014 w 1741534"/>
              <a:gd name="connsiteY2" fmla="*/ 908739 h 1494286"/>
              <a:gd name="connsiteX3" fmla="*/ 1692101 w 1741534"/>
              <a:gd name="connsiteY3" fmla="*/ 0 h 1494286"/>
              <a:gd name="connsiteX4" fmla="*/ 1741534 w 1741534"/>
              <a:gd name="connsiteY4" fmla="*/ 117870 h 1494286"/>
              <a:gd name="connsiteX5" fmla="*/ 699656 w 1741534"/>
              <a:gd name="connsiteY5" fmla="*/ 1494286 h 1494286"/>
              <a:gd name="connsiteX6" fmla="*/ 0 w 1741534"/>
              <a:gd name="connsiteY6" fmla="*/ 752846 h 14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1534" h="1494286">
                <a:moveTo>
                  <a:pt x="0" y="752846"/>
                </a:moveTo>
                <a:cubicBezTo>
                  <a:pt x="44363" y="683137"/>
                  <a:pt x="115342" y="632442"/>
                  <a:pt x="155902" y="612162"/>
                </a:cubicBezTo>
                <a:cubicBezTo>
                  <a:pt x="275048" y="655254"/>
                  <a:pt x="447425" y="751579"/>
                  <a:pt x="635014" y="908739"/>
                </a:cubicBezTo>
                <a:cubicBezTo>
                  <a:pt x="1002586" y="423318"/>
                  <a:pt x="1339739" y="200252"/>
                  <a:pt x="1692101" y="0"/>
                </a:cubicBezTo>
                <a:lnTo>
                  <a:pt x="1741534" y="117870"/>
                </a:lnTo>
                <a:cubicBezTo>
                  <a:pt x="1325796" y="474014"/>
                  <a:pt x="1092578" y="784533"/>
                  <a:pt x="699656" y="1494286"/>
                </a:cubicBezTo>
                <a:cubicBezTo>
                  <a:pt x="466437" y="1178698"/>
                  <a:pt x="198997" y="908740"/>
                  <a:pt x="0" y="7528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1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45488" cy="731837"/>
          </a:xfrm>
        </p:spPr>
        <p:txBody>
          <a:bodyPr anchor="t"/>
          <a:lstStyle/>
          <a:p>
            <a:r>
              <a:rPr lang="en-GB" sz="2800" dirty="0"/>
              <a:t>Cisco </a:t>
            </a:r>
            <a:r>
              <a:rPr lang="en-GB" sz="2800" dirty="0" smtClean="0"/>
              <a:t>NFV Infrastructure Solution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400" dirty="0"/>
              <a:t>Leading</a:t>
            </a:r>
            <a:r>
              <a:rPr lang="en-GB" sz="2800" dirty="0" smtClean="0"/>
              <a:t> </a:t>
            </a:r>
            <a:r>
              <a:rPr lang="en-GB" sz="2400" dirty="0" smtClean="0"/>
              <a:t>Industry Partnerships</a:t>
            </a:r>
            <a:endParaRPr lang="en-US" sz="2800" dirty="0"/>
          </a:p>
        </p:txBody>
      </p:sp>
      <p:sp>
        <p:nvSpPr>
          <p:cNvPr id="93" name="Rectangle 92"/>
          <p:cNvSpPr/>
          <p:nvPr/>
        </p:nvSpPr>
        <p:spPr>
          <a:xfrm>
            <a:off x="3803829" y="1058090"/>
            <a:ext cx="4869907" cy="2110995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95" name="Rectangle 94"/>
          <p:cNvSpPr/>
          <p:nvPr/>
        </p:nvSpPr>
        <p:spPr>
          <a:xfrm>
            <a:off x="470263" y="1058090"/>
            <a:ext cx="3217617" cy="2110995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pic>
        <p:nvPicPr>
          <p:cNvPr id="9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868" y="1777692"/>
            <a:ext cx="1281376" cy="7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039" y="1207665"/>
            <a:ext cx="895222" cy="5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328" y="1219991"/>
            <a:ext cx="706026" cy="465568"/>
          </a:xfrm>
          <a:prstGeom prst="rect">
            <a:avLst/>
          </a:prstGeom>
        </p:spPr>
      </p:pic>
      <p:pic>
        <p:nvPicPr>
          <p:cNvPr id="100" name="Picture 4" descr="http://linuxcon2012-addvin.rhcloud.com/pics/redh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4" y="893431"/>
            <a:ext cx="945646" cy="10181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800" y="1158240"/>
            <a:ext cx="3027680" cy="442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5" name="Rectangle 134"/>
          <p:cNvSpPr/>
          <p:nvPr/>
        </p:nvSpPr>
        <p:spPr>
          <a:xfrm>
            <a:off x="558800" y="2626708"/>
            <a:ext cx="3027680" cy="442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6" name="Rectangle 135"/>
          <p:cNvSpPr/>
          <p:nvPr/>
        </p:nvSpPr>
        <p:spPr>
          <a:xfrm>
            <a:off x="569609" y="1208570"/>
            <a:ext cx="3007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Easy Access to Support 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69609" y="2683521"/>
            <a:ext cx="3007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Single </a:t>
            </a:r>
            <a:r>
              <a:rPr lang="en-US" sz="1400" dirty="0"/>
              <a:t>Point of Contact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911600" y="1910080"/>
            <a:ext cx="2286000" cy="512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9" name="Rectangle 138"/>
          <p:cNvSpPr/>
          <p:nvPr/>
        </p:nvSpPr>
        <p:spPr>
          <a:xfrm>
            <a:off x="6268720" y="1910080"/>
            <a:ext cx="2286000" cy="512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0" name="Rectangle 139"/>
          <p:cNvSpPr/>
          <p:nvPr/>
        </p:nvSpPr>
        <p:spPr>
          <a:xfrm>
            <a:off x="3911600" y="2580640"/>
            <a:ext cx="2286000" cy="512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1" name="Rectangle 140"/>
          <p:cNvSpPr/>
          <p:nvPr/>
        </p:nvSpPr>
        <p:spPr>
          <a:xfrm>
            <a:off x="6268720" y="2580640"/>
            <a:ext cx="2286000" cy="512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2" name="TextBox 141"/>
          <p:cNvSpPr txBox="1"/>
          <p:nvPr/>
        </p:nvSpPr>
        <p:spPr>
          <a:xfrm>
            <a:off x="4222387" y="1905151"/>
            <a:ext cx="1642776" cy="62560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50000"/>
                  </a:schemeClr>
                </a:solidFill>
              </a:defRPr>
            </a:lvl1pPr>
            <a:lvl2pPr marL="263525" lvl="1" algn="ctr"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</a:lstStyle>
          <a:p>
            <a:r>
              <a:rPr lang="en-US" sz="1400" b="0" dirty="0">
                <a:solidFill>
                  <a:schemeClr val="tx1"/>
                </a:solidFill>
              </a:rPr>
              <a:t>Integrated Design and Validation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147240" y="2590419"/>
            <a:ext cx="1855499" cy="4594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50000"/>
                  </a:schemeClr>
                </a:solidFill>
              </a:defRPr>
            </a:lvl1pPr>
            <a:lvl2pPr marL="263525" lvl="1" algn="ctr"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</a:lstStyle>
          <a:p>
            <a:r>
              <a:rPr lang="en-GB" sz="1400" b="0" dirty="0">
                <a:solidFill>
                  <a:schemeClr val="tx1"/>
                </a:solidFill>
              </a:rPr>
              <a:t>High </a:t>
            </a:r>
            <a:r>
              <a:rPr lang="en-GB" sz="1400" b="0" smtClean="0">
                <a:solidFill>
                  <a:schemeClr val="tx1"/>
                </a:solidFill>
              </a:rPr>
              <a:t>and predictable Performance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620847" y="1884831"/>
            <a:ext cx="1642776" cy="62560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50000"/>
                  </a:schemeClr>
                </a:solidFill>
              </a:defRPr>
            </a:lvl1pPr>
            <a:lvl2pPr marL="263525" lvl="1" algn="ctr"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</a:lstStyle>
          <a:p>
            <a:r>
              <a:rPr lang="en-GB" sz="1400" b="0" dirty="0">
                <a:solidFill>
                  <a:schemeClr val="tx1"/>
                </a:solidFill>
              </a:rPr>
              <a:t>Certified</a:t>
            </a:r>
          </a:p>
          <a:p>
            <a:r>
              <a:rPr lang="en-GB" sz="1400" b="0" dirty="0">
                <a:solidFill>
                  <a:schemeClr val="tx1"/>
                </a:solidFill>
              </a:rPr>
              <a:t>Joint go to market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570716" y="2536119"/>
            <a:ext cx="1743039" cy="555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50000"/>
                  </a:schemeClr>
                </a:solidFill>
              </a:defRPr>
            </a:lvl1pPr>
            <a:lvl2pPr marL="263525" lvl="1" algn="ctr"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</a:lstStyle>
          <a:p>
            <a:r>
              <a:rPr lang="en-GB" sz="1400" b="0" dirty="0">
                <a:solidFill>
                  <a:schemeClr val="tx1"/>
                </a:solidFill>
              </a:rPr>
              <a:t>Hardware and Software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50257" y="4485373"/>
            <a:ext cx="8764403" cy="4153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pic>
        <p:nvPicPr>
          <p:cNvPr id="76" name="Picture 7" descr="OPNFV_Panto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05" y="4003502"/>
            <a:ext cx="1342987" cy="29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/>
          <a:srcRect l="1978" t="10099" r="3270" b="24945"/>
          <a:stretch/>
        </p:blipFill>
        <p:spPr>
          <a:xfrm>
            <a:off x="7481275" y="3444974"/>
            <a:ext cx="1287273" cy="426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061" y="4475459"/>
            <a:ext cx="800589" cy="461601"/>
          </a:xfrm>
          <a:prstGeom prst="rect">
            <a:avLst/>
          </a:prstGeom>
        </p:spPr>
      </p:pic>
      <p:sp>
        <p:nvSpPr>
          <p:cNvPr id="125" name="Rounded Rectangle 124"/>
          <p:cNvSpPr/>
          <p:nvPr/>
        </p:nvSpPr>
        <p:spPr>
          <a:xfrm>
            <a:off x="949493" y="3263719"/>
            <a:ext cx="6011863" cy="1701187"/>
          </a:xfrm>
          <a:prstGeom prst="roundRect">
            <a:avLst>
              <a:gd name="adj" fmla="val 5058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036849" y="3563259"/>
            <a:ext cx="3057704" cy="1338246"/>
            <a:chOff x="1345632" y="3504810"/>
            <a:chExt cx="3057704" cy="1026769"/>
          </a:xfrm>
        </p:grpSpPr>
        <p:sp>
          <p:nvSpPr>
            <p:cNvPr id="127" name="Rectangle 3"/>
            <p:cNvSpPr/>
            <p:nvPr/>
          </p:nvSpPr>
          <p:spPr>
            <a:xfrm>
              <a:off x="1345632" y="4045579"/>
              <a:ext cx="3057704" cy="486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7" tIns="34289" rIns="68577" bIns="34289" rtlCol="0" anchor="ctr"/>
            <a:lstStyle/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" name="Rectangle 4"/>
            <p:cNvSpPr/>
            <p:nvPr/>
          </p:nvSpPr>
          <p:spPr>
            <a:xfrm>
              <a:off x="1345632" y="3504810"/>
              <a:ext cx="3057704" cy="4692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7" tIns="34289" rIns="68577" bIns="34289" rtlCol="0" anchor="ctr"/>
            <a:lstStyle/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" name="Rectangle 6"/>
            <p:cNvSpPr/>
            <p:nvPr/>
          </p:nvSpPr>
          <p:spPr>
            <a:xfrm>
              <a:off x="1424049" y="4130276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Compute</a:t>
              </a:r>
            </a:p>
            <a:p>
              <a:pPr algn="ctr" defTabSz="457189"/>
              <a:r>
                <a:rPr lang="en-GB" sz="800" i="1" dirty="0" smtClean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Cisco UCS</a:t>
              </a:r>
              <a:endParaRPr lang="en-US" sz="1100" i="1" dirty="0">
                <a:solidFill>
                  <a:srgbClr val="676767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130" name="Rectangle 7"/>
            <p:cNvSpPr/>
            <p:nvPr/>
          </p:nvSpPr>
          <p:spPr>
            <a:xfrm>
              <a:off x="2408816" y="4130276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Storage</a:t>
              </a:r>
            </a:p>
          </p:txBody>
        </p:sp>
        <p:sp>
          <p:nvSpPr>
            <p:cNvPr id="131" name="Rectangle 8"/>
            <p:cNvSpPr/>
            <p:nvPr/>
          </p:nvSpPr>
          <p:spPr>
            <a:xfrm>
              <a:off x="3380128" y="4143217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Network</a:t>
              </a:r>
            </a:p>
            <a:p>
              <a:pPr algn="ctr" defTabSz="457189"/>
              <a:r>
                <a:rPr lang="en-GB" sz="800" i="1" dirty="0" smtClean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Cisco Nexus</a:t>
              </a:r>
              <a:endParaRPr lang="en-US" sz="800" i="1" dirty="0">
                <a:solidFill>
                  <a:srgbClr val="676767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132" name="Rectangle 9"/>
            <p:cNvSpPr/>
            <p:nvPr/>
          </p:nvSpPr>
          <p:spPr>
            <a:xfrm>
              <a:off x="1430024" y="3583546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Virtualized</a:t>
              </a:r>
              <a:b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</a:br>
              <a:r>
                <a:rPr lang="en-US" sz="1100" dirty="0" smtClean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Compute</a:t>
              </a:r>
              <a:endParaRPr lang="en-US" sz="800" i="1" dirty="0">
                <a:solidFill>
                  <a:srgbClr val="676767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133" name="Rectangle 10"/>
            <p:cNvSpPr/>
            <p:nvPr/>
          </p:nvSpPr>
          <p:spPr>
            <a:xfrm>
              <a:off x="2414790" y="3583547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Virtualized</a:t>
              </a:r>
              <a:b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</a:br>
              <a:r>
                <a:rPr lang="en-US" sz="1100" dirty="0" smtClean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Storage</a:t>
              </a:r>
              <a:endParaRPr lang="en-US" sz="800" i="1" dirty="0">
                <a:solidFill>
                  <a:srgbClr val="676767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134" name="Rectangle 11"/>
            <p:cNvSpPr/>
            <p:nvPr/>
          </p:nvSpPr>
          <p:spPr>
            <a:xfrm>
              <a:off x="3386102" y="3596488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Virtualized</a:t>
              </a:r>
              <a:b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</a:br>
              <a:r>
                <a:rPr lang="en-US" sz="1100" dirty="0" smtClean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Network</a:t>
              </a:r>
              <a:endParaRPr lang="en-US" sz="800" i="1" dirty="0">
                <a:solidFill>
                  <a:srgbClr val="676767">
                    <a:lumMod val="75000"/>
                  </a:srgbClr>
                </a:solidFill>
                <a:latin typeface="Arial"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936269" y="3266337"/>
            <a:ext cx="1805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50" b="1" dirty="0">
                <a:solidFill>
                  <a:srgbClr val="676767">
                    <a:lumMod val="50000"/>
                  </a:srgbClr>
                </a:solidFill>
                <a:latin typeface="Arial"/>
                <a:cs typeface="+mn-cs"/>
              </a:rPr>
              <a:t>Cisco NFV Infrastructure</a:t>
            </a:r>
          </a:p>
        </p:txBody>
      </p:sp>
      <p:sp>
        <p:nvSpPr>
          <p:cNvPr id="147" name="Rectangle 5"/>
          <p:cNvSpPr/>
          <p:nvPr/>
        </p:nvSpPr>
        <p:spPr>
          <a:xfrm>
            <a:off x="4211762" y="3576689"/>
            <a:ext cx="2616339" cy="1324817"/>
          </a:xfrm>
          <a:prstGeom prst="roundRect">
            <a:avLst>
              <a:gd name="adj" fmla="val 42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Rectangle 14"/>
          <p:cNvSpPr/>
          <p:nvPr/>
        </p:nvSpPr>
        <p:spPr>
          <a:xfrm>
            <a:off x="4317484" y="3714032"/>
            <a:ext cx="1152740" cy="5489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54000" rIns="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en-US" sz="1100" dirty="0" smtClean="0">
                <a:solidFill>
                  <a:srgbClr val="676767">
                    <a:lumMod val="75000"/>
                  </a:srgbClr>
                </a:solidFill>
                <a:latin typeface="Arial"/>
              </a:rPr>
              <a:t>VIM</a:t>
            </a:r>
            <a:endParaRPr lang="en-US" sz="1100" dirty="0">
              <a:solidFill>
                <a:srgbClr val="67676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9" name="Rectangle 15"/>
          <p:cNvSpPr/>
          <p:nvPr/>
        </p:nvSpPr>
        <p:spPr>
          <a:xfrm>
            <a:off x="4319834" y="4299092"/>
            <a:ext cx="1158197" cy="3075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54000" rIns="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en-GB" sz="1100" dirty="0">
                <a:solidFill>
                  <a:srgbClr val="676767">
                    <a:lumMod val="75000"/>
                  </a:srgbClr>
                </a:solidFill>
                <a:latin typeface="Arial"/>
              </a:rPr>
              <a:t>SDN Controller</a:t>
            </a:r>
            <a:endParaRPr lang="en-GB" sz="800" i="1" dirty="0">
              <a:solidFill>
                <a:srgbClr val="67676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0" name="Rectangle 16"/>
          <p:cNvSpPr/>
          <p:nvPr/>
        </p:nvSpPr>
        <p:spPr>
          <a:xfrm rot="5400000">
            <a:off x="5356126" y="3833918"/>
            <a:ext cx="1128798" cy="6992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en-US" sz="1100" dirty="0">
                <a:solidFill>
                  <a:srgbClr val="676767">
                    <a:lumMod val="75000"/>
                  </a:srgbClr>
                </a:solidFill>
                <a:latin typeface="Arial"/>
              </a:rPr>
              <a:t>Management</a:t>
            </a:r>
          </a:p>
          <a:p>
            <a:pPr algn="ctr" defTabSz="457189">
              <a:lnSpc>
                <a:spcPts val="1000"/>
              </a:lnSpc>
            </a:pPr>
            <a:r>
              <a:rPr lang="en-US" sz="1100" dirty="0">
                <a:solidFill>
                  <a:srgbClr val="676767">
                    <a:lumMod val="75000"/>
                  </a:srgbClr>
                </a:solidFill>
              </a:rPr>
              <a:t>Assurance</a:t>
            </a:r>
          </a:p>
          <a:p>
            <a:pPr algn="ctr" defTabSz="457189">
              <a:lnSpc>
                <a:spcPts val="1000"/>
              </a:lnSpc>
            </a:pPr>
            <a:r>
              <a:rPr lang="en-US" sz="900" dirty="0" smtClean="0">
                <a:solidFill>
                  <a:srgbClr val="676767">
                    <a:lumMod val="75000"/>
                  </a:srgbClr>
                </a:solidFill>
              </a:rPr>
              <a:t>Automated Installer</a:t>
            </a:r>
            <a:endParaRPr lang="en-US" sz="900" dirty="0">
              <a:solidFill>
                <a:srgbClr val="676767">
                  <a:lumMod val="75000"/>
                </a:srgbClr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6342226" y="4398655"/>
            <a:ext cx="437540" cy="371064"/>
            <a:chOff x="989449" y="3388152"/>
            <a:chExt cx="437540" cy="371064"/>
          </a:xfrm>
        </p:grpSpPr>
        <p:sp>
          <p:nvSpPr>
            <p:cNvPr id="152" name="TextBox 151"/>
            <p:cNvSpPr txBox="1"/>
            <p:nvPr/>
          </p:nvSpPr>
          <p:spPr>
            <a:xfrm>
              <a:off x="1082027" y="3559163"/>
              <a:ext cx="344962" cy="20005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defTabSz="685749">
                <a:defRPr/>
              </a:pPr>
              <a:r>
                <a:rPr lang="en-US" sz="700" b="1" dirty="0">
                  <a:solidFill>
                    <a:srgbClr val="214794">
                      <a:lumMod val="50000"/>
                    </a:srgbClr>
                  </a:solidFill>
                  <a:latin typeface="Arial"/>
                  <a:cs typeface="+mn-cs"/>
                </a:rPr>
                <a:t>GUI</a:t>
              </a: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989449" y="3388152"/>
              <a:ext cx="331114" cy="218051"/>
              <a:chOff x="989449" y="3388152"/>
              <a:chExt cx="331114" cy="218051"/>
            </a:xfrm>
          </p:grpSpPr>
          <p:sp>
            <p:nvSpPr>
              <p:cNvPr id="154" name="Freeform 9463"/>
              <p:cNvSpPr>
                <a:spLocks noEditPoints="1"/>
              </p:cNvSpPr>
              <p:nvPr/>
            </p:nvSpPr>
            <p:spPr bwMode="auto">
              <a:xfrm>
                <a:off x="989449" y="3388152"/>
                <a:ext cx="331114" cy="218051"/>
              </a:xfrm>
              <a:custGeom>
                <a:avLst/>
                <a:gdLst>
                  <a:gd name="T0" fmla="*/ 184 w 192"/>
                  <a:gd name="T1" fmla="*/ 0 h 128"/>
                  <a:gd name="T2" fmla="*/ 8 w 192"/>
                  <a:gd name="T3" fmla="*/ 0 h 128"/>
                  <a:gd name="T4" fmla="*/ 0 w 192"/>
                  <a:gd name="T5" fmla="*/ 8 h 128"/>
                  <a:gd name="T6" fmla="*/ 0 w 192"/>
                  <a:gd name="T7" fmla="*/ 120 h 128"/>
                  <a:gd name="T8" fmla="*/ 8 w 192"/>
                  <a:gd name="T9" fmla="*/ 128 h 128"/>
                  <a:gd name="T10" fmla="*/ 184 w 192"/>
                  <a:gd name="T11" fmla="*/ 128 h 128"/>
                  <a:gd name="T12" fmla="*/ 192 w 192"/>
                  <a:gd name="T13" fmla="*/ 120 h 128"/>
                  <a:gd name="T14" fmla="*/ 192 w 192"/>
                  <a:gd name="T15" fmla="*/ 8 h 128"/>
                  <a:gd name="T16" fmla="*/ 184 w 192"/>
                  <a:gd name="T17" fmla="*/ 0 h 128"/>
                  <a:gd name="T18" fmla="*/ 170 w 192"/>
                  <a:gd name="T19" fmla="*/ 8 h 128"/>
                  <a:gd name="T20" fmla="*/ 176 w 192"/>
                  <a:gd name="T21" fmla="*/ 14 h 128"/>
                  <a:gd name="T22" fmla="*/ 170 w 192"/>
                  <a:gd name="T23" fmla="*/ 20 h 128"/>
                  <a:gd name="T24" fmla="*/ 164 w 192"/>
                  <a:gd name="T25" fmla="*/ 14 h 128"/>
                  <a:gd name="T26" fmla="*/ 170 w 192"/>
                  <a:gd name="T27" fmla="*/ 8 h 128"/>
                  <a:gd name="T28" fmla="*/ 150 w 192"/>
                  <a:gd name="T29" fmla="*/ 8 h 128"/>
                  <a:gd name="T30" fmla="*/ 156 w 192"/>
                  <a:gd name="T31" fmla="*/ 14 h 128"/>
                  <a:gd name="T32" fmla="*/ 150 w 192"/>
                  <a:gd name="T33" fmla="*/ 20 h 128"/>
                  <a:gd name="T34" fmla="*/ 144 w 192"/>
                  <a:gd name="T35" fmla="*/ 14 h 128"/>
                  <a:gd name="T36" fmla="*/ 150 w 192"/>
                  <a:gd name="T37" fmla="*/ 8 h 128"/>
                  <a:gd name="T38" fmla="*/ 130 w 192"/>
                  <a:gd name="T39" fmla="*/ 8 h 128"/>
                  <a:gd name="T40" fmla="*/ 136 w 192"/>
                  <a:gd name="T41" fmla="*/ 14 h 128"/>
                  <a:gd name="T42" fmla="*/ 130 w 192"/>
                  <a:gd name="T43" fmla="*/ 20 h 128"/>
                  <a:gd name="T44" fmla="*/ 124 w 192"/>
                  <a:gd name="T45" fmla="*/ 14 h 128"/>
                  <a:gd name="T46" fmla="*/ 130 w 192"/>
                  <a:gd name="T47" fmla="*/ 8 h 128"/>
                  <a:gd name="T48" fmla="*/ 176 w 192"/>
                  <a:gd name="T49" fmla="*/ 112 h 128"/>
                  <a:gd name="T50" fmla="*/ 16 w 192"/>
                  <a:gd name="T51" fmla="*/ 112 h 128"/>
                  <a:gd name="T52" fmla="*/ 16 w 192"/>
                  <a:gd name="T53" fmla="*/ 28 h 128"/>
                  <a:gd name="T54" fmla="*/ 176 w 192"/>
                  <a:gd name="T55" fmla="*/ 28 h 128"/>
                  <a:gd name="T56" fmla="*/ 176 w 192"/>
                  <a:gd name="T57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2" h="128">
                    <a:moveTo>
                      <a:pt x="18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4" y="128"/>
                      <a:pt x="8" y="128"/>
                    </a:cubicBezTo>
                    <a:cubicBezTo>
                      <a:pt x="184" y="128"/>
                      <a:pt x="184" y="128"/>
                      <a:pt x="184" y="128"/>
                    </a:cubicBezTo>
                    <a:cubicBezTo>
                      <a:pt x="189" y="128"/>
                      <a:pt x="192" y="124"/>
                      <a:pt x="192" y="120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92" y="4"/>
                      <a:pt x="189" y="0"/>
                      <a:pt x="184" y="0"/>
                    </a:cubicBezTo>
                    <a:close/>
                    <a:moveTo>
                      <a:pt x="170" y="8"/>
                    </a:moveTo>
                    <a:cubicBezTo>
                      <a:pt x="173" y="8"/>
                      <a:pt x="176" y="11"/>
                      <a:pt x="176" y="14"/>
                    </a:cubicBezTo>
                    <a:cubicBezTo>
                      <a:pt x="176" y="17"/>
                      <a:pt x="173" y="20"/>
                      <a:pt x="170" y="20"/>
                    </a:cubicBezTo>
                    <a:cubicBezTo>
                      <a:pt x="167" y="20"/>
                      <a:pt x="164" y="17"/>
                      <a:pt x="164" y="14"/>
                    </a:cubicBezTo>
                    <a:cubicBezTo>
                      <a:pt x="164" y="11"/>
                      <a:pt x="167" y="8"/>
                      <a:pt x="170" y="8"/>
                    </a:cubicBezTo>
                    <a:close/>
                    <a:moveTo>
                      <a:pt x="150" y="8"/>
                    </a:moveTo>
                    <a:cubicBezTo>
                      <a:pt x="153" y="8"/>
                      <a:pt x="156" y="11"/>
                      <a:pt x="156" y="14"/>
                    </a:cubicBezTo>
                    <a:cubicBezTo>
                      <a:pt x="156" y="17"/>
                      <a:pt x="153" y="20"/>
                      <a:pt x="150" y="20"/>
                    </a:cubicBezTo>
                    <a:cubicBezTo>
                      <a:pt x="147" y="20"/>
                      <a:pt x="144" y="17"/>
                      <a:pt x="144" y="14"/>
                    </a:cubicBezTo>
                    <a:cubicBezTo>
                      <a:pt x="144" y="11"/>
                      <a:pt x="147" y="8"/>
                      <a:pt x="150" y="8"/>
                    </a:cubicBezTo>
                    <a:close/>
                    <a:moveTo>
                      <a:pt x="130" y="8"/>
                    </a:moveTo>
                    <a:cubicBezTo>
                      <a:pt x="133" y="8"/>
                      <a:pt x="136" y="11"/>
                      <a:pt x="136" y="14"/>
                    </a:cubicBezTo>
                    <a:cubicBezTo>
                      <a:pt x="136" y="17"/>
                      <a:pt x="133" y="20"/>
                      <a:pt x="130" y="20"/>
                    </a:cubicBezTo>
                    <a:cubicBezTo>
                      <a:pt x="127" y="20"/>
                      <a:pt x="124" y="17"/>
                      <a:pt x="124" y="14"/>
                    </a:cubicBezTo>
                    <a:cubicBezTo>
                      <a:pt x="124" y="11"/>
                      <a:pt x="127" y="8"/>
                      <a:pt x="130" y="8"/>
                    </a:cubicBezTo>
                    <a:close/>
                    <a:moveTo>
                      <a:pt x="176" y="112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6" y="28"/>
                      <a:pt x="176" y="28"/>
                      <a:pt x="176" y="28"/>
                    </a:cubicBezTo>
                    <a:lnTo>
                      <a:pt x="176" y="112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srgbClr val="676767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55" name="Freeform 9464"/>
              <p:cNvSpPr>
                <a:spLocks/>
              </p:cNvSpPr>
              <p:nvPr/>
            </p:nvSpPr>
            <p:spPr bwMode="auto">
              <a:xfrm>
                <a:off x="1191349" y="3460837"/>
                <a:ext cx="56534" cy="96911"/>
              </a:xfrm>
              <a:custGeom>
                <a:avLst/>
                <a:gdLst>
                  <a:gd name="T0" fmla="*/ 19 w 36"/>
                  <a:gd name="T1" fmla="*/ 58 h 60"/>
                  <a:gd name="T2" fmla="*/ 23 w 36"/>
                  <a:gd name="T3" fmla="*/ 60 h 60"/>
                  <a:gd name="T4" fmla="*/ 25 w 36"/>
                  <a:gd name="T5" fmla="*/ 56 h 60"/>
                  <a:gd name="T6" fmla="*/ 19 w 36"/>
                  <a:gd name="T7" fmla="*/ 42 h 60"/>
                  <a:gd name="T8" fmla="*/ 36 w 36"/>
                  <a:gd name="T9" fmla="*/ 41 h 60"/>
                  <a:gd name="T10" fmla="*/ 0 w 36"/>
                  <a:gd name="T11" fmla="*/ 0 h 60"/>
                  <a:gd name="T12" fmla="*/ 0 w 36"/>
                  <a:gd name="T13" fmla="*/ 55 h 60"/>
                  <a:gd name="T14" fmla="*/ 13 w 36"/>
                  <a:gd name="T15" fmla="*/ 44 h 60"/>
                  <a:gd name="T16" fmla="*/ 19 w 36"/>
                  <a:gd name="T17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0">
                    <a:moveTo>
                      <a:pt x="19" y="58"/>
                    </a:moveTo>
                    <a:cubicBezTo>
                      <a:pt x="19" y="60"/>
                      <a:pt x="21" y="60"/>
                      <a:pt x="23" y="60"/>
                    </a:cubicBezTo>
                    <a:cubicBezTo>
                      <a:pt x="24" y="59"/>
                      <a:pt x="25" y="57"/>
                      <a:pt x="25" y="56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19" y="5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srgbClr val="676767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351771" y="4691135"/>
            <a:ext cx="2526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en-US" sz="1000" b="1" dirty="0">
                <a:solidFill>
                  <a:srgbClr val="676767">
                    <a:lumMod val="50000"/>
                  </a:srgbClr>
                </a:solidFill>
                <a:latin typeface="Arial"/>
                <a:cs typeface="+mn-cs"/>
              </a:rPr>
              <a:t>Cisco NFV Software for OpenStack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6322978" y="3719076"/>
            <a:ext cx="360752" cy="254619"/>
            <a:chOff x="3415323" y="1717087"/>
            <a:chExt cx="4064880" cy="2864682"/>
          </a:xfrm>
          <a:solidFill>
            <a:schemeClr val="accent1">
              <a:lumMod val="50000"/>
            </a:schemeClr>
          </a:solidFill>
        </p:grpSpPr>
        <p:sp>
          <p:nvSpPr>
            <p:cNvPr id="158" name="Rounded Rectangle 60"/>
            <p:cNvSpPr/>
            <p:nvPr/>
          </p:nvSpPr>
          <p:spPr>
            <a:xfrm>
              <a:off x="3415323" y="1717087"/>
              <a:ext cx="3581891" cy="2366374"/>
            </a:xfrm>
            <a:custGeom>
              <a:avLst/>
              <a:gdLst/>
              <a:ahLst/>
              <a:cxnLst/>
              <a:rect l="l" t="t" r="r" b="b"/>
              <a:pathLst>
                <a:path w="3581891" h="2366374">
                  <a:moveTo>
                    <a:pt x="1788585" y="2051653"/>
                  </a:moveTo>
                  <a:cubicBezTo>
                    <a:pt x="1738556" y="2051653"/>
                    <a:pt x="1698000" y="2092209"/>
                    <a:pt x="1698000" y="2142238"/>
                  </a:cubicBezTo>
                  <a:cubicBezTo>
                    <a:pt x="1698000" y="2192267"/>
                    <a:pt x="1738556" y="2232824"/>
                    <a:pt x="1788585" y="2232824"/>
                  </a:cubicBezTo>
                  <a:cubicBezTo>
                    <a:pt x="1838614" y="2232824"/>
                    <a:pt x="1879171" y="2192267"/>
                    <a:pt x="1879171" y="2142238"/>
                  </a:cubicBezTo>
                  <a:cubicBezTo>
                    <a:pt x="1879171" y="2092209"/>
                    <a:pt x="1838614" y="2051653"/>
                    <a:pt x="1788585" y="2051653"/>
                  </a:cubicBezTo>
                  <a:close/>
                  <a:moveTo>
                    <a:pt x="153152" y="0"/>
                  </a:moveTo>
                  <a:lnTo>
                    <a:pt x="3428739" y="0"/>
                  </a:lnTo>
                  <a:cubicBezTo>
                    <a:pt x="3513323" y="0"/>
                    <a:pt x="3581891" y="68568"/>
                    <a:pt x="3581891" y="153152"/>
                  </a:cubicBezTo>
                  <a:lnTo>
                    <a:pt x="3581891" y="396781"/>
                  </a:lnTo>
                  <a:lnTo>
                    <a:pt x="3366343" y="396781"/>
                  </a:lnTo>
                  <a:lnTo>
                    <a:pt x="3366343" y="210744"/>
                  </a:lnTo>
                  <a:lnTo>
                    <a:pt x="210717" y="210744"/>
                  </a:lnTo>
                  <a:lnTo>
                    <a:pt x="210717" y="1930937"/>
                  </a:lnTo>
                  <a:lnTo>
                    <a:pt x="3366343" y="1930937"/>
                  </a:lnTo>
                  <a:lnTo>
                    <a:pt x="3366343" y="1760568"/>
                  </a:lnTo>
                  <a:lnTo>
                    <a:pt x="3581891" y="1760568"/>
                  </a:lnTo>
                  <a:lnTo>
                    <a:pt x="3581891" y="2213222"/>
                  </a:lnTo>
                  <a:cubicBezTo>
                    <a:pt x="3581891" y="2297806"/>
                    <a:pt x="3513323" y="2366374"/>
                    <a:pt x="3428739" y="2366374"/>
                  </a:cubicBezTo>
                  <a:lnTo>
                    <a:pt x="153152" y="2366374"/>
                  </a:lnTo>
                  <a:cubicBezTo>
                    <a:pt x="68569" y="2366374"/>
                    <a:pt x="0" y="2297806"/>
                    <a:pt x="0" y="2213222"/>
                  </a:cubicBezTo>
                  <a:lnTo>
                    <a:pt x="0" y="153152"/>
                  </a:lnTo>
                  <a:cubicBezTo>
                    <a:pt x="0" y="68568"/>
                    <a:pt x="68569" y="0"/>
                    <a:pt x="15315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" name="Rectangle 71"/>
            <p:cNvSpPr/>
            <p:nvPr/>
          </p:nvSpPr>
          <p:spPr>
            <a:xfrm>
              <a:off x="4655727" y="4218976"/>
              <a:ext cx="1098043" cy="362793"/>
            </a:xfrm>
            <a:custGeom>
              <a:avLst/>
              <a:gdLst>
                <a:gd name="connsiteX0" fmla="*/ 0 w 820421"/>
                <a:gd name="connsiteY0" fmla="*/ 0 h 377384"/>
                <a:gd name="connsiteX1" fmla="*/ 820421 w 820421"/>
                <a:gd name="connsiteY1" fmla="*/ 0 h 377384"/>
                <a:gd name="connsiteX2" fmla="*/ 820421 w 820421"/>
                <a:gd name="connsiteY2" fmla="*/ 377384 h 377384"/>
                <a:gd name="connsiteX3" fmla="*/ 0 w 820421"/>
                <a:gd name="connsiteY3" fmla="*/ 377384 h 377384"/>
                <a:gd name="connsiteX4" fmla="*/ 0 w 820421"/>
                <a:gd name="connsiteY4" fmla="*/ 0 h 377384"/>
                <a:gd name="connsiteX0" fmla="*/ 183774 w 1004195"/>
                <a:gd name="connsiteY0" fmla="*/ 0 h 383947"/>
                <a:gd name="connsiteX1" fmla="*/ 1004195 w 1004195"/>
                <a:gd name="connsiteY1" fmla="*/ 0 h 383947"/>
                <a:gd name="connsiteX2" fmla="*/ 1004195 w 1004195"/>
                <a:gd name="connsiteY2" fmla="*/ 377384 h 383947"/>
                <a:gd name="connsiteX3" fmla="*/ 0 w 1004195"/>
                <a:gd name="connsiteY3" fmla="*/ 383947 h 383947"/>
                <a:gd name="connsiteX4" fmla="*/ 183774 w 1004195"/>
                <a:gd name="connsiteY4" fmla="*/ 0 h 383947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4208 w 1171995"/>
                <a:gd name="connsiteY0" fmla="*/ 0 h 387228"/>
                <a:gd name="connsiteX1" fmla="*/ 1004629 w 1171995"/>
                <a:gd name="connsiteY1" fmla="*/ 0 h 387228"/>
                <a:gd name="connsiteX2" fmla="*/ 1171995 w 1171995"/>
                <a:gd name="connsiteY2" fmla="*/ 387228 h 387228"/>
                <a:gd name="connsiteX3" fmla="*/ 434 w 1171995"/>
                <a:gd name="connsiteY3" fmla="*/ 383947 h 387228"/>
                <a:gd name="connsiteX4" fmla="*/ 184208 w 1171995"/>
                <a:gd name="connsiteY4" fmla="*/ 0 h 387228"/>
                <a:gd name="connsiteX0" fmla="*/ 184203 w 1171990"/>
                <a:gd name="connsiteY0" fmla="*/ 0 h 387228"/>
                <a:gd name="connsiteX1" fmla="*/ 1004624 w 1171990"/>
                <a:gd name="connsiteY1" fmla="*/ 0 h 387228"/>
                <a:gd name="connsiteX2" fmla="*/ 1171990 w 1171990"/>
                <a:gd name="connsiteY2" fmla="*/ 387228 h 387228"/>
                <a:gd name="connsiteX3" fmla="*/ 429 w 1171990"/>
                <a:gd name="connsiteY3" fmla="*/ 383947 h 387228"/>
                <a:gd name="connsiteX4" fmla="*/ 184203 w 1171990"/>
                <a:gd name="connsiteY4" fmla="*/ 0 h 387228"/>
                <a:gd name="connsiteX0" fmla="*/ 184215 w 1172002"/>
                <a:gd name="connsiteY0" fmla="*/ 0 h 387228"/>
                <a:gd name="connsiteX1" fmla="*/ 1004636 w 1172002"/>
                <a:gd name="connsiteY1" fmla="*/ 0 h 387228"/>
                <a:gd name="connsiteX2" fmla="*/ 1172002 w 1172002"/>
                <a:gd name="connsiteY2" fmla="*/ 387228 h 387228"/>
                <a:gd name="connsiteX3" fmla="*/ 441 w 1172002"/>
                <a:gd name="connsiteY3" fmla="*/ 383947 h 387228"/>
                <a:gd name="connsiteX4" fmla="*/ 184215 w 1172002"/>
                <a:gd name="connsiteY4" fmla="*/ 0 h 3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002" h="387228">
                  <a:moveTo>
                    <a:pt x="184215" y="0"/>
                  </a:moveTo>
                  <a:lnTo>
                    <a:pt x="1004636" y="0"/>
                  </a:lnTo>
                  <a:cubicBezTo>
                    <a:pt x="968538" y="299720"/>
                    <a:pt x="1172002" y="271279"/>
                    <a:pt x="1172002" y="387228"/>
                  </a:cubicBezTo>
                  <a:lnTo>
                    <a:pt x="441" y="383947"/>
                  </a:lnTo>
                  <a:cubicBezTo>
                    <a:pt x="-10498" y="275655"/>
                    <a:pt x="185309" y="315033"/>
                    <a:pt x="1842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4037932" y="2325677"/>
              <a:ext cx="1852229" cy="946696"/>
              <a:chOff x="3877928" y="2205683"/>
              <a:chExt cx="2110153" cy="1078524"/>
            </a:xfrm>
            <a:grpFill/>
          </p:grpSpPr>
          <p:sp>
            <p:nvSpPr>
              <p:cNvPr id="162" name="Rectangle 112"/>
              <p:cNvSpPr/>
              <p:nvPr/>
            </p:nvSpPr>
            <p:spPr>
              <a:xfrm>
                <a:off x="3877928" y="2209591"/>
                <a:ext cx="762000" cy="1074616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1074616">
                    <a:moveTo>
                      <a:pt x="153139" y="172472"/>
                    </a:moveTo>
                    <a:lnTo>
                      <a:pt x="153139" y="466250"/>
                    </a:lnTo>
                    <a:lnTo>
                      <a:pt x="600723" y="466250"/>
                    </a:lnTo>
                    <a:lnTo>
                      <a:pt x="600723" y="172472"/>
                    </a:lnTo>
                    <a:close/>
                    <a:moveTo>
                      <a:pt x="0" y="0"/>
                    </a:moveTo>
                    <a:lnTo>
                      <a:pt x="762000" y="0"/>
                    </a:lnTo>
                    <a:lnTo>
                      <a:pt x="762000" y="1074616"/>
                    </a:lnTo>
                    <a:lnTo>
                      <a:pt x="602063" y="1074616"/>
                    </a:lnTo>
                    <a:lnTo>
                      <a:pt x="602063" y="621384"/>
                    </a:lnTo>
                    <a:lnTo>
                      <a:pt x="154479" y="621384"/>
                    </a:lnTo>
                    <a:lnTo>
                      <a:pt x="154479" y="1074616"/>
                    </a:lnTo>
                    <a:lnTo>
                      <a:pt x="0" y="1074616"/>
                    </a:lnTo>
                    <a:close/>
                  </a:path>
                </a:pathLst>
              </a:custGeom>
              <a:grpFill/>
              <a:ln w="3175" cmpd="sng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dirty="0">
                  <a:solidFill>
                    <a:srgbClr val="676767"/>
                  </a:solidFill>
                  <a:latin typeface="Arial"/>
                </a:endParaRPr>
              </a:p>
            </p:txBody>
          </p:sp>
          <p:sp>
            <p:nvSpPr>
              <p:cNvPr id="163" name="Rectangle 113"/>
              <p:cNvSpPr/>
              <p:nvPr/>
            </p:nvSpPr>
            <p:spPr>
              <a:xfrm>
                <a:off x="4821635" y="2205684"/>
                <a:ext cx="746369" cy="1074616"/>
              </a:xfrm>
              <a:custGeom>
                <a:avLst/>
                <a:gdLst/>
                <a:ahLst/>
                <a:cxnLst/>
                <a:rect l="l" t="t" r="r" b="b"/>
                <a:pathLst>
                  <a:path w="746369" h="1074616">
                    <a:moveTo>
                      <a:pt x="160214" y="177534"/>
                    </a:moveTo>
                    <a:lnTo>
                      <a:pt x="160214" y="576874"/>
                    </a:lnTo>
                    <a:lnTo>
                      <a:pt x="570523" y="576874"/>
                    </a:lnTo>
                    <a:lnTo>
                      <a:pt x="570523" y="177534"/>
                    </a:lnTo>
                    <a:close/>
                    <a:moveTo>
                      <a:pt x="0" y="0"/>
                    </a:moveTo>
                    <a:lnTo>
                      <a:pt x="746369" y="0"/>
                    </a:lnTo>
                    <a:lnTo>
                      <a:pt x="746369" y="744148"/>
                    </a:lnTo>
                    <a:lnTo>
                      <a:pt x="160549" y="744148"/>
                    </a:lnTo>
                    <a:lnTo>
                      <a:pt x="160549" y="1074616"/>
                    </a:lnTo>
                    <a:lnTo>
                      <a:pt x="0" y="1074616"/>
                    </a:lnTo>
                    <a:close/>
                  </a:path>
                </a:pathLst>
              </a:custGeom>
              <a:grpFill/>
              <a:ln w="3175" cmpd="sng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dirty="0">
                  <a:solidFill>
                    <a:srgbClr val="676767"/>
                  </a:solidFill>
                  <a:latin typeface="Arial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798558" y="2205683"/>
                <a:ext cx="189523" cy="1074616"/>
              </a:xfrm>
              <a:prstGeom prst="rect">
                <a:avLst/>
              </a:prstGeom>
              <a:grpFill/>
              <a:ln w="3175" cmpd="sng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dirty="0">
                  <a:solidFill>
                    <a:srgbClr val="676767"/>
                  </a:solidFill>
                  <a:latin typeface="Arial"/>
                </a:endParaRPr>
              </a:p>
            </p:txBody>
          </p:sp>
        </p:grpSp>
        <p:sp>
          <p:nvSpPr>
            <p:cNvPr id="161" name="Oval 121"/>
            <p:cNvSpPr/>
            <p:nvPr/>
          </p:nvSpPr>
          <p:spPr>
            <a:xfrm>
              <a:off x="6325858" y="2209188"/>
              <a:ext cx="1154345" cy="1174913"/>
            </a:xfrm>
            <a:custGeom>
              <a:avLst/>
              <a:gdLst/>
              <a:ahLst/>
              <a:cxnLst/>
              <a:rect l="l" t="t" r="r" b="b"/>
              <a:pathLst>
                <a:path w="1154345" h="1174913">
                  <a:moveTo>
                    <a:pt x="572429" y="305972"/>
                  </a:moveTo>
                  <a:cubicBezTo>
                    <a:pt x="418138" y="305972"/>
                    <a:pt x="293061" y="431049"/>
                    <a:pt x="293061" y="585340"/>
                  </a:cubicBezTo>
                  <a:cubicBezTo>
                    <a:pt x="293061" y="739631"/>
                    <a:pt x="418138" y="864708"/>
                    <a:pt x="572429" y="864708"/>
                  </a:cubicBezTo>
                  <a:cubicBezTo>
                    <a:pt x="726720" y="864708"/>
                    <a:pt x="851797" y="739631"/>
                    <a:pt x="851797" y="585340"/>
                  </a:cubicBezTo>
                  <a:cubicBezTo>
                    <a:pt x="851797" y="431049"/>
                    <a:pt x="726720" y="305972"/>
                    <a:pt x="572429" y="305972"/>
                  </a:cubicBezTo>
                  <a:close/>
                  <a:moveTo>
                    <a:pt x="563846" y="0"/>
                  </a:moveTo>
                  <a:lnTo>
                    <a:pt x="713521" y="26656"/>
                  </a:lnTo>
                  <a:lnTo>
                    <a:pt x="730792" y="127146"/>
                  </a:lnTo>
                  <a:lnTo>
                    <a:pt x="762816" y="138867"/>
                  </a:lnTo>
                  <a:cubicBezTo>
                    <a:pt x="792042" y="151229"/>
                    <a:pt x="819815" y="166353"/>
                    <a:pt x="845807" y="183914"/>
                  </a:cubicBezTo>
                  <a:lnTo>
                    <a:pt x="852734" y="189629"/>
                  </a:lnTo>
                  <a:lnTo>
                    <a:pt x="854995" y="184542"/>
                  </a:lnTo>
                  <a:lnTo>
                    <a:pt x="941109" y="135331"/>
                  </a:lnTo>
                  <a:lnTo>
                    <a:pt x="1045677" y="244005"/>
                  </a:lnTo>
                  <a:lnTo>
                    <a:pt x="990846" y="339964"/>
                  </a:lnTo>
                  <a:lnTo>
                    <a:pt x="1022820" y="398872"/>
                  </a:lnTo>
                  <a:cubicBezTo>
                    <a:pt x="1029001" y="413485"/>
                    <a:pt x="1034491" y="428462"/>
                    <a:pt x="1039250" y="443760"/>
                  </a:cubicBezTo>
                  <a:lnTo>
                    <a:pt x="1043136" y="458875"/>
                  </a:lnTo>
                  <a:lnTo>
                    <a:pt x="1047727" y="455202"/>
                  </a:lnTo>
                  <a:lnTo>
                    <a:pt x="1154345" y="485959"/>
                  </a:lnTo>
                  <a:lnTo>
                    <a:pt x="1152295" y="629491"/>
                  </a:lnTo>
                  <a:lnTo>
                    <a:pt x="1054614" y="665730"/>
                  </a:lnTo>
                  <a:lnTo>
                    <a:pt x="1051289" y="687513"/>
                  </a:lnTo>
                  <a:cubicBezTo>
                    <a:pt x="1044781" y="719318"/>
                    <a:pt x="1035182" y="749997"/>
                    <a:pt x="1022820" y="779224"/>
                  </a:cubicBezTo>
                  <a:lnTo>
                    <a:pt x="1019182" y="785927"/>
                  </a:lnTo>
                  <a:lnTo>
                    <a:pt x="1084633" y="879647"/>
                  </a:lnTo>
                  <a:lnTo>
                    <a:pt x="992368" y="996523"/>
                  </a:lnTo>
                  <a:lnTo>
                    <a:pt x="895853" y="952891"/>
                  </a:lnTo>
                  <a:lnTo>
                    <a:pt x="845807" y="994182"/>
                  </a:lnTo>
                  <a:lnTo>
                    <a:pt x="791244" y="1023798"/>
                  </a:lnTo>
                  <a:lnTo>
                    <a:pt x="789384" y="1129803"/>
                  </a:lnTo>
                  <a:lnTo>
                    <a:pt x="641759" y="1174913"/>
                  </a:lnTo>
                  <a:lnTo>
                    <a:pt x="592613" y="1076615"/>
                  </a:lnTo>
                  <a:lnTo>
                    <a:pt x="572640" y="1077623"/>
                  </a:lnTo>
                  <a:cubicBezTo>
                    <a:pt x="538911" y="1077623"/>
                    <a:pt x="505980" y="1074206"/>
                    <a:pt x="474175" y="1067697"/>
                  </a:cubicBezTo>
                  <a:lnTo>
                    <a:pt x="452009" y="1061998"/>
                  </a:lnTo>
                  <a:lnTo>
                    <a:pt x="389566" y="1140056"/>
                  </a:lnTo>
                  <a:lnTo>
                    <a:pt x="248092" y="1072390"/>
                  </a:lnTo>
                  <a:lnTo>
                    <a:pt x="274394" y="973490"/>
                  </a:lnTo>
                  <a:lnTo>
                    <a:pt x="227166" y="934523"/>
                  </a:lnTo>
                  <a:lnTo>
                    <a:pt x="184438" y="882737"/>
                  </a:lnTo>
                  <a:lnTo>
                    <a:pt x="82014" y="898101"/>
                  </a:lnTo>
                  <a:lnTo>
                    <a:pt x="16402" y="758670"/>
                  </a:lnTo>
                  <a:lnTo>
                    <a:pt x="93139" y="681930"/>
                  </a:lnTo>
                  <a:lnTo>
                    <a:pt x="86587" y="639002"/>
                  </a:lnTo>
                  <a:cubicBezTo>
                    <a:pt x="84920" y="622577"/>
                    <a:pt x="84065" y="605912"/>
                    <a:pt x="84065" y="589048"/>
                  </a:cubicBezTo>
                  <a:lnTo>
                    <a:pt x="85650" y="557659"/>
                  </a:lnTo>
                  <a:lnTo>
                    <a:pt x="0" y="496212"/>
                  </a:lnTo>
                  <a:lnTo>
                    <a:pt x="45108" y="350629"/>
                  </a:lnTo>
                  <a:lnTo>
                    <a:pt x="146355" y="354848"/>
                  </a:lnTo>
                  <a:lnTo>
                    <a:pt x="167507" y="315881"/>
                  </a:lnTo>
                  <a:cubicBezTo>
                    <a:pt x="177384" y="301260"/>
                    <a:pt x="188032" y="287203"/>
                    <a:pt x="199393" y="273767"/>
                  </a:cubicBezTo>
                  <a:lnTo>
                    <a:pt x="223568" y="248106"/>
                  </a:lnTo>
                  <a:lnTo>
                    <a:pt x="219387" y="248106"/>
                  </a:lnTo>
                  <a:lnTo>
                    <a:pt x="188632" y="145582"/>
                  </a:lnTo>
                  <a:lnTo>
                    <a:pt x="321905" y="61514"/>
                  </a:lnTo>
                  <a:lnTo>
                    <a:pt x="395717" y="133280"/>
                  </a:lnTo>
                  <a:lnTo>
                    <a:pt x="395699" y="134265"/>
                  </a:lnTo>
                  <a:lnTo>
                    <a:pt x="415940" y="126143"/>
                  </a:lnTo>
                  <a:cubicBezTo>
                    <a:pt x="449994" y="114619"/>
                    <a:pt x="485731" y="106748"/>
                    <a:pt x="522686" y="102995"/>
                  </a:cubicBezTo>
                  <a:lnTo>
                    <a:pt x="528432" y="102705"/>
                  </a:lnTo>
                  <a:lnTo>
                    <a:pt x="531040" y="9227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en-US" dirty="0">
                <a:solidFill>
                  <a:srgbClr val="676767"/>
                </a:solidFill>
                <a:latin typeface="Arial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329585" y="4035181"/>
            <a:ext cx="530911" cy="381389"/>
            <a:chOff x="6622303" y="3090595"/>
            <a:chExt cx="530911" cy="381389"/>
          </a:xfrm>
        </p:grpSpPr>
        <p:grpSp>
          <p:nvGrpSpPr>
            <p:cNvPr id="166" name="Group 165"/>
            <p:cNvGrpSpPr/>
            <p:nvPr/>
          </p:nvGrpSpPr>
          <p:grpSpPr>
            <a:xfrm>
              <a:off x="6634879" y="3090595"/>
              <a:ext cx="315214" cy="252098"/>
              <a:chOff x="4034692" y="1007841"/>
              <a:chExt cx="4206009" cy="3363834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168" name="Group 167"/>
              <p:cNvGrpSpPr/>
              <p:nvPr/>
            </p:nvGrpSpPr>
            <p:grpSpPr>
              <a:xfrm>
                <a:off x="4034692" y="1007841"/>
                <a:ext cx="4206009" cy="3363834"/>
                <a:chOff x="2444419" y="1137696"/>
                <a:chExt cx="3823153" cy="3057637"/>
              </a:xfrm>
              <a:grpFill/>
            </p:grpSpPr>
            <p:sp>
              <p:nvSpPr>
                <p:cNvPr id="173" name="Rounded Rectangle 60"/>
                <p:cNvSpPr/>
                <p:nvPr/>
              </p:nvSpPr>
              <p:spPr>
                <a:xfrm>
                  <a:off x="2444419" y="1137696"/>
                  <a:ext cx="3823153" cy="2525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3153" h="2525767">
                      <a:moveTo>
                        <a:pt x="1909057" y="2189847"/>
                      </a:moveTo>
                      <a:cubicBezTo>
                        <a:pt x="1855658" y="2189847"/>
                        <a:pt x="1812370" y="2233135"/>
                        <a:pt x="1812370" y="2286534"/>
                      </a:cubicBezTo>
                      <a:cubicBezTo>
                        <a:pt x="1812370" y="2339933"/>
                        <a:pt x="1855658" y="2383221"/>
                        <a:pt x="1909057" y="2383221"/>
                      </a:cubicBezTo>
                      <a:cubicBezTo>
                        <a:pt x="1962456" y="2383221"/>
                        <a:pt x="2005744" y="2339933"/>
                        <a:pt x="2005744" y="2286534"/>
                      </a:cubicBezTo>
                      <a:cubicBezTo>
                        <a:pt x="2005744" y="2233135"/>
                        <a:pt x="1962456" y="2189847"/>
                        <a:pt x="1909057" y="2189847"/>
                      </a:cubicBezTo>
                      <a:close/>
                      <a:moveTo>
                        <a:pt x="224910" y="224939"/>
                      </a:moveTo>
                      <a:lnTo>
                        <a:pt x="224910" y="2061000"/>
                      </a:lnTo>
                      <a:lnTo>
                        <a:pt x="3593087" y="2061000"/>
                      </a:lnTo>
                      <a:lnTo>
                        <a:pt x="3593087" y="224939"/>
                      </a:lnTo>
                      <a:close/>
                      <a:moveTo>
                        <a:pt x="163468" y="0"/>
                      </a:moveTo>
                      <a:lnTo>
                        <a:pt x="3659685" y="0"/>
                      </a:lnTo>
                      <a:cubicBezTo>
                        <a:pt x="3749966" y="0"/>
                        <a:pt x="3823153" y="73187"/>
                        <a:pt x="3823153" y="163468"/>
                      </a:cubicBezTo>
                      <a:lnTo>
                        <a:pt x="3823153" y="2362299"/>
                      </a:lnTo>
                      <a:cubicBezTo>
                        <a:pt x="3823153" y="2452580"/>
                        <a:pt x="3749966" y="2525767"/>
                        <a:pt x="3659685" y="2525767"/>
                      </a:cubicBezTo>
                      <a:lnTo>
                        <a:pt x="163468" y="2525767"/>
                      </a:lnTo>
                      <a:cubicBezTo>
                        <a:pt x="73187" y="2525767"/>
                        <a:pt x="0" y="2452580"/>
                        <a:pt x="0" y="2362299"/>
                      </a:cubicBezTo>
                      <a:lnTo>
                        <a:pt x="0" y="163468"/>
                      </a:lnTo>
                      <a:cubicBezTo>
                        <a:pt x="0" y="73187"/>
                        <a:pt x="73187" y="0"/>
                        <a:pt x="1634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74" name="Rectangle 71"/>
                <p:cNvSpPr/>
                <p:nvPr/>
              </p:nvSpPr>
              <p:spPr>
                <a:xfrm>
                  <a:off x="3768375" y="3808105"/>
                  <a:ext cx="1172002" cy="387228"/>
                </a:xfrm>
                <a:custGeom>
                  <a:avLst/>
                  <a:gdLst>
                    <a:gd name="connsiteX0" fmla="*/ 0 w 820421"/>
                    <a:gd name="connsiteY0" fmla="*/ 0 h 377384"/>
                    <a:gd name="connsiteX1" fmla="*/ 820421 w 820421"/>
                    <a:gd name="connsiteY1" fmla="*/ 0 h 377384"/>
                    <a:gd name="connsiteX2" fmla="*/ 820421 w 820421"/>
                    <a:gd name="connsiteY2" fmla="*/ 377384 h 377384"/>
                    <a:gd name="connsiteX3" fmla="*/ 0 w 820421"/>
                    <a:gd name="connsiteY3" fmla="*/ 377384 h 377384"/>
                    <a:gd name="connsiteX4" fmla="*/ 0 w 820421"/>
                    <a:gd name="connsiteY4" fmla="*/ 0 h 377384"/>
                    <a:gd name="connsiteX0" fmla="*/ 183774 w 1004195"/>
                    <a:gd name="connsiteY0" fmla="*/ 0 h 383947"/>
                    <a:gd name="connsiteX1" fmla="*/ 1004195 w 1004195"/>
                    <a:gd name="connsiteY1" fmla="*/ 0 h 383947"/>
                    <a:gd name="connsiteX2" fmla="*/ 1004195 w 1004195"/>
                    <a:gd name="connsiteY2" fmla="*/ 377384 h 383947"/>
                    <a:gd name="connsiteX3" fmla="*/ 0 w 1004195"/>
                    <a:gd name="connsiteY3" fmla="*/ 383947 h 383947"/>
                    <a:gd name="connsiteX4" fmla="*/ 183774 w 1004195"/>
                    <a:gd name="connsiteY4" fmla="*/ 0 h 383947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4208 w 1171995"/>
                    <a:gd name="connsiteY0" fmla="*/ 0 h 387228"/>
                    <a:gd name="connsiteX1" fmla="*/ 1004629 w 1171995"/>
                    <a:gd name="connsiteY1" fmla="*/ 0 h 387228"/>
                    <a:gd name="connsiteX2" fmla="*/ 1171995 w 1171995"/>
                    <a:gd name="connsiteY2" fmla="*/ 387228 h 387228"/>
                    <a:gd name="connsiteX3" fmla="*/ 434 w 1171995"/>
                    <a:gd name="connsiteY3" fmla="*/ 383947 h 387228"/>
                    <a:gd name="connsiteX4" fmla="*/ 184208 w 1171995"/>
                    <a:gd name="connsiteY4" fmla="*/ 0 h 387228"/>
                    <a:gd name="connsiteX0" fmla="*/ 184203 w 1171990"/>
                    <a:gd name="connsiteY0" fmla="*/ 0 h 387228"/>
                    <a:gd name="connsiteX1" fmla="*/ 1004624 w 1171990"/>
                    <a:gd name="connsiteY1" fmla="*/ 0 h 387228"/>
                    <a:gd name="connsiteX2" fmla="*/ 1171990 w 1171990"/>
                    <a:gd name="connsiteY2" fmla="*/ 387228 h 387228"/>
                    <a:gd name="connsiteX3" fmla="*/ 429 w 1171990"/>
                    <a:gd name="connsiteY3" fmla="*/ 383947 h 387228"/>
                    <a:gd name="connsiteX4" fmla="*/ 184203 w 1171990"/>
                    <a:gd name="connsiteY4" fmla="*/ 0 h 387228"/>
                    <a:gd name="connsiteX0" fmla="*/ 184215 w 1172002"/>
                    <a:gd name="connsiteY0" fmla="*/ 0 h 387228"/>
                    <a:gd name="connsiteX1" fmla="*/ 1004636 w 1172002"/>
                    <a:gd name="connsiteY1" fmla="*/ 0 h 387228"/>
                    <a:gd name="connsiteX2" fmla="*/ 1172002 w 1172002"/>
                    <a:gd name="connsiteY2" fmla="*/ 387228 h 387228"/>
                    <a:gd name="connsiteX3" fmla="*/ 441 w 1172002"/>
                    <a:gd name="connsiteY3" fmla="*/ 383947 h 387228"/>
                    <a:gd name="connsiteX4" fmla="*/ 184215 w 1172002"/>
                    <a:gd name="connsiteY4" fmla="*/ 0 h 38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2002" h="387228">
                      <a:moveTo>
                        <a:pt x="184215" y="0"/>
                      </a:moveTo>
                      <a:lnTo>
                        <a:pt x="1004636" y="0"/>
                      </a:lnTo>
                      <a:cubicBezTo>
                        <a:pt x="968538" y="299720"/>
                        <a:pt x="1172002" y="271279"/>
                        <a:pt x="1172002" y="387228"/>
                      </a:cubicBezTo>
                      <a:lnTo>
                        <a:pt x="441" y="383947"/>
                      </a:lnTo>
                      <a:cubicBezTo>
                        <a:pt x="-10498" y="275655"/>
                        <a:pt x="185309" y="315033"/>
                        <a:pt x="1842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5102151" y="1650573"/>
                <a:ext cx="2088004" cy="1238171"/>
                <a:chOff x="4750458" y="1408484"/>
                <a:chExt cx="2891641" cy="1714722"/>
              </a:xfrm>
              <a:grpFill/>
            </p:grpSpPr>
            <p:sp>
              <p:nvSpPr>
                <p:cNvPr id="170" name="Rounded Rectangle 100"/>
                <p:cNvSpPr/>
                <p:nvPr/>
              </p:nvSpPr>
              <p:spPr>
                <a:xfrm rot="18900000">
                  <a:off x="4750458" y="1622556"/>
                  <a:ext cx="1234440" cy="1235118"/>
                </a:xfrm>
                <a:custGeom>
                  <a:avLst/>
                  <a:gdLst>
                    <a:gd name="connsiteX0" fmla="*/ 1174180 w 1234440"/>
                    <a:gd name="connsiteY0" fmla="*/ 60260 h 1235118"/>
                    <a:gd name="connsiteX1" fmla="*/ 1234440 w 1234440"/>
                    <a:gd name="connsiteY1" fmla="*/ 205740 h 1235118"/>
                    <a:gd name="connsiteX2" fmla="*/ 1028700 w 1234440"/>
                    <a:gd name="connsiteY2" fmla="*/ 411480 h 1235118"/>
                    <a:gd name="connsiteX3" fmla="*/ 412938 w 1234440"/>
                    <a:gd name="connsiteY3" fmla="*/ 411480 h 1235118"/>
                    <a:gd name="connsiteX4" fmla="*/ 412938 w 1234440"/>
                    <a:gd name="connsiteY4" fmla="*/ 1029378 h 1235118"/>
                    <a:gd name="connsiteX5" fmla="*/ 207198 w 1234440"/>
                    <a:gd name="connsiteY5" fmla="*/ 1235118 h 1235118"/>
                    <a:gd name="connsiteX6" fmla="*/ 1458 w 1234440"/>
                    <a:gd name="connsiteY6" fmla="*/ 1029378 h 1235118"/>
                    <a:gd name="connsiteX7" fmla="*/ 0 w 1234440"/>
                    <a:gd name="connsiteY7" fmla="*/ 205740 h 1235118"/>
                    <a:gd name="connsiteX8" fmla="*/ 205740 w 1234440"/>
                    <a:gd name="connsiteY8" fmla="*/ 0 h 1235118"/>
                    <a:gd name="connsiteX9" fmla="*/ 1028700 w 1234440"/>
                    <a:gd name="connsiteY9" fmla="*/ 0 h 1235118"/>
                    <a:gd name="connsiteX10" fmla="*/ 1174180 w 1234440"/>
                    <a:gd name="connsiteY10" fmla="*/ 60260 h 1235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34440" h="1235118">
                      <a:moveTo>
                        <a:pt x="1174180" y="60260"/>
                      </a:moveTo>
                      <a:cubicBezTo>
                        <a:pt x="1211412" y="97491"/>
                        <a:pt x="1234440" y="148926"/>
                        <a:pt x="1234440" y="205740"/>
                      </a:cubicBezTo>
                      <a:cubicBezTo>
                        <a:pt x="1234440" y="319367"/>
                        <a:pt x="1142327" y="411480"/>
                        <a:pt x="1028700" y="411480"/>
                      </a:cubicBezTo>
                      <a:lnTo>
                        <a:pt x="412938" y="411480"/>
                      </a:lnTo>
                      <a:lnTo>
                        <a:pt x="412938" y="1029378"/>
                      </a:lnTo>
                      <a:cubicBezTo>
                        <a:pt x="412938" y="1143005"/>
                        <a:pt x="320825" y="1235118"/>
                        <a:pt x="207198" y="1235118"/>
                      </a:cubicBezTo>
                      <a:cubicBezTo>
                        <a:pt x="93571" y="1235118"/>
                        <a:pt x="1458" y="1143005"/>
                        <a:pt x="1458" y="1029378"/>
                      </a:cubicBezTo>
                      <a:lnTo>
                        <a:pt x="0" y="205740"/>
                      </a:lnTo>
                      <a:cubicBezTo>
                        <a:pt x="0" y="92113"/>
                        <a:pt x="92113" y="0"/>
                        <a:pt x="205740" y="0"/>
                      </a:cubicBezTo>
                      <a:lnTo>
                        <a:pt x="1028700" y="0"/>
                      </a:lnTo>
                      <a:cubicBezTo>
                        <a:pt x="1085514" y="0"/>
                        <a:pt x="1136949" y="23028"/>
                        <a:pt x="1174180" y="60260"/>
                      </a:cubicBezTo>
                      <a:close/>
                    </a:path>
                  </a:pathLst>
                </a:custGeom>
                <a:grpFill/>
                <a:ln w="3175" cmpd="sng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89"/>
                  <a:endParaRPr lang="en-US" dirty="0">
                    <a:solidFill>
                      <a:srgbClr val="676767"/>
                    </a:solidFill>
                    <a:latin typeface="Arial"/>
                  </a:endParaRPr>
                </a:p>
              </p:txBody>
            </p:sp>
            <p:sp>
              <p:nvSpPr>
                <p:cNvPr id="171" name="Rounded Rectangle 170"/>
                <p:cNvSpPr/>
                <p:nvPr/>
              </p:nvSpPr>
              <p:spPr>
                <a:xfrm rot="6107709" flipV="1">
                  <a:off x="5336200" y="2106594"/>
                  <a:ext cx="1714722" cy="318502"/>
                </a:xfrm>
                <a:prstGeom prst="roundRect">
                  <a:avLst>
                    <a:gd name="adj" fmla="val 33501"/>
                  </a:avLst>
                </a:prstGeom>
                <a:grpFill/>
                <a:ln w="3175" cmpd="sng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89"/>
                  <a:endParaRPr lang="en-US" dirty="0">
                    <a:solidFill>
                      <a:srgbClr val="676767"/>
                    </a:solidFill>
                    <a:latin typeface="Arial"/>
                  </a:endParaRPr>
                </a:p>
              </p:txBody>
            </p:sp>
            <p:sp>
              <p:nvSpPr>
                <p:cNvPr id="172" name="Rounded Rectangle 100"/>
                <p:cNvSpPr/>
                <p:nvPr/>
              </p:nvSpPr>
              <p:spPr>
                <a:xfrm rot="2700000" flipH="1">
                  <a:off x="6407320" y="1628418"/>
                  <a:ext cx="1234440" cy="1235118"/>
                </a:xfrm>
                <a:custGeom>
                  <a:avLst/>
                  <a:gdLst>
                    <a:gd name="connsiteX0" fmla="*/ 1174180 w 1234440"/>
                    <a:gd name="connsiteY0" fmla="*/ 60260 h 1235118"/>
                    <a:gd name="connsiteX1" fmla="*/ 1234440 w 1234440"/>
                    <a:gd name="connsiteY1" fmla="*/ 205740 h 1235118"/>
                    <a:gd name="connsiteX2" fmla="*/ 1028700 w 1234440"/>
                    <a:gd name="connsiteY2" fmla="*/ 411480 h 1235118"/>
                    <a:gd name="connsiteX3" fmla="*/ 412938 w 1234440"/>
                    <a:gd name="connsiteY3" fmla="*/ 411480 h 1235118"/>
                    <a:gd name="connsiteX4" fmla="*/ 412938 w 1234440"/>
                    <a:gd name="connsiteY4" fmla="*/ 1029378 h 1235118"/>
                    <a:gd name="connsiteX5" fmla="*/ 207198 w 1234440"/>
                    <a:gd name="connsiteY5" fmla="*/ 1235118 h 1235118"/>
                    <a:gd name="connsiteX6" fmla="*/ 1458 w 1234440"/>
                    <a:gd name="connsiteY6" fmla="*/ 1029378 h 1235118"/>
                    <a:gd name="connsiteX7" fmla="*/ 0 w 1234440"/>
                    <a:gd name="connsiteY7" fmla="*/ 205740 h 1235118"/>
                    <a:gd name="connsiteX8" fmla="*/ 205740 w 1234440"/>
                    <a:gd name="connsiteY8" fmla="*/ 0 h 1235118"/>
                    <a:gd name="connsiteX9" fmla="*/ 1028700 w 1234440"/>
                    <a:gd name="connsiteY9" fmla="*/ 0 h 1235118"/>
                    <a:gd name="connsiteX10" fmla="*/ 1174180 w 1234440"/>
                    <a:gd name="connsiteY10" fmla="*/ 60260 h 1235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34440" h="1235118">
                      <a:moveTo>
                        <a:pt x="1174180" y="60260"/>
                      </a:moveTo>
                      <a:cubicBezTo>
                        <a:pt x="1211412" y="97491"/>
                        <a:pt x="1234440" y="148926"/>
                        <a:pt x="1234440" y="205740"/>
                      </a:cubicBezTo>
                      <a:cubicBezTo>
                        <a:pt x="1234440" y="319367"/>
                        <a:pt x="1142327" y="411480"/>
                        <a:pt x="1028700" y="411480"/>
                      </a:cubicBezTo>
                      <a:lnTo>
                        <a:pt x="412938" y="411480"/>
                      </a:lnTo>
                      <a:lnTo>
                        <a:pt x="412938" y="1029378"/>
                      </a:lnTo>
                      <a:cubicBezTo>
                        <a:pt x="412938" y="1143005"/>
                        <a:pt x="320825" y="1235118"/>
                        <a:pt x="207198" y="1235118"/>
                      </a:cubicBezTo>
                      <a:cubicBezTo>
                        <a:pt x="93571" y="1235118"/>
                        <a:pt x="1458" y="1143005"/>
                        <a:pt x="1458" y="1029378"/>
                      </a:cubicBezTo>
                      <a:lnTo>
                        <a:pt x="0" y="205740"/>
                      </a:lnTo>
                      <a:cubicBezTo>
                        <a:pt x="0" y="92113"/>
                        <a:pt x="92113" y="0"/>
                        <a:pt x="205740" y="0"/>
                      </a:cubicBezTo>
                      <a:lnTo>
                        <a:pt x="1028700" y="0"/>
                      </a:lnTo>
                      <a:cubicBezTo>
                        <a:pt x="1085514" y="0"/>
                        <a:pt x="1136949" y="23028"/>
                        <a:pt x="1174180" y="60260"/>
                      </a:cubicBezTo>
                      <a:close/>
                    </a:path>
                  </a:pathLst>
                </a:custGeom>
                <a:grpFill/>
                <a:ln w="3175" cmpd="sng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89"/>
                  <a:endParaRPr lang="en-US" dirty="0">
                    <a:solidFill>
                      <a:srgbClr val="676767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67" name="TextBox 166"/>
            <p:cNvSpPr txBox="1"/>
            <p:nvPr/>
          </p:nvSpPr>
          <p:spPr>
            <a:xfrm>
              <a:off x="6622303" y="3271931"/>
              <a:ext cx="530911" cy="20005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defTabSz="685749">
                <a:defRPr/>
              </a:pPr>
              <a:r>
                <a:rPr lang="en-US" sz="700" b="1" dirty="0">
                  <a:solidFill>
                    <a:srgbClr val="214794">
                      <a:lumMod val="50000"/>
                    </a:srgbClr>
                  </a:solidFill>
                  <a:latin typeface="Arial"/>
                  <a:cs typeface="+mn-cs"/>
                </a:rPr>
                <a:t>Installer</a:t>
              </a:r>
            </a:p>
          </p:txBody>
        </p:sp>
      </p:grpSp>
      <p:pic>
        <p:nvPicPr>
          <p:cNvPr id="175" name="Picture 1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4"/>
          <a:stretch/>
        </p:blipFill>
        <p:spPr>
          <a:xfrm>
            <a:off x="7396850" y="4369474"/>
            <a:ext cx="593520" cy="567882"/>
          </a:xfrm>
          <a:prstGeom prst="rect">
            <a:avLst/>
          </a:prstGeom>
          <a:effectLst/>
        </p:spPr>
      </p:pic>
      <p:pic>
        <p:nvPicPr>
          <p:cNvPr id="177" name="Picture 4" descr="http://linuxcon2012-addvin.rhcloud.com/pics/redh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1" y="3385614"/>
            <a:ext cx="491918" cy="5296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 descr="http://linuxcon2012-addvin.rhcloud.com/pics/redh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54" y="3374221"/>
            <a:ext cx="491918" cy="5296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 descr="http://linuxcon2012-addvin.rhcloud.com/pics/redh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40" y="3385614"/>
            <a:ext cx="491918" cy="5296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94" y="4240764"/>
            <a:ext cx="438816" cy="2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Intel NFV Quick Start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10" y="882650"/>
            <a:ext cx="5664200" cy="337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467" y="4396085"/>
            <a:ext cx="773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www.cisco.com</a:t>
            </a:r>
            <a:r>
              <a:rPr lang="en-US" sz="1200" dirty="0"/>
              <a:t>/c/dam/</a:t>
            </a:r>
            <a:r>
              <a:rPr lang="en-US" sz="1200" dirty="0" err="1"/>
              <a:t>en</a:t>
            </a:r>
            <a:r>
              <a:rPr lang="en-US" sz="1200" dirty="0"/>
              <a:t>/us/solutions/collateral/service-provider/network-functions-virtualization-</a:t>
            </a:r>
            <a:r>
              <a:rPr lang="en-US" sz="1200" dirty="0" err="1"/>
              <a:t>nfv</a:t>
            </a:r>
            <a:r>
              <a:rPr lang="en-US" sz="1200" dirty="0"/>
              <a:t>-infrastructure/cisco-intel-</a:t>
            </a:r>
            <a:r>
              <a:rPr lang="en-US" sz="1200" dirty="0" err="1"/>
              <a:t>nfv</a:t>
            </a:r>
            <a:r>
              <a:rPr lang="en-US" sz="1200" dirty="0"/>
              <a:t>-quick-</a:t>
            </a:r>
            <a:r>
              <a:rPr lang="en-US" sz="1200" dirty="0" err="1"/>
              <a:t>start.pdf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56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45488" cy="731837"/>
          </a:xfrm>
        </p:spPr>
        <p:txBody>
          <a:bodyPr anchor="t"/>
          <a:lstStyle/>
          <a:p>
            <a:r>
              <a:rPr lang="en-GB" sz="2800" dirty="0" smtClean="0"/>
              <a:t>Cisco NFV Infrastructure</a:t>
            </a:r>
            <a:br>
              <a:rPr lang="en-GB" sz="2800" dirty="0" smtClean="0"/>
            </a:br>
            <a:r>
              <a:rPr lang="en-GB" sz="2400" dirty="0"/>
              <a:t>C</a:t>
            </a:r>
            <a:r>
              <a:rPr lang="en-GB" sz="2400" dirty="0" smtClean="0"/>
              <a:t>omponents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1720515" y="1142234"/>
            <a:ext cx="6809874" cy="1063083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1720515" y="2271787"/>
            <a:ext cx="6809874" cy="1063083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1720515" y="3401340"/>
            <a:ext cx="6809874" cy="1063083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589547" y="1142234"/>
            <a:ext cx="1144918" cy="1063083"/>
          </a:xfrm>
          <a:prstGeom prst="rect">
            <a:avLst/>
          </a:pr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9547" y="2271787"/>
            <a:ext cx="1144918" cy="1063083"/>
          </a:xfrm>
          <a:prstGeom prst="rect">
            <a:avLst/>
          </a:prstGeom>
          <a:gradFill rotWithShape="1">
            <a:gsLst>
              <a:gs pos="0">
                <a:srgbClr val="0F688A"/>
              </a:gs>
              <a:gs pos="50000">
                <a:srgbClr val="2595C3"/>
              </a:gs>
              <a:gs pos="100000">
                <a:srgbClr val="31C0F7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9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9547" y="3401340"/>
            <a:ext cx="1144918" cy="1063083"/>
          </a:xfrm>
          <a:prstGeom prst="rect">
            <a:avLst/>
          </a:prstGeom>
          <a:gradFill>
            <a:gsLst>
              <a:gs pos="13000">
                <a:srgbClr val="46477A"/>
              </a:gs>
              <a:gs pos="99000">
                <a:srgbClr val="6466AB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924044" y="1244767"/>
            <a:ext cx="4681293" cy="85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rtlCol="0" anchor="ctr" anchorCtr="0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algn="l"/>
            <a:r>
              <a:rPr lang="en-GB" sz="160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High Scalable and High Available</a:t>
            </a:r>
            <a:br>
              <a:rPr lang="en-GB" sz="160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60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Carrier Grade design</a:t>
            </a:r>
          </a:p>
          <a:p>
            <a:pPr marL="6350" algn="l"/>
            <a:r>
              <a:rPr lang="en-GB" sz="11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Cisco </a:t>
            </a:r>
            <a:r>
              <a:rPr lang="en-GB" sz="11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Nexus, Cisco UCS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4044" y="2387767"/>
            <a:ext cx="4681293" cy="85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rtlCol="0" anchor="ctr" anchorCtr="0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algn="l"/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Based on Open Standards</a:t>
            </a:r>
          </a:p>
          <a:p>
            <a:pPr marL="7938" algn="l"/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Simplified Management and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Operations</a:t>
            </a:r>
          </a:p>
          <a:p>
            <a:pPr marL="7938" algn="l"/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Cisco </a:t>
            </a: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NFV Software for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OpenStack</a:t>
            </a:r>
          </a:p>
          <a:p>
            <a:pPr marL="7938" algn="l"/>
            <a:r>
              <a:rPr lang="en-GB" sz="11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(incl</a:t>
            </a:r>
            <a:r>
              <a:rPr lang="en-GB" sz="11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.: OSP, CEPH, </a:t>
            </a:r>
            <a:r>
              <a:rPr lang="en-GB" sz="11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RHEL </a:t>
            </a:r>
            <a:r>
              <a:rPr lang="en-GB" sz="11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(Red Hat), KVM)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24044" y="3507119"/>
            <a:ext cx="4681293" cy="85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rtlCol="0" anchor="ctr" anchorCtr="0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algn="l"/>
            <a:r>
              <a:rPr lang="en-GB" sz="1600" dirty="0">
                <a:solidFill>
                  <a:srgbClr val="6466AB"/>
                </a:solidFill>
                <a:latin typeface="Arial" charset="0"/>
                <a:ea typeface="ＭＳ Ｐゴシック" charset="0"/>
                <a:cs typeface="ＭＳ Ｐゴシック" charset="0"/>
              </a:rPr>
              <a:t>Designed for High performance</a:t>
            </a:r>
          </a:p>
          <a:p>
            <a:pPr marL="7938" algn="l"/>
            <a:r>
              <a:rPr lang="en-GB" sz="1600" dirty="0">
                <a:solidFill>
                  <a:srgbClr val="6466AB"/>
                </a:solidFill>
                <a:latin typeface="Arial" charset="0"/>
                <a:ea typeface="ＭＳ Ｐゴシック" charset="0"/>
                <a:cs typeface="ＭＳ Ｐゴシック" charset="0"/>
              </a:rPr>
              <a:t>Modular and </a:t>
            </a:r>
            <a:r>
              <a:rPr lang="en-GB" sz="1600" dirty="0" smtClean="0">
                <a:solidFill>
                  <a:srgbClr val="6466AB"/>
                </a:solidFill>
                <a:latin typeface="Arial" charset="0"/>
                <a:ea typeface="ＭＳ Ｐゴシック" charset="0"/>
                <a:cs typeface="ＭＳ Ｐゴシック" charset="0"/>
              </a:rPr>
              <a:t>Validated</a:t>
            </a:r>
          </a:p>
          <a:p>
            <a:pPr marL="7938" algn="l"/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Cisco </a:t>
            </a: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SDN Controller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04771" y="2547257"/>
            <a:ext cx="690976" cy="528472"/>
            <a:chOff x="5770819" y="2652308"/>
            <a:chExt cx="1230103" cy="940808"/>
          </a:xfrm>
          <a:solidFill>
            <a:schemeClr val="accent1">
              <a:lumMod val="50000"/>
            </a:schemeClr>
          </a:solidFill>
        </p:grpSpPr>
        <p:sp>
          <p:nvSpPr>
            <p:cNvPr id="46" name="Oval 3"/>
            <p:cNvSpPr/>
            <p:nvPr/>
          </p:nvSpPr>
          <p:spPr>
            <a:xfrm>
              <a:off x="5770819" y="2652308"/>
              <a:ext cx="1230103" cy="745897"/>
            </a:xfrm>
            <a:custGeom>
              <a:avLst/>
              <a:gdLst>
                <a:gd name="connsiteX0" fmla="*/ 2886508 w 4960509"/>
                <a:gd name="connsiteY0" fmla="*/ 447 h 3007901"/>
                <a:gd name="connsiteX1" fmla="*/ 2978158 w 4960509"/>
                <a:gd name="connsiteY1" fmla="*/ 1623 h 3007901"/>
                <a:gd name="connsiteX2" fmla="*/ 4057503 w 4960509"/>
                <a:gd name="connsiteY2" fmla="*/ 1288613 h 3007901"/>
                <a:gd name="connsiteX3" fmla="*/ 4057470 w 4960509"/>
                <a:gd name="connsiteY3" fmla="*/ 1289069 h 3007901"/>
                <a:gd name="connsiteX4" fmla="*/ 4085042 w 4960509"/>
                <a:gd name="connsiteY4" fmla="*/ 1286140 h 3007901"/>
                <a:gd name="connsiteX5" fmla="*/ 4443811 w 4960509"/>
                <a:gd name="connsiteY5" fmla="*/ 1669054 h 3007901"/>
                <a:gd name="connsiteX6" fmla="*/ 4443148 w 4960509"/>
                <a:gd name="connsiteY6" fmla="*/ 1675295 h 3007901"/>
                <a:gd name="connsiteX7" fmla="*/ 4448481 w 4960509"/>
                <a:gd name="connsiteY7" fmla="*/ 1675832 h 3007901"/>
                <a:gd name="connsiteX8" fmla="*/ 4960509 w 4960509"/>
                <a:gd name="connsiteY8" fmla="*/ 2304070 h 3007901"/>
                <a:gd name="connsiteX9" fmla="*/ 4121261 w 4960509"/>
                <a:gd name="connsiteY9" fmla="*/ 3003284 h 3007901"/>
                <a:gd name="connsiteX10" fmla="*/ 3994691 w 4960509"/>
                <a:gd name="connsiteY10" fmla="*/ 3003457 h 3007901"/>
                <a:gd name="connsiteX11" fmla="*/ 3993076 w 4960509"/>
                <a:gd name="connsiteY11" fmla="*/ 3003282 h 3007901"/>
                <a:gd name="connsiteX12" fmla="*/ 1512589 w 4960509"/>
                <a:gd name="connsiteY12" fmla="*/ 3005952 h 3007901"/>
                <a:gd name="connsiteX13" fmla="*/ 944501 w 4960509"/>
                <a:gd name="connsiteY13" fmla="*/ 3003282 h 3007901"/>
                <a:gd name="connsiteX14" fmla="*/ 820536 w 4960509"/>
                <a:gd name="connsiteY14" fmla="*/ 3007901 h 3007901"/>
                <a:gd name="connsiteX15" fmla="*/ 677 w 4960509"/>
                <a:gd name="connsiteY15" fmla="*/ 2131915 h 3007901"/>
                <a:gd name="connsiteX16" fmla="*/ 754982 w 4960509"/>
                <a:gd name="connsiteY16" fmla="*/ 1286965 h 3007901"/>
                <a:gd name="connsiteX17" fmla="*/ 867671 w 4960509"/>
                <a:gd name="connsiteY17" fmla="*/ 1281235 h 3007901"/>
                <a:gd name="connsiteX18" fmla="*/ 866667 w 4960509"/>
                <a:gd name="connsiteY18" fmla="*/ 1190082 h 3007901"/>
                <a:gd name="connsiteX19" fmla="*/ 1487471 w 4960509"/>
                <a:gd name="connsiteY19" fmla="*/ 617750 h 3007901"/>
                <a:gd name="connsiteX20" fmla="*/ 1796724 w 4960509"/>
                <a:gd name="connsiteY20" fmla="*/ 674017 h 3007901"/>
                <a:gd name="connsiteX21" fmla="*/ 1866377 w 4960509"/>
                <a:gd name="connsiteY21" fmla="*/ 711580 h 3007901"/>
                <a:gd name="connsiteX22" fmla="*/ 1873744 w 4960509"/>
                <a:gd name="connsiteY22" fmla="*/ 646626 h 3007901"/>
                <a:gd name="connsiteX23" fmla="*/ 2886508 w 4960509"/>
                <a:gd name="connsiteY23" fmla="*/ 447 h 3007901"/>
                <a:gd name="connsiteX0" fmla="*/ 2886508 w 4960509"/>
                <a:gd name="connsiteY0" fmla="*/ 447 h 3007901"/>
                <a:gd name="connsiteX1" fmla="*/ 2978158 w 4960509"/>
                <a:gd name="connsiteY1" fmla="*/ 1623 h 3007901"/>
                <a:gd name="connsiteX2" fmla="*/ 4057503 w 4960509"/>
                <a:gd name="connsiteY2" fmla="*/ 1288613 h 3007901"/>
                <a:gd name="connsiteX3" fmla="*/ 4057470 w 4960509"/>
                <a:gd name="connsiteY3" fmla="*/ 1289069 h 3007901"/>
                <a:gd name="connsiteX4" fmla="*/ 4085042 w 4960509"/>
                <a:gd name="connsiteY4" fmla="*/ 1286140 h 3007901"/>
                <a:gd name="connsiteX5" fmla="*/ 4443811 w 4960509"/>
                <a:gd name="connsiteY5" fmla="*/ 1669054 h 3007901"/>
                <a:gd name="connsiteX6" fmla="*/ 4443148 w 4960509"/>
                <a:gd name="connsiteY6" fmla="*/ 1675295 h 3007901"/>
                <a:gd name="connsiteX7" fmla="*/ 4448481 w 4960509"/>
                <a:gd name="connsiteY7" fmla="*/ 1675832 h 3007901"/>
                <a:gd name="connsiteX8" fmla="*/ 4960509 w 4960509"/>
                <a:gd name="connsiteY8" fmla="*/ 2304070 h 3007901"/>
                <a:gd name="connsiteX9" fmla="*/ 4121261 w 4960509"/>
                <a:gd name="connsiteY9" fmla="*/ 3003284 h 3007901"/>
                <a:gd name="connsiteX10" fmla="*/ 3994691 w 4960509"/>
                <a:gd name="connsiteY10" fmla="*/ 3003457 h 3007901"/>
                <a:gd name="connsiteX11" fmla="*/ 3993076 w 4960509"/>
                <a:gd name="connsiteY11" fmla="*/ 3003282 h 3007901"/>
                <a:gd name="connsiteX12" fmla="*/ 3366596 w 4960509"/>
                <a:gd name="connsiteY12" fmla="*/ 2994980 h 3007901"/>
                <a:gd name="connsiteX13" fmla="*/ 1512589 w 4960509"/>
                <a:gd name="connsiteY13" fmla="*/ 3005952 h 3007901"/>
                <a:gd name="connsiteX14" fmla="*/ 944501 w 4960509"/>
                <a:gd name="connsiteY14" fmla="*/ 3003282 h 3007901"/>
                <a:gd name="connsiteX15" fmla="*/ 820536 w 4960509"/>
                <a:gd name="connsiteY15" fmla="*/ 3007901 h 3007901"/>
                <a:gd name="connsiteX16" fmla="*/ 677 w 4960509"/>
                <a:gd name="connsiteY16" fmla="*/ 2131915 h 3007901"/>
                <a:gd name="connsiteX17" fmla="*/ 754982 w 4960509"/>
                <a:gd name="connsiteY17" fmla="*/ 1286965 h 3007901"/>
                <a:gd name="connsiteX18" fmla="*/ 867671 w 4960509"/>
                <a:gd name="connsiteY18" fmla="*/ 1281235 h 3007901"/>
                <a:gd name="connsiteX19" fmla="*/ 866667 w 4960509"/>
                <a:gd name="connsiteY19" fmla="*/ 1190082 h 3007901"/>
                <a:gd name="connsiteX20" fmla="*/ 1487471 w 4960509"/>
                <a:gd name="connsiteY20" fmla="*/ 617750 h 3007901"/>
                <a:gd name="connsiteX21" fmla="*/ 1796724 w 4960509"/>
                <a:gd name="connsiteY21" fmla="*/ 674017 h 3007901"/>
                <a:gd name="connsiteX22" fmla="*/ 1866377 w 4960509"/>
                <a:gd name="connsiteY22" fmla="*/ 711580 h 3007901"/>
                <a:gd name="connsiteX23" fmla="*/ 1873744 w 4960509"/>
                <a:gd name="connsiteY23" fmla="*/ 646626 h 3007901"/>
                <a:gd name="connsiteX24" fmla="*/ 2886508 w 4960509"/>
                <a:gd name="connsiteY24" fmla="*/ 447 h 3007901"/>
                <a:gd name="connsiteX0" fmla="*/ 2886508 w 4960509"/>
                <a:gd name="connsiteY0" fmla="*/ 447 h 3007901"/>
                <a:gd name="connsiteX1" fmla="*/ 2978158 w 4960509"/>
                <a:gd name="connsiteY1" fmla="*/ 1623 h 3007901"/>
                <a:gd name="connsiteX2" fmla="*/ 4057503 w 4960509"/>
                <a:gd name="connsiteY2" fmla="*/ 1288613 h 3007901"/>
                <a:gd name="connsiteX3" fmla="*/ 4057470 w 4960509"/>
                <a:gd name="connsiteY3" fmla="*/ 1289069 h 3007901"/>
                <a:gd name="connsiteX4" fmla="*/ 4085042 w 4960509"/>
                <a:gd name="connsiteY4" fmla="*/ 1286140 h 3007901"/>
                <a:gd name="connsiteX5" fmla="*/ 4443811 w 4960509"/>
                <a:gd name="connsiteY5" fmla="*/ 1669054 h 3007901"/>
                <a:gd name="connsiteX6" fmla="*/ 4443148 w 4960509"/>
                <a:gd name="connsiteY6" fmla="*/ 1675295 h 3007901"/>
                <a:gd name="connsiteX7" fmla="*/ 4448481 w 4960509"/>
                <a:gd name="connsiteY7" fmla="*/ 1675832 h 3007901"/>
                <a:gd name="connsiteX8" fmla="*/ 4960509 w 4960509"/>
                <a:gd name="connsiteY8" fmla="*/ 2304070 h 3007901"/>
                <a:gd name="connsiteX9" fmla="*/ 4121261 w 4960509"/>
                <a:gd name="connsiteY9" fmla="*/ 3003284 h 3007901"/>
                <a:gd name="connsiteX10" fmla="*/ 3994691 w 4960509"/>
                <a:gd name="connsiteY10" fmla="*/ 3003457 h 3007901"/>
                <a:gd name="connsiteX11" fmla="*/ 3993076 w 4960509"/>
                <a:gd name="connsiteY11" fmla="*/ 3003282 h 3007901"/>
                <a:gd name="connsiteX12" fmla="*/ 3366596 w 4960509"/>
                <a:gd name="connsiteY12" fmla="*/ 2994980 h 3007901"/>
                <a:gd name="connsiteX13" fmla="*/ 1512589 w 4960509"/>
                <a:gd name="connsiteY13" fmla="*/ 3005952 h 3007901"/>
                <a:gd name="connsiteX14" fmla="*/ 944501 w 4960509"/>
                <a:gd name="connsiteY14" fmla="*/ 3003282 h 3007901"/>
                <a:gd name="connsiteX15" fmla="*/ 820536 w 4960509"/>
                <a:gd name="connsiteY15" fmla="*/ 3007901 h 3007901"/>
                <a:gd name="connsiteX16" fmla="*/ 677 w 4960509"/>
                <a:gd name="connsiteY16" fmla="*/ 2131915 h 3007901"/>
                <a:gd name="connsiteX17" fmla="*/ 754982 w 4960509"/>
                <a:gd name="connsiteY17" fmla="*/ 1286965 h 3007901"/>
                <a:gd name="connsiteX18" fmla="*/ 867671 w 4960509"/>
                <a:gd name="connsiteY18" fmla="*/ 1281235 h 3007901"/>
                <a:gd name="connsiteX19" fmla="*/ 866667 w 4960509"/>
                <a:gd name="connsiteY19" fmla="*/ 1190082 h 3007901"/>
                <a:gd name="connsiteX20" fmla="*/ 1487471 w 4960509"/>
                <a:gd name="connsiteY20" fmla="*/ 617750 h 3007901"/>
                <a:gd name="connsiteX21" fmla="*/ 1796724 w 4960509"/>
                <a:gd name="connsiteY21" fmla="*/ 674017 h 3007901"/>
                <a:gd name="connsiteX22" fmla="*/ 1866377 w 4960509"/>
                <a:gd name="connsiteY22" fmla="*/ 711580 h 3007901"/>
                <a:gd name="connsiteX23" fmla="*/ 1873744 w 4960509"/>
                <a:gd name="connsiteY23" fmla="*/ 646626 h 3007901"/>
                <a:gd name="connsiteX24" fmla="*/ 2886508 w 4960509"/>
                <a:gd name="connsiteY24" fmla="*/ 447 h 3007901"/>
                <a:gd name="connsiteX0" fmla="*/ 1512589 w 4960509"/>
                <a:gd name="connsiteY0" fmla="*/ 3005952 h 3293555"/>
                <a:gd name="connsiteX1" fmla="*/ 944501 w 4960509"/>
                <a:gd name="connsiteY1" fmla="*/ 3003282 h 3293555"/>
                <a:gd name="connsiteX2" fmla="*/ 820536 w 4960509"/>
                <a:gd name="connsiteY2" fmla="*/ 3007901 h 3293555"/>
                <a:gd name="connsiteX3" fmla="*/ 677 w 4960509"/>
                <a:gd name="connsiteY3" fmla="*/ 2131915 h 3293555"/>
                <a:gd name="connsiteX4" fmla="*/ 754982 w 4960509"/>
                <a:gd name="connsiteY4" fmla="*/ 1286965 h 3293555"/>
                <a:gd name="connsiteX5" fmla="*/ 867671 w 4960509"/>
                <a:gd name="connsiteY5" fmla="*/ 1281235 h 3293555"/>
                <a:gd name="connsiteX6" fmla="*/ 866667 w 4960509"/>
                <a:gd name="connsiteY6" fmla="*/ 1190082 h 3293555"/>
                <a:gd name="connsiteX7" fmla="*/ 1487471 w 4960509"/>
                <a:gd name="connsiteY7" fmla="*/ 617750 h 3293555"/>
                <a:gd name="connsiteX8" fmla="*/ 1796724 w 4960509"/>
                <a:gd name="connsiteY8" fmla="*/ 674017 h 3293555"/>
                <a:gd name="connsiteX9" fmla="*/ 1866377 w 4960509"/>
                <a:gd name="connsiteY9" fmla="*/ 711580 h 3293555"/>
                <a:gd name="connsiteX10" fmla="*/ 1873744 w 4960509"/>
                <a:gd name="connsiteY10" fmla="*/ 646626 h 3293555"/>
                <a:gd name="connsiteX11" fmla="*/ 2886508 w 4960509"/>
                <a:gd name="connsiteY11" fmla="*/ 447 h 3293555"/>
                <a:gd name="connsiteX12" fmla="*/ 2978158 w 4960509"/>
                <a:gd name="connsiteY12" fmla="*/ 1623 h 3293555"/>
                <a:gd name="connsiteX13" fmla="*/ 4057503 w 4960509"/>
                <a:gd name="connsiteY13" fmla="*/ 1288613 h 3293555"/>
                <a:gd name="connsiteX14" fmla="*/ 4057470 w 4960509"/>
                <a:gd name="connsiteY14" fmla="*/ 1289069 h 3293555"/>
                <a:gd name="connsiteX15" fmla="*/ 4085042 w 4960509"/>
                <a:gd name="connsiteY15" fmla="*/ 1286140 h 3293555"/>
                <a:gd name="connsiteX16" fmla="*/ 4443811 w 4960509"/>
                <a:gd name="connsiteY16" fmla="*/ 1669054 h 3293555"/>
                <a:gd name="connsiteX17" fmla="*/ 4443148 w 4960509"/>
                <a:gd name="connsiteY17" fmla="*/ 1675295 h 3293555"/>
                <a:gd name="connsiteX18" fmla="*/ 4448481 w 4960509"/>
                <a:gd name="connsiteY18" fmla="*/ 1675832 h 3293555"/>
                <a:gd name="connsiteX19" fmla="*/ 4960509 w 4960509"/>
                <a:gd name="connsiteY19" fmla="*/ 2304070 h 3293555"/>
                <a:gd name="connsiteX20" fmla="*/ 4121261 w 4960509"/>
                <a:gd name="connsiteY20" fmla="*/ 3003284 h 3293555"/>
                <a:gd name="connsiteX21" fmla="*/ 3994691 w 4960509"/>
                <a:gd name="connsiteY21" fmla="*/ 3003457 h 3293555"/>
                <a:gd name="connsiteX22" fmla="*/ 3993076 w 4960509"/>
                <a:gd name="connsiteY22" fmla="*/ 3003282 h 3293555"/>
                <a:gd name="connsiteX23" fmla="*/ 3665171 w 4960509"/>
                <a:gd name="connsiteY23" fmla="*/ 3293555 h 3293555"/>
                <a:gd name="connsiteX0" fmla="*/ 1512589 w 4960509"/>
                <a:gd name="connsiteY0" fmla="*/ 3005952 h 3085111"/>
                <a:gd name="connsiteX1" fmla="*/ 944501 w 4960509"/>
                <a:gd name="connsiteY1" fmla="*/ 3003282 h 3085111"/>
                <a:gd name="connsiteX2" fmla="*/ 820536 w 4960509"/>
                <a:gd name="connsiteY2" fmla="*/ 3007901 h 3085111"/>
                <a:gd name="connsiteX3" fmla="*/ 677 w 4960509"/>
                <a:gd name="connsiteY3" fmla="*/ 2131915 h 3085111"/>
                <a:gd name="connsiteX4" fmla="*/ 754982 w 4960509"/>
                <a:gd name="connsiteY4" fmla="*/ 1286965 h 3085111"/>
                <a:gd name="connsiteX5" fmla="*/ 867671 w 4960509"/>
                <a:gd name="connsiteY5" fmla="*/ 1281235 h 3085111"/>
                <a:gd name="connsiteX6" fmla="*/ 866667 w 4960509"/>
                <a:gd name="connsiteY6" fmla="*/ 1190082 h 3085111"/>
                <a:gd name="connsiteX7" fmla="*/ 1487471 w 4960509"/>
                <a:gd name="connsiteY7" fmla="*/ 617750 h 3085111"/>
                <a:gd name="connsiteX8" fmla="*/ 1796724 w 4960509"/>
                <a:gd name="connsiteY8" fmla="*/ 674017 h 3085111"/>
                <a:gd name="connsiteX9" fmla="*/ 1866377 w 4960509"/>
                <a:gd name="connsiteY9" fmla="*/ 711580 h 3085111"/>
                <a:gd name="connsiteX10" fmla="*/ 1873744 w 4960509"/>
                <a:gd name="connsiteY10" fmla="*/ 646626 h 3085111"/>
                <a:gd name="connsiteX11" fmla="*/ 2886508 w 4960509"/>
                <a:gd name="connsiteY11" fmla="*/ 447 h 3085111"/>
                <a:gd name="connsiteX12" fmla="*/ 2978158 w 4960509"/>
                <a:gd name="connsiteY12" fmla="*/ 1623 h 3085111"/>
                <a:gd name="connsiteX13" fmla="*/ 4057503 w 4960509"/>
                <a:gd name="connsiteY13" fmla="*/ 1288613 h 3085111"/>
                <a:gd name="connsiteX14" fmla="*/ 4057470 w 4960509"/>
                <a:gd name="connsiteY14" fmla="*/ 1289069 h 3085111"/>
                <a:gd name="connsiteX15" fmla="*/ 4085042 w 4960509"/>
                <a:gd name="connsiteY15" fmla="*/ 1286140 h 3085111"/>
                <a:gd name="connsiteX16" fmla="*/ 4443811 w 4960509"/>
                <a:gd name="connsiteY16" fmla="*/ 1669054 h 3085111"/>
                <a:gd name="connsiteX17" fmla="*/ 4443148 w 4960509"/>
                <a:gd name="connsiteY17" fmla="*/ 1675295 h 3085111"/>
                <a:gd name="connsiteX18" fmla="*/ 4448481 w 4960509"/>
                <a:gd name="connsiteY18" fmla="*/ 1675832 h 3085111"/>
                <a:gd name="connsiteX19" fmla="*/ 4960509 w 4960509"/>
                <a:gd name="connsiteY19" fmla="*/ 2304070 h 3085111"/>
                <a:gd name="connsiteX20" fmla="*/ 4121261 w 4960509"/>
                <a:gd name="connsiteY20" fmla="*/ 3003284 h 3085111"/>
                <a:gd name="connsiteX21" fmla="*/ 3994691 w 4960509"/>
                <a:gd name="connsiteY21" fmla="*/ 3003457 h 3085111"/>
                <a:gd name="connsiteX22" fmla="*/ 3993076 w 4960509"/>
                <a:gd name="connsiteY22" fmla="*/ 3003282 h 3085111"/>
                <a:gd name="connsiteX23" fmla="*/ 3467701 w 4960509"/>
                <a:gd name="connsiteY23" fmla="*/ 3085111 h 3085111"/>
                <a:gd name="connsiteX0" fmla="*/ 1512589 w 4960509"/>
                <a:gd name="connsiteY0" fmla="*/ 3005952 h 3085111"/>
                <a:gd name="connsiteX1" fmla="*/ 944501 w 4960509"/>
                <a:gd name="connsiteY1" fmla="*/ 3003282 h 3085111"/>
                <a:gd name="connsiteX2" fmla="*/ 820536 w 4960509"/>
                <a:gd name="connsiteY2" fmla="*/ 3007901 h 3085111"/>
                <a:gd name="connsiteX3" fmla="*/ 677 w 4960509"/>
                <a:gd name="connsiteY3" fmla="*/ 2131915 h 3085111"/>
                <a:gd name="connsiteX4" fmla="*/ 754982 w 4960509"/>
                <a:gd name="connsiteY4" fmla="*/ 1286965 h 3085111"/>
                <a:gd name="connsiteX5" fmla="*/ 867671 w 4960509"/>
                <a:gd name="connsiteY5" fmla="*/ 1281235 h 3085111"/>
                <a:gd name="connsiteX6" fmla="*/ 866667 w 4960509"/>
                <a:gd name="connsiteY6" fmla="*/ 1190082 h 3085111"/>
                <a:gd name="connsiteX7" fmla="*/ 1487471 w 4960509"/>
                <a:gd name="connsiteY7" fmla="*/ 617750 h 3085111"/>
                <a:gd name="connsiteX8" fmla="*/ 1796724 w 4960509"/>
                <a:gd name="connsiteY8" fmla="*/ 674017 h 3085111"/>
                <a:gd name="connsiteX9" fmla="*/ 1866377 w 4960509"/>
                <a:gd name="connsiteY9" fmla="*/ 711580 h 3085111"/>
                <a:gd name="connsiteX10" fmla="*/ 1873744 w 4960509"/>
                <a:gd name="connsiteY10" fmla="*/ 646626 h 3085111"/>
                <a:gd name="connsiteX11" fmla="*/ 2886508 w 4960509"/>
                <a:gd name="connsiteY11" fmla="*/ 447 h 3085111"/>
                <a:gd name="connsiteX12" fmla="*/ 2978158 w 4960509"/>
                <a:gd name="connsiteY12" fmla="*/ 1623 h 3085111"/>
                <a:gd name="connsiteX13" fmla="*/ 4057503 w 4960509"/>
                <a:gd name="connsiteY13" fmla="*/ 1288613 h 3085111"/>
                <a:gd name="connsiteX14" fmla="*/ 4057470 w 4960509"/>
                <a:gd name="connsiteY14" fmla="*/ 1289069 h 3085111"/>
                <a:gd name="connsiteX15" fmla="*/ 4085042 w 4960509"/>
                <a:gd name="connsiteY15" fmla="*/ 1286140 h 3085111"/>
                <a:gd name="connsiteX16" fmla="*/ 4443811 w 4960509"/>
                <a:gd name="connsiteY16" fmla="*/ 1669054 h 3085111"/>
                <a:gd name="connsiteX17" fmla="*/ 4443148 w 4960509"/>
                <a:gd name="connsiteY17" fmla="*/ 1675295 h 3085111"/>
                <a:gd name="connsiteX18" fmla="*/ 4448481 w 4960509"/>
                <a:gd name="connsiteY18" fmla="*/ 1675832 h 3085111"/>
                <a:gd name="connsiteX19" fmla="*/ 4960509 w 4960509"/>
                <a:gd name="connsiteY19" fmla="*/ 2304070 h 3085111"/>
                <a:gd name="connsiteX20" fmla="*/ 4121261 w 4960509"/>
                <a:gd name="connsiteY20" fmla="*/ 3003284 h 3085111"/>
                <a:gd name="connsiteX21" fmla="*/ 3994691 w 4960509"/>
                <a:gd name="connsiteY21" fmla="*/ 3003457 h 3085111"/>
                <a:gd name="connsiteX22" fmla="*/ 3993076 w 4960509"/>
                <a:gd name="connsiteY22" fmla="*/ 3003282 h 3085111"/>
                <a:gd name="connsiteX23" fmla="*/ 3467701 w 4960509"/>
                <a:gd name="connsiteY23" fmla="*/ 3085111 h 3085111"/>
                <a:gd name="connsiteX0" fmla="*/ 1512589 w 4960509"/>
                <a:gd name="connsiteY0" fmla="*/ 3005952 h 3008315"/>
                <a:gd name="connsiteX1" fmla="*/ 944501 w 4960509"/>
                <a:gd name="connsiteY1" fmla="*/ 3003282 h 3008315"/>
                <a:gd name="connsiteX2" fmla="*/ 820536 w 4960509"/>
                <a:gd name="connsiteY2" fmla="*/ 3007901 h 3008315"/>
                <a:gd name="connsiteX3" fmla="*/ 677 w 4960509"/>
                <a:gd name="connsiteY3" fmla="*/ 2131915 h 3008315"/>
                <a:gd name="connsiteX4" fmla="*/ 754982 w 4960509"/>
                <a:gd name="connsiteY4" fmla="*/ 1286965 h 3008315"/>
                <a:gd name="connsiteX5" fmla="*/ 867671 w 4960509"/>
                <a:gd name="connsiteY5" fmla="*/ 1281235 h 3008315"/>
                <a:gd name="connsiteX6" fmla="*/ 866667 w 4960509"/>
                <a:gd name="connsiteY6" fmla="*/ 1190082 h 3008315"/>
                <a:gd name="connsiteX7" fmla="*/ 1487471 w 4960509"/>
                <a:gd name="connsiteY7" fmla="*/ 617750 h 3008315"/>
                <a:gd name="connsiteX8" fmla="*/ 1796724 w 4960509"/>
                <a:gd name="connsiteY8" fmla="*/ 674017 h 3008315"/>
                <a:gd name="connsiteX9" fmla="*/ 1866377 w 4960509"/>
                <a:gd name="connsiteY9" fmla="*/ 711580 h 3008315"/>
                <a:gd name="connsiteX10" fmla="*/ 1873744 w 4960509"/>
                <a:gd name="connsiteY10" fmla="*/ 646626 h 3008315"/>
                <a:gd name="connsiteX11" fmla="*/ 2886508 w 4960509"/>
                <a:gd name="connsiteY11" fmla="*/ 447 h 3008315"/>
                <a:gd name="connsiteX12" fmla="*/ 2978158 w 4960509"/>
                <a:gd name="connsiteY12" fmla="*/ 1623 h 3008315"/>
                <a:gd name="connsiteX13" fmla="*/ 4057503 w 4960509"/>
                <a:gd name="connsiteY13" fmla="*/ 1288613 h 3008315"/>
                <a:gd name="connsiteX14" fmla="*/ 4057470 w 4960509"/>
                <a:gd name="connsiteY14" fmla="*/ 1289069 h 3008315"/>
                <a:gd name="connsiteX15" fmla="*/ 4085042 w 4960509"/>
                <a:gd name="connsiteY15" fmla="*/ 1286140 h 3008315"/>
                <a:gd name="connsiteX16" fmla="*/ 4443811 w 4960509"/>
                <a:gd name="connsiteY16" fmla="*/ 1669054 h 3008315"/>
                <a:gd name="connsiteX17" fmla="*/ 4443148 w 4960509"/>
                <a:gd name="connsiteY17" fmla="*/ 1675295 h 3008315"/>
                <a:gd name="connsiteX18" fmla="*/ 4448481 w 4960509"/>
                <a:gd name="connsiteY18" fmla="*/ 1675832 h 3008315"/>
                <a:gd name="connsiteX19" fmla="*/ 4960509 w 4960509"/>
                <a:gd name="connsiteY19" fmla="*/ 2304070 h 3008315"/>
                <a:gd name="connsiteX20" fmla="*/ 4121261 w 4960509"/>
                <a:gd name="connsiteY20" fmla="*/ 3003284 h 3008315"/>
                <a:gd name="connsiteX21" fmla="*/ 3994691 w 4960509"/>
                <a:gd name="connsiteY21" fmla="*/ 3003457 h 3008315"/>
                <a:gd name="connsiteX22" fmla="*/ 3993076 w 4960509"/>
                <a:gd name="connsiteY22" fmla="*/ 3003282 h 3008315"/>
                <a:gd name="connsiteX23" fmla="*/ 3456733 w 4960509"/>
                <a:gd name="connsiteY23" fmla="*/ 3008315 h 3008315"/>
                <a:gd name="connsiteX0" fmla="*/ 1512589 w 4960509"/>
                <a:gd name="connsiteY0" fmla="*/ 3005952 h 3010810"/>
                <a:gd name="connsiteX1" fmla="*/ 944501 w 4960509"/>
                <a:gd name="connsiteY1" fmla="*/ 3003282 h 3010810"/>
                <a:gd name="connsiteX2" fmla="*/ 820536 w 4960509"/>
                <a:gd name="connsiteY2" fmla="*/ 3007901 h 3010810"/>
                <a:gd name="connsiteX3" fmla="*/ 677 w 4960509"/>
                <a:gd name="connsiteY3" fmla="*/ 2131915 h 3010810"/>
                <a:gd name="connsiteX4" fmla="*/ 754982 w 4960509"/>
                <a:gd name="connsiteY4" fmla="*/ 1286965 h 3010810"/>
                <a:gd name="connsiteX5" fmla="*/ 867671 w 4960509"/>
                <a:gd name="connsiteY5" fmla="*/ 1281235 h 3010810"/>
                <a:gd name="connsiteX6" fmla="*/ 866667 w 4960509"/>
                <a:gd name="connsiteY6" fmla="*/ 1190082 h 3010810"/>
                <a:gd name="connsiteX7" fmla="*/ 1487471 w 4960509"/>
                <a:gd name="connsiteY7" fmla="*/ 617750 h 3010810"/>
                <a:gd name="connsiteX8" fmla="*/ 1796724 w 4960509"/>
                <a:gd name="connsiteY8" fmla="*/ 674017 h 3010810"/>
                <a:gd name="connsiteX9" fmla="*/ 1866377 w 4960509"/>
                <a:gd name="connsiteY9" fmla="*/ 711580 h 3010810"/>
                <a:gd name="connsiteX10" fmla="*/ 1873744 w 4960509"/>
                <a:gd name="connsiteY10" fmla="*/ 646626 h 3010810"/>
                <a:gd name="connsiteX11" fmla="*/ 2886508 w 4960509"/>
                <a:gd name="connsiteY11" fmla="*/ 447 h 3010810"/>
                <a:gd name="connsiteX12" fmla="*/ 2978158 w 4960509"/>
                <a:gd name="connsiteY12" fmla="*/ 1623 h 3010810"/>
                <a:gd name="connsiteX13" fmla="*/ 4057503 w 4960509"/>
                <a:gd name="connsiteY13" fmla="*/ 1288613 h 3010810"/>
                <a:gd name="connsiteX14" fmla="*/ 4057470 w 4960509"/>
                <a:gd name="connsiteY14" fmla="*/ 1289069 h 3010810"/>
                <a:gd name="connsiteX15" fmla="*/ 4085042 w 4960509"/>
                <a:gd name="connsiteY15" fmla="*/ 1286140 h 3010810"/>
                <a:gd name="connsiteX16" fmla="*/ 4443811 w 4960509"/>
                <a:gd name="connsiteY16" fmla="*/ 1669054 h 3010810"/>
                <a:gd name="connsiteX17" fmla="*/ 4443148 w 4960509"/>
                <a:gd name="connsiteY17" fmla="*/ 1675295 h 3010810"/>
                <a:gd name="connsiteX18" fmla="*/ 4448481 w 4960509"/>
                <a:gd name="connsiteY18" fmla="*/ 1675832 h 3010810"/>
                <a:gd name="connsiteX19" fmla="*/ 4960509 w 4960509"/>
                <a:gd name="connsiteY19" fmla="*/ 2304070 h 3010810"/>
                <a:gd name="connsiteX20" fmla="*/ 4121261 w 4960509"/>
                <a:gd name="connsiteY20" fmla="*/ 3003284 h 3010810"/>
                <a:gd name="connsiteX21" fmla="*/ 3994691 w 4960509"/>
                <a:gd name="connsiteY21" fmla="*/ 3003457 h 3010810"/>
                <a:gd name="connsiteX22" fmla="*/ 3993076 w 4960509"/>
                <a:gd name="connsiteY22" fmla="*/ 3003282 h 3010810"/>
                <a:gd name="connsiteX23" fmla="*/ 3456733 w 4960509"/>
                <a:gd name="connsiteY23" fmla="*/ 3008315 h 3010810"/>
                <a:gd name="connsiteX0" fmla="*/ 1512589 w 4960509"/>
                <a:gd name="connsiteY0" fmla="*/ 3005952 h 3015447"/>
                <a:gd name="connsiteX1" fmla="*/ 944501 w 4960509"/>
                <a:gd name="connsiteY1" fmla="*/ 3003282 h 3015447"/>
                <a:gd name="connsiteX2" fmla="*/ 820536 w 4960509"/>
                <a:gd name="connsiteY2" fmla="*/ 3007901 h 3015447"/>
                <a:gd name="connsiteX3" fmla="*/ 677 w 4960509"/>
                <a:gd name="connsiteY3" fmla="*/ 2131915 h 3015447"/>
                <a:gd name="connsiteX4" fmla="*/ 754982 w 4960509"/>
                <a:gd name="connsiteY4" fmla="*/ 1286965 h 3015447"/>
                <a:gd name="connsiteX5" fmla="*/ 867671 w 4960509"/>
                <a:gd name="connsiteY5" fmla="*/ 1281235 h 3015447"/>
                <a:gd name="connsiteX6" fmla="*/ 866667 w 4960509"/>
                <a:gd name="connsiteY6" fmla="*/ 1190082 h 3015447"/>
                <a:gd name="connsiteX7" fmla="*/ 1487471 w 4960509"/>
                <a:gd name="connsiteY7" fmla="*/ 617750 h 3015447"/>
                <a:gd name="connsiteX8" fmla="*/ 1796724 w 4960509"/>
                <a:gd name="connsiteY8" fmla="*/ 674017 h 3015447"/>
                <a:gd name="connsiteX9" fmla="*/ 1866377 w 4960509"/>
                <a:gd name="connsiteY9" fmla="*/ 711580 h 3015447"/>
                <a:gd name="connsiteX10" fmla="*/ 1873744 w 4960509"/>
                <a:gd name="connsiteY10" fmla="*/ 646626 h 3015447"/>
                <a:gd name="connsiteX11" fmla="*/ 2886508 w 4960509"/>
                <a:gd name="connsiteY11" fmla="*/ 447 h 3015447"/>
                <a:gd name="connsiteX12" fmla="*/ 2978158 w 4960509"/>
                <a:gd name="connsiteY12" fmla="*/ 1623 h 3015447"/>
                <a:gd name="connsiteX13" fmla="*/ 4057503 w 4960509"/>
                <a:gd name="connsiteY13" fmla="*/ 1288613 h 3015447"/>
                <a:gd name="connsiteX14" fmla="*/ 4057470 w 4960509"/>
                <a:gd name="connsiteY14" fmla="*/ 1289069 h 3015447"/>
                <a:gd name="connsiteX15" fmla="*/ 4085042 w 4960509"/>
                <a:gd name="connsiteY15" fmla="*/ 1286140 h 3015447"/>
                <a:gd name="connsiteX16" fmla="*/ 4443811 w 4960509"/>
                <a:gd name="connsiteY16" fmla="*/ 1669054 h 3015447"/>
                <a:gd name="connsiteX17" fmla="*/ 4443148 w 4960509"/>
                <a:gd name="connsiteY17" fmla="*/ 1675295 h 3015447"/>
                <a:gd name="connsiteX18" fmla="*/ 4448481 w 4960509"/>
                <a:gd name="connsiteY18" fmla="*/ 1675832 h 3015447"/>
                <a:gd name="connsiteX19" fmla="*/ 4960509 w 4960509"/>
                <a:gd name="connsiteY19" fmla="*/ 2304070 h 3015447"/>
                <a:gd name="connsiteX20" fmla="*/ 4121261 w 4960509"/>
                <a:gd name="connsiteY20" fmla="*/ 3003284 h 3015447"/>
                <a:gd name="connsiteX21" fmla="*/ 3994691 w 4960509"/>
                <a:gd name="connsiteY21" fmla="*/ 3003457 h 3015447"/>
                <a:gd name="connsiteX22" fmla="*/ 3993076 w 4960509"/>
                <a:gd name="connsiteY22" fmla="*/ 3003282 h 3015447"/>
                <a:gd name="connsiteX23" fmla="*/ 3456733 w 4960509"/>
                <a:gd name="connsiteY23" fmla="*/ 3008315 h 3015447"/>
                <a:gd name="connsiteX0" fmla="*/ 1512589 w 4960509"/>
                <a:gd name="connsiteY0" fmla="*/ 3005952 h 3008316"/>
                <a:gd name="connsiteX1" fmla="*/ 944501 w 4960509"/>
                <a:gd name="connsiteY1" fmla="*/ 3003282 h 3008316"/>
                <a:gd name="connsiteX2" fmla="*/ 820536 w 4960509"/>
                <a:gd name="connsiteY2" fmla="*/ 3007901 h 3008316"/>
                <a:gd name="connsiteX3" fmla="*/ 677 w 4960509"/>
                <a:gd name="connsiteY3" fmla="*/ 2131915 h 3008316"/>
                <a:gd name="connsiteX4" fmla="*/ 754982 w 4960509"/>
                <a:gd name="connsiteY4" fmla="*/ 1286965 h 3008316"/>
                <a:gd name="connsiteX5" fmla="*/ 867671 w 4960509"/>
                <a:gd name="connsiteY5" fmla="*/ 1281235 h 3008316"/>
                <a:gd name="connsiteX6" fmla="*/ 866667 w 4960509"/>
                <a:gd name="connsiteY6" fmla="*/ 1190082 h 3008316"/>
                <a:gd name="connsiteX7" fmla="*/ 1487471 w 4960509"/>
                <a:gd name="connsiteY7" fmla="*/ 617750 h 3008316"/>
                <a:gd name="connsiteX8" fmla="*/ 1796724 w 4960509"/>
                <a:gd name="connsiteY8" fmla="*/ 674017 h 3008316"/>
                <a:gd name="connsiteX9" fmla="*/ 1866377 w 4960509"/>
                <a:gd name="connsiteY9" fmla="*/ 711580 h 3008316"/>
                <a:gd name="connsiteX10" fmla="*/ 1873744 w 4960509"/>
                <a:gd name="connsiteY10" fmla="*/ 646626 h 3008316"/>
                <a:gd name="connsiteX11" fmla="*/ 2886508 w 4960509"/>
                <a:gd name="connsiteY11" fmla="*/ 447 h 3008316"/>
                <a:gd name="connsiteX12" fmla="*/ 2978158 w 4960509"/>
                <a:gd name="connsiteY12" fmla="*/ 1623 h 3008316"/>
                <a:gd name="connsiteX13" fmla="*/ 4057503 w 4960509"/>
                <a:gd name="connsiteY13" fmla="*/ 1288613 h 3008316"/>
                <a:gd name="connsiteX14" fmla="*/ 4057470 w 4960509"/>
                <a:gd name="connsiteY14" fmla="*/ 1289069 h 3008316"/>
                <a:gd name="connsiteX15" fmla="*/ 4085042 w 4960509"/>
                <a:gd name="connsiteY15" fmla="*/ 1286140 h 3008316"/>
                <a:gd name="connsiteX16" fmla="*/ 4443811 w 4960509"/>
                <a:gd name="connsiteY16" fmla="*/ 1669054 h 3008316"/>
                <a:gd name="connsiteX17" fmla="*/ 4443148 w 4960509"/>
                <a:gd name="connsiteY17" fmla="*/ 1675295 h 3008316"/>
                <a:gd name="connsiteX18" fmla="*/ 4448481 w 4960509"/>
                <a:gd name="connsiteY18" fmla="*/ 1675832 h 3008316"/>
                <a:gd name="connsiteX19" fmla="*/ 4960509 w 4960509"/>
                <a:gd name="connsiteY19" fmla="*/ 2304070 h 3008316"/>
                <a:gd name="connsiteX20" fmla="*/ 4121261 w 4960509"/>
                <a:gd name="connsiteY20" fmla="*/ 3003284 h 3008316"/>
                <a:gd name="connsiteX21" fmla="*/ 3994691 w 4960509"/>
                <a:gd name="connsiteY21" fmla="*/ 3003457 h 3008316"/>
                <a:gd name="connsiteX22" fmla="*/ 3456733 w 4960509"/>
                <a:gd name="connsiteY22" fmla="*/ 3008315 h 3008316"/>
                <a:gd name="connsiteX0" fmla="*/ 1512589 w 4960509"/>
                <a:gd name="connsiteY0" fmla="*/ 3005952 h 3007901"/>
                <a:gd name="connsiteX1" fmla="*/ 944501 w 4960509"/>
                <a:gd name="connsiteY1" fmla="*/ 3003282 h 3007901"/>
                <a:gd name="connsiteX2" fmla="*/ 820536 w 4960509"/>
                <a:gd name="connsiteY2" fmla="*/ 3007901 h 3007901"/>
                <a:gd name="connsiteX3" fmla="*/ 677 w 4960509"/>
                <a:gd name="connsiteY3" fmla="*/ 2131915 h 3007901"/>
                <a:gd name="connsiteX4" fmla="*/ 754982 w 4960509"/>
                <a:gd name="connsiteY4" fmla="*/ 1286965 h 3007901"/>
                <a:gd name="connsiteX5" fmla="*/ 867671 w 4960509"/>
                <a:gd name="connsiteY5" fmla="*/ 1281235 h 3007901"/>
                <a:gd name="connsiteX6" fmla="*/ 866667 w 4960509"/>
                <a:gd name="connsiteY6" fmla="*/ 1190082 h 3007901"/>
                <a:gd name="connsiteX7" fmla="*/ 1487471 w 4960509"/>
                <a:gd name="connsiteY7" fmla="*/ 617750 h 3007901"/>
                <a:gd name="connsiteX8" fmla="*/ 1796724 w 4960509"/>
                <a:gd name="connsiteY8" fmla="*/ 674017 h 3007901"/>
                <a:gd name="connsiteX9" fmla="*/ 1866377 w 4960509"/>
                <a:gd name="connsiteY9" fmla="*/ 711580 h 3007901"/>
                <a:gd name="connsiteX10" fmla="*/ 1873744 w 4960509"/>
                <a:gd name="connsiteY10" fmla="*/ 646626 h 3007901"/>
                <a:gd name="connsiteX11" fmla="*/ 2886508 w 4960509"/>
                <a:gd name="connsiteY11" fmla="*/ 447 h 3007901"/>
                <a:gd name="connsiteX12" fmla="*/ 2978158 w 4960509"/>
                <a:gd name="connsiteY12" fmla="*/ 1623 h 3007901"/>
                <a:gd name="connsiteX13" fmla="*/ 4057503 w 4960509"/>
                <a:gd name="connsiteY13" fmla="*/ 1288613 h 3007901"/>
                <a:gd name="connsiteX14" fmla="*/ 4057470 w 4960509"/>
                <a:gd name="connsiteY14" fmla="*/ 1289069 h 3007901"/>
                <a:gd name="connsiteX15" fmla="*/ 4085042 w 4960509"/>
                <a:gd name="connsiteY15" fmla="*/ 1286140 h 3007901"/>
                <a:gd name="connsiteX16" fmla="*/ 4443811 w 4960509"/>
                <a:gd name="connsiteY16" fmla="*/ 1669054 h 3007901"/>
                <a:gd name="connsiteX17" fmla="*/ 4443148 w 4960509"/>
                <a:gd name="connsiteY17" fmla="*/ 1675295 h 3007901"/>
                <a:gd name="connsiteX18" fmla="*/ 4448481 w 4960509"/>
                <a:gd name="connsiteY18" fmla="*/ 1675832 h 3007901"/>
                <a:gd name="connsiteX19" fmla="*/ 4960509 w 4960509"/>
                <a:gd name="connsiteY19" fmla="*/ 2304070 h 3007901"/>
                <a:gd name="connsiteX20" fmla="*/ 4121261 w 4960509"/>
                <a:gd name="connsiteY20" fmla="*/ 3003284 h 3007901"/>
                <a:gd name="connsiteX21" fmla="*/ 3994691 w 4960509"/>
                <a:gd name="connsiteY21" fmla="*/ 3003457 h 3007901"/>
                <a:gd name="connsiteX0" fmla="*/ 1358949 w 4960509"/>
                <a:gd name="connsiteY0" fmla="*/ 3005953 h 3007901"/>
                <a:gd name="connsiteX1" fmla="*/ 944501 w 4960509"/>
                <a:gd name="connsiteY1" fmla="*/ 3003282 h 3007901"/>
                <a:gd name="connsiteX2" fmla="*/ 820536 w 4960509"/>
                <a:gd name="connsiteY2" fmla="*/ 3007901 h 3007901"/>
                <a:gd name="connsiteX3" fmla="*/ 677 w 4960509"/>
                <a:gd name="connsiteY3" fmla="*/ 2131915 h 3007901"/>
                <a:gd name="connsiteX4" fmla="*/ 754982 w 4960509"/>
                <a:gd name="connsiteY4" fmla="*/ 1286965 h 3007901"/>
                <a:gd name="connsiteX5" fmla="*/ 867671 w 4960509"/>
                <a:gd name="connsiteY5" fmla="*/ 1281235 h 3007901"/>
                <a:gd name="connsiteX6" fmla="*/ 866667 w 4960509"/>
                <a:gd name="connsiteY6" fmla="*/ 1190082 h 3007901"/>
                <a:gd name="connsiteX7" fmla="*/ 1487471 w 4960509"/>
                <a:gd name="connsiteY7" fmla="*/ 617750 h 3007901"/>
                <a:gd name="connsiteX8" fmla="*/ 1796724 w 4960509"/>
                <a:gd name="connsiteY8" fmla="*/ 674017 h 3007901"/>
                <a:gd name="connsiteX9" fmla="*/ 1866377 w 4960509"/>
                <a:gd name="connsiteY9" fmla="*/ 711580 h 3007901"/>
                <a:gd name="connsiteX10" fmla="*/ 1873744 w 4960509"/>
                <a:gd name="connsiteY10" fmla="*/ 646626 h 3007901"/>
                <a:gd name="connsiteX11" fmla="*/ 2886508 w 4960509"/>
                <a:gd name="connsiteY11" fmla="*/ 447 h 3007901"/>
                <a:gd name="connsiteX12" fmla="*/ 2978158 w 4960509"/>
                <a:gd name="connsiteY12" fmla="*/ 1623 h 3007901"/>
                <a:gd name="connsiteX13" fmla="*/ 4057503 w 4960509"/>
                <a:gd name="connsiteY13" fmla="*/ 1288613 h 3007901"/>
                <a:gd name="connsiteX14" fmla="*/ 4057470 w 4960509"/>
                <a:gd name="connsiteY14" fmla="*/ 1289069 h 3007901"/>
                <a:gd name="connsiteX15" fmla="*/ 4085042 w 4960509"/>
                <a:gd name="connsiteY15" fmla="*/ 1286140 h 3007901"/>
                <a:gd name="connsiteX16" fmla="*/ 4443811 w 4960509"/>
                <a:gd name="connsiteY16" fmla="*/ 1669054 h 3007901"/>
                <a:gd name="connsiteX17" fmla="*/ 4443148 w 4960509"/>
                <a:gd name="connsiteY17" fmla="*/ 1675295 h 3007901"/>
                <a:gd name="connsiteX18" fmla="*/ 4448481 w 4960509"/>
                <a:gd name="connsiteY18" fmla="*/ 1675832 h 3007901"/>
                <a:gd name="connsiteX19" fmla="*/ 4960509 w 4960509"/>
                <a:gd name="connsiteY19" fmla="*/ 2304070 h 3007901"/>
                <a:gd name="connsiteX20" fmla="*/ 4121261 w 4960509"/>
                <a:gd name="connsiteY20" fmla="*/ 3003284 h 3007901"/>
                <a:gd name="connsiteX21" fmla="*/ 3994691 w 4960509"/>
                <a:gd name="connsiteY21" fmla="*/ 3003457 h 300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60509" h="3007901">
                  <a:moveTo>
                    <a:pt x="1358949" y="3005953"/>
                  </a:moveTo>
                  <a:lnTo>
                    <a:pt x="944501" y="3003282"/>
                  </a:lnTo>
                  <a:lnTo>
                    <a:pt x="820536" y="3007901"/>
                  </a:lnTo>
                  <a:cubicBezTo>
                    <a:pt x="144657" y="2994453"/>
                    <a:pt x="13504" y="2400982"/>
                    <a:pt x="677" y="2131915"/>
                  </a:cubicBezTo>
                  <a:cubicBezTo>
                    <a:pt x="-12150" y="1862848"/>
                    <a:pt x="154182" y="1350018"/>
                    <a:pt x="754982" y="1286965"/>
                  </a:cubicBezTo>
                  <a:lnTo>
                    <a:pt x="867671" y="1281235"/>
                  </a:lnTo>
                  <a:cubicBezTo>
                    <a:pt x="867336" y="1250851"/>
                    <a:pt x="867002" y="1220466"/>
                    <a:pt x="866667" y="1190082"/>
                  </a:cubicBezTo>
                  <a:cubicBezTo>
                    <a:pt x="888695" y="857570"/>
                    <a:pt x="1092097" y="624793"/>
                    <a:pt x="1487471" y="617750"/>
                  </a:cubicBezTo>
                  <a:cubicBezTo>
                    <a:pt x="1600435" y="615738"/>
                    <a:pt x="1704367" y="635976"/>
                    <a:pt x="1796724" y="674017"/>
                  </a:cubicBezTo>
                  <a:lnTo>
                    <a:pt x="1866377" y="711580"/>
                  </a:lnTo>
                  <a:lnTo>
                    <a:pt x="1873744" y="646626"/>
                  </a:lnTo>
                  <a:cubicBezTo>
                    <a:pt x="1946889" y="269489"/>
                    <a:pt x="2451155" y="12553"/>
                    <a:pt x="2886508" y="447"/>
                  </a:cubicBezTo>
                  <a:cubicBezTo>
                    <a:pt x="2917467" y="-414"/>
                    <a:pt x="2948077" y="-37"/>
                    <a:pt x="2978158" y="1623"/>
                  </a:cubicBezTo>
                  <a:cubicBezTo>
                    <a:pt x="3459465" y="28183"/>
                    <a:pt x="4221684" y="258687"/>
                    <a:pt x="4057503" y="1288613"/>
                  </a:cubicBezTo>
                  <a:lnTo>
                    <a:pt x="4057470" y="1289069"/>
                  </a:lnTo>
                  <a:lnTo>
                    <a:pt x="4085042" y="1286140"/>
                  </a:lnTo>
                  <a:cubicBezTo>
                    <a:pt x="4202217" y="1292579"/>
                    <a:pt x="4443811" y="1367845"/>
                    <a:pt x="4443811" y="1669054"/>
                  </a:cubicBezTo>
                  <a:lnTo>
                    <a:pt x="4443148" y="1675295"/>
                  </a:lnTo>
                  <a:lnTo>
                    <a:pt x="4448481" y="1675832"/>
                  </a:lnTo>
                  <a:cubicBezTo>
                    <a:pt x="4740694" y="1735628"/>
                    <a:pt x="4960509" y="1994179"/>
                    <a:pt x="4960509" y="2304070"/>
                  </a:cubicBezTo>
                  <a:cubicBezTo>
                    <a:pt x="4960509" y="2658231"/>
                    <a:pt x="4856899" y="2969481"/>
                    <a:pt x="4121261" y="3003284"/>
                  </a:cubicBezTo>
                  <a:cubicBezTo>
                    <a:pt x="4075284" y="3005397"/>
                    <a:pt x="4033193" y="3005387"/>
                    <a:pt x="3994691" y="3003457"/>
                  </a:cubicBezTo>
                </a:path>
              </a:pathLst>
            </a:custGeom>
            <a:noFill/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47" name="Group 46"/>
            <p:cNvGrpSpPr>
              <a:grpSpLocks noChangeAspect="1"/>
            </p:cNvGrpSpPr>
            <p:nvPr/>
          </p:nvGrpSpPr>
          <p:grpSpPr>
            <a:xfrm>
              <a:off x="6083671" y="2994678"/>
              <a:ext cx="628110" cy="598438"/>
              <a:chOff x="6688138" y="3305167"/>
              <a:chExt cx="1081087" cy="1030288"/>
            </a:xfrm>
            <a:grpFill/>
          </p:grpSpPr>
          <p:grpSp>
            <p:nvGrpSpPr>
              <p:cNvPr id="48" name="Group 165"/>
              <p:cNvGrpSpPr/>
              <p:nvPr/>
            </p:nvGrpSpPr>
            <p:grpSpPr>
              <a:xfrm>
                <a:off x="6688138" y="3305167"/>
                <a:ext cx="1081087" cy="1030288"/>
                <a:chOff x="6688138" y="3305167"/>
                <a:chExt cx="1081087" cy="1030288"/>
              </a:xfrm>
              <a:grpFill/>
            </p:grpSpPr>
            <p:sp>
              <p:nvSpPr>
                <p:cNvPr id="50" name="Freeform 129"/>
                <p:cNvSpPr>
                  <a:spLocks noEditPoints="1"/>
                </p:cNvSpPr>
                <p:nvPr/>
              </p:nvSpPr>
              <p:spPr bwMode="auto">
                <a:xfrm>
                  <a:off x="6688138" y="3470267"/>
                  <a:ext cx="503237" cy="495300"/>
                </a:xfrm>
                <a:custGeom>
                  <a:avLst/>
                  <a:gdLst/>
                  <a:ahLst/>
                  <a:cxnLst>
                    <a:cxn ang="0">
                      <a:pos x="196" y="90"/>
                    </a:cxn>
                    <a:cxn ang="0">
                      <a:pos x="193" y="70"/>
                    </a:cxn>
                    <a:cxn ang="0">
                      <a:pos x="189" y="67"/>
                    </a:cxn>
                    <a:cxn ang="0">
                      <a:pos x="175" y="66"/>
                    </a:cxn>
                    <a:cxn ang="0">
                      <a:pos x="164" y="47"/>
                    </a:cxn>
                    <a:cxn ang="0">
                      <a:pos x="170" y="33"/>
                    </a:cxn>
                    <a:cxn ang="0">
                      <a:pos x="169" y="29"/>
                    </a:cxn>
                    <a:cxn ang="0">
                      <a:pos x="153" y="16"/>
                    </a:cxn>
                    <a:cxn ang="0">
                      <a:pos x="149" y="16"/>
                    </a:cxn>
                    <a:cxn ang="0">
                      <a:pos x="137" y="24"/>
                    </a:cxn>
                    <a:cxn ang="0">
                      <a:pos x="116" y="16"/>
                    </a:cxn>
                    <a:cxn ang="0">
                      <a:pos x="112" y="2"/>
                    </a:cxn>
                    <a:cxn ang="0">
                      <a:pos x="108" y="0"/>
                    </a:cxn>
                    <a:cxn ang="0">
                      <a:pos x="88" y="0"/>
                    </a:cxn>
                    <a:cxn ang="0">
                      <a:pos x="85" y="2"/>
                    </a:cxn>
                    <a:cxn ang="0">
                      <a:pos x="81" y="16"/>
                    </a:cxn>
                    <a:cxn ang="0">
                      <a:pos x="60" y="24"/>
                    </a:cxn>
                    <a:cxn ang="0">
                      <a:pos x="48" y="16"/>
                    </a:cxn>
                    <a:cxn ang="0">
                      <a:pos x="43" y="16"/>
                    </a:cxn>
                    <a:cxn ang="0">
                      <a:pos x="28" y="29"/>
                    </a:cxn>
                    <a:cxn ang="0">
                      <a:pos x="27" y="33"/>
                    </a:cxn>
                    <a:cxn ang="0">
                      <a:pos x="33" y="47"/>
                    </a:cxn>
                    <a:cxn ang="0">
                      <a:pos x="21" y="66"/>
                    </a:cxn>
                    <a:cxn ang="0">
                      <a:pos x="7" y="67"/>
                    </a:cxn>
                    <a:cxn ang="0">
                      <a:pos x="4" y="70"/>
                    </a:cxn>
                    <a:cxn ang="0">
                      <a:pos x="0" y="90"/>
                    </a:cxn>
                    <a:cxn ang="0">
                      <a:pos x="2" y="94"/>
                    </a:cxn>
                    <a:cxn ang="0">
                      <a:pos x="15" y="101"/>
                    </a:cxn>
                    <a:cxn ang="0">
                      <a:pos x="19" y="123"/>
                    </a:cxn>
                    <a:cxn ang="0">
                      <a:pos x="9" y="133"/>
                    </a:cxn>
                    <a:cxn ang="0">
                      <a:pos x="9" y="137"/>
                    </a:cxn>
                    <a:cxn ang="0">
                      <a:pos x="19" y="155"/>
                    </a:cxn>
                    <a:cxn ang="0">
                      <a:pos x="23" y="157"/>
                    </a:cxn>
                    <a:cxn ang="0">
                      <a:pos x="37" y="153"/>
                    </a:cxn>
                    <a:cxn ang="0">
                      <a:pos x="54" y="167"/>
                    </a:cxn>
                    <a:cxn ang="0">
                      <a:pos x="53" y="182"/>
                    </a:cxn>
                    <a:cxn ang="0">
                      <a:pos x="55" y="186"/>
                    </a:cxn>
                    <a:cxn ang="0">
                      <a:pos x="74" y="193"/>
                    </a:cxn>
                    <a:cxn ang="0">
                      <a:pos x="78" y="191"/>
                    </a:cxn>
                    <a:cxn ang="0">
                      <a:pos x="87" y="179"/>
                    </a:cxn>
                    <a:cxn ang="0">
                      <a:pos x="98" y="180"/>
                    </a:cxn>
                    <a:cxn ang="0">
                      <a:pos x="109" y="179"/>
                    </a:cxn>
                    <a:cxn ang="0">
                      <a:pos x="118" y="191"/>
                    </a:cxn>
                    <a:cxn ang="0">
                      <a:pos x="122" y="193"/>
                    </a:cxn>
                    <a:cxn ang="0">
                      <a:pos x="141" y="186"/>
                    </a:cxn>
                    <a:cxn ang="0">
                      <a:pos x="144" y="182"/>
                    </a:cxn>
                    <a:cxn ang="0">
                      <a:pos x="142" y="167"/>
                    </a:cxn>
                    <a:cxn ang="0">
                      <a:pos x="160" y="153"/>
                    </a:cxn>
                    <a:cxn ang="0">
                      <a:pos x="174" y="157"/>
                    </a:cxn>
                    <a:cxn ang="0">
                      <a:pos x="178" y="155"/>
                    </a:cxn>
                    <a:cxn ang="0">
                      <a:pos x="188" y="137"/>
                    </a:cxn>
                    <a:cxn ang="0">
                      <a:pos x="187" y="133"/>
                    </a:cxn>
                    <a:cxn ang="0">
                      <a:pos x="177" y="123"/>
                    </a:cxn>
                    <a:cxn ang="0">
                      <a:pos x="181" y="101"/>
                    </a:cxn>
                    <a:cxn ang="0">
                      <a:pos x="194" y="94"/>
                    </a:cxn>
                    <a:cxn ang="0">
                      <a:pos x="196" y="90"/>
                    </a:cxn>
                    <a:cxn ang="0">
                      <a:pos x="98" y="127"/>
                    </a:cxn>
                    <a:cxn ang="0">
                      <a:pos x="69" y="97"/>
                    </a:cxn>
                    <a:cxn ang="0">
                      <a:pos x="98" y="68"/>
                    </a:cxn>
                    <a:cxn ang="0">
                      <a:pos x="128" y="97"/>
                    </a:cxn>
                    <a:cxn ang="0">
                      <a:pos x="98" y="127"/>
                    </a:cxn>
                  </a:cxnLst>
                  <a:rect l="0" t="0" r="r" b="b"/>
                  <a:pathLst>
                    <a:path w="196" h="193">
                      <a:moveTo>
                        <a:pt x="196" y="90"/>
                      </a:moveTo>
                      <a:cubicBezTo>
                        <a:pt x="196" y="90"/>
                        <a:pt x="193" y="71"/>
                        <a:pt x="193" y="70"/>
                      </a:cubicBezTo>
                      <a:cubicBezTo>
                        <a:pt x="192" y="69"/>
                        <a:pt x="191" y="68"/>
                        <a:pt x="189" y="67"/>
                      </a:cubicBezTo>
                      <a:cubicBezTo>
                        <a:pt x="187" y="67"/>
                        <a:pt x="177" y="66"/>
                        <a:pt x="175" y="66"/>
                      </a:cubicBezTo>
                      <a:cubicBezTo>
                        <a:pt x="172" y="59"/>
                        <a:pt x="168" y="53"/>
                        <a:pt x="164" y="47"/>
                      </a:cubicBezTo>
                      <a:cubicBezTo>
                        <a:pt x="164" y="45"/>
                        <a:pt x="169" y="35"/>
                        <a:pt x="170" y="33"/>
                      </a:cubicBezTo>
                      <a:cubicBezTo>
                        <a:pt x="170" y="32"/>
                        <a:pt x="170" y="30"/>
                        <a:pt x="169" y="29"/>
                      </a:cubicBezTo>
                      <a:cubicBezTo>
                        <a:pt x="168" y="29"/>
                        <a:pt x="154" y="17"/>
                        <a:pt x="153" y="16"/>
                      </a:cubicBezTo>
                      <a:cubicBezTo>
                        <a:pt x="152" y="15"/>
                        <a:pt x="150" y="15"/>
                        <a:pt x="149" y="16"/>
                      </a:cubicBezTo>
                      <a:cubicBezTo>
                        <a:pt x="147" y="17"/>
                        <a:pt x="138" y="23"/>
                        <a:pt x="137" y="24"/>
                      </a:cubicBezTo>
                      <a:cubicBezTo>
                        <a:pt x="130" y="21"/>
                        <a:pt x="123" y="18"/>
                        <a:pt x="116" y="16"/>
                      </a:cubicBezTo>
                      <a:cubicBezTo>
                        <a:pt x="115" y="15"/>
                        <a:pt x="112" y="5"/>
                        <a:pt x="112" y="2"/>
                      </a:cubicBezTo>
                      <a:cubicBezTo>
                        <a:pt x="111" y="1"/>
                        <a:pt x="110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6" y="0"/>
                        <a:pt x="85" y="1"/>
                        <a:pt x="85" y="2"/>
                      </a:cubicBezTo>
                      <a:cubicBezTo>
                        <a:pt x="84" y="5"/>
                        <a:pt x="81" y="15"/>
                        <a:pt x="81" y="16"/>
                      </a:cubicBezTo>
                      <a:cubicBezTo>
                        <a:pt x="73" y="18"/>
                        <a:pt x="66" y="21"/>
                        <a:pt x="60" y="24"/>
                      </a:cubicBezTo>
                      <a:cubicBezTo>
                        <a:pt x="58" y="23"/>
                        <a:pt x="49" y="17"/>
                        <a:pt x="48" y="16"/>
                      </a:cubicBezTo>
                      <a:cubicBezTo>
                        <a:pt x="46" y="15"/>
                        <a:pt x="45" y="15"/>
                        <a:pt x="43" y="16"/>
                      </a:cubicBezTo>
                      <a:cubicBezTo>
                        <a:pt x="43" y="17"/>
                        <a:pt x="28" y="29"/>
                        <a:pt x="28" y="29"/>
                      </a:cubicBezTo>
                      <a:cubicBezTo>
                        <a:pt x="26" y="30"/>
                        <a:pt x="26" y="32"/>
                        <a:pt x="27" y="33"/>
                      </a:cubicBezTo>
                      <a:cubicBezTo>
                        <a:pt x="28" y="36"/>
                        <a:pt x="32" y="45"/>
                        <a:pt x="33" y="47"/>
                      </a:cubicBezTo>
                      <a:cubicBezTo>
                        <a:pt x="28" y="53"/>
                        <a:pt x="24" y="59"/>
                        <a:pt x="21" y="66"/>
                      </a:cubicBezTo>
                      <a:cubicBezTo>
                        <a:pt x="20" y="66"/>
                        <a:pt x="9" y="67"/>
                        <a:pt x="7" y="67"/>
                      </a:cubicBezTo>
                      <a:cubicBezTo>
                        <a:pt x="6" y="68"/>
                        <a:pt x="4" y="69"/>
                        <a:pt x="4" y="70"/>
                      </a:cubicBezTo>
                      <a:cubicBezTo>
                        <a:pt x="4" y="71"/>
                        <a:pt x="0" y="90"/>
                        <a:pt x="0" y="90"/>
                      </a:cubicBezTo>
                      <a:cubicBezTo>
                        <a:pt x="0" y="92"/>
                        <a:pt x="1" y="94"/>
                        <a:pt x="2" y="94"/>
                      </a:cubicBezTo>
                      <a:cubicBezTo>
                        <a:pt x="4" y="95"/>
                        <a:pt x="14" y="100"/>
                        <a:pt x="15" y="101"/>
                      </a:cubicBezTo>
                      <a:cubicBezTo>
                        <a:pt x="16" y="108"/>
                        <a:pt x="17" y="116"/>
                        <a:pt x="19" y="123"/>
                      </a:cubicBezTo>
                      <a:cubicBezTo>
                        <a:pt x="18" y="124"/>
                        <a:pt x="11" y="131"/>
                        <a:pt x="9" y="133"/>
                      </a:cubicBezTo>
                      <a:cubicBezTo>
                        <a:pt x="8" y="134"/>
                        <a:pt x="8" y="136"/>
                        <a:pt x="9" y="137"/>
                      </a:cubicBezTo>
                      <a:cubicBezTo>
                        <a:pt x="9" y="138"/>
                        <a:pt x="18" y="154"/>
                        <a:pt x="19" y="155"/>
                      </a:cubicBezTo>
                      <a:cubicBezTo>
                        <a:pt x="20" y="157"/>
                        <a:pt x="21" y="157"/>
                        <a:pt x="23" y="157"/>
                      </a:cubicBezTo>
                      <a:cubicBezTo>
                        <a:pt x="25" y="156"/>
                        <a:pt x="35" y="154"/>
                        <a:pt x="37" y="153"/>
                      </a:cubicBezTo>
                      <a:cubicBezTo>
                        <a:pt x="42" y="159"/>
                        <a:pt x="48" y="163"/>
                        <a:pt x="54" y="167"/>
                      </a:cubicBezTo>
                      <a:cubicBezTo>
                        <a:pt x="54" y="169"/>
                        <a:pt x="53" y="180"/>
                        <a:pt x="53" y="182"/>
                      </a:cubicBezTo>
                      <a:cubicBezTo>
                        <a:pt x="53" y="183"/>
                        <a:pt x="53" y="185"/>
                        <a:pt x="55" y="186"/>
                      </a:cubicBezTo>
                      <a:cubicBezTo>
                        <a:pt x="56" y="186"/>
                        <a:pt x="74" y="192"/>
                        <a:pt x="74" y="193"/>
                      </a:cubicBezTo>
                      <a:cubicBezTo>
                        <a:pt x="76" y="193"/>
                        <a:pt x="78" y="193"/>
                        <a:pt x="78" y="191"/>
                      </a:cubicBezTo>
                      <a:cubicBezTo>
                        <a:pt x="80" y="189"/>
                        <a:pt x="86" y="181"/>
                        <a:pt x="87" y="179"/>
                      </a:cubicBezTo>
                      <a:cubicBezTo>
                        <a:pt x="91" y="180"/>
                        <a:pt x="94" y="180"/>
                        <a:pt x="98" y="180"/>
                      </a:cubicBezTo>
                      <a:cubicBezTo>
                        <a:pt x="102" y="180"/>
                        <a:pt x="106" y="180"/>
                        <a:pt x="109" y="179"/>
                      </a:cubicBezTo>
                      <a:cubicBezTo>
                        <a:pt x="110" y="181"/>
                        <a:pt x="117" y="189"/>
                        <a:pt x="118" y="191"/>
                      </a:cubicBezTo>
                      <a:cubicBezTo>
                        <a:pt x="119" y="192"/>
                        <a:pt x="120" y="193"/>
                        <a:pt x="122" y="193"/>
                      </a:cubicBezTo>
                      <a:cubicBezTo>
                        <a:pt x="123" y="192"/>
                        <a:pt x="140" y="186"/>
                        <a:pt x="141" y="186"/>
                      </a:cubicBezTo>
                      <a:cubicBezTo>
                        <a:pt x="143" y="185"/>
                        <a:pt x="144" y="183"/>
                        <a:pt x="144" y="182"/>
                      </a:cubicBezTo>
                      <a:cubicBezTo>
                        <a:pt x="143" y="180"/>
                        <a:pt x="143" y="169"/>
                        <a:pt x="142" y="167"/>
                      </a:cubicBezTo>
                      <a:cubicBezTo>
                        <a:pt x="149" y="163"/>
                        <a:pt x="155" y="159"/>
                        <a:pt x="160" y="153"/>
                      </a:cubicBezTo>
                      <a:cubicBezTo>
                        <a:pt x="161" y="154"/>
                        <a:pt x="171" y="156"/>
                        <a:pt x="174" y="157"/>
                      </a:cubicBezTo>
                      <a:cubicBezTo>
                        <a:pt x="175" y="157"/>
                        <a:pt x="177" y="157"/>
                        <a:pt x="178" y="155"/>
                      </a:cubicBezTo>
                      <a:cubicBezTo>
                        <a:pt x="178" y="154"/>
                        <a:pt x="187" y="138"/>
                        <a:pt x="188" y="137"/>
                      </a:cubicBezTo>
                      <a:cubicBezTo>
                        <a:pt x="189" y="136"/>
                        <a:pt x="188" y="134"/>
                        <a:pt x="187" y="133"/>
                      </a:cubicBezTo>
                      <a:cubicBezTo>
                        <a:pt x="186" y="131"/>
                        <a:pt x="178" y="124"/>
                        <a:pt x="177" y="123"/>
                      </a:cubicBezTo>
                      <a:cubicBezTo>
                        <a:pt x="179" y="116"/>
                        <a:pt x="181" y="108"/>
                        <a:pt x="181" y="101"/>
                      </a:cubicBezTo>
                      <a:cubicBezTo>
                        <a:pt x="183" y="100"/>
                        <a:pt x="192" y="95"/>
                        <a:pt x="194" y="94"/>
                      </a:cubicBezTo>
                      <a:cubicBezTo>
                        <a:pt x="195" y="94"/>
                        <a:pt x="196" y="92"/>
                        <a:pt x="196" y="90"/>
                      </a:cubicBezTo>
                      <a:close/>
                      <a:moveTo>
                        <a:pt x="98" y="127"/>
                      </a:moveTo>
                      <a:cubicBezTo>
                        <a:pt x="82" y="127"/>
                        <a:pt x="69" y="114"/>
                        <a:pt x="69" y="97"/>
                      </a:cubicBezTo>
                      <a:cubicBezTo>
                        <a:pt x="69" y="81"/>
                        <a:pt x="82" y="68"/>
                        <a:pt x="98" y="68"/>
                      </a:cubicBezTo>
                      <a:cubicBezTo>
                        <a:pt x="115" y="68"/>
                        <a:pt x="128" y="81"/>
                        <a:pt x="128" y="97"/>
                      </a:cubicBezTo>
                      <a:cubicBezTo>
                        <a:pt x="128" y="114"/>
                        <a:pt x="115" y="127"/>
                        <a:pt x="98" y="1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700">
                    <a:solidFill>
                      <a:srgbClr val="0096D6"/>
                    </a:solidFill>
                  </a:endParaRPr>
                </a:p>
              </p:txBody>
            </p:sp>
            <p:sp>
              <p:nvSpPr>
                <p:cNvPr id="51" name="Freeform 130"/>
                <p:cNvSpPr>
                  <a:spLocks noEditPoints="1"/>
                </p:cNvSpPr>
                <p:nvPr/>
              </p:nvSpPr>
              <p:spPr bwMode="auto">
                <a:xfrm>
                  <a:off x="7115175" y="3305167"/>
                  <a:ext cx="350837" cy="354013"/>
                </a:xfrm>
                <a:custGeom>
                  <a:avLst/>
                  <a:gdLst/>
                  <a:ahLst/>
                  <a:cxnLst>
                    <a:cxn ang="0">
                      <a:pos x="136" y="54"/>
                    </a:cxn>
                    <a:cxn ang="0">
                      <a:pos x="132" y="40"/>
                    </a:cxn>
                    <a:cxn ang="0">
                      <a:pos x="129" y="39"/>
                    </a:cxn>
                    <a:cxn ang="0">
                      <a:pos x="119" y="39"/>
                    </a:cxn>
                    <a:cxn ang="0">
                      <a:pos x="109" y="27"/>
                    </a:cxn>
                    <a:cxn ang="0">
                      <a:pos x="112" y="17"/>
                    </a:cxn>
                    <a:cxn ang="0">
                      <a:pos x="111" y="14"/>
                    </a:cxn>
                    <a:cxn ang="0">
                      <a:pos x="98" y="7"/>
                    </a:cxn>
                    <a:cxn ang="0">
                      <a:pos x="95" y="7"/>
                    </a:cxn>
                    <a:cxn ang="0">
                      <a:pos x="88" y="14"/>
                    </a:cxn>
                    <a:cxn ang="0">
                      <a:pos x="72" y="11"/>
                    </a:cxn>
                    <a:cxn ang="0">
                      <a:pos x="68" y="2"/>
                    </a:cxn>
                    <a:cxn ang="0">
                      <a:pos x="65" y="0"/>
                    </a:cxn>
                    <a:cxn ang="0">
                      <a:pos x="51" y="2"/>
                    </a:cxn>
                    <a:cxn ang="0">
                      <a:pos x="49" y="4"/>
                    </a:cxn>
                    <a:cxn ang="0">
                      <a:pos x="48" y="15"/>
                    </a:cxn>
                    <a:cxn ang="0">
                      <a:pos x="34" y="22"/>
                    </a:cxn>
                    <a:cxn ang="0">
                      <a:pos x="25" y="18"/>
                    </a:cxn>
                    <a:cxn ang="0">
                      <a:pos x="22" y="19"/>
                    </a:cxn>
                    <a:cxn ang="0">
                      <a:pos x="12" y="29"/>
                    </a:cxn>
                    <a:cxn ang="0">
                      <a:pos x="12" y="32"/>
                    </a:cxn>
                    <a:cxn ang="0">
                      <a:pos x="18" y="41"/>
                    </a:cxn>
                    <a:cxn ang="0">
                      <a:pos x="12" y="56"/>
                    </a:cxn>
                    <a:cxn ang="0">
                      <a:pos x="2" y="58"/>
                    </a:cxn>
                    <a:cxn ang="0">
                      <a:pos x="0" y="61"/>
                    </a:cxn>
                    <a:cxn ang="0">
                      <a:pos x="0" y="75"/>
                    </a:cxn>
                    <a:cxn ang="0">
                      <a:pos x="2" y="77"/>
                    </a:cxn>
                    <a:cxn ang="0">
                      <a:pos x="11" y="80"/>
                    </a:cxn>
                    <a:cxn ang="0">
                      <a:pos x="17" y="95"/>
                    </a:cxn>
                    <a:cxn ang="0">
                      <a:pos x="11" y="104"/>
                    </a:cxn>
                    <a:cxn ang="0">
                      <a:pos x="11" y="107"/>
                    </a:cxn>
                    <a:cxn ang="0">
                      <a:pos x="20" y="118"/>
                    </a:cxn>
                    <a:cxn ang="0">
                      <a:pos x="23" y="119"/>
                    </a:cxn>
                    <a:cxn ang="0">
                      <a:pos x="32" y="115"/>
                    </a:cxn>
                    <a:cxn ang="0">
                      <a:pos x="46" y="123"/>
                    </a:cxn>
                    <a:cxn ang="0">
                      <a:pos x="46" y="133"/>
                    </a:cxn>
                    <a:cxn ang="0">
                      <a:pos x="48" y="135"/>
                    </a:cxn>
                    <a:cxn ang="0">
                      <a:pos x="62" y="138"/>
                    </a:cxn>
                    <a:cxn ang="0">
                      <a:pos x="65" y="137"/>
                    </a:cxn>
                    <a:cxn ang="0">
                      <a:pos x="70" y="128"/>
                    </a:cxn>
                    <a:cxn ang="0">
                      <a:pos x="78" y="127"/>
                    </a:cxn>
                    <a:cxn ang="0">
                      <a:pos x="86" y="125"/>
                    </a:cxn>
                    <a:cxn ang="0">
                      <a:pos x="93" y="133"/>
                    </a:cxn>
                    <a:cxn ang="0">
                      <a:pos x="96" y="133"/>
                    </a:cxn>
                    <a:cxn ang="0">
                      <a:pos x="108" y="126"/>
                    </a:cxn>
                    <a:cxn ang="0">
                      <a:pos x="110" y="123"/>
                    </a:cxn>
                    <a:cxn ang="0">
                      <a:pos x="107" y="113"/>
                    </a:cxn>
                    <a:cxn ang="0">
                      <a:pos x="118" y="101"/>
                    </a:cxn>
                    <a:cxn ang="0">
                      <a:pos x="128" y="102"/>
                    </a:cxn>
                    <a:cxn ang="0">
                      <a:pos x="130" y="101"/>
                    </a:cxn>
                    <a:cxn ang="0">
                      <a:pos x="136" y="88"/>
                    </a:cxn>
                    <a:cxn ang="0">
                      <a:pos x="135" y="85"/>
                    </a:cxn>
                    <a:cxn ang="0">
                      <a:pos x="127" y="78"/>
                    </a:cxn>
                    <a:cxn ang="0">
                      <a:pos x="127" y="63"/>
                    </a:cxn>
                    <a:cxn ang="0">
                      <a:pos x="135" y="57"/>
                    </a:cxn>
                    <a:cxn ang="0">
                      <a:pos x="136" y="54"/>
                    </a:cxn>
                    <a:cxn ang="0">
                      <a:pos x="86" y="91"/>
                    </a:cxn>
                    <a:cxn ang="0">
                      <a:pos x="47" y="87"/>
                    </a:cxn>
                    <a:cxn ang="0">
                      <a:pos x="51" y="47"/>
                    </a:cxn>
                    <a:cxn ang="0">
                      <a:pos x="91" y="52"/>
                    </a:cxn>
                    <a:cxn ang="0">
                      <a:pos x="86" y="91"/>
                    </a:cxn>
                  </a:cxnLst>
                  <a:rect l="0" t="0" r="r" b="b"/>
                  <a:pathLst>
                    <a:path w="137" h="138">
                      <a:moveTo>
                        <a:pt x="136" y="54"/>
                      </a:moveTo>
                      <a:cubicBezTo>
                        <a:pt x="136" y="53"/>
                        <a:pt x="132" y="41"/>
                        <a:pt x="132" y="40"/>
                      </a:cubicBezTo>
                      <a:cubicBezTo>
                        <a:pt x="131" y="39"/>
                        <a:pt x="130" y="38"/>
                        <a:pt x="129" y="39"/>
                      </a:cubicBezTo>
                      <a:cubicBezTo>
                        <a:pt x="128" y="39"/>
                        <a:pt x="120" y="39"/>
                        <a:pt x="119" y="39"/>
                      </a:cubicBezTo>
                      <a:cubicBezTo>
                        <a:pt x="116" y="35"/>
                        <a:pt x="113" y="30"/>
                        <a:pt x="109" y="27"/>
                      </a:cubicBezTo>
                      <a:cubicBezTo>
                        <a:pt x="109" y="26"/>
                        <a:pt x="111" y="18"/>
                        <a:pt x="112" y="17"/>
                      </a:cubicBezTo>
                      <a:cubicBezTo>
                        <a:pt x="112" y="16"/>
                        <a:pt x="112" y="15"/>
                        <a:pt x="111" y="14"/>
                      </a:cubicBezTo>
                      <a:cubicBezTo>
                        <a:pt x="110" y="14"/>
                        <a:pt x="99" y="7"/>
                        <a:pt x="98" y="7"/>
                      </a:cubicBezTo>
                      <a:cubicBezTo>
                        <a:pt x="97" y="6"/>
                        <a:pt x="96" y="6"/>
                        <a:pt x="95" y="7"/>
                      </a:cubicBezTo>
                      <a:cubicBezTo>
                        <a:pt x="94" y="8"/>
                        <a:pt x="89" y="13"/>
                        <a:pt x="88" y="14"/>
                      </a:cubicBezTo>
                      <a:cubicBezTo>
                        <a:pt x="83" y="12"/>
                        <a:pt x="78" y="11"/>
                        <a:pt x="72" y="11"/>
                      </a:cubicBezTo>
                      <a:cubicBezTo>
                        <a:pt x="72" y="10"/>
                        <a:pt x="69" y="3"/>
                        <a:pt x="68" y="2"/>
                      </a:cubicBezTo>
                      <a:cubicBezTo>
                        <a:pt x="68" y="1"/>
                        <a:pt x="67" y="0"/>
                        <a:pt x="65" y="0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50" y="2"/>
                        <a:pt x="49" y="3"/>
                        <a:pt x="49" y="4"/>
                      </a:cubicBezTo>
                      <a:cubicBezTo>
                        <a:pt x="49" y="6"/>
                        <a:pt x="48" y="13"/>
                        <a:pt x="48" y="15"/>
                      </a:cubicBezTo>
                      <a:cubicBezTo>
                        <a:pt x="43" y="17"/>
                        <a:pt x="38" y="19"/>
                        <a:pt x="34" y="22"/>
                      </a:cubicBezTo>
                      <a:cubicBezTo>
                        <a:pt x="33" y="22"/>
                        <a:pt x="26" y="19"/>
                        <a:pt x="25" y="18"/>
                      </a:cubicBezTo>
                      <a:cubicBezTo>
                        <a:pt x="24" y="17"/>
                        <a:pt x="23" y="17"/>
                        <a:pt x="22" y="19"/>
                      </a:cubicBezTo>
                      <a:cubicBezTo>
                        <a:pt x="21" y="19"/>
                        <a:pt x="13" y="29"/>
                        <a:pt x="12" y="29"/>
                      </a:cubicBezTo>
                      <a:cubicBezTo>
                        <a:pt x="11" y="30"/>
                        <a:pt x="11" y="31"/>
                        <a:pt x="12" y="32"/>
                      </a:cubicBezTo>
                      <a:cubicBezTo>
                        <a:pt x="13" y="34"/>
                        <a:pt x="17" y="40"/>
                        <a:pt x="18" y="41"/>
                      </a:cubicBezTo>
                      <a:cubicBezTo>
                        <a:pt x="15" y="46"/>
                        <a:pt x="13" y="50"/>
                        <a:pt x="12" y="56"/>
                      </a:cubicBezTo>
                      <a:cubicBezTo>
                        <a:pt x="11" y="56"/>
                        <a:pt x="4" y="58"/>
                        <a:pt x="2" y="58"/>
                      </a:cubicBezTo>
                      <a:cubicBezTo>
                        <a:pt x="1" y="59"/>
                        <a:pt x="0" y="59"/>
                        <a:pt x="0" y="61"/>
                      </a:cubicBezTo>
                      <a:cubicBezTo>
                        <a:pt x="0" y="61"/>
                        <a:pt x="0" y="74"/>
                        <a:pt x="0" y="75"/>
                      </a:cubicBezTo>
                      <a:cubicBezTo>
                        <a:pt x="0" y="76"/>
                        <a:pt x="1" y="77"/>
                        <a:pt x="2" y="77"/>
                      </a:cubicBezTo>
                      <a:cubicBezTo>
                        <a:pt x="3" y="78"/>
                        <a:pt x="10" y="80"/>
                        <a:pt x="11" y="80"/>
                      </a:cubicBezTo>
                      <a:cubicBezTo>
                        <a:pt x="12" y="86"/>
                        <a:pt x="14" y="91"/>
                        <a:pt x="17" y="95"/>
                      </a:cubicBezTo>
                      <a:cubicBezTo>
                        <a:pt x="16" y="96"/>
                        <a:pt x="11" y="102"/>
                        <a:pt x="11" y="104"/>
                      </a:cubicBezTo>
                      <a:cubicBezTo>
                        <a:pt x="10" y="105"/>
                        <a:pt x="10" y="106"/>
                        <a:pt x="11" y="107"/>
                      </a:cubicBezTo>
                      <a:cubicBezTo>
                        <a:pt x="11" y="107"/>
                        <a:pt x="19" y="118"/>
                        <a:pt x="20" y="118"/>
                      </a:cubicBezTo>
                      <a:cubicBezTo>
                        <a:pt x="21" y="119"/>
                        <a:pt x="22" y="119"/>
                        <a:pt x="23" y="119"/>
                      </a:cubicBezTo>
                      <a:cubicBezTo>
                        <a:pt x="24" y="118"/>
                        <a:pt x="31" y="115"/>
                        <a:pt x="32" y="115"/>
                      </a:cubicBezTo>
                      <a:cubicBezTo>
                        <a:pt x="36" y="118"/>
                        <a:pt x="41" y="121"/>
                        <a:pt x="46" y="123"/>
                      </a:cubicBezTo>
                      <a:cubicBezTo>
                        <a:pt x="46" y="124"/>
                        <a:pt x="46" y="132"/>
                        <a:pt x="46" y="133"/>
                      </a:cubicBezTo>
                      <a:cubicBezTo>
                        <a:pt x="46" y="134"/>
                        <a:pt x="47" y="135"/>
                        <a:pt x="48" y="135"/>
                      </a:cubicBezTo>
                      <a:cubicBezTo>
                        <a:pt x="49" y="136"/>
                        <a:pt x="62" y="138"/>
                        <a:pt x="62" y="138"/>
                      </a:cubicBezTo>
                      <a:cubicBezTo>
                        <a:pt x="64" y="138"/>
                        <a:pt x="65" y="138"/>
                        <a:pt x="65" y="137"/>
                      </a:cubicBezTo>
                      <a:cubicBezTo>
                        <a:pt x="66" y="135"/>
                        <a:pt x="69" y="129"/>
                        <a:pt x="70" y="128"/>
                      </a:cubicBezTo>
                      <a:cubicBezTo>
                        <a:pt x="72" y="128"/>
                        <a:pt x="75" y="127"/>
                        <a:pt x="78" y="127"/>
                      </a:cubicBezTo>
                      <a:cubicBezTo>
                        <a:pt x="80" y="127"/>
                        <a:pt x="83" y="126"/>
                        <a:pt x="86" y="125"/>
                      </a:cubicBezTo>
                      <a:cubicBezTo>
                        <a:pt x="86" y="126"/>
                        <a:pt x="92" y="132"/>
                        <a:pt x="93" y="133"/>
                      </a:cubicBezTo>
                      <a:cubicBezTo>
                        <a:pt x="93" y="133"/>
                        <a:pt x="95" y="134"/>
                        <a:pt x="96" y="133"/>
                      </a:cubicBezTo>
                      <a:cubicBezTo>
                        <a:pt x="96" y="133"/>
                        <a:pt x="108" y="126"/>
                        <a:pt x="108" y="126"/>
                      </a:cubicBezTo>
                      <a:cubicBezTo>
                        <a:pt x="110" y="126"/>
                        <a:pt x="110" y="124"/>
                        <a:pt x="110" y="123"/>
                      </a:cubicBezTo>
                      <a:cubicBezTo>
                        <a:pt x="109" y="122"/>
                        <a:pt x="108" y="115"/>
                        <a:pt x="107" y="113"/>
                      </a:cubicBezTo>
                      <a:cubicBezTo>
                        <a:pt x="111" y="110"/>
                        <a:pt x="115" y="106"/>
                        <a:pt x="118" y="101"/>
                      </a:cubicBezTo>
                      <a:cubicBezTo>
                        <a:pt x="119" y="102"/>
                        <a:pt x="126" y="102"/>
                        <a:pt x="128" y="102"/>
                      </a:cubicBezTo>
                      <a:cubicBezTo>
                        <a:pt x="129" y="103"/>
                        <a:pt x="130" y="102"/>
                        <a:pt x="130" y="101"/>
                      </a:cubicBezTo>
                      <a:cubicBezTo>
                        <a:pt x="131" y="100"/>
                        <a:pt x="135" y="88"/>
                        <a:pt x="136" y="88"/>
                      </a:cubicBezTo>
                      <a:cubicBezTo>
                        <a:pt x="136" y="86"/>
                        <a:pt x="136" y="85"/>
                        <a:pt x="135" y="85"/>
                      </a:cubicBezTo>
                      <a:cubicBezTo>
                        <a:pt x="133" y="84"/>
                        <a:pt x="128" y="79"/>
                        <a:pt x="127" y="78"/>
                      </a:cubicBezTo>
                      <a:cubicBezTo>
                        <a:pt x="127" y="73"/>
                        <a:pt x="128" y="68"/>
                        <a:pt x="127" y="63"/>
                      </a:cubicBezTo>
                      <a:cubicBezTo>
                        <a:pt x="128" y="62"/>
                        <a:pt x="134" y="58"/>
                        <a:pt x="135" y="57"/>
                      </a:cubicBezTo>
                      <a:cubicBezTo>
                        <a:pt x="136" y="56"/>
                        <a:pt x="137" y="55"/>
                        <a:pt x="136" y="54"/>
                      </a:cubicBezTo>
                      <a:close/>
                      <a:moveTo>
                        <a:pt x="86" y="91"/>
                      </a:moveTo>
                      <a:cubicBezTo>
                        <a:pt x="74" y="101"/>
                        <a:pt x="57" y="99"/>
                        <a:pt x="47" y="87"/>
                      </a:cubicBezTo>
                      <a:cubicBezTo>
                        <a:pt x="37" y="75"/>
                        <a:pt x="39" y="57"/>
                        <a:pt x="51" y="47"/>
                      </a:cubicBezTo>
                      <a:cubicBezTo>
                        <a:pt x="63" y="38"/>
                        <a:pt x="81" y="40"/>
                        <a:pt x="91" y="52"/>
                      </a:cubicBezTo>
                      <a:cubicBezTo>
                        <a:pt x="100" y="64"/>
                        <a:pt x="99" y="81"/>
                        <a:pt x="86" y="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700">
                    <a:solidFill>
                      <a:srgbClr val="0096D6"/>
                    </a:solidFill>
                  </a:endParaRPr>
                </a:p>
              </p:txBody>
            </p:sp>
            <p:sp>
              <p:nvSpPr>
                <p:cNvPr id="52" name="Freeform 131"/>
                <p:cNvSpPr>
                  <a:spLocks noEditPoints="1"/>
                </p:cNvSpPr>
                <p:nvPr/>
              </p:nvSpPr>
              <p:spPr bwMode="auto">
                <a:xfrm>
                  <a:off x="7104063" y="3678230"/>
                  <a:ext cx="665162" cy="657225"/>
                </a:xfrm>
                <a:custGeom>
                  <a:avLst/>
                  <a:gdLst/>
                  <a:ahLst/>
                  <a:cxnLst>
                    <a:cxn ang="0">
                      <a:pos x="259" y="120"/>
                    </a:cxn>
                    <a:cxn ang="0">
                      <a:pos x="254" y="93"/>
                    </a:cxn>
                    <a:cxn ang="0">
                      <a:pos x="250" y="89"/>
                    </a:cxn>
                    <a:cxn ang="0">
                      <a:pos x="231" y="87"/>
                    </a:cxn>
                    <a:cxn ang="0">
                      <a:pos x="216" y="62"/>
                    </a:cxn>
                    <a:cxn ang="0">
                      <a:pos x="224" y="44"/>
                    </a:cxn>
                    <a:cxn ang="0">
                      <a:pos x="222" y="39"/>
                    </a:cxn>
                    <a:cxn ang="0">
                      <a:pos x="202" y="22"/>
                    </a:cxn>
                    <a:cxn ang="0">
                      <a:pos x="196" y="21"/>
                    </a:cxn>
                    <a:cxn ang="0">
                      <a:pos x="180" y="32"/>
                    </a:cxn>
                    <a:cxn ang="0">
                      <a:pos x="152" y="22"/>
                    </a:cxn>
                    <a:cxn ang="0">
                      <a:pos x="147" y="4"/>
                    </a:cxn>
                    <a:cxn ang="0">
                      <a:pos x="143" y="0"/>
                    </a:cxn>
                    <a:cxn ang="0">
                      <a:pos x="116" y="0"/>
                    </a:cxn>
                    <a:cxn ang="0">
                      <a:pos x="111" y="4"/>
                    </a:cxn>
                    <a:cxn ang="0">
                      <a:pos x="106" y="22"/>
                    </a:cxn>
                    <a:cxn ang="0">
                      <a:pos x="78" y="32"/>
                    </a:cxn>
                    <a:cxn ang="0">
                      <a:pos x="62" y="22"/>
                    </a:cxn>
                    <a:cxn ang="0">
                      <a:pos x="56" y="22"/>
                    </a:cxn>
                    <a:cxn ang="0">
                      <a:pos x="36" y="39"/>
                    </a:cxn>
                    <a:cxn ang="0">
                      <a:pos x="35" y="45"/>
                    </a:cxn>
                    <a:cxn ang="0">
                      <a:pos x="43" y="62"/>
                    </a:cxn>
                    <a:cxn ang="0">
                      <a:pos x="28" y="88"/>
                    </a:cxn>
                    <a:cxn ang="0">
                      <a:pos x="9" y="90"/>
                    </a:cxn>
                    <a:cxn ang="0">
                      <a:pos x="5" y="94"/>
                    </a:cxn>
                    <a:cxn ang="0">
                      <a:pos x="0" y="120"/>
                    </a:cxn>
                    <a:cxn ang="0">
                      <a:pos x="3" y="126"/>
                    </a:cxn>
                    <a:cxn ang="0">
                      <a:pos x="20" y="134"/>
                    </a:cxn>
                    <a:cxn ang="0">
                      <a:pos x="25" y="163"/>
                    </a:cxn>
                    <a:cxn ang="0">
                      <a:pos x="12" y="177"/>
                    </a:cxn>
                    <a:cxn ang="0">
                      <a:pos x="11" y="183"/>
                    </a:cxn>
                    <a:cxn ang="0">
                      <a:pos x="25" y="206"/>
                    </a:cxn>
                    <a:cxn ang="0">
                      <a:pos x="30" y="208"/>
                    </a:cxn>
                    <a:cxn ang="0">
                      <a:pos x="49" y="203"/>
                    </a:cxn>
                    <a:cxn ang="0">
                      <a:pos x="71" y="222"/>
                    </a:cxn>
                    <a:cxn ang="0">
                      <a:pos x="70" y="241"/>
                    </a:cxn>
                    <a:cxn ang="0">
                      <a:pos x="73" y="246"/>
                    </a:cxn>
                    <a:cxn ang="0">
                      <a:pos x="98" y="255"/>
                    </a:cxn>
                    <a:cxn ang="0">
                      <a:pos x="104" y="254"/>
                    </a:cxn>
                    <a:cxn ang="0">
                      <a:pos x="115" y="238"/>
                    </a:cxn>
                    <a:cxn ang="0">
                      <a:pos x="130" y="239"/>
                    </a:cxn>
                    <a:cxn ang="0">
                      <a:pos x="145" y="238"/>
                    </a:cxn>
                    <a:cxn ang="0">
                      <a:pos x="156" y="253"/>
                    </a:cxn>
                    <a:cxn ang="0">
                      <a:pos x="161" y="255"/>
                    </a:cxn>
                    <a:cxn ang="0">
                      <a:pos x="187" y="246"/>
                    </a:cxn>
                    <a:cxn ang="0">
                      <a:pos x="190" y="241"/>
                    </a:cxn>
                    <a:cxn ang="0">
                      <a:pos x="188" y="222"/>
                    </a:cxn>
                    <a:cxn ang="0">
                      <a:pos x="211" y="203"/>
                    </a:cxn>
                    <a:cxn ang="0">
                      <a:pos x="230" y="207"/>
                    </a:cxn>
                    <a:cxn ang="0">
                      <a:pos x="235" y="205"/>
                    </a:cxn>
                    <a:cxn ang="0">
                      <a:pos x="248" y="182"/>
                    </a:cxn>
                    <a:cxn ang="0">
                      <a:pos x="248" y="176"/>
                    </a:cxn>
                    <a:cxn ang="0">
                      <a:pos x="234" y="162"/>
                    </a:cxn>
                    <a:cxn ang="0">
                      <a:pos x="239" y="133"/>
                    </a:cxn>
                    <a:cxn ang="0">
                      <a:pos x="256" y="125"/>
                    </a:cxn>
                    <a:cxn ang="0">
                      <a:pos x="259" y="120"/>
                    </a:cxn>
                    <a:cxn ang="0">
                      <a:pos x="165" y="190"/>
                    </a:cxn>
                    <a:cxn ang="0">
                      <a:pos x="69" y="165"/>
                    </a:cxn>
                    <a:cxn ang="0">
                      <a:pos x="94" y="69"/>
                    </a:cxn>
                    <a:cxn ang="0">
                      <a:pos x="190" y="94"/>
                    </a:cxn>
                    <a:cxn ang="0">
                      <a:pos x="165" y="190"/>
                    </a:cxn>
                  </a:cxnLst>
                  <a:rect l="0" t="0" r="r" b="b"/>
                  <a:pathLst>
                    <a:path w="259" h="256">
                      <a:moveTo>
                        <a:pt x="259" y="120"/>
                      </a:moveTo>
                      <a:cubicBezTo>
                        <a:pt x="259" y="118"/>
                        <a:pt x="254" y="94"/>
                        <a:pt x="254" y="93"/>
                      </a:cubicBezTo>
                      <a:cubicBezTo>
                        <a:pt x="254" y="91"/>
                        <a:pt x="252" y="89"/>
                        <a:pt x="250" y="89"/>
                      </a:cubicBezTo>
                      <a:cubicBezTo>
                        <a:pt x="247" y="89"/>
                        <a:pt x="233" y="88"/>
                        <a:pt x="231" y="87"/>
                      </a:cubicBezTo>
                      <a:cubicBezTo>
                        <a:pt x="227" y="78"/>
                        <a:pt x="222" y="70"/>
                        <a:pt x="216" y="62"/>
                      </a:cubicBezTo>
                      <a:cubicBezTo>
                        <a:pt x="217" y="60"/>
                        <a:pt x="223" y="47"/>
                        <a:pt x="224" y="44"/>
                      </a:cubicBezTo>
                      <a:cubicBezTo>
                        <a:pt x="225" y="42"/>
                        <a:pt x="224" y="40"/>
                        <a:pt x="222" y="39"/>
                      </a:cubicBezTo>
                      <a:cubicBezTo>
                        <a:pt x="222" y="38"/>
                        <a:pt x="203" y="22"/>
                        <a:pt x="202" y="22"/>
                      </a:cubicBezTo>
                      <a:cubicBezTo>
                        <a:pt x="200" y="20"/>
                        <a:pt x="198" y="20"/>
                        <a:pt x="196" y="21"/>
                      </a:cubicBezTo>
                      <a:cubicBezTo>
                        <a:pt x="194" y="23"/>
                        <a:pt x="182" y="31"/>
                        <a:pt x="180" y="32"/>
                      </a:cubicBezTo>
                      <a:cubicBezTo>
                        <a:pt x="172" y="27"/>
                        <a:pt x="162" y="24"/>
                        <a:pt x="152" y="22"/>
                      </a:cubicBezTo>
                      <a:cubicBezTo>
                        <a:pt x="152" y="20"/>
                        <a:pt x="148" y="6"/>
                        <a:pt x="147" y="4"/>
                      </a:cubicBezTo>
                      <a:cubicBezTo>
                        <a:pt x="147" y="2"/>
                        <a:pt x="145" y="0"/>
                        <a:pt x="143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3" y="0"/>
                        <a:pt x="112" y="2"/>
                        <a:pt x="111" y="4"/>
                      </a:cubicBezTo>
                      <a:cubicBezTo>
                        <a:pt x="110" y="7"/>
                        <a:pt x="107" y="20"/>
                        <a:pt x="106" y="22"/>
                      </a:cubicBezTo>
                      <a:cubicBezTo>
                        <a:pt x="96" y="24"/>
                        <a:pt x="87" y="28"/>
                        <a:pt x="78" y="32"/>
                      </a:cubicBezTo>
                      <a:cubicBezTo>
                        <a:pt x="76" y="31"/>
                        <a:pt x="65" y="23"/>
                        <a:pt x="62" y="22"/>
                      </a:cubicBezTo>
                      <a:cubicBezTo>
                        <a:pt x="61" y="21"/>
                        <a:pt x="58" y="20"/>
                        <a:pt x="56" y="22"/>
                      </a:cubicBezTo>
                      <a:cubicBezTo>
                        <a:pt x="56" y="23"/>
                        <a:pt x="37" y="38"/>
                        <a:pt x="36" y="39"/>
                      </a:cubicBezTo>
                      <a:cubicBezTo>
                        <a:pt x="34" y="41"/>
                        <a:pt x="34" y="43"/>
                        <a:pt x="35" y="45"/>
                      </a:cubicBezTo>
                      <a:cubicBezTo>
                        <a:pt x="36" y="48"/>
                        <a:pt x="42" y="60"/>
                        <a:pt x="43" y="62"/>
                      </a:cubicBezTo>
                      <a:cubicBezTo>
                        <a:pt x="37" y="70"/>
                        <a:pt x="32" y="79"/>
                        <a:pt x="28" y="88"/>
                      </a:cubicBezTo>
                      <a:cubicBezTo>
                        <a:pt x="25" y="88"/>
                        <a:pt x="12" y="90"/>
                        <a:pt x="9" y="90"/>
                      </a:cubicBezTo>
                      <a:cubicBezTo>
                        <a:pt x="7" y="90"/>
                        <a:pt x="5" y="91"/>
                        <a:pt x="5" y="94"/>
                      </a:cubicBezTo>
                      <a:cubicBezTo>
                        <a:pt x="4" y="95"/>
                        <a:pt x="0" y="119"/>
                        <a:pt x="0" y="120"/>
                      </a:cubicBezTo>
                      <a:cubicBezTo>
                        <a:pt x="0" y="123"/>
                        <a:pt x="1" y="125"/>
                        <a:pt x="3" y="126"/>
                      </a:cubicBezTo>
                      <a:cubicBezTo>
                        <a:pt x="6" y="127"/>
                        <a:pt x="18" y="133"/>
                        <a:pt x="20" y="134"/>
                      </a:cubicBezTo>
                      <a:cubicBezTo>
                        <a:pt x="20" y="144"/>
                        <a:pt x="22" y="154"/>
                        <a:pt x="25" y="163"/>
                      </a:cubicBezTo>
                      <a:cubicBezTo>
                        <a:pt x="24" y="165"/>
                        <a:pt x="14" y="175"/>
                        <a:pt x="12" y="177"/>
                      </a:cubicBezTo>
                      <a:cubicBezTo>
                        <a:pt x="10" y="178"/>
                        <a:pt x="10" y="180"/>
                        <a:pt x="11" y="183"/>
                      </a:cubicBezTo>
                      <a:cubicBezTo>
                        <a:pt x="12" y="184"/>
                        <a:pt x="24" y="205"/>
                        <a:pt x="25" y="206"/>
                      </a:cubicBezTo>
                      <a:cubicBezTo>
                        <a:pt x="26" y="208"/>
                        <a:pt x="28" y="208"/>
                        <a:pt x="30" y="208"/>
                      </a:cubicBezTo>
                      <a:cubicBezTo>
                        <a:pt x="33" y="207"/>
                        <a:pt x="46" y="204"/>
                        <a:pt x="49" y="203"/>
                      </a:cubicBezTo>
                      <a:cubicBezTo>
                        <a:pt x="55" y="210"/>
                        <a:pt x="63" y="217"/>
                        <a:pt x="71" y="222"/>
                      </a:cubicBezTo>
                      <a:cubicBezTo>
                        <a:pt x="71" y="224"/>
                        <a:pt x="70" y="238"/>
                        <a:pt x="70" y="241"/>
                      </a:cubicBezTo>
                      <a:cubicBezTo>
                        <a:pt x="70" y="243"/>
                        <a:pt x="71" y="245"/>
                        <a:pt x="73" y="246"/>
                      </a:cubicBezTo>
                      <a:cubicBezTo>
                        <a:pt x="74" y="247"/>
                        <a:pt x="97" y="255"/>
                        <a:pt x="98" y="255"/>
                      </a:cubicBezTo>
                      <a:cubicBezTo>
                        <a:pt x="101" y="256"/>
                        <a:pt x="103" y="255"/>
                        <a:pt x="104" y="254"/>
                      </a:cubicBezTo>
                      <a:cubicBezTo>
                        <a:pt x="106" y="251"/>
                        <a:pt x="114" y="240"/>
                        <a:pt x="115" y="238"/>
                      </a:cubicBezTo>
                      <a:cubicBezTo>
                        <a:pt x="120" y="239"/>
                        <a:pt x="125" y="239"/>
                        <a:pt x="130" y="239"/>
                      </a:cubicBezTo>
                      <a:cubicBezTo>
                        <a:pt x="135" y="239"/>
                        <a:pt x="140" y="239"/>
                        <a:pt x="145" y="238"/>
                      </a:cubicBezTo>
                      <a:cubicBezTo>
                        <a:pt x="146" y="240"/>
                        <a:pt x="154" y="251"/>
                        <a:pt x="156" y="253"/>
                      </a:cubicBezTo>
                      <a:cubicBezTo>
                        <a:pt x="157" y="255"/>
                        <a:pt x="159" y="256"/>
                        <a:pt x="161" y="255"/>
                      </a:cubicBezTo>
                      <a:cubicBezTo>
                        <a:pt x="163" y="255"/>
                        <a:pt x="186" y="246"/>
                        <a:pt x="187" y="246"/>
                      </a:cubicBezTo>
                      <a:cubicBezTo>
                        <a:pt x="189" y="245"/>
                        <a:pt x="190" y="243"/>
                        <a:pt x="190" y="241"/>
                      </a:cubicBezTo>
                      <a:cubicBezTo>
                        <a:pt x="190" y="238"/>
                        <a:pt x="188" y="224"/>
                        <a:pt x="188" y="222"/>
                      </a:cubicBezTo>
                      <a:cubicBezTo>
                        <a:pt x="197" y="216"/>
                        <a:pt x="204" y="210"/>
                        <a:pt x="211" y="203"/>
                      </a:cubicBezTo>
                      <a:cubicBezTo>
                        <a:pt x="213" y="203"/>
                        <a:pt x="227" y="207"/>
                        <a:pt x="230" y="207"/>
                      </a:cubicBezTo>
                      <a:cubicBezTo>
                        <a:pt x="231" y="208"/>
                        <a:pt x="234" y="207"/>
                        <a:pt x="235" y="205"/>
                      </a:cubicBezTo>
                      <a:cubicBezTo>
                        <a:pt x="235" y="204"/>
                        <a:pt x="248" y="183"/>
                        <a:pt x="248" y="182"/>
                      </a:cubicBezTo>
                      <a:cubicBezTo>
                        <a:pt x="249" y="180"/>
                        <a:pt x="249" y="178"/>
                        <a:pt x="248" y="176"/>
                      </a:cubicBezTo>
                      <a:cubicBezTo>
                        <a:pt x="245" y="174"/>
                        <a:pt x="236" y="164"/>
                        <a:pt x="234" y="162"/>
                      </a:cubicBezTo>
                      <a:cubicBezTo>
                        <a:pt x="237" y="153"/>
                        <a:pt x="239" y="143"/>
                        <a:pt x="239" y="133"/>
                      </a:cubicBezTo>
                      <a:cubicBezTo>
                        <a:pt x="241" y="132"/>
                        <a:pt x="254" y="126"/>
                        <a:pt x="256" y="125"/>
                      </a:cubicBezTo>
                      <a:cubicBezTo>
                        <a:pt x="258" y="124"/>
                        <a:pt x="259" y="122"/>
                        <a:pt x="259" y="120"/>
                      </a:cubicBezTo>
                      <a:close/>
                      <a:moveTo>
                        <a:pt x="165" y="190"/>
                      </a:moveTo>
                      <a:cubicBezTo>
                        <a:pt x="131" y="209"/>
                        <a:pt x="88" y="198"/>
                        <a:pt x="69" y="165"/>
                      </a:cubicBezTo>
                      <a:cubicBezTo>
                        <a:pt x="50" y="131"/>
                        <a:pt x="61" y="88"/>
                        <a:pt x="94" y="69"/>
                      </a:cubicBezTo>
                      <a:cubicBezTo>
                        <a:pt x="128" y="49"/>
                        <a:pt x="171" y="60"/>
                        <a:pt x="190" y="94"/>
                      </a:cubicBezTo>
                      <a:cubicBezTo>
                        <a:pt x="210" y="127"/>
                        <a:pt x="198" y="170"/>
                        <a:pt x="165" y="1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700">
                    <a:solidFill>
                      <a:srgbClr val="0096D6"/>
                    </a:solidFill>
                  </a:endParaRPr>
                </a:p>
              </p:txBody>
            </p:sp>
          </p:grpSp>
          <p:sp>
            <p:nvSpPr>
              <p:cNvPr id="49" name="Freeform 132"/>
              <p:cNvSpPr>
                <a:spLocks/>
              </p:cNvSpPr>
              <p:nvPr/>
            </p:nvSpPr>
            <p:spPr bwMode="auto">
              <a:xfrm>
                <a:off x="7170738" y="3767130"/>
                <a:ext cx="495300" cy="468313"/>
              </a:xfrm>
              <a:custGeom>
                <a:avLst/>
                <a:gdLst/>
                <a:ahLst/>
                <a:cxnLst>
                  <a:cxn ang="0">
                    <a:pos x="139" y="98"/>
                  </a:cxn>
                  <a:cxn ang="0">
                    <a:pos x="136" y="76"/>
                  </a:cxn>
                  <a:cxn ang="0">
                    <a:pos x="177" y="36"/>
                  </a:cxn>
                  <a:cxn ang="0">
                    <a:pos x="161" y="18"/>
                  </a:cxn>
                  <a:cxn ang="0">
                    <a:pos x="121" y="61"/>
                  </a:cxn>
                  <a:cxn ang="0">
                    <a:pos x="99" y="58"/>
                  </a:cxn>
                  <a:cxn ang="0">
                    <a:pos x="70" y="0"/>
                  </a:cxn>
                  <a:cxn ang="0">
                    <a:pos x="51" y="14"/>
                  </a:cxn>
                  <a:cxn ang="0">
                    <a:pos x="80" y="67"/>
                  </a:cxn>
                  <a:cxn ang="0">
                    <a:pos x="70" y="87"/>
                  </a:cxn>
                  <a:cxn ang="0">
                    <a:pos x="1" y="97"/>
                  </a:cxn>
                  <a:cxn ang="0">
                    <a:pos x="2" y="121"/>
                  </a:cxn>
                  <a:cxn ang="0">
                    <a:pos x="73" y="108"/>
                  </a:cxn>
                  <a:cxn ang="0">
                    <a:pos x="89" y="124"/>
                  </a:cxn>
                  <a:cxn ang="0">
                    <a:pos x="79" y="182"/>
                  </a:cxn>
                  <a:cxn ang="0">
                    <a:pos x="103" y="181"/>
                  </a:cxn>
                  <a:cxn ang="0">
                    <a:pos x="110" y="127"/>
                  </a:cxn>
                  <a:cxn ang="0">
                    <a:pos x="130" y="117"/>
                  </a:cxn>
                  <a:cxn ang="0">
                    <a:pos x="180" y="143"/>
                  </a:cxn>
                  <a:cxn ang="0">
                    <a:pos x="193" y="123"/>
                  </a:cxn>
                  <a:cxn ang="0">
                    <a:pos x="139" y="98"/>
                  </a:cxn>
                </a:cxnLst>
                <a:rect l="0" t="0" r="r" b="b"/>
                <a:pathLst>
                  <a:path w="193" h="182">
                    <a:moveTo>
                      <a:pt x="139" y="98"/>
                    </a:moveTo>
                    <a:cubicBezTo>
                      <a:pt x="128" y="93"/>
                      <a:pt x="127" y="85"/>
                      <a:pt x="136" y="76"/>
                    </a:cubicBezTo>
                    <a:cubicBezTo>
                      <a:pt x="141" y="71"/>
                      <a:pt x="161" y="51"/>
                      <a:pt x="177" y="36"/>
                    </a:cubicBezTo>
                    <a:cubicBezTo>
                      <a:pt x="172" y="30"/>
                      <a:pt x="167" y="24"/>
                      <a:pt x="161" y="18"/>
                    </a:cubicBezTo>
                    <a:cubicBezTo>
                      <a:pt x="146" y="35"/>
                      <a:pt x="126" y="56"/>
                      <a:pt x="121" y="61"/>
                    </a:cubicBezTo>
                    <a:cubicBezTo>
                      <a:pt x="112" y="70"/>
                      <a:pt x="104" y="69"/>
                      <a:pt x="99" y="58"/>
                    </a:cubicBezTo>
                    <a:cubicBezTo>
                      <a:pt x="95" y="50"/>
                      <a:pt x="80" y="20"/>
                      <a:pt x="70" y="0"/>
                    </a:cubicBezTo>
                    <a:cubicBezTo>
                      <a:pt x="63" y="4"/>
                      <a:pt x="57" y="9"/>
                      <a:pt x="51" y="14"/>
                    </a:cubicBezTo>
                    <a:cubicBezTo>
                      <a:pt x="62" y="34"/>
                      <a:pt x="76" y="60"/>
                      <a:pt x="80" y="67"/>
                    </a:cubicBezTo>
                    <a:cubicBezTo>
                      <a:pt x="86" y="78"/>
                      <a:pt x="82" y="85"/>
                      <a:pt x="70" y="87"/>
                    </a:cubicBezTo>
                    <a:cubicBezTo>
                      <a:pt x="61" y="89"/>
                      <a:pt x="23" y="94"/>
                      <a:pt x="1" y="97"/>
                    </a:cubicBezTo>
                    <a:cubicBezTo>
                      <a:pt x="0" y="105"/>
                      <a:pt x="0" y="113"/>
                      <a:pt x="2" y="121"/>
                    </a:cubicBezTo>
                    <a:cubicBezTo>
                      <a:pt x="23" y="117"/>
                      <a:pt x="64" y="109"/>
                      <a:pt x="73" y="108"/>
                    </a:cubicBezTo>
                    <a:cubicBezTo>
                      <a:pt x="85" y="106"/>
                      <a:pt x="91" y="111"/>
                      <a:pt x="89" y="124"/>
                    </a:cubicBezTo>
                    <a:cubicBezTo>
                      <a:pt x="88" y="131"/>
                      <a:pt x="83" y="160"/>
                      <a:pt x="79" y="182"/>
                    </a:cubicBezTo>
                    <a:cubicBezTo>
                      <a:pt x="87" y="182"/>
                      <a:pt x="95" y="182"/>
                      <a:pt x="103" y="181"/>
                    </a:cubicBezTo>
                    <a:cubicBezTo>
                      <a:pt x="106" y="159"/>
                      <a:pt x="109" y="134"/>
                      <a:pt x="110" y="127"/>
                    </a:cubicBezTo>
                    <a:cubicBezTo>
                      <a:pt x="111" y="115"/>
                      <a:pt x="119" y="111"/>
                      <a:pt x="130" y="117"/>
                    </a:cubicBezTo>
                    <a:cubicBezTo>
                      <a:pt x="136" y="120"/>
                      <a:pt x="161" y="133"/>
                      <a:pt x="180" y="143"/>
                    </a:cubicBezTo>
                    <a:cubicBezTo>
                      <a:pt x="186" y="137"/>
                      <a:pt x="190" y="130"/>
                      <a:pt x="193" y="123"/>
                    </a:cubicBezTo>
                    <a:cubicBezTo>
                      <a:pt x="172" y="114"/>
                      <a:pt x="146" y="101"/>
                      <a:pt x="139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 dirty="0">
                  <a:solidFill>
                    <a:srgbClr val="0096D6"/>
                  </a:solidFill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886954" y="1269760"/>
            <a:ext cx="590249" cy="624356"/>
            <a:chOff x="3026493" y="1121543"/>
            <a:chExt cx="2907360" cy="3075362"/>
          </a:xfrm>
          <a:solidFill>
            <a:schemeClr val="bg1"/>
          </a:solidFill>
        </p:grpSpPr>
        <p:sp>
          <p:nvSpPr>
            <p:cNvPr id="54" name="Freeform 53"/>
            <p:cNvSpPr/>
            <p:nvPr/>
          </p:nvSpPr>
          <p:spPr>
            <a:xfrm>
              <a:off x="3030052" y="1121543"/>
              <a:ext cx="2903801" cy="1596899"/>
            </a:xfrm>
            <a:custGeom>
              <a:avLst/>
              <a:gdLst/>
              <a:ahLst/>
              <a:cxnLst/>
              <a:rect l="l" t="t" r="r" b="b"/>
              <a:pathLst>
                <a:path w="2903801" h="1596899">
                  <a:moveTo>
                    <a:pt x="1139212" y="205680"/>
                  </a:moveTo>
                  <a:lnTo>
                    <a:pt x="208172" y="716151"/>
                  </a:lnTo>
                  <a:cubicBezTo>
                    <a:pt x="209533" y="791020"/>
                    <a:pt x="198643" y="869973"/>
                    <a:pt x="200004" y="944842"/>
                  </a:cubicBezTo>
                  <a:lnTo>
                    <a:pt x="1739488" y="1369553"/>
                  </a:lnTo>
                  <a:lnTo>
                    <a:pt x="2711363" y="871334"/>
                  </a:lnTo>
                  <a:lnTo>
                    <a:pt x="2707280" y="650810"/>
                  </a:lnTo>
                  <a:close/>
                  <a:moveTo>
                    <a:pt x="1121417" y="0"/>
                  </a:moveTo>
                  <a:lnTo>
                    <a:pt x="2903801" y="497638"/>
                  </a:lnTo>
                  <a:lnTo>
                    <a:pt x="2903801" y="987849"/>
                  </a:lnTo>
                  <a:lnTo>
                    <a:pt x="1767531" y="1596899"/>
                  </a:lnTo>
                  <a:lnTo>
                    <a:pt x="0" y="1091833"/>
                  </a:lnTo>
                  <a:lnTo>
                    <a:pt x="22280" y="6164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89313" y="1870365"/>
              <a:ext cx="754138" cy="325378"/>
            </a:xfrm>
            <a:custGeom>
              <a:avLst/>
              <a:gdLst/>
              <a:ahLst/>
              <a:cxnLst/>
              <a:rect l="l" t="t" r="r" b="b"/>
              <a:pathLst>
                <a:path w="754138" h="325378">
                  <a:moveTo>
                    <a:pt x="269419" y="71592"/>
                  </a:moveTo>
                  <a:lnTo>
                    <a:pt x="754138" y="204420"/>
                  </a:lnTo>
                  <a:lnTo>
                    <a:pt x="748155" y="325378"/>
                  </a:lnTo>
                  <a:lnTo>
                    <a:pt x="260383" y="190454"/>
                  </a:lnTo>
                  <a:close/>
                  <a:moveTo>
                    <a:pt x="8167" y="0"/>
                  </a:moveTo>
                  <a:lnTo>
                    <a:pt x="143784" y="37163"/>
                  </a:lnTo>
                  <a:lnTo>
                    <a:pt x="134772" y="155708"/>
                  </a:lnTo>
                  <a:lnTo>
                    <a:pt x="0" y="1184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026493" y="2293719"/>
              <a:ext cx="2903801" cy="1171316"/>
            </a:xfrm>
            <a:custGeom>
              <a:avLst/>
              <a:gdLst/>
              <a:ahLst/>
              <a:cxnLst/>
              <a:rect l="l" t="t" r="r" b="b"/>
              <a:pathLst>
                <a:path w="2903801" h="1171316">
                  <a:moveTo>
                    <a:pt x="2645722" y="0"/>
                  </a:moveTo>
                  <a:lnTo>
                    <a:pt x="2903801" y="72055"/>
                  </a:lnTo>
                  <a:lnTo>
                    <a:pt x="2903801" y="562266"/>
                  </a:lnTo>
                  <a:lnTo>
                    <a:pt x="1767531" y="1171316"/>
                  </a:lnTo>
                  <a:lnTo>
                    <a:pt x="0" y="666250"/>
                  </a:lnTo>
                  <a:lnTo>
                    <a:pt x="22280" y="190894"/>
                  </a:lnTo>
                  <a:lnTo>
                    <a:pt x="296121" y="37304"/>
                  </a:lnTo>
                  <a:lnTo>
                    <a:pt x="541968" y="107554"/>
                  </a:lnTo>
                  <a:lnTo>
                    <a:pt x="208172" y="290568"/>
                  </a:lnTo>
                  <a:cubicBezTo>
                    <a:pt x="209533" y="365437"/>
                    <a:pt x="198643" y="444390"/>
                    <a:pt x="200004" y="519259"/>
                  </a:cubicBezTo>
                  <a:lnTo>
                    <a:pt x="1739488" y="943970"/>
                  </a:lnTo>
                  <a:lnTo>
                    <a:pt x="2711363" y="445751"/>
                  </a:lnTo>
                  <a:lnTo>
                    <a:pt x="2707280" y="225227"/>
                  </a:lnTo>
                  <a:lnTo>
                    <a:pt x="2392328" y="1358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386674" y="2628365"/>
              <a:ext cx="754138" cy="325378"/>
            </a:xfrm>
            <a:custGeom>
              <a:avLst/>
              <a:gdLst/>
              <a:ahLst/>
              <a:cxnLst/>
              <a:rect l="l" t="t" r="r" b="b"/>
              <a:pathLst>
                <a:path w="754138" h="325378">
                  <a:moveTo>
                    <a:pt x="269419" y="71592"/>
                  </a:moveTo>
                  <a:lnTo>
                    <a:pt x="754138" y="204420"/>
                  </a:lnTo>
                  <a:lnTo>
                    <a:pt x="748155" y="325378"/>
                  </a:lnTo>
                  <a:lnTo>
                    <a:pt x="260383" y="190454"/>
                  </a:lnTo>
                  <a:close/>
                  <a:moveTo>
                    <a:pt x="8167" y="0"/>
                  </a:moveTo>
                  <a:lnTo>
                    <a:pt x="143784" y="37163"/>
                  </a:lnTo>
                  <a:lnTo>
                    <a:pt x="134772" y="155708"/>
                  </a:lnTo>
                  <a:lnTo>
                    <a:pt x="0" y="1184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027414" y="3067277"/>
              <a:ext cx="2903801" cy="1129628"/>
            </a:xfrm>
            <a:custGeom>
              <a:avLst/>
              <a:gdLst/>
              <a:ahLst/>
              <a:cxnLst/>
              <a:rect l="l" t="t" r="r" b="b"/>
              <a:pathLst>
                <a:path w="2903801" h="1129628">
                  <a:moveTo>
                    <a:pt x="628679" y="479409"/>
                  </a:moveTo>
                  <a:lnTo>
                    <a:pt x="619643" y="598271"/>
                  </a:lnTo>
                  <a:lnTo>
                    <a:pt x="1107415" y="733195"/>
                  </a:lnTo>
                  <a:lnTo>
                    <a:pt x="1113398" y="612237"/>
                  </a:lnTo>
                  <a:close/>
                  <a:moveTo>
                    <a:pt x="367427" y="407817"/>
                  </a:moveTo>
                  <a:lnTo>
                    <a:pt x="359260" y="526246"/>
                  </a:lnTo>
                  <a:lnTo>
                    <a:pt x="494032" y="563525"/>
                  </a:lnTo>
                  <a:lnTo>
                    <a:pt x="503044" y="444980"/>
                  </a:lnTo>
                  <a:close/>
                  <a:moveTo>
                    <a:pt x="2795036" y="0"/>
                  </a:moveTo>
                  <a:lnTo>
                    <a:pt x="2903801" y="30367"/>
                  </a:lnTo>
                  <a:lnTo>
                    <a:pt x="2903801" y="520578"/>
                  </a:lnTo>
                  <a:lnTo>
                    <a:pt x="1767531" y="1129628"/>
                  </a:lnTo>
                  <a:lnTo>
                    <a:pt x="0" y="624562"/>
                  </a:lnTo>
                  <a:lnTo>
                    <a:pt x="22280" y="149206"/>
                  </a:lnTo>
                  <a:lnTo>
                    <a:pt x="137873" y="84373"/>
                  </a:lnTo>
                  <a:lnTo>
                    <a:pt x="1768393" y="5502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613" y="3518599"/>
            <a:ext cx="888461" cy="421900"/>
            <a:chOff x="2437147" y="1470531"/>
            <a:chExt cx="4153806" cy="1972502"/>
          </a:xfrm>
          <a:solidFill>
            <a:schemeClr val="bg1"/>
          </a:solidFill>
        </p:grpSpPr>
        <p:sp>
          <p:nvSpPr>
            <p:cNvPr id="60" name="Oval 3"/>
            <p:cNvSpPr/>
            <p:nvPr/>
          </p:nvSpPr>
          <p:spPr>
            <a:xfrm flipH="1">
              <a:off x="2620977" y="1470531"/>
              <a:ext cx="3969976" cy="1972502"/>
            </a:xfrm>
            <a:custGeom>
              <a:avLst/>
              <a:gdLst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87827 w 3969976"/>
                <a:gd name="connsiteY16" fmla="*/ 1348579 h 1972502"/>
                <a:gd name="connsiteX17" fmla="*/ 1557074 w 3969976"/>
                <a:gd name="connsiteY17" fmla="*/ 1274336 h 1972502"/>
                <a:gd name="connsiteX18" fmla="*/ 1662069 w 3969976"/>
                <a:gd name="connsiteY18" fmla="*/ 1169341 h 1972502"/>
                <a:gd name="connsiteX19" fmla="*/ 3250381 w 3969976"/>
                <a:gd name="connsiteY19" fmla="*/ 1169341 h 1972502"/>
                <a:gd name="connsiteX20" fmla="*/ 3244364 w 3969976"/>
                <a:gd name="connsiteY20" fmla="*/ 1160954 h 1972502"/>
                <a:gd name="connsiteX21" fmla="*/ 3059781 w 3969976"/>
                <a:gd name="connsiteY21" fmla="*/ 1046076 h 1972502"/>
                <a:gd name="connsiteX22" fmla="*/ 3056059 w 3969976"/>
                <a:gd name="connsiteY22" fmla="*/ 1045701 h 1972502"/>
                <a:gd name="connsiteX23" fmla="*/ 3056522 w 3969976"/>
                <a:gd name="connsiteY23" fmla="*/ 1041345 h 1972502"/>
                <a:gd name="connsiteX24" fmla="*/ 3041530 w 3969976"/>
                <a:gd name="connsiteY24" fmla="*/ 947870 h 1972502"/>
                <a:gd name="connsiteX25" fmla="*/ 2840408 w 3969976"/>
                <a:gd name="connsiteY25" fmla="*/ 947870 h 1972502"/>
                <a:gd name="connsiteX26" fmla="*/ 2756736 w 3969976"/>
                <a:gd name="connsiteY26" fmla="*/ 864198 h 1972502"/>
                <a:gd name="connsiteX27" fmla="*/ 2840408 w 3969976"/>
                <a:gd name="connsiteY27" fmla="*/ 780526 h 1972502"/>
                <a:gd name="connsiteX28" fmla="*/ 2849350 w 3969976"/>
                <a:gd name="connsiteY28" fmla="*/ 780526 h 1972502"/>
                <a:gd name="connsiteX29" fmla="*/ 2840375 w 3969976"/>
                <a:gd name="connsiteY29" fmla="*/ 778261 h 1972502"/>
                <a:gd name="connsiteX30" fmla="*/ 2806137 w 3969976"/>
                <a:gd name="connsiteY30" fmla="*/ 774110 h 1972502"/>
                <a:gd name="connsiteX31" fmla="*/ 2805027 w 3969976"/>
                <a:gd name="connsiteY31" fmla="*/ 768387 h 1972502"/>
                <a:gd name="connsiteX32" fmla="*/ 3170688 w 3969976"/>
                <a:gd name="connsiteY32" fmla="*/ 768387 h 1972502"/>
                <a:gd name="connsiteX33" fmla="*/ 3254360 w 3969976"/>
                <a:gd name="connsiteY33" fmla="*/ 684715 h 1972502"/>
                <a:gd name="connsiteX34" fmla="*/ 3170688 w 3969976"/>
                <a:gd name="connsiteY34" fmla="*/ 601043 h 1972502"/>
                <a:gd name="connsiteX35" fmla="*/ 2766932 w 3969976"/>
                <a:gd name="connsiteY35" fmla="*/ 601043 h 1972502"/>
                <a:gd name="connsiteX36" fmla="*/ 2764058 w 3969976"/>
                <a:gd name="connsiteY36" fmla="*/ 590316 h 1972502"/>
                <a:gd name="connsiteX37" fmla="*/ 2455500 w 3969976"/>
                <a:gd name="connsiteY37" fmla="*/ 590316 h 1972502"/>
                <a:gd name="connsiteX38" fmla="*/ 2371828 w 3969976"/>
                <a:gd name="connsiteY38" fmla="*/ 506644 h 1972502"/>
                <a:gd name="connsiteX39" fmla="*/ 2455500 w 3969976"/>
                <a:gd name="connsiteY39" fmla="*/ 422972 h 1972502"/>
                <a:gd name="connsiteX40" fmla="*/ 2696734 w 3969976"/>
                <a:gd name="connsiteY40" fmla="*/ 422972 h 1972502"/>
                <a:gd name="connsiteX41" fmla="*/ 2622436 w 3969976"/>
                <a:gd name="connsiteY41" fmla="*/ 300519 h 1972502"/>
                <a:gd name="connsiteX42" fmla="*/ 2068782 w 3969976"/>
                <a:gd name="connsiteY42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87827 w 3969976"/>
                <a:gd name="connsiteY16" fmla="*/ 1348579 h 1972502"/>
                <a:gd name="connsiteX17" fmla="*/ 1557074 w 3969976"/>
                <a:gd name="connsiteY17" fmla="*/ 1274336 h 1972502"/>
                <a:gd name="connsiteX18" fmla="*/ 1662069 w 3969976"/>
                <a:gd name="connsiteY18" fmla="*/ 1169341 h 1972502"/>
                <a:gd name="connsiteX19" fmla="*/ 3250381 w 3969976"/>
                <a:gd name="connsiteY19" fmla="*/ 1169341 h 1972502"/>
                <a:gd name="connsiteX20" fmla="*/ 3244364 w 3969976"/>
                <a:gd name="connsiteY20" fmla="*/ 1160954 h 1972502"/>
                <a:gd name="connsiteX21" fmla="*/ 3059781 w 3969976"/>
                <a:gd name="connsiteY21" fmla="*/ 1046076 h 1972502"/>
                <a:gd name="connsiteX22" fmla="*/ 3056059 w 3969976"/>
                <a:gd name="connsiteY22" fmla="*/ 1045701 h 1972502"/>
                <a:gd name="connsiteX23" fmla="*/ 3056522 w 3969976"/>
                <a:gd name="connsiteY23" fmla="*/ 1041345 h 1972502"/>
                <a:gd name="connsiteX24" fmla="*/ 2980006 w 3969976"/>
                <a:gd name="connsiteY24" fmla="*/ 947870 h 1972502"/>
                <a:gd name="connsiteX25" fmla="*/ 2840408 w 3969976"/>
                <a:gd name="connsiteY25" fmla="*/ 947870 h 1972502"/>
                <a:gd name="connsiteX26" fmla="*/ 2756736 w 3969976"/>
                <a:gd name="connsiteY26" fmla="*/ 864198 h 1972502"/>
                <a:gd name="connsiteX27" fmla="*/ 2840408 w 3969976"/>
                <a:gd name="connsiteY27" fmla="*/ 780526 h 1972502"/>
                <a:gd name="connsiteX28" fmla="*/ 2849350 w 3969976"/>
                <a:gd name="connsiteY28" fmla="*/ 780526 h 1972502"/>
                <a:gd name="connsiteX29" fmla="*/ 2840375 w 3969976"/>
                <a:gd name="connsiteY29" fmla="*/ 778261 h 1972502"/>
                <a:gd name="connsiteX30" fmla="*/ 2806137 w 3969976"/>
                <a:gd name="connsiteY30" fmla="*/ 774110 h 1972502"/>
                <a:gd name="connsiteX31" fmla="*/ 2805027 w 3969976"/>
                <a:gd name="connsiteY31" fmla="*/ 768387 h 1972502"/>
                <a:gd name="connsiteX32" fmla="*/ 3170688 w 3969976"/>
                <a:gd name="connsiteY32" fmla="*/ 768387 h 1972502"/>
                <a:gd name="connsiteX33" fmla="*/ 3254360 w 3969976"/>
                <a:gd name="connsiteY33" fmla="*/ 684715 h 1972502"/>
                <a:gd name="connsiteX34" fmla="*/ 3170688 w 3969976"/>
                <a:gd name="connsiteY34" fmla="*/ 601043 h 1972502"/>
                <a:gd name="connsiteX35" fmla="*/ 2766932 w 3969976"/>
                <a:gd name="connsiteY35" fmla="*/ 601043 h 1972502"/>
                <a:gd name="connsiteX36" fmla="*/ 2764058 w 3969976"/>
                <a:gd name="connsiteY36" fmla="*/ 590316 h 1972502"/>
                <a:gd name="connsiteX37" fmla="*/ 2455500 w 3969976"/>
                <a:gd name="connsiteY37" fmla="*/ 590316 h 1972502"/>
                <a:gd name="connsiteX38" fmla="*/ 2371828 w 3969976"/>
                <a:gd name="connsiteY38" fmla="*/ 506644 h 1972502"/>
                <a:gd name="connsiteX39" fmla="*/ 2455500 w 3969976"/>
                <a:gd name="connsiteY39" fmla="*/ 422972 h 1972502"/>
                <a:gd name="connsiteX40" fmla="*/ 2696734 w 3969976"/>
                <a:gd name="connsiteY40" fmla="*/ 422972 h 1972502"/>
                <a:gd name="connsiteX41" fmla="*/ 2622436 w 3969976"/>
                <a:gd name="connsiteY41" fmla="*/ 300519 h 1972502"/>
                <a:gd name="connsiteX42" fmla="*/ 2068782 w 3969976"/>
                <a:gd name="connsiteY42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87827 w 3969976"/>
                <a:gd name="connsiteY16" fmla="*/ 1348579 h 1972502"/>
                <a:gd name="connsiteX17" fmla="*/ 1557074 w 3969976"/>
                <a:gd name="connsiteY17" fmla="*/ 1274336 h 1972502"/>
                <a:gd name="connsiteX18" fmla="*/ 1662069 w 3969976"/>
                <a:gd name="connsiteY18" fmla="*/ 1169341 h 1972502"/>
                <a:gd name="connsiteX19" fmla="*/ 3250381 w 3969976"/>
                <a:gd name="connsiteY19" fmla="*/ 1169341 h 1972502"/>
                <a:gd name="connsiteX20" fmla="*/ 3244364 w 3969976"/>
                <a:gd name="connsiteY20" fmla="*/ 1160954 h 1972502"/>
                <a:gd name="connsiteX21" fmla="*/ 3059781 w 3969976"/>
                <a:gd name="connsiteY21" fmla="*/ 1046076 h 1972502"/>
                <a:gd name="connsiteX22" fmla="*/ 3056059 w 3969976"/>
                <a:gd name="connsiteY22" fmla="*/ 1045701 h 1972502"/>
                <a:gd name="connsiteX23" fmla="*/ 2980006 w 3969976"/>
                <a:gd name="connsiteY23" fmla="*/ 947870 h 1972502"/>
                <a:gd name="connsiteX24" fmla="*/ 2840408 w 3969976"/>
                <a:gd name="connsiteY24" fmla="*/ 947870 h 1972502"/>
                <a:gd name="connsiteX25" fmla="*/ 2756736 w 3969976"/>
                <a:gd name="connsiteY25" fmla="*/ 864198 h 1972502"/>
                <a:gd name="connsiteX26" fmla="*/ 2840408 w 3969976"/>
                <a:gd name="connsiteY26" fmla="*/ 780526 h 1972502"/>
                <a:gd name="connsiteX27" fmla="*/ 2849350 w 3969976"/>
                <a:gd name="connsiteY27" fmla="*/ 780526 h 1972502"/>
                <a:gd name="connsiteX28" fmla="*/ 2840375 w 3969976"/>
                <a:gd name="connsiteY28" fmla="*/ 778261 h 1972502"/>
                <a:gd name="connsiteX29" fmla="*/ 2806137 w 3969976"/>
                <a:gd name="connsiteY29" fmla="*/ 774110 h 1972502"/>
                <a:gd name="connsiteX30" fmla="*/ 2805027 w 3969976"/>
                <a:gd name="connsiteY30" fmla="*/ 768387 h 1972502"/>
                <a:gd name="connsiteX31" fmla="*/ 3170688 w 3969976"/>
                <a:gd name="connsiteY31" fmla="*/ 768387 h 1972502"/>
                <a:gd name="connsiteX32" fmla="*/ 3254360 w 3969976"/>
                <a:gd name="connsiteY32" fmla="*/ 684715 h 1972502"/>
                <a:gd name="connsiteX33" fmla="*/ 3170688 w 3969976"/>
                <a:gd name="connsiteY33" fmla="*/ 601043 h 1972502"/>
                <a:gd name="connsiteX34" fmla="*/ 2766932 w 3969976"/>
                <a:gd name="connsiteY34" fmla="*/ 601043 h 1972502"/>
                <a:gd name="connsiteX35" fmla="*/ 2764058 w 3969976"/>
                <a:gd name="connsiteY35" fmla="*/ 590316 h 1972502"/>
                <a:gd name="connsiteX36" fmla="*/ 2455500 w 3969976"/>
                <a:gd name="connsiteY36" fmla="*/ 590316 h 1972502"/>
                <a:gd name="connsiteX37" fmla="*/ 2371828 w 3969976"/>
                <a:gd name="connsiteY37" fmla="*/ 506644 h 1972502"/>
                <a:gd name="connsiteX38" fmla="*/ 2455500 w 3969976"/>
                <a:gd name="connsiteY38" fmla="*/ 422972 h 1972502"/>
                <a:gd name="connsiteX39" fmla="*/ 2696734 w 3969976"/>
                <a:gd name="connsiteY39" fmla="*/ 422972 h 1972502"/>
                <a:gd name="connsiteX40" fmla="*/ 2622436 w 3969976"/>
                <a:gd name="connsiteY40" fmla="*/ 300519 h 1972502"/>
                <a:gd name="connsiteX41" fmla="*/ 2068782 w 3969976"/>
                <a:gd name="connsiteY41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87827 w 3969976"/>
                <a:gd name="connsiteY16" fmla="*/ 1348579 h 1972502"/>
                <a:gd name="connsiteX17" fmla="*/ 1557074 w 3969976"/>
                <a:gd name="connsiteY17" fmla="*/ 1274336 h 1972502"/>
                <a:gd name="connsiteX18" fmla="*/ 1662069 w 3969976"/>
                <a:gd name="connsiteY18" fmla="*/ 1169341 h 1972502"/>
                <a:gd name="connsiteX19" fmla="*/ 3250381 w 3969976"/>
                <a:gd name="connsiteY19" fmla="*/ 1169341 h 1972502"/>
                <a:gd name="connsiteX20" fmla="*/ 3244364 w 3969976"/>
                <a:gd name="connsiteY20" fmla="*/ 1160954 h 1972502"/>
                <a:gd name="connsiteX21" fmla="*/ 3059781 w 3969976"/>
                <a:gd name="connsiteY21" fmla="*/ 1046076 h 1972502"/>
                <a:gd name="connsiteX22" fmla="*/ 3056059 w 3969976"/>
                <a:gd name="connsiteY22" fmla="*/ 1045701 h 1972502"/>
                <a:gd name="connsiteX23" fmla="*/ 2980006 w 3969976"/>
                <a:gd name="connsiteY23" fmla="*/ 947870 h 1972502"/>
                <a:gd name="connsiteX24" fmla="*/ 2840408 w 3969976"/>
                <a:gd name="connsiteY24" fmla="*/ 947870 h 1972502"/>
                <a:gd name="connsiteX25" fmla="*/ 2756736 w 3969976"/>
                <a:gd name="connsiteY25" fmla="*/ 864198 h 1972502"/>
                <a:gd name="connsiteX26" fmla="*/ 2840408 w 3969976"/>
                <a:gd name="connsiteY26" fmla="*/ 780526 h 1972502"/>
                <a:gd name="connsiteX27" fmla="*/ 2840375 w 3969976"/>
                <a:gd name="connsiteY27" fmla="*/ 778261 h 1972502"/>
                <a:gd name="connsiteX28" fmla="*/ 2806137 w 3969976"/>
                <a:gd name="connsiteY28" fmla="*/ 774110 h 1972502"/>
                <a:gd name="connsiteX29" fmla="*/ 2805027 w 3969976"/>
                <a:gd name="connsiteY29" fmla="*/ 768387 h 1972502"/>
                <a:gd name="connsiteX30" fmla="*/ 3170688 w 3969976"/>
                <a:gd name="connsiteY30" fmla="*/ 768387 h 1972502"/>
                <a:gd name="connsiteX31" fmla="*/ 3254360 w 3969976"/>
                <a:gd name="connsiteY31" fmla="*/ 684715 h 1972502"/>
                <a:gd name="connsiteX32" fmla="*/ 3170688 w 3969976"/>
                <a:gd name="connsiteY32" fmla="*/ 601043 h 1972502"/>
                <a:gd name="connsiteX33" fmla="*/ 2766932 w 3969976"/>
                <a:gd name="connsiteY33" fmla="*/ 601043 h 1972502"/>
                <a:gd name="connsiteX34" fmla="*/ 2764058 w 3969976"/>
                <a:gd name="connsiteY34" fmla="*/ 590316 h 1972502"/>
                <a:gd name="connsiteX35" fmla="*/ 2455500 w 3969976"/>
                <a:gd name="connsiteY35" fmla="*/ 590316 h 1972502"/>
                <a:gd name="connsiteX36" fmla="*/ 2371828 w 3969976"/>
                <a:gd name="connsiteY36" fmla="*/ 506644 h 1972502"/>
                <a:gd name="connsiteX37" fmla="*/ 2455500 w 3969976"/>
                <a:gd name="connsiteY37" fmla="*/ 422972 h 1972502"/>
                <a:gd name="connsiteX38" fmla="*/ 2696734 w 3969976"/>
                <a:gd name="connsiteY38" fmla="*/ 422972 h 1972502"/>
                <a:gd name="connsiteX39" fmla="*/ 2622436 w 3969976"/>
                <a:gd name="connsiteY39" fmla="*/ 300519 h 1972502"/>
                <a:gd name="connsiteX40" fmla="*/ 2068782 w 3969976"/>
                <a:gd name="connsiteY40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87827 w 3969976"/>
                <a:gd name="connsiteY16" fmla="*/ 1348579 h 1972502"/>
                <a:gd name="connsiteX17" fmla="*/ 1557074 w 3969976"/>
                <a:gd name="connsiteY17" fmla="*/ 1274336 h 1972502"/>
                <a:gd name="connsiteX18" fmla="*/ 1662069 w 3969976"/>
                <a:gd name="connsiteY18" fmla="*/ 1169341 h 1972502"/>
                <a:gd name="connsiteX19" fmla="*/ 3250381 w 3969976"/>
                <a:gd name="connsiteY19" fmla="*/ 1169341 h 1972502"/>
                <a:gd name="connsiteX20" fmla="*/ 3244364 w 3969976"/>
                <a:gd name="connsiteY20" fmla="*/ 1160954 h 1972502"/>
                <a:gd name="connsiteX21" fmla="*/ 3059781 w 3969976"/>
                <a:gd name="connsiteY21" fmla="*/ 1046076 h 1972502"/>
                <a:gd name="connsiteX22" fmla="*/ 3056059 w 3969976"/>
                <a:gd name="connsiteY22" fmla="*/ 1045701 h 1972502"/>
                <a:gd name="connsiteX23" fmla="*/ 2980006 w 3969976"/>
                <a:gd name="connsiteY23" fmla="*/ 947870 h 1972502"/>
                <a:gd name="connsiteX24" fmla="*/ 2840408 w 3969976"/>
                <a:gd name="connsiteY24" fmla="*/ 947870 h 1972502"/>
                <a:gd name="connsiteX25" fmla="*/ 2756736 w 3969976"/>
                <a:gd name="connsiteY25" fmla="*/ 864198 h 1972502"/>
                <a:gd name="connsiteX26" fmla="*/ 2840408 w 3969976"/>
                <a:gd name="connsiteY26" fmla="*/ 780526 h 1972502"/>
                <a:gd name="connsiteX27" fmla="*/ 2806137 w 3969976"/>
                <a:gd name="connsiteY27" fmla="*/ 774110 h 1972502"/>
                <a:gd name="connsiteX28" fmla="*/ 2805027 w 3969976"/>
                <a:gd name="connsiteY28" fmla="*/ 768387 h 1972502"/>
                <a:gd name="connsiteX29" fmla="*/ 3170688 w 3969976"/>
                <a:gd name="connsiteY29" fmla="*/ 768387 h 1972502"/>
                <a:gd name="connsiteX30" fmla="*/ 3254360 w 3969976"/>
                <a:gd name="connsiteY30" fmla="*/ 684715 h 1972502"/>
                <a:gd name="connsiteX31" fmla="*/ 3170688 w 3969976"/>
                <a:gd name="connsiteY31" fmla="*/ 601043 h 1972502"/>
                <a:gd name="connsiteX32" fmla="*/ 2766932 w 3969976"/>
                <a:gd name="connsiteY32" fmla="*/ 601043 h 1972502"/>
                <a:gd name="connsiteX33" fmla="*/ 2764058 w 3969976"/>
                <a:gd name="connsiteY33" fmla="*/ 590316 h 1972502"/>
                <a:gd name="connsiteX34" fmla="*/ 2455500 w 3969976"/>
                <a:gd name="connsiteY34" fmla="*/ 590316 h 1972502"/>
                <a:gd name="connsiteX35" fmla="*/ 2371828 w 3969976"/>
                <a:gd name="connsiteY35" fmla="*/ 506644 h 1972502"/>
                <a:gd name="connsiteX36" fmla="*/ 2455500 w 3969976"/>
                <a:gd name="connsiteY36" fmla="*/ 422972 h 1972502"/>
                <a:gd name="connsiteX37" fmla="*/ 2696734 w 3969976"/>
                <a:gd name="connsiteY37" fmla="*/ 422972 h 1972502"/>
                <a:gd name="connsiteX38" fmla="*/ 2622436 w 3969976"/>
                <a:gd name="connsiteY38" fmla="*/ 300519 h 1972502"/>
                <a:gd name="connsiteX39" fmla="*/ 2068782 w 3969976"/>
                <a:gd name="connsiteY39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87827 w 3969976"/>
                <a:gd name="connsiteY16" fmla="*/ 1348579 h 1972502"/>
                <a:gd name="connsiteX17" fmla="*/ 1557074 w 3969976"/>
                <a:gd name="connsiteY17" fmla="*/ 1274336 h 1972502"/>
                <a:gd name="connsiteX18" fmla="*/ 1662069 w 3969976"/>
                <a:gd name="connsiteY18" fmla="*/ 1169341 h 1972502"/>
                <a:gd name="connsiteX19" fmla="*/ 3250381 w 3969976"/>
                <a:gd name="connsiteY19" fmla="*/ 1169341 h 1972502"/>
                <a:gd name="connsiteX20" fmla="*/ 3244364 w 3969976"/>
                <a:gd name="connsiteY20" fmla="*/ 1160954 h 1972502"/>
                <a:gd name="connsiteX21" fmla="*/ 3059781 w 3969976"/>
                <a:gd name="connsiteY21" fmla="*/ 1046076 h 1972502"/>
                <a:gd name="connsiteX22" fmla="*/ 3056059 w 3969976"/>
                <a:gd name="connsiteY22" fmla="*/ 1045701 h 1972502"/>
                <a:gd name="connsiteX23" fmla="*/ 2980006 w 3969976"/>
                <a:gd name="connsiteY23" fmla="*/ 947870 h 1972502"/>
                <a:gd name="connsiteX24" fmla="*/ 2840408 w 3969976"/>
                <a:gd name="connsiteY24" fmla="*/ 947870 h 1972502"/>
                <a:gd name="connsiteX25" fmla="*/ 2756736 w 3969976"/>
                <a:gd name="connsiteY25" fmla="*/ 864198 h 1972502"/>
                <a:gd name="connsiteX26" fmla="*/ 2840408 w 3969976"/>
                <a:gd name="connsiteY26" fmla="*/ 780526 h 1972502"/>
                <a:gd name="connsiteX27" fmla="*/ 2805027 w 3969976"/>
                <a:gd name="connsiteY27" fmla="*/ 768387 h 1972502"/>
                <a:gd name="connsiteX28" fmla="*/ 3170688 w 3969976"/>
                <a:gd name="connsiteY28" fmla="*/ 768387 h 1972502"/>
                <a:gd name="connsiteX29" fmla="*/ 3254360 w 3969976"/>
                <a:gd name="connsiteY29" fmla="*/ 684715 h 1972502"/>
                <a:gd name="connsiteX30" fmla="*/ 3170688 w 3969976"/>
                <a:gd name="connsiteY30" fmla="*/ 601043 h 1972502"/>
                <a:gd name="connsiteX31" fmla="*/ 2766932 w 3969976"/>
                <a:gd name="connsiteY31" fmla="*/ 601043 h 1972502"/>
                <a:gd name="connsiteX32" fmla="*/ 2764058 w 3969976"/>
                <a:gd name="connsiteY32" fmla="*/ 590316 h 1972502"/>
                <a:gd name="connsiteX33" fmla="*/ 2455500 w 3969976"/>
                <a:gd name="connsiteY33" fmla="*/ 590316 h 1972502"/>
                <a:gd name="connsiteX34" fmla="*/ 2371828 w 3969976"/>
                <a:gd name="connsiteY34" fmla="*/ 506644 h 1972502"/>
                <a:gd name="connsiteX35" fmla="*/ 2455500 w 3969976"/>
                <a:gd name="connsiteY35" fmla="*/ 422972 h 1972502"/>
                <a:gd name="connsiteX36" fmla="*/ 2696734 w 3969976"/>
                <a:gd name="connsiteY36" fmla="*/ 422972 h 1972502"/>
                <a:gd name="connsiteX37" fmla="*/ 2622436 w 3969976"/>
                <a:gd name="connsiteY37" fmla="*/ 300519 h 1972502"/>
                <a:gd name="connsiteX38" fmla="*/ 2068782 w 3969976"/>
                <a:gd name="connsiteY38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87827 w 3969976"/>
                <a:gd name="connsiteY16" fmla="*/ 1348579 h 1972502"/>
                <a:gd name="connsiteX17" fmla="*/ 1557074 w 3969976"/>
                <a:gd name="connsiteY17" fmla="*/ 1274336 h 1972502"/>
                <a:gd name="connsiteX18" fmla="*/ 1662069 w 3969976"/>
                <a:gd name="connsiteY18" fmla="*/ 1169341 h 1972502"/>
                <a:gd name="connsiteX19" fmla="*/ 3250381 w 3969976"/>
                <a:gd name="connsiteY19" fmla="*/ 1169341 h 1972502"/>
                <a:gd name="connsiteX20" fmla="*/ 3244364 w 3969976"/>
                <a:gd name="connsiteY20" fmla="*/ 1160954 h 1972502"/>
                <a:gd name="connsiteX21" fmla="*/ 3059781 w 3969976"/>
                <a:gd name="connsiteY21" fmla="*/ 1046076 h 1972502"/>
                <a:gd name="connsiteX22" fmla="*/ 3056059 w 3969976"/>
                <a:gd name="connsiteY22" fmla="*/ 1045701 h 1972502"/>
                <a:gd name="connsiteX23" fmla="*/ 2980006 w 3969976"/>
                <a:gd name="connsiteY23" fmla="*/ 947870 h 1972502"/>
                <a:gd name="connsiteX24" fmla="*/ 2840408 w 3969976"/>
                <a:gd name="connsiteY24" fmla="*/ 947870 h 1972502"/>
                <a:gd name="connsiteX25" fmla="*/ 2756736 w 3969976"/>
                <a:gd name="connsiteY25" fmla="*/ 864198 h 1972502"/>
                <a:gd name="connsiteX26" fmla="*/ 2840408 w 3969976"/>
                <a:gd name="connsiteY26" fmla="*/ 780526 h 1972502"/>
                <a:gd name="connsiteX27" fmla="*/ 3170688 w 3969976"/>
                <a:gd name="connsiteY27" fmla="*/ 768387 h 1972502"/>
                <a:gd name="connsiteX28" fmla="*/ 3254360 w 3969976"/>
                <a:gd name="connsiteY28" fmla="*/ 684715 h 1972502"/>
                <a:gd name="connsiteX29" fmla="*/ 3170688 w 3969976"/>
                <a:gd name="connsiteY29" fmla="*/ 601043 h 1972502"/>
                <a:gd name="connsiteX30" fmla="*/ 2766932 w 3969976"/>
                <a:gd name="connsiteY30" fmla="*/ 601043 h 1972502"/>
                <a:gd name="connsiteX31" fmla="*/ 2764058 w 3969976"/>
                <a:gd name="connsiteY31" fmla="*/ 590316 h 1972502"/>
                <a:gd name="connsiteX32" fmla="*/ 2455500 w 3969976"/>
                <a:gd name="connsiteY32" fmla="*/ 590316 h 1972502"/>
                <a:gd name="connsiteX33" fmla="*/ 2371828 w 3969976"/>
                <a:gd name="connsiteY33" fmla="*/ 506644 h 1972502"/>
                <a:gd name="connsiteX34" fmla="*/ 2455500 w 3969976"/>
                <a:gd name="connsiteY34" fmla="*/ 422972 h 1972502"/>
                <a:gd name="connsiteX35" fmla="*/ 2696734 w 3969976"/>
                <a:gd name="connsiteY35" fmla="*/ 422972 h 1972502"/>
                <a:gd name="connsiteX36" fmla="*/ 2622436 w 3969976"/>
                <a:gd name="connsiteY36" fmla="*/ 300519 h 1972502"/>
                <a:gd name="connsiteX37" fmla="*/ 2068782 w 3969976"/>
                <a:gd name="connsiteY37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87827 w 3969976"/>
                <a:gd name="connsiteY16" fmla="*/ 1348579 h 1972502"/>
                <a:gd name="connsiteX17" fmla="*/ 1557074 w 3969976"/>
                <a:gd name="connsiteY17" fmla="*/ 1274336 h 1972502"/>
                <a:gd name="connsiteX18" fmla="*/ 1662069 w 3969976"/>
                <a:gd name="connsiteY18" fmla="*/ 1169341 h 1972502"/>
                <a:gd name="connsiteX19" fmla="*/ 3250381 w 3969976"/>
                <a:gd name="connsiteY19" fmla="*/ 1169341 h 1972502"/>
                <a:gd name="connsiteX20" fmla="*/ 3244364 w 3969976"/>
                <a:gd name="connsiteY20" fmla="*/ 1160954 h 1972502"/>
                <a:gd name="connsiteX21" fmla="*/ 3059781 w 3969976"/>
                <a:gd name="connsiteY21" fmla="*/ 1046076 h 1972502"/>
                <a:gd name="connsiteX22" fmla="*/ 3056059 w 3969976"/>
                <a:gd name="connsiteY22" fmla="*/ 1045701 h 1972502"/>
                <a:gd name="connsiteX23" fmla="*/ 2980006 w 3969976"/>
                <a:gd name="connsiteY23" fmla="*/ 947870 h 1972502"/>
                <a:gd name="connsiteX24" fmla="*/ 2840408 w 3969976"/>
                <a:gd name="connsiteY24" fmla="*/ 947870 h 1972502"/>
                <a:gd name="connsiteX25" fmla="*/ 2756736 w 3969976"/>
                <a:gd name="connsiteY25" fmla="*/ 864198 h 1972502"/>
                <a:gd name="connsiteX26" fmla="*/ 2840408 w 3969976"/>
                <a:gd name="connsiteY26" fmla="*/ 767343 h 1972502"/>
                <a:gd name="connsiteX27" fmla="*/ 3170688 w 3969976"/>
                <a:gd name="connsiteY27" fmla="*/ 768387 h 1972502"/>
                <a:gd name="connsiteX28" fmla="*/ 3254360 w 3969976"/>
                <a:gd name="connsiteY28" fmla="*/ 684715 h 1972502"/>
                <a:gd name="connsiteX29" fmla="*/ 3170688 w 3969976"/>
                <a:gd name="connsiteY29" fmla="*/ 601043 h 1972502"/>
                <a:gd name="connsiteX30" fmla="*/ 2766932 w 3969976"/>
                <a:gd name="connsiteY30" fmla="*/ 601043 h 1972502"/>
                <a:gd name="connsiteX31" fmla="*/ 2764058 w 3969976"/>
                <a:gd name="connsiteY31" fmla="*/ 590316 h 1972502"/>
                <a:gd name="connsiteX32" fmla="*/ 2455500 w 3969976"/>
                <a:gd name="connsiteY32" fmla="*/ 590316 h 1972502"/>
                <a:gd name="connsiteX33" fmla="*/ 2371828 w 3969976"/>
                <a:gd name="connsiteY33" fmla="*/ 506644 h 1972502"/>
                <a:gd name="connsiteX34" fmla="*/ 2455500 w 3969976"/>
                <a:gd name="connsiteY34" fmla="*/ 422972 h 1972502"/>
                <a:gd name="connsiteX35" fmla="*/ 2696734 w 3969976"/>
                <a:gd name="connsiteY35" fmla="*/ 422972 h 1972502"/>
                <a:gd name="connsiteX36" fmla="*/ 2622436 w 3969976"/>
                <a:gd name="connsiteY36" fmla="*/ 300519 h 1972502"/>
                <a:gd name="connsiteX37" fmla="*/ 2068782 w 3969976"/>
                <a:gd name="connsiteY37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87827 w 3969976"/>
                <a:gd name="connsiteY16" fmla="*/ 1348579 h 1972502"/>
                <a:gd name="connsiteX17" fmla="*/ 1557074 w 3969976"/>
                <a:gd name="connsiteY17" fmla="*/ 1274336 h 1972502"/>
                <a:gd name="connsiteX18" fmla="*/ 1662069 w 3969976"/>
                <a:gd name="connsiteY18" fmla="*/ 1169341 h 1972502"/>
                <a:gd name="connsiteX19" fmla="*/ 3250381 w 3969976"/>
                <a:gd name="connsiteY19" fmla="*/ 1169341 h 1972502"/>
                <a:gd name="connsiteX20" fmla="*/ 3244364 w 3969976"/>
                <a:gd name="connsiteY20" fmla="*/ 1160954 h 1972502"/>
                <a:gd name="connsiteX21" fmla="*/ 3059781 w 3969976"/>
                <a:gd name="connsiteY21" fmla="*/ 1046076 h 1972502"/>
                <a:gd name="connsiteX22" fmla="*/ 3056059 w 3969976"/>
                <a:gd name="connsiteY22" fmla="*/ 1045701 h 1972502"/>
                <a:gd name="connsiteX23" fmla="*/ 2980006 w 3969976"/>
                <a:gd name="connsiteY23" fmla="*/ 947870 h 1972502"/>
                <a:gd name="connsiteX24" fmla="*/ 2840408 w 3969976"/>
                <a:gd name="connsiteY24" fmla="*/ 947870 h 1972502"/>
                <a:gd name="connsiteX25" fmla="*/ 2756736 w 3969976"/>
                <a:gd name="connsiteY25" fmla="*/ 864198 h 1972502"/>
                <a:gd name="connsiteX26" fmla="*/ 2840408 w 3969976"/>
                <a:gd name="connsiteY26" fmla="*/ 767343 h 1972502"/>
                <a:gd name="connsiteX27" fmla="*/ 3170688 w 3969976"/>
                <a:gd name="connsiteY27" fmla="*/ 768387 h 1972502"/>
                <a:gd name="connsiteX28" fmla="*/ 3254360 w 3969976"/>
                <a:gd name="connsiteY28" fmla="*/ 684715 h 1972502"/>
                <a:gd name="connsiteX29" fmla="*/ 3170688 w 3969976"/>
                <a:gd name="connsiteY29" fmla="*/ 601043 h 1972502"/>
                <a:gd name="connsiteX30" fmla="*/ 2764058 w 3969976"/>
                <a:gd name="connsiteY30" fmla="*/ 590316 h 1972502"/>
                <a:gd name="connsiteX31" fmla="*/ 2455500 w 3969976"/>
                <a:gd name="connsiteY31" fmla="*/ 590316 h 1972502"/>
                <a:gd name="connsiteX32" fmla="*/ 2371828 w 3969976"/>
                <a:gd name="connsiteY32" fmla="*/ 506644 h 1972502"/>
                <a:gd name="connsiteX33" fmla="*/ 2455500 w 3969976"/>
                <a:gd name="connsiteY33" fmla="*/ 422972 h 1972502"/>
                <a:gd name="connsiteX34" fmla="*/ 2696734 w 3969976"/>
                <a:gd name="connsiteY34" fmla="*/ 422972 h 1972502"/>
                <a:gd name="connsiteX35" fmla="*/ 2622436 w 3969976"/>
                <a:gd name="connsiteY35" fmla="*/ 300519 h 1972502"/>
                <a:gd name="connsiteX36" fmla="*/ 2068782 w 3969976"/>
                <a:gd name="connsiteY36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87827 w 3969976"/>
                <a:gd name="connsiteY16" fmla="*/ 1348579 h 1972502"/>
                <a:gd name="connsiteX17" fmla="*/ 1557074 w 3969976"/>
                <a:gd name="connsiteY17" fmla="*/ 1274336 h 1972502"/>
                <a:gd name="connsiteX18" fmla="*/ 1662069 w 3969976"/>
                <a:gd name="connsiteY18" fmla="*/ 1169341 h 1972502"/>
                <a:gd name="connsiteX19" fmla="*/ 3250381 w 3969976"/>
                <a:gd name="connsiteY19" fmla="*/ 1169341 h 1972502"/>
                <a:gd name="connsiteX20" fmla="*/ 3244364 w 3969976"/>
                <a:gd name="connsiteY20" fmla="*/ 1160954 h 1972502"/>
                <a:gd name="connsiteX21" fmla="*/ 3059781 w 3969976"/>
                <a:gd name="connsiteY21" fmla="*/ 1046076 h 1972502"/>
                <a:gd name="connsiteX22" fmla="*/ 3056059 w 3969976"/>
                <a:gd name="connsiteY22" fmla="*/ 1045701 h 1972502"/>
                <a:gd name="connsiteX23" fmla="*/ 2980006 w 3969976"/>
                <a:gd name="connsiteY23" fmla="*/ 947870 h 1972502"/>
                <a:gd name="connsiteX24" fmla="*/ 2840408 w 3969976"/>
                <a:gd name="connsiteY24" fmla="*/ 947870 h 1972502"/>
                <a:gd name="connsiteX25" fmla="*/ 2756736 w 3969976"/>
                <a:gd name="connsiteY25" fmla="*/ 864198 h 1972502"/>
                <a:gd name="connsiteX26" fmla="*/ 2840408 w 3969976"/>
                <a:gd name="connsiteY26" fmla="*/ 767343 h 1972502"/>
                <a:gd name="connsiteX27" fmla="*/ 3170688 w 3969976"/>
                <a:gd name="connsiteY27" fmla="*/ 768387 h 1972502"/>
                <a:gd name="connsiteX28" fmla="*/ 3254360 w 3969976"/>
                <a:gd name="connsiteY28" fmla="*/ 684715 h 1972502"/>
                <a:gd name="connsiteX29" fmla="*/ 3170688 w 3969976"/>
                <a:gd name="connsiteY29" fmla="*/ 601043 h 1972502"/>
                <a:gd name="connsiteX30" fmla="*/ 2764058 w 3969976"/>
                <a:gd name="connsiteY30" fmla="*/ 590316 h 1972502"/>
                <a:gd name="connsiteX31" fmla="*/ 2455500 w 3969976"/>
                <a:gd name="connsiteY31" fmla="*/ 590316 h 1972502"/>
                <a:gd name="connsiteX32" fmla="*/ 2371828 w 3969976"/>
                <a:gd name="connsiteY32" fmla="*/ 506644 h 1972502"/>
                <a:gd name="connsiteX33" fmla="*/ 2455500 w 3969976"/>
                <a:gd name="connsiteY33" fmla="*/ 422972 h 1972502"/>
                <a:gd name="connsiteX34" fmla="*/ 2696734 w 3969976"/>
                <a:gd name="connsiteY34" fmla="*/ 422972 h 1972502"/>
                <a:gd name="connsiteX35" fmla="*/ 2622436 w 3969976"/>
                <a:gd name="connsiteY35" fmla="*/ 300519 h 1972502"/>
                <a:gd name="connsiteX36" fmla="*/ 2068782 w 3969976"/>
                <a:gd name="connsiteY36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57074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57074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57074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57074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57074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57074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57074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20469 w 3969976"/>
                <a:gd name="connsiteY15" fmla="*/ 1370587 h 1972502"/>
                <a:gd name="connsiteX16" fmla="*/ 1572949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55394 w 3969976"/>
                <a:gd name="connsiteY15" fmla="*/ 1370587 h 1972502"/>
                <a:gd name="connsiteX16" fmla="*/ 1572949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55394 w 3969976"/>
                <a:gd name="connsiteY15" fmla="*/ 1370587 h 1972502"/>
                <a:gd name="connsiteX16" fmla="*/ 1572949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55394 w 3969976"/>
                <a:gd name="connsiteY15" fmla="*/ 1370587 h 1972502"/>
                <a:gd name="connsiteX16" fmla="*/ 1572949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  <a:gd name="connsiteX0" fmla="*/ 2068782 w 3969976"/>
                <a:gd name="connsiteY0" fmla="*/ 2608 h 1972502"/>
                <a:gd name="connsiteX1" fmla="*/ 1207730 w 3969976"/>
                <a:gd name="connsiteY1" fmla="*/ 513117 h 1972502"/>
                <a:gd name="connsiteX2" fmla="*/ 510735 w 3969976"/>
                <a:gd name="connsiteY2" fmla="*/ 1080673 h 1972502"/>
                <a:gd name="connsiteX3" fmla="*/ 324348 w 3969976"/>
                <a:gd name="connsiteY3" fmla="*/ 1952502 h 1972502"/>
                <a:gd name="connsiteX4" fmla="*/ 2831414 w 3969976"/>
                <a:gd name="connsiteY4" fmla="*/ 1972502 h 1972502"/>
                <a:gd name="connsiteX5" fmla="*/ 3330020 w 3969976"/>
                <a:gd name="connsiteY5" fmla="*/ 1684302 h 1972502"/>
                <a:gd name="connsiteX6" fmla="*/ 3333148 w 3969976"/>
                <a:gd name="connsiteY6" fmla="*/ 1674701 h 1972502"/>
                <a:gd name="connsiteX7" fmla="*/ 2260117 w 3969976"/>
                <a:gd name="connsiteY7" fmla="*/ 1674701 h 1972502"/>
                <a:gd name="connsiteX8" fmla="*/ 2186213 w 3969976"/>
                <a:gd name="connsiteY8" fmla="*/ 1600797 h 1972502"/>
                <a:gd name="connsiteX9" fmla="*/ 2186212 w 3969976"/>
                <a:gd name="connsiteY9" fmla="*/ 1600797 h 1972502"/>
                <a:gd name="connsiteX10" fmla="*/ 2207858 w 3969976"/>
                <a:gd name="connsiteY10" fmla="*/ 1548539 h 1972502"/>
                <a:gd name="connsiteX11" fmla="*/ 2223592 w 3969976"/>
                <a:gd name="connsiteY11" fmla="*/ 1537931 h 1972502"/>
                <a:gd name="connsiteX12" fmla="*/ 3886304 w 3969976"/>
                <a:gd name="connsiteY12" fmla="*/ 1537931 h 1972502"/>
                <a:gd name="connsiteX13" fmla="*/ 3969976 w 3969976"/>
                <a:gd name="connsiteY13" fmla="*/ 1454259 h 1972502"/>
                <a:gd name="connsiteX14" fmla="*/ 3886304 w 3969976"/>
                <a:gd name="connsiteY14" fmla="*/ 1370587 h 1972502"/>
                <a:gd name="connsiteX15" fmla="*/ 1655394 w 3969976"/>
                <a:gd name="connsiteY15" fmla="*/ 1370587 h 1972502"/>
                <a:gd name="connsiteX16" fmla="*/ 1572949 w 3969976"/>
                <a:gd name="connsiteY16" fmla="*/ 1274336 h 1972502"/>
                <a:gd name="connsiteX17" fmla="*/ 1662069 w 3969976"/>
                <a:gd name="connsiteY17" fmla="*/ 1169341 h 1972502"/>
                <a:gd name="connsiteX18" fmla="*/ 3250381 w 3969976"/>
                <a:gd name="connsiteY18" fmla="*/ 1169341 h 1972502"/>
                <a:gd name="connsiteX19" fmla="*/ 3244364 w 3969976"/>
                <a:gd name="connsiteY19" fmla="*/ 1160954 h 1972502"/>
                <a:gd name="connsiteX20" fmla="*/ 3059781 w 3969976"/>
                <a:gd name="connsiteY20" fmla="*/ 1046076 h 1972502"/>
                <a:gd name="connsiteX21" fmla="*/ 3056059 w 3969976"/>
                <a:gd name="connsiteY21" fmla="*/ 1045701 h 1972502"/>
                <a:gd name="connsiteX22" fmla="*/ 2980006 w 3969976"/>
                <a:gd name="connsiteY22" fmla="*/ 947870 h 1972502"/>
                <a:gd name="connsiteX23" fmla="*/ 2840408 w 3969976"/>
                <a:gd name="connsiteY23" fmla="*/ 947870 h 1972502"/>
                <a:gd name="connsiteX24" fmla="*/ 2756736 w 3969976"/>
                <a:gd name="connsiteY24" fmla="*/ 864198 h 1972502"/>
                <a:gd name="connsiteX25" fmla="*/ 2840408 w 3969976"/>
                <a:gd name="connsiteY25" fmla="*/ 767343 h 1972502"/>
                <a:gd name="connsiteX26" fmla="*/ 3170688 w 3969976"/>
                <a:gd name="connsiteY26" fmla="*/ 768387 h 1972502"/>
                <a:gd name="connsiteX27" fmla="*/ 3254360 w 3969976"/>
                <a:gd name="connsiteY27" fmla="*/ 684715 h 1972502"/>
                <a:gd name="connsiteX28" fmla="*/ 3170688 w 3969976"/>
                <a:gd name="connsiteY28" fmla="*/ 601043 h 1972502"/>
                <a:gd name="connsiteX29" fmla="*/ 2764058 w 3969976"/>
                <a:gd name="connsiteY29" fmla="*/ 590316 h 1972502"/>
                <a:gd name="connsiteX30" fmla="*/ 2455500 w 3969976"/>
                <a:gd name="connsiteY30" fmla="*/ 590316 h 1972502"/>
                <a:gd name="connsiteX31" fmla="*/ 2371828 w 3969976"/>
                <a:gd name="connsiteY31" fmla="*/ 506644 h 1972502"/>
                <a:gd name="connsiteX32" fmla="*/ 2455500 w 3969976"/>
                <a:gd name="connsiteY32" fmla="*/ 422972 h 1972502"/>
                <a:gd name="connsiteX33" fmla="*/ 2696734 w 3969976"/>
                <a:gd name="connsiteY33" fmla="*/ 422972 h 1972502"/>
                <a:gd name="connsiteX34" fmla="*/ 2622436 w 3969976"/>
                <a:gd name="connsiteY34" fmla="*/ 300519 h 1972502"/>
                <a:gd name="connsiteX35" fmla="*/ 2068782 w 3969976"/>
                <a:gd name="connsiteY35" fmla="*/ 2608 h 197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69976" h="1972502">
                  <a:moveTo>
                    <a:pt x="2068782" y="2608"/>
                  </a:moveTo>
                  <a:cubicBezTo>
                    <a:pt x="1642729" y="-29623"/>
                    <a:pt x="1197919" y="242513"/>
                    <a:pt x="1207730" y="513117"/>
                  </a:cubicBezTo>
                  <a:cubicBezTo>
                    <a:pt x="922369" y="248615"/>
                    <a:pt x="276288" y="617452"/>
                    <a:pt x="510735" y="1080673"/>
                  </a:cubicBezTo>
                  <a:cubicBezTo>
                    <a:pt x="8593" y="971301"/>
                    <a:pt x="-243541" y="1791886"/>
                    <a:pt x="324348" y="1952502"/>
                  </a:cubicBezTo>
                  <a:cubicBezTo>
                    <a:pt x="861131" y="1981146"/>
                    <a:pt x="2225949" y="1960503"/>
                    <a:pt x="2831414" y="1972502"/>
                  </a:cubicBezTo>
                  <a:cubicBezTo>
                    <a:pt x="3134828" y="1948754"/>
                    <a:pt x="3272143" y="1817657"/>
                    <a:pt x="3330020" y="1684302"/>
                  </a:cubicBezTo>
                  <a:lnTo>
                    <a:pt x="3333148" y="1674701"/>
                  </a:lnTo>
                  <a:lnTo>
                    <a:pt x="2260117" y="1674701"/>
                  </a:lnTo>
                  <a:cubicBezTo>
                    <a:pt x="2219301" y="1674701"/>
                    <a:pt x="2186213" y="1641613"/>
                    <a:pt x="2186213" y="1600797"/>
                  </a:cubicBezTo>
                  <a:lnTo>
                    <a:pt x="2186212" y="1600797"/>
                  </a:lnTo>
                  <a:cubicBezTo>
                    <a:pt x="2186212" y="1580389"/>
                    <a:pt x="2194484" y="1561913"/>
                    <a:pt x="2207858" y="1548539"/>
                  </a:cubicBezTo>
                  <a:lnTo>
                    <a:pt x="2223592" y="1537931"/>
                  </a:lnTo>
                  <a:lnTo>
                    <a:pt x="3886304" y="1537931"/>
                  </a:lnTo>
                  <a:cubicBezTo>
                    <a:pt x="3932515" y="1537931"/>
                    <a:pt x="3969976" y="1500470"/>
                    <a:pt x="3969976" y="1454259"/>
                  </a:cubicBezTo>
                  <a:cubicBezTo>
                    <a:pt x="3969976" y="1408048"/>
                    <a:pt x="3932515" y="1370587"/>
                    <a:pt x="3886304" y="1370587"/>
                  </a:cubicBezTo>
                  <a:lnTo>
                    <a:pt x="1655394" y="1370587"/>
                  </a:lnTo>
                  <a:cubicBezTo>
                    <a:pt x="1604099" y="1369202"/>
                    <a:pt x="1578187" y="1311052"/>
                    <a:pt x="1572949" y="1274336"/>
                  </a:cubicBezTo>
                  <a:cubicBezTo>
                    <a:pt x="1567711" y="1237620"/>
                    <a:pt x="1604082" y="1169341"/>
                    <a:pt x="1662069" y="1169341"/>
                  </a:cubicBezTo>
                  <a:lnTo>
                    <a:pt x="3250381" y="1169341"/>
                  </a:lnTo>
                  <a:lnTo>
                    <a:pt x="3244364" y="1160954"/>
                  </a:lnTo>
                  <a:cubicBezTo>
                    <a:pt x="3197379" y="1105356"/>
                    <a:pt x="3136257" y="1061725"/>
                    <a:pt x="3059781" y="1046076"/>
                  </a:cubicBezTo>
                  <a:lnTo>
                    <a:pt x="3056059" y="1045701"/>
                  </a:lnTo>
                  <a:cubicBezTo>
                    <a:pt x="3042763" y="1029333"/>
                    <a:pt x="3015948" y="964175"/>
                    <a:pt x="2980006" y="947870"/>
                  </a:cubicBezTo>
                  <a:lnTo>
                    <a:pt x="2840408" y="947870"/>
                  </a:lnTo>
                  <a:cubicBezTo>
                    <a:pt x="2794197" y="947870"/>
                    <a:pt x="2761131" y="911863"/>
                    <a:pt x="2756736" y="864198"/>
                  </a:cubicBezTo>
                  <a:cubicBezTo>
                    <a:pt x="2752341" y="816533"/>
                    <a:pt x="2794197" y="767343"/>
                    <a:pt x="2840408" y="767343"/>
                  </a:cubicBezTo>
                  <a:lnTo>
                    <a:pt x="3170688" y="768387"/>
                  </a:lnTo>
                  <a:cubicBezTo>
                    <a:pt x="3216899" y="768387"/>
                    <a:pt x="3254360" y="730926"/>
                    <a:pt x="3254360" y="684715"/>
                  </a:cubicBezTo>
                  <a:cubicBezTo>
                    <a:pt x="3254360" y="638504"/>
                    <a:pt x="3216899" y="601043"/>
                    <a:pt x="3170688" y="601043"/>
                  </a:cubicBezTo>
                  <a:lnTo>
                    <a:pt x="2764058" y="590316"/>
                  </a:lnTo>
                  <a:lnTo>
                    <a:pt x="2455500" y="590316"/>
                  </a:lnTo>
                  <a:cubicBezTo>
                    <a:pt x="2409289" y="590316"/>
                    <a:pt x="2371828" y="552855"/>
                    <a:pt x="2371828" y="506644"/>
                  </a:cubicBezTo>
                  <a:cubicBezTo>
                    <a:pt x="2371828" y="460433"/>
                    <a:pt x="2409289" y="422972"/>
                    <a:pt x="2455500" y="422972"/>
                  </a:cubicBezTo>
                  <a:lnTo>
                    <a:pt x="2696734" y="422972"/>
                  </a:lnTo>
                  <a:lnTo>
                    <a:pt x="2622436" y="300519"/>
                  </a:lnTo>
                  <a:cubicBezTo>
                    <a:pt x="2478568" y="105866"/>
                    <a:pt x="2275892" y="18275"/>
                    <a:pt x="2068782" y="26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437147" y="2271255"/>
              <a:ext cx="529519" cy="192614"/>
            </a:xfrm>
            <a:prstGeom prst="roundRect">
              <a:avLst>
                <a:gd name="adj" fmla="val 50000"/>
              </a:avLst>
            </a:prstGeom>
            <a:grpFill/>
            <a:ln w="3175" cmpd="sng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06192" y="3051933"/>
            <a:ext cx="1123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Software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7954" y="3969979"/>
            <a:ext cx="113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Optimized Design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6192" y="1931587"/>
            <a:ext cx="1123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0530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5463" y="322856"/>
            <a:ext cx="8345488" cy="536561"/>
          </a:xfrm>
        </p:spPr>
        <p:txBody>
          <a:bodyPr/>
          <a:lstStyle/>
          <a:p>
            <a:r>
              <a:rPr lang="en-US" dirty="0" smtClean="0"/>
              <a:t>Comprehensive Cisco NFV Architecture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79584" y="1360870"/>
            <a:ext cx="2101694" cy="1212505"/>
            <a:chOff x="1558023" y="1944573"/>
            <a:chExt cx="2101694" cy="1212505"/>
          </a:xfrm>
        </p:grpSpPr>
        <p:sp>
          <p:nvSpPr>
            <p:cNvPr id="174" name="Rounded Rectangle 173"/>
            <p:cNvSpPr/>
            <p:nvPr/>
          </p:nvSpPr>
          <p:spPr>
            <a:xfrm>
              <a:off x="1649338" y="1944573"/>
              <a:ext cx="1919064" cy="1188000"/>
            </a:xfrm>
            <a:prstGeom prst="roundRect">
              <a:avLst>
                <a:gd name="adj" fmla="val 6116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457189"/>
              <a:endParaRPr lang="en-US" sz="1050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sz="1050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sz="1050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sz="1050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sz="1050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sz="105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39519" y="2226306"/>
              <a:ext cx="1607751" cy="652367"/>
              <a:chOff x="1772863" y="2318317"/>
              <a:chExt cx="1607751" cy="652367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2996659" y="2724631"/>
                <a:ext cx="379963" cy="235393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7189"/>
                <a:r>
                  <a:rPr lang="en-US" sz="675" b="1" dirty="0">
                    <a:solidFill>
                      <a:srgbClr val="FFFFFF">
                        <a:lumMod val="95000"/>
                      </a:srgbClr>
                    </a:solidFill>
                    <a:latin typeface="Arial"/>
                  </a:rPr>
                  <a:t>3</a:t>
                </a:r>
                <a:r>
                  <a:rPr lang="en-US" sz="675" b="1" baseline="30000" dirty="0">
                    <a:solidFill>
                      <a:srgbClr val="FFFFFF">
                        <a:lumMod val="95000"/>
                      </a:srgbClr>
                    </a:solidFill>
                    <a:latin typeface="Arial"/>
                  </a:rPr>
                  <a:t>rd</a:t>
                </a:r>
                <a:r>
                  <a:rPr lang="en-US" sz="675" b="1" dirty="0">
                    <a:solidFill>
                      <a:srgbClr val="FFFFFF">
                        <a:lumMod val="95000"/>
                      </a:srgbClr>
                    </a:solidFill>
                    <a:latin typeface="Arial"/>
                  </a:rPr>
                  <a:t> party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778961" y="2318317"/>
                <a:ext cx="392158" cy="239359"/>
                <a:chOff x="647169" y="1758645"/>
                <a:chExt cx="392158" cy="310896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647169" y="1758645"/>
                  <a:ext cx="379963" cy="31089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457189"/>
                  <a:endParaRPr lang="en-US" sz="825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pic>
              <p:nvPicPr>
                <p:cNvPr id="61" name="Picture 2" descr="C:\Users\spius\Pictures\cisco logo blue gradient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biLevel thresh="7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272" y="1818838"/>
                  <a:ext cx="387055" cy="208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4" name="Picture 2" descr="C:\Users\spius\Pictures\cisco logo blue gradient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8812" y="2360389"/>
                <a:ext cx="387055" cy="160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C:\Users\spius\Pictures\cisco logo blue gradient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3559" y="2360389"/>
                <a:ext cx="387055" cy="160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1" name="Group 110"/>
              <p:cNvGrpSpPr/>
              <p:nvPr/>
            </p:nvGrpSpPr>
            <p:grpSpPr>
              <a:xfrm>
                <a:off x="2381439" y="2318317"/>
                <a:ext cx="392158" cy="239359"/>
                <a:chOff x="647169" y="1758645"/>
                <a:chExt cx="392158" cy="310896"/>
              </a:xfrm>
            </p:grpSpPr>
            <p:sp>
              <p:nvSpPr>
                <p:cNvPr id="112" name="Rounded Rectangle 111"/>
                <p:cNvSpPr/>
                <p:nvPr/>
              </p:nvSpPr>
              <p:spPr>
                <a:xfrm>
                  <a:off x="647169" y="1758645"/>
                  <a:ext cx="379963" cy="31089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457189"/>
                  <a:endParaRPr lang="en-US" sz="825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pic>
              <p:nvPicPr>
                <p:cNvPr id="113" name="Picture 2" descr="C:\Users\spius\Pictures\cisco logo blue gradient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biLevel thresh="7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272" y="1818838"/>
                  <a:ext cx="387055" cy="208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4" name="Group 113"/>
              <p:cNvGrpSpPr/>
              <p:nvPr/>
            </p:nvGrpSpPr>
            <p:grpSpPr>
              <a:xfrm>
                <a:off x="2983918" y="2318317"/>
                <a:ext cx="392158" cy="239359"/>
                <a:chOff x="647169" y="1758645"/>
                <a:chExt cx="392158" cy="310896"/>
              </a:xfrm>
            </p:grpSpPr>
            <p:sp>
              <p:nvSpPr>
                <p:cNvPr id="115" name="Rounded Rectangle 114"/>
                <p:cNvSpPr/>
                <p:nvPr/>
              </p:nvSpPr>
              <p:spPr>
                <a:xfrm>
                  <a:off x="647169" y="1758645"/>
                  <a:ext cx="379963" cy="31089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457189"/>
                  <a:endParaRPr lang="en-US" sz="825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pic>
              <p:nvPicPr>
                <p:cNvPr id="116" name="Picture 2" descr="C:\Users\spius\Pictures\cisco logo blue gradient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biLevel thresh="7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272" y="1818838"/>
                  <a:ext cx="387055" cy="208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2384761" y="2731325"/>
                <a:ext cx="392158" cy="239359"/>
                <a:chOff x="647169" y="1758645"/>
                <a:chExt cx="392158" cy="310896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647169" y="1758645"/>
                  <a:ext cx="379963" cy="31089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457189"/>
                  <a:endParaRPr lang="en-US" sz="825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pic>
              <p:nvPicPr>
                <p:cNvPr id="123" name="Picture 2" descr="C:\Users\spius\Pictures\cisco logo blue gradient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biLevel thresh="7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272" y="1818838"/>
                  <a:ext cx="387055" cy="208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4" name="Group 123"/>
              <p:cNvGrpSpPr/>
              <p:nvPr/>
            </p:nvGrpSpPr>
            <p:grpSpPr>
              <a:xfrm>
                <a:off x="1772863" y="2731325"/>
                <a:ext cx="392158" cy="239359"/>
                <a:chOff x="647169" y="1758645"/>
                <a:chExt cx="392158" cy="310896"/>
              </a:xfrm>
            </p:grpSpPr>
            <p:sp>
              <p:nvSpPr>
                <p:cNvPr id="125" name="Rounded Rectangle 124"/>
                <p:cNvSpPr/>
                <p:nvPr/>
              </p:nvSpPr>
              <p:spPr>
                <a:xfrm>
                  <a:off x="647169" y="1758645"/>
                  <a:ext cx="379963" cy="310896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457189"/>
                  <a:endParaRPr lang="en-US" sz="825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pic>
              <p:nvPicPr>
                <p:cNvPr id="126" name="Picture 2" descr="C:\Users\spius\Pictures\cisco logo blue gradient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biLevel thresh="7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272" y="1818838"/>
                  <a:ext cx="387055" cy="208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1558023" y="1970074"/>
              <a:ext cx="21016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en-US" sz="1050" b="1" dirty="0">
                  <a:solidFill>
                    <a:srgbClr val="676767">
                      <a:lumMod val="50000"/>
                    </a:srgbClr>
                  </a:solidFill>
                  <a:latin typeface="Arial"/>
                  <a:ea typeface="ＭＳ Ｐゴシック" pitchFamily="34" charset="-128"/>
                  <a:cs typeface="+mn-cs"/>
                </a:rPr>
                <a:t>Virtual Network Functions</a:t>
              </a:r>
              <a:r>
                <a:rPr lang="en-US" sz="975" dirty="0">
                  <a:solidFill>
                    <a:srgbClr val="676767">
                      <a:lumMod val="50000"/>
                    </a:srgbClr>
                  </a:solidFill>
                  <a:latin typeface="Arial"/>
                  <a:ea typeface="ＭＳ Ｐゴシック" pitchFamily="34" charset="-128"/>
                  <a:cs typeface="+mn-cs"/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07435" y="2926246"/>
              <a:ext cx="11055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/>
              <a:r>
                <a:rPr lang="en-GB" sz="900" b="1" i="1" dirty="0">
                  <a:solidFill>
                    <a:srgbClr val="4D4D4D"/>
                  </a:solidFill>
                  <a:latin typeface="Arial"/>
                  <a:ea typeface="ＭＳ Ｐゴシック" pitchFamily="34" charset="-128"/>
                  <a:cs typeface="+mn-cs"/>
                </a:rPr>
                <a:t>…more than 100</a:t>
              </a:r>
              <a:endParaRPr lang="en-US" sz="900" b="1" i="1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9115" y="1335097"/>
            <a:ext cx="3323406" cy="1213774"/>
            <a:chOff x="4319395" y="1918799"/>
            <a:chExt cx="3323406" cy="1213774"/>
          </a:xfrm>
        </p:grpSpPr>
        <p:sp>
          <p:nvSpPr>
            <p:cNvPr id="172" name="Rounded Rectangle 171"/>
            <p:cNvSpPr/>
            <p:nvPr/>
          </p:nvSpPr>
          <p:spPr>
            <a:xfrm>
              <a:off x="4319395" y="1944573"/>
              <a:ext cx="3323406" cy="1188000"/>
            </a:xfrm>
            <a:prstGeom prst="roundRect">
              <a:avLst>
                <a:gd name="adj" fmla="val 6187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457189"/>
              <a:endParaRPr lang="en-US" sz="1050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sz="1050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sz="10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490312" y="2179082"/>
              <a:ext cx="3035967" cy="27942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1100" dirty="0">
                  <a:solidFill>
                    <a:srgbClr val="676767">
                      <a:lumMod val="50000"/>
                    </a:srgbClr>
                  </a:solidFill>
                  <a:latin typeface="Arial"/>
                </a:rPr>
                <a:t>Resource Orchestration</a:t>
              </a:r>
            </a:p>
            <a:p>
              <a:pPr algn="ctr" defTabSz="457189"/>
              <a:r>
                <a:rPr lang="en-GB" sz="800" i="1" dirty="0">
                  <a:solidFill>
                    <a:srgbClr val="676767">
                      <a:lumMod val="50000"/>
                    </a:srgbClr>
                  </a:solidFill>
                  <a:latin typeface="Arial"/>
                </a:rPr>
                <a:t>Network Services Orchestrator</a:t>
              </a:r>
              <a:endParaRPr lang="en-US" sz="800" i="1" dirty="0">
                <a:solidFill>
                  <a:srgbClr val="676767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847108" y="2691482"/>
              <a:ext cx="2389871" cy="2901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1100" dirty="0">
                  <a:solidFill>
                    <a:srgbClr val="676767">
                      <a:lumMod val="50000"/>
                    </a:srgbClr>
                  </a:solidFill>
                  <a:latin typeface="Arial"/>
                </a:rPr>
                <a:t>VNF Manager</a:t>
              </a:r>
            </a:p>
            <a:p>
              <a:pPr algn="ctr" defTabSz="457189"/>
              <a:r>
                <a:rPr lang="en-GB" sz="800" i="1" dirty="0">
                  <a:solidFill>
                    <a:srgbClr val="676767">
                      <a:lumMod val="50000"/>
                    </a:srgbClr>
                  </a:solidFill>
                  <a:latin typeface="Arial"/>
                </a:rPr>
                <a:t>ESC</a:t>
              </a:r>
              <a:endParaRPr lang="en-US" sz="800" i="1" dirty="0">
                <a:solidFill>
                  <a:srgbClr val="676767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39608" y="1918799"/>
              <a:ext cx="21016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en-US" sz="1050" b="1" dirty="0">
                  <a:solidFill>
                    <a:srgbClr val="676767">
                      <a:lumMod val="50000"/>
                    </a:srgbClr>
                  </a:solidFill>
                  <a:latin typeface="Arial"/>
                  <a:ea typeface="ＭＳ Ｐゴシック" pitchFamily="34" charset="-128"/>
                  <a:cs typeface="+mn-cs"/>
                </a:rPr>
                <a:t>NFV-O</a:t>
              </a:r>
              <a:endParaRPr lang="en-US" sz="975" dirty="0">
                <a:solidFill>
                  <a:srgbClr val="676767">
                    <a:lumMod val="50000"/>
                  </a:srgbClr>
                </a:solidFill>
                <a:latin typeface="Arial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1329565" y="2632747"/>
            <a:ext cx="6011863" cy="1701187"/>
          </a:xfrm>
          <a:prstGeom prst="roundRect">
            <a:avLst>
              <a:gd name="adj" fmla="val 5058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  <a:p>
            <a:pPr algn="ctr" defTabSz="457189"/>
            <a:endParaRPr lang="en-US" sz="105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16921" y="2932287"/>
            <a:ext cx="3057704" cy="1338246"/>
            <a:chOff x="1345632" y="3504810"/>
            <a:chExt cx="3057704" cy="1026769"/>
          </a:xfrm>
        </p:grpSpPr>
        <p:sp>
          <p:nvSpPr>
            <p:cNvPr id="63" name="Rectangle 3"/>
            <p:cNvSpPr/>
            <p:nvPr/>
          </p:nvSpPr>
          <p:spPr>
            <a:xfrm>
              <a:off x="1345632" y="4045579"/>
              <a:ext cx="3057704" cy="486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7" tIns="34289" rIns="68577" bIns="34289" rtlCol="0" anchor="ctr"/>
            <a:lstStyle/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Rectangle 4"/>
            <p:cNvSpPr/>
            <p:nvPr/>
          </p:nvSpPr>
          <p:spPr>
            <a:xfrm>
              <a:off x="1345632" y="3504810"/>
              <a:ext cx="3057704" cy="4692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7" tIns="34289" rIns="68577" bIns="34289" rtlCol="0" anchor="ctr"/>
            <a:lstStyle/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Rectangle 6"/>
            <p:cNvSpPr/>
            <p:nvPr/>
          </p:nvSpPr>
          <p:spPr>
            <a:xfrm>
              <a:off x="1424049" y="4130276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Compute</a:t>
              </a:r>
            </a:p>
            <a:p>
              <a:pPr algn="ctr" defTabSz="457189"/>
              <a:r>
                <a:rPr lang="en-GB" sz="800" i="1" dirty="0" smtClean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Cisco UCS</a:t>
              </a:r>
              <a:endParaRPr lang="en-US" sz="1100" i="1" dirty="0">
                <a:solidFill>
                  <a:srgbClr val="676767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69" name="Rectangle 7"/>
            <p:cNvSpPr/>
            <p:nvPr/>
          </p:nvSpPr>
          <p:spPr>
            <a:xfrm>
              <a:off x="2408816" y="4130276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Storage</a:t>
              </a:r>
            </a:p>
          </p:txBody>
        </p:sp>
        <p:sp>
          <p:nvSpPr>
            <p:cNvPr id="72" name="Rectangle 8"/>
            <p:cNvSpPr/>
            <p:nvPr/>
          </p:nvSpPr>
          <p:spPr>
            <a:xfrm>
              <a:off x="3380128" y="4143217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Network</a:t>
              </a:r>
            </a:p>
            <a:p>
              <a:pPr algn="ctr" defTabSz="457189"/>
              <a:r>
                <a:rPr lang="en-GB" sz="800" i="1" dirty="0" smtClean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Cisco Nexus</a:t>
              </a:r>
              <a:endParaRPr lang="en-US" sz="800" i="1" dirty="0">
                <a:solidFill>
                  <a:srgbClr val="676767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73" name="Rectangle 9"/>
            <p:cNvSpPr/>
            <p:nvPr/>
          </p:nvSpPr>
          <p:spPr>
            <a:xfrm>
              <a:off x="1430024" y="3583546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Virtualized</a:t>
              </a:r>
              <a:b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</a:br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Compute</a:t>
              </a:r>
              <a:b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</a:br>
              <a:r>
                <a:rPr lang="en-US" sz="800" i="1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RH KVM</a:t>
              </a:r>
            </a:p>
          </p:txBody>
        </p:sp>
        <p:sp>
          <p:nvSpPr>
            <p:cNvPr id="75" name="Rectangle 10"/>
            <p:cNvSpPr/>
            <p:nvPr/>
          </p:nvSpPr>
          <p:spPr>
            <a:xfrm>
              <a:off x="2414790" y="3583547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Virtualized</a:t>
              </a:r>
              <a:b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</a:br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Storage</a:t>
              </a:r>
              <a:b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</a:br>
              <a:r>
                <a:rPr lang="en-US" sz="800" i="1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RH CEPH</a:t>
              </a:r>
            </a:p>
          </p:txBody>
        </p:sp>
        <p:sp>
          <p:nvSpPr>
            <p:cNvPr id="77" name="Rectangle 11"/>
            <p:cNvSpPr/>
            <p:nvPr/>
          </p:nvSpPr>
          <p:spPr>
            <a:xfrm>
              <a:off x="3386102" y="3596488"/>
              <a:ext cx="900000" cy="3117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Virtualized</a:t>
              </a:r>
              <a:b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</a:br>
              <a: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Network</a:t>
              </a:r>
              <a:br>
                <a:rPr lang="en-US" sz="1100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</a:br>
              <a:r>
                <a:rPr lang="en-US" sz="800" i="1" dirty="0">
                  <a:solidFill>
                    <a:srgbClr val="676767">
                      <a:lumMod val="75000"/>
                    </a:srgbClr>
                  </a:solidFill>
                  <a:latin typeface="Arial"/>
                </a:rPr>
                <a:t>VPP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316341" y="2635365"/>
            <a:ext cx="1805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50" b="1" dirty="0">
                <a:solidFill>
                  <a:srgbClr val="676767">
                    <a:lumMod val="50000"/>
                  </a:srgbClr>
                </a:solidFill>
                <a:latin typeface="Arial"/>
                <a:cs typeface="+mn-cs"/>
              </a:rPr>
              <a:t>Cisco NFV Infrastructure</a:t>
            </a:r>
          </a:p>
        </p:txBody>
      </p:sp>
      <p:sp>
        <p:nvSpPr>
          <p:cNvPr id="66" name="Rectangle 5"/>
          <p:cNvSpPr/>
          <p:nvPr/>
        </p:nvSpPr>
        <p:spPr>
          <a:xfrm>
            <a:off x="4591834" y="2945717"/>
            <a:ext cx="2616339" cy="1324817"/>
          </a:xfrm>
          <a:prstGeom prst="roundRect">
            <a:avLst>
              <a:gd name="adj" fmla="val 42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457189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Rectangle 14"/>
          <p:cNvSpPr/>
          <p:nvPr/>
        </p:nvSpPr>
        <p:spPr>
          <a:xfrm>
            <a:off x="4697556" y="3083060"/>
            <a:ext cx="1152740" cy="5489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54000" rIns="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en-US" sz="1100" dirty="0">
                <a:solidFill>
                  <a:srgbClr val="676767">
                    <a:lumMod val="75000"/>
                  </a:srgbClr>
                </a:solidFill>
                <a:latin typeface="Arial"/>
              </a:rPr>
              <a:t>VIM</a:t>
            </a:r>
          </a:p>
          <a:p>
            <a:pPr algn="ctr" defTabSz="457189">
              <a:lnSpc>
                <a:spcPts val="1000"/>
              </a:lnSpc>
            </a:pPr>
            <a:r>
              <a:rPr lang="en-GB" sz="800" i="1" dirty="0">
                <a:solidFill>
                  <a:srgbClr val="676767">
                    <a:lumMod val="75000"/>
                  </a:srgbClr>
                </a:solidFill>
                <a:latin typeface="Arial"/>
              </a:rPr>
              <a:t>RHEL OSP </a:t>
            </a:r>
            <a:r>
              <a:rPr lang="en-GB" sz="800" i="1" dirty="0" err="1">
                <a:solidFill>
                  <a:srgbClr val="676767">
                    <a:lumMod val="75000"/>
                  </a:srgbClr>
                </a:solidFill>
                <a:latin typeface="Arial"/>
              </a:rPr>
              <a:t>Openstack</a:t>
            </a:r>
            <a:endParaRPr lang="en-US" sz="800" i="1" dirty="0">
              <a:solidFill>
                <a:srgbClr val="67676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79" name="Rectangle 15"/>
          <p:cNvSpPr/>
          <p:nvPr/>
        </p:nvSpPr>
        <p:spPr>
          <a:xfrm>
            <a:off x="4699906" y="3668120"/>
            <a:ext cx="1158197" cy="3075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54000" rIns="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en-GB" sz="1100" dirty="0">
                <a:solidFill>
                  <a:srgbClr val="676767">
                    <a:lumMod val="75000"/>
                  </a:srgbClr>
                </a:solidFill>
                <a:latin typeface="Arial"/>
              </a:rPr>
              <a:t>SDN Controller</a:t>
            </a:r>
            <a:endParaRPr lang="en-GB" sz="800" i="1" dirty="0">
              <a:solidFill>
                <a:srgbClr val="67676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82" name="Rectangle 16"/>
          <p:cNvSpPr/>
          <p:nvPr/>
        </p:nvSpPr>
        <p:spPr>
          <a:xfrm rot="5400000">
            <a:off x="5736198" y="3192060"/>
            <a:ext cx="1128798" cy="6992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en-US" sz="1100" dirty="0">
                <a:solidFill>
                  <a:srgbClr val="676767">
                    <a:lumMod val="75000"/>
                  </a:srgbClr>
                </a:solidFill>
                <a:latin typeface="Arial"/>
              </a:rPr>
              <a:t>Management</a:t>
            </a:r>
          </a:p>
          <a:p>
            <a:pPr algn="ctr" defTabSz="457189">
              <a:lnSpc>
                <a:spcPts val="1000"/>
              </a:lnSpc>
            </a:pPr>
            <a:r>
              <a:rPr lang="en-US" sz="1100" dirty="0">
                <a:solidFill>
                  <a:srgbClr val="676767">
                    <a:lumMod val="75000"/>
                  </a:srgbClr>
                </a:solidFill>
              </a:rPr>
              <a:t>Assurance</a:t>
            </a:r>
          </a:p>
          <a:p>
            <a:pPr algn="ctr" defTabSz="457189">
              <a:lnSpc>
                <a:spcPts val="1000"/>
              </a:lnSpc>
            </a:pPr>
            <a:r>
              <a:rPr lang="en-US" sz="900" dirty="0" smtClean="0">
                <a:solidFill>
                  <a:srgbClr val="676767">
                    <a:lumMod val="75000"/>
                  </a:srgbClr>
                </a:solidFill>
              </a:rPr>
              <a:t>Automated Installer</a:t>
            </a:r>
            <a:endParaRPr lang="en-US" sz="900" dirty="0">
              <a:solidFill>
                <a:srgbClr val="676767">
                  <a:lumMod val="75000"/>
                </a:srgbClr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6722298" y="3767683"/>
            <a:ext cx="437540" cy="371064"/>
            <a:chOff x="989449" y="3388152"/>
            <a:chExt cx="437540" cy="371064"/>
          </a:xfrm>
        </p:grpSpPr>
        <p:sp>
          <p:nvSpPr>
            <p:cNvPr id="134" name="TextBox 133"/>
            <p:cNvSpPr txBox="1"/>
            <p:nvPr/>
          </p:nvSpPr>
          <p:spPr>
            <a:xfrm>
              <a:off x="1082027" y="3559163"/>
              <a:ext cx="344962" cy="20005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defTabSz="685749">
                <a:defRPr/>
              </a:pPr>
              <a:r>
                <a:rPr lang="en-US" sz="700" b="1" dirty="0">
                  <a:solidFill>
                    <a:srgbClr val="214794">
                      <a:lumMod val="50000"/>
                    </a:srgbClr>
                  </a:solidFill>
                  <a:latin typeface="Arial"/>
                  <a:cs typeface="+mn-cs"/>
                </a:rPr>
                <a:t>GUI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89449" y="3388152"/>
              <a:ext cx="331114" cy="218051"/>
              <a:chOff x="989449" y="3388152"/>
              <a:chExt cx="331114" cy="218051"/>
            </a:xfrm>
          </p:grpSpPr>
          <p:sp>
            <p:nvSpPr>
              <p:cNvPr id="136" name="Freeform 9463"/>
              <p:cNvSpPr>
                <a:spLocks noEditPoints="1"/>
              </p:cNvSpPr>
              <p:nvPr/>
            </p:nvSpPr>
            <p:spPr bwMode="auto">
              <a:xfrm>
                <a:off x="989449" y="3388152"/>
                <a:ext cx="331114" cy="218051"/>
              </a:xfrm>
              <a:custGeom>
                <a:avLst/>
                <a:gdLst>
                  <a:gd name="T0" fmla="*/ 184 w 192"/>
                  <a:gd name="T1" fmla="*/ 0 h 128"/>
                  <a:gd name="T2" fmla="*/ 8 w 192"/>
                  <a:gd name="T3" fmla="*/ 0 h 128"/>
                  <a:gd name="T4" fmla="*/ 0 w 192"/>
                  <a:gd name="T5" fmla="*/ 8 h 128"/>
                  <a:gd name="T6" fmla="*/ 0 w 192"/>
                  <a:gd name="T7" fmla="*/ 120 h 128"/>
                  <a:gd name="T8" fmla="*/ 8 w 192"/>
                  <a:gd name="T9" fmla="*/ 128 h 128"/>
                  <a:gd name="T10" fmla="*/ 184 w 192"/>
                  <a:gd name="T11" fmla="*/ 128 h 128"/>
                  <a:gd name="T12" fmla="*/ 192 w 192"/>
                  <a:gd name="T13" fmla="*/ 120 h 128"/>
                  <a:gd name="T14" fmla="*/ 192 w 192"/>
                  <a:gd name="T15" fmla="*/ 8 h 128"/>
                  <a:gd name="T16" fmla="*/ 184 w 192"/>
                  <a:gd name="T17" fmla="*/ 0 h 128"/>
                  <a:gd name="T18" fmla="*/ 170 w 192"/>
                  <a:gd name="T19" fmla="*/ 8 h 128"/>
                  <a:gd name="T20" fmla="*/ 176 w 192"/>
                  <a:gd name="T21" fmla="*/ 14 h 128"/>
                  <a:gd name="T22" fmla="*/ 170 w 192"/>
                  <a:gd name="T23" fmla="*/ 20 h 128"/>
                  <a:gd name="T24" fmla="*/ 164 w 192"/>
                  <a:gd name="T25" fmla="*/ 14 h 128"/>
                  <a:gd name="T26" fmla="*/ 170 w 192"/>
                  <a:gd name="T27" fmla="*/ 8 h 128"/>
                  <a:gd name="T28" fmla="*/ 150 w 192"/>
                  <a:gd name="T29" fmla="*/ 8 h 128"/>
                  <a:gd name="T30" fmla="*/ 156 w 192"/>
                  <a:gd name="T31" fmla="*/ 14 h 128"/>
                  <a:gd name="T32" fmla="*/ 150 w 192"/>
                  <a:gd name="T33" fmla="*/ 20 h 128"/>
                  <a:gd name="T34" fmla="*/ 144 w 192"/>
                  <a:gd name="T35" fmla="*/ 14 h 128"/>
                  <a:gd name="T36" fmla="*/ 150 w 192"/>
                  <a:gd name="T37" fmla="*/ 8 h 128"/>
                  <a:gd name="T38" fmla="*/ 130 w 192"/>
                  <a:gd name="T39" fmla="*/ 8 h 128"/>
                  <a:gd name="T40" fmla="*/ 136 w 192"/>
                  <a:gd name="T41" fmla="*/ 14 h 128"/>
                  <a:gd name="T42" fmla="*/ 130 w 192"/>
                  <a:gd name="T43" fmla="*/ 20 h 128"/>
                  <a:gd name="T44" fmla="*/ 124 w 192"/>
                  <a:gd name="T45" fmla="*/ 14 h 128"/>
                  <a:gd name="T46" fmla="*/ 130 w 192"/>
                  <a:gd name="T47" fmla="*/ 8 h 128"/>
                  <a:gd name="T48" fmla="*/ 176 w 192"/>
                  <a:gd name="T49" fmla="*/ 112 h 128"/>
                  <a:gd name="T50" fmla="*/ 16 w 192"/>
                  <a:gd name="T51" fmla="*/ 112 h 128"/>
                  <a:gd name="T52" fmla="*/ 16 w 192"/>
                  <a:gd name="T53" fmla="*/ 28 h 128"/>
                  <a:gd name="T54" fmla="*/ 176 w 192"/>
                  <a:gd name="T55" fmla="*/ 28 h 128"/>
                  <a:gd name="T56" fmla="*/ 176 w 192"/>
                  <a:gd name="T57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2" h="128">
                    <a:moveTo>
                      <a:pt x="18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4" y="128"/>
                      <a:pt x="8" y="128"/>
                    </a:cubicBezTo>
                    <a:cubicBezTo>
                      <a:pt x="184" y="128"/>
                      <a:pt x="184" y="128"/>
                      <a:pt x="184" y="128"/>
                    </a:cubicBezTo>
                    <a:cubicBezTo>
                      <a:pt x="189" y="128"/>
                      <a:pt x="192" y="124"/>
                      <a:pt x="192" y="120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92" y="4"/>
                      <a:pt x="189" y="0"/>
                      <a:pt x="184" y="0"/>
                    </a:cubicBezTo>
                    <a:close/>
                    <a:moveTo>
                      <a:pt x="170" y="8"/>
                    </a:moveTo>
                    <a:cubicBezTo>
                      <a:pt x="173" y="8"/>
                      <a:pt x="176" y="11"/>
                      <a:pt x="176" y="14"/>
                    </a:cubicBezTo>
                    <a:cubicBezTo>
                      <a:pt x="176" y="17"/>
                      <a:pt x="173" y="20"/>
                      <a:pt x="170" y="20"/>
                    </a:cubicBezTo>
                    <a:cubicBezTo>
                      <a:pt x="167" y="20"/>
                      <a:pt x="164" y="17"/>
                      <a:pt x="164" y="14"/>
                    </a:cubicBezTo>
                    <a:cubicBezTo>
                      <a:pt x="164" y="11"/>
                      <a:pt x="167" y="8"/>
                      <a:pt x="170" y="8"/>
                    </a:cubicBezTo>
                    <a:close/>
                    <a:moveTo>
                      <a:pt x="150" y="8"/>
                    </a:moveTo>
                    <a:cubicBezTo>
                      <a:pt x="153" y="8"/>
                      <a:pt x="156" y="11"/>
                      <a:pt x="156" y="14"/>
                    </a:cubicBezTo>
                    <a:cubicBezTo>
                      <a:pt x="156" y="17"/>
                      <a:pt x="153" y="20"/>
                      <a:pt x="150" y="20"/>
                    </a:cubicBezTo>
                    <a:cubicBezTo>
                      <a:pt x="147" y="20"/>
                      <a:pt x="144" y="17"/>
                      <a:pt x="144" y="14"/>
                    </a:cubicBezTo>
                    <a:cubicBezTo>
                      <a:pt x="144" y="11"/>
                      <a:pt x="147" y="8"/>
                      <a:pt x="150" y="8"/>
                    </a:cubicBezTo>
                    <a:close/>
                    <a:moveTo>
                      <a:pt x="130" y="8"/>
                    </a:moveTo>
                    <a:cubicBezTo>
                      <a:pt x="133" y="8"/>
                      <a:pt x="136" y="11"/>
                      <a:pt x="136" y="14"/>
                    </a:cubicBezTo>
                    <a:cubicBezTo>
                      <a:pt x="136" y="17"/>
                      <a:pt x="133" y="20"/>
                      <a:pt x="130" y="20"/>
                    </a:cubicBezTo>
                    <a:cubicBezTo>
                      <a:pt x="127" y="20"/>
                      <a:pt x="124" y="17"/>
                      <a:pt x="124" y="14"/>
                    </a:cubicBezTo>
                    <a:cubicBezTo>
                      <a:pt x="124" y="11"/>
                      <a:pt x="127" y="8"/>
                      <a:pt x="130" y="8"/>
                    </a:cubicBezTo>
                    <a:close/>
                    <a:moveTo>
                      <a:pt x="176" y="112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6" y="28"/>
                      <a:pt x="176" y="28"/>
                      <a:pt x="176" y="28"/>
                    </a:cubicBezTo>
                    <a:lnTo>
                      <a:pt x="176" y="112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srgbClr val="676767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37" name="Freeform 9464"/>
              <p:cNvSpPr>
                <a:spLocks/>
              </p:cNvSpPr>
              <p:nvPr/>
            </p:nvSpPr>
            <p:spPr bwMode="auto">
              <a:xfrm>
                <a:off x="1191349" y="3460837"/>
                <a:ext cx="56534" cy="96911"/>
              </a:xfrm>
              <a:custGeom>
                <a:avLst/>
                <a:gdLst>
                  <a:gd name="T0" fmla="*/ 19 w 36"/>
                  <a:gd name="T1" fmla="*/ 58 h 60"/>
                  <a:gd name="T2" fmla="*/ 23 w 36"/>
                  <a:gd name="T3" fmla="*/ 60 h 60"/>
                  <a:gd name="T4" fmla="*/ 25 w 36"/>
                  <a:gd name="T5" fmla="*/ 56 h 60"/>
                  <a:gd name="T6" fmla="*/ 19 w 36"/>
                  <a:gd name="T7" fmla="*/ 42 h 60"/>
                  <a:gd name="T8" fmla="*/ 36 w 36"/>
                  <a:gd name="T9" fmla="*/ 41 h 60"/>
                  <a:gd name="T10" fmla="*/ 0 w 36"/>
                  <a:gd name="T11" fmla="*/ 0 h 60"/>
                  <a:gd name="T12" fmla="*/ 0 w 36"/>
                  <a:gd name="T13" fmla="*/ 55 h 60"/>
                  <a:gd name="T14" fmla="*/ 13 w 36"/>
                  <a:gd name="T15" fmla="*/ 44 h 60"/>
                  <a:gd name="T16" fmla="*/ 19 w 36"/>
                  <a:gd name="T17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0">
                    <a:moveTo>
                      <a:pt x="19" y="58"/>
                    </a:moveTo>
                    <a:cubicBezTo>
                      <a:pt x="19" y="60"/>
                      <a:pt x="21" y="60"/>
                      <a:pt x="23" y="60"/>
                    </a:cubicBezTo>
                    <a:cubicBezTo>
                      <a:pt x="24" y="59"/>
                      <a:pt x="25" y="57"/>
                      <a:pt x="25" y="56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19" y="5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>
                  <a:solidFill>
                    <a:srgbClr val="676767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146" name="TextBox 145"/>
          <p:cNvSpPr txBox="1"/>
          <p:nvPr/>
        </p:nvSpPr>
        <p:spPr>
          <a:xfrm>
            <a:off x="4731843" y="4060163"/>
            <a:ext cx="2526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en-US" sz="1000" b="1" dirty="0">
                <a:solidFill>
                  <a:srgbClr val="676767">
                    <a:lumMod val="50000"/>
                  </a:srgbClr>
                </a:solidFill>
                <a:latin typeface="Arial"/>
                <a:cs typeface="+mn-cs"/>
              </a:rPr>
              <a:t>Cisco NFV Software for OpenStack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6703050" y="3088104"/>
            <a:ext cx="360752" cy="254619"/>
            <a:chOff x="3415323" y="1717087"/>
            <a:chExt cx="4064880" cy="2864682"/>
          </a:xfrm>
          <a:solidFill>
            <a:schemeClr val="accent1">
              <a:lumMod val="50000"/>
            </a:schemeClr>
          </a:solidFill>
        </p:grpSpPr>
        <p:sp>
          <p:nvSpPr>
            <p:cNvPr id="148" name="Rounded Rectangle 60"/>
            <p:cNvSpPr/>
            <p:nvPr/>
          </p:nvSpPr>
          <p:spPr>
            <a:xfrm>
              <a:off x="3415323" y="1717087"/>
              <a:ext cx="3581891" cy="2366374"/>
            </a:xfrm>
            <a:custGeom>
              <a:avLst/>
              <a:gdLst/>
              <a:ahLst/>
              <a:cxnLst/>
              <a:rect l="l" t="t" r="r" b="b"/>
              <a:pathLst>
                <a:path w="3581891" h="2366374">
                  <a:moveTo>
                    <a:pt x="1788585" y="2051653"/>
                  </a:moveTo>
                  <a:cubicBezTo>
                    <a:pt x="1738556" y="2051653"/>
                    <a:pt x="1698000" y="2092209"/>
                    <a:pt x="1698000" y="2142238"/>
                  </a:cubicBezTo>
                  <a:cubicBezTo>
                    <a:pt x="1698000" y="2192267"/>
                    <a:pt x="1738556" y="2232824"/>
                    <a:pt x="1788585" y="2232824"/>
                  </a:cubicBezTo>
                  <a:cubicBezTo>
                    <a:pt x="1838614" y="2232824"/>
                    <a:pt x="1879171" y="2192267"/>
                    <a:pt x="1879171" y="2142238"/>
                  </a:cubicBezTo>
                  <a:cubicBezTo>
                    <a:pt x="1879171" y="2092209"/>
                    <a:pt x="1838614" y="2051653"/>
                    <a:pt x="1788585" y="2051653"/>
                  </a:cubicBezTo>
                  <a:close/>
                  <a:moveTo>
                    <a:pt x="153152" y="0"/>
                  </a:moveTo>
                  <a:lnTo>
                    <a:pt x="3428739" y="0"/>
                  </a:lnTo>
                  <a:cubicBezTo>
                    <a:pt x="3513323" y="0"/>
                    <a:pt x="3581891" y="68568"/>
                    <a:pt x="3581891" y="153152"/>
                  </a:cubicBezTo>
                  <a:lnTo>
                    <a:pt x="3581891" y="396781"/>
                  </a:lnTo>
                  <a:lnTo>
                    <a:pt x="3366343" y="396781"/>
                  </a:lnTo>
                  <a:lnTo>
                    <a:pt x="3366343" y="210744"/>
                  </a:lnTo>
                  <a:lnTo>
                    <a:pt x="210717" y="210744"/>
                  </a:lnTo>
                  <a:lnTo>
                    <a:pt x="210717" y="1930937"/>
                  </a:lnTo>
                  <a:lnTo>
                    <a:pt x="3366343" y="1930937"/>
                  </a:lnTo>
                  <a:lnTo>
                    <a:pt x="3366343" y="1760568"/>
                  </a:lnTo>
                  <a:lnTo>
                    <a:pt x="3581891" y="1760568"/>
                  </a:lnTo>
                  <a:lnTo>
                    <a:pt x="3581891" y="2213222"/>
                  </a:lnTo>
                  <a:cubicBezTo>
                    <a:pt x="3581891" y="2297806"/>
                    <a:pt x="3513323" y="2366374"/>
                    <a:pt x="3428739" y="2366374"/>
                  </a:cubicBezTo>
                  <a:lnTo>
                    <a:pt x="153152" y="2366374"/>
                  </a:lnTo>
                  <a:cubicBezTo>
                    <a:pt x="68569" y="2366374"/>
                    <a:pt x="0" y="2297806"/>
                    <a:pt x="0" y="2213222"/>
                  </a:cubicBezTo>
                  <a:lnTo>
                    <a:pt x="0" y="153152"/>
                  </a:lnTo>
                  <a:cubicBezTo>
                    <a:pt x="0" y="68568"/>
                    <a:pt x="68569" y="0"/>
                    <a:pt x="15315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" name="Rectangle 71"/>
            <p:cNvSpPr/>
            <p:nvPr/>
          </p:nvSpPr>
          <p:spPr>
            <a:xfrm>
              <a:off x="4655727" y="4218976"/>
              <a:ext cx="1098043" cy="362793"/>
            </a:xfrm>
            <a:custGeom>
              <a:avLst/>
              <a:gdLst>
                <a:gd name="connsiteX0" fmla="*/ 0 w 820421"/>
                <a:gd name="connsiteY0" fmla="*/ 0 h 377384"/>
                <a:gd name="connsiteX1" fmla="*/ 820421 w 820421"/>
                <a:gd name="connsiteY1" fmla="*/ 0 h 377384"/>
                <a:gd name="connsiteX2" fmla="*/ 820421 w 820421"/>
                <a:gd name="connsiteY2" fmla="*/ 377384 h 377384"/>
                <a:gd name="connsiteX3" fmla="*/ 0 w 820421"/>
                <a:gd name="connsiteY3" fmla="*/ 377384 h 377384"/>
                <a:gd name="connsiteX4" fmla="*/ 0 w 820421"/>
                <a:gd name="connsiteY4" fmla="*/ 0 h 377384"/>
                <a:gd name="connsiteX0" fmla="*/ 183774 w 1004195"/>
                <a:gd name="connsiteY0" fmla="*/ 0 h 383947"/>
                <a:gd name="connsiteX1" fmla="*/ 1004195 w 1004195"/>
                <a:gd name="connsiteY1" fmla="*/ 0 h 383947"/>
                <a:gd name="connsiteX2" fmla="*/ 1004195 w 1004195"/>
                <a:gd name="connsiteY2" fmla="*/ 377384 h 383947"/>
                <a:gd name="connsiteX3" fmla="*/ 0 w 1004195"/>
                <a:gd name="connsiteY3" fmla="*/ 383947 h 383947"/>
                <a:gd name="connsiteX4" fmla="*/ 183774 w 1004195"/>
                <a:gd name="connsiteY4" fmla="*/ 0 h 383947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3774 w 1171561"/>
                <a:gd name="connsiteY0" fmla="*/ 0 h 387228"/>
                <a:gd name="connsiteX1" fmla="*/ 1004195 w 1171561"/>
                <a:gd name="connsiteY1" fmla="*/ 0 h 387228"/>
                <a:gd name="connsiteX2" fmla="*/ 1171561 w 1171561"/>
                <a:gd name="connsiteY2" fmla="*/ 387228 h 387228"/>
                <a:gd name="connsiteX3" fmla="*/ 0 w 1171561"/>
                <a:gd name="connsiteY3" fmla="*/ 383947 h 387228"/>
                <a:gd name="connsiteX4" fmla="*/ 183774 w 1171561"/>
                <a:gd name="connsiteY4" fmla="*/ 0 h 387228"/>
                <a:gd name="connsiteX0" fmla="*/ 184208 w 1171995"/>
                <a:gd name="connsiteY0" fmla="*/ 0 h 387228"/>
                <a:gd name="connsiteX1" fmla="*/ 1004629 w 1171995"/>
                <a:gd name="connsiteY1" fmla="*/ 0 h 387228"/>
                <a:gd name="connsiteX2" fmla="*/ 1171995 w 1171995"/>
                <a:gd name="connsiteY2" fmla="*/ 387228 h 387228"/>
                <a:gd name="connsiteX3" fmla="*/ 434 w 1171995"/>
                <a:gd name="connsiteY3" fmla="*/ 383947 h 387228"/>
                <a:gd name="connsiteX4" fmla="*/ 184208 w 1171995"/>
                <a:gd name="connsiteY4" fmla="*/ 0 h 387228"/>
                <a:gd name="connsiteX0" fmla="*/ 184203 w 1171990"/>
                <a:gd name="connsiteY0" fmla="*/ 0 h 387228"/>
                <a:gd name="connsiteX1" fmla="*/ 1004624 w 1171990"/>
                <a:gd name="connsiteY1" fmla="*/ 0 h 387228"/>
                <a:gd name="connsiteX2" fmla="*/ 1171990 w 1171990"/>
                <a:gd name="connsiteY2" fmla="*/ 387228 h 387228"/>
                <a:gd name="connsiteX3" fmla="*/ 429 w 1171990"/>
                <a:gd name="connsiteY3" fmla="*/ 383947 h 387228"/>
                <a:gd name="connsiteX4" fmla="*/ 184203 w 1171990"/>
                <a:gd name="connsiteY4" fmla="*/ 0 h 387228"/>
                <a:gd name="connsiteX0" fmla="*/ 184215 w 1172002"/>
                <a:gd name="connsiteY0" fmla="*/ 0 h 387228"/>
                <a:gd name="connsiteX1" fmla="*/ 1004636 w 1172002"/>
                <a:gd name="connsiteY1" fmla="*/ 0 h 387228"/>
                <a:gd name="connsiteX2" fmla="*/ 1172002 w 1172002"/>
                <a:gd name="connsiteY2" fmla="*/ 387228 h 387228"/>
                <a:gd name="connsiteX3" fmla="*/ 441 w 1172002"/>
                <a:gd name="connsiteY3" fmla="*/ 383947 h 387228"/>
                <a:gd name="connsiteX4" fmla="*/ 184215 w 1172002"/>
                <a:gd name="connsiteY4" fmla="*/ 0 h 3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002" h="387228">
                  <a:moveTo>
                    <a:pt x="184215" y="0"/>
                  </a:moveTo>
                  <a:lnTo>
                    <a:pt x="1004636" y="0"/>
                  </a:lnTo>
                  <a:cubicBezTo>
                    <a:pt x="968538" y="299720"/>
                    <a:pt x="1172002" y="271279"/>
                    <a:pt x="1172002" y="387228"/>
                  </a:cubicBezTo>
                  <a:lnTo>
                    <a:pt x="441" y="383947"/>
                  </a:lnTo>
                  <a:cubicBezTo>
                    <a:pt x="-10498" y="275655"/>
                    <a:pt x="185309" y="315033"/>
                    <a:pt x="1842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4037932" y="2325677"/>
              <a:ext cx="1852229" cy="946696"/>
              <a:chOff x="3877928" y="2205683"/>
              <a:chExt cx="2110153" cy="1078524"/>
            </a:xfrm>
            <a:grpFill/>
          </p:grpSpPr>
          <p:sp>
            <p:nvSpPr>
              <p:cNvPr id="152" name="Rectangle 112"/>
              <p:cNvSpPr/>
              <p:nvPr/>
            </p:nvSpPr>
            <p:spPr>
              <a:xfrm>
                <a:off x="3877928" y="2209591"/>
                <a:ext cx="762000" cy="1074616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1074616">
                    <a:moveTo>
                      <a:pt x="153139" y="172472"/>
                    </a:moveTo>
                    <a:lnTo>
                      <a:pt x="153139" y="466250"/>
                    </a:lnTo>
                    <a:lnTo>
                      <a:pt x="600723" y="466250"/>
                    </a:lnTo>
                    <a:lnTo>
                      <a:pt x="600723" y="172472"/>
                    </a:lnTo>
                    <a:close/>
                    <a:moveTo>
                      <a:pt x="0" y="0"/>
                    </a:moveTo>
                    <a:lnTo>
                      <a:pt x="762000" y="0"/>
                    </a:lnTo>
                    <a:lnTo>
                      <a:pt x="762000" y="1074616"/>
                    </a:lnTo>
                    <a:lnTo>
                      <a:pt x="602063" y="1074616"/>
                    </a:lnTo>
                    <a:lnTo>
                      <a:pt x="602063" y="621384"/>
                    </a:lnTo>
                    <a:lnTo>
                      <a:pt x="154479" y="621384"/>
                    </a:lnTo>
                    <a:lnTo>
                      <a:pt x="154479" y="1074616"/>
                    </a:lnTo>
                    <a:lnTo>
                      <a:pt x="0" y="1074616"/>
                    </a:lnTo>
                    <a:close/>
                  </a:path>
                </a:pathLst>
              </a:custGeom>
              <a:grpFill/>
              <a:ln w="3175" cmpd="sng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dirty="0">
                  <a:solidFill>
                    <a:srgbClr val="676767"/>
                  </a:solidFill>
                  <a:latin typeface="Arial"/>
                </a:endParaRPr>
              </a:p>
            </p:txBody>
          </p:sp>
          <p:sp>
            <p:nvSpPr>
              <p:cNvPr id="153" name="Rectangle 113"/>
              <p:cNvSpPr/>
              <p:nvPr/>
            </p:nvSpPr>
            <p:spPr>
              <a:xfrm>
                <a:off x="4821635" y="2205684"/>
                <a:ext cx="746369" cy="1074616"/>
              </a:xfrm>
              <a:custGeom>
                <a:avLst/>
                <a:gdLst/>
                <a:ahLst/>
                <a:cxnLst/>
                <a:rect l="l" t="t" r="r" b="b"/>
                <a:pathLst>
                  <a:path w="746369" h="1074616">
                    <a:moveTo>
                      <a:pt x="160214" y="177534"/>
                    </a:moveTo>
                    <a:lnTo>
                      <a:pt x="160214" y="576874"/>
                    </a:lnTo>
                    <a:lnTo>
                      <a:pt x="570523" y="576874"/>
                    </a:lnTo>
                    <a:lnTo>
                      <a:pt x="570523" y="177534"/>
                    </a:lnTo>
                    <a:close/>
                    <a:moveTo>
                      <a:pt x="0" y="0"/>
                    </a:moveTo>
                    <a:lnTo>
                      <a:pt x="746369" y="0"/>
                    </a:lnTo>
                    <a:lnTo>
                      <a:pt x="746369" y="744148"/>
                    </a:lnTo>
                    <a:lnTo>
                      <a:pt x="160549" y="744148"/>
                    </a:lnTo>
                    <a:lnTo>
                      <a:pt x="160549" y="1074616"/>
                    </a:lnTo>
                    <a:lnTo>
                      <a:pt x="0" y="1074616"/>
                    </a:lnTo>
                    <a:close/>
                  </a:path>
                </a:pathLst>
              </a:custGeom>
              <a:grpFill/>
              <a:ln w="3175" cmpd="sng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dirty="0">
                  <a:solidFill>
                    <a:srgbClr val="676767"/>
                  </a:solidFill>
                  <a:latin typeface="Arial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798558" y="2205683"/>
                <a:ext cx="189523" cy="1074616"/>
              </a:xfrm>
              <a:prstGeom prst="rect">
                <a:avLst/>
              </a:prstGeom>
              <a:grpFill/>
              <a:ln w="3175" cmpd="sng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dirty="0">
                  <a:solidFill>
                    <a:srgbClr val="676767"/>
                  </a:solidFill>
                  <a:latin typeface="Arial"/>
                </a:endParaRPr>
              </a:p>
            </p:txBody>
          </p:sp>
        </p:grpSp>
        <p:sp>
          <p:nvSpPr>
            <p:cNvPr id="151" name="Oval 121"/>
            <p:cNvSpPr/>
            <p:nvPr/>
          </p:nvSpPr>
          <p:spPr>
            <a:xfrm>
              <a:off x="6325858" y="2209188"/>
              <a:ext cx="1154345" cy="1174913"/>
            </a:xfrm>
            <a:custGeom>
              <a:avLst/>
              <a:gdLst/>
              <a:ahLst/>
              <a:cxnLst/>
              <a:rect l="l" t="t" r="r" b="b"/>
              <a:pathLst>
                <a:path w="1154345" h="1174913">
                  <a:moveTo>
                    <a:pt x="572429" y="305972"/>
                  </a:moveTo>
                  <a:cubicBezTo>
                    <a:pt x="418138" y="305972"/>
                    <a:pt x="293061" y="431049"/>
                    <a:pt x="293061" y="585340"/>
                  </a:cubicBezTo>
                  <a:cubicBezTo>
                    <a:pt x="293061" y="739631"/>
                    <a:pt x="418138" y="864708"/>
                    <a:pt x="572429" y="864708"/>
                  </a:cubicBezTo>
                  <a:cubicBezTo>
                    <a:pt x="726720" y="864708"/>
                    <a:pt x="851797" y="739631"/>
                    <a:pt x="851797" y="585340"/>
                  </a:cubicBezTo>
                  <a:cubicBezTo>
                    <a:pt x="851797" y="431049"/>
                    <a:pt x="726720" y="305972"/>
                    <a:pt x="572429" y="305972"/>
                  </a:cubicBezTo>
                  <a:close/>
                  <a:moveTo>
                    <a:pt x="563846" y="0"/>
                  </a:moveTo>
                  <a:lnTo>
                    <a:pt x="713521" y="26656"/>
                  </a:lnTo>
                  <a:lnTo>
                    <a:pt x="730792" y="127146"/>
                  </a:lnTo>
                  <a:lnTo>
                    <a:pt x="762816" y="138867"/>
                  </a:lnTo>
                  <a:cubicBezTo>
                    <a:pt x="792042" y="151229"/>
                    <a:pt x="819815" y="166353"/>
                    <a:pt x="845807" y="183914"/>
                  </a:cubicBezTo>
                  <a:lnTo>
                    <a:pt x="852734" y="189629"/>
                  </a:lnTo>
                  <a:lnTo>
                    <a:pt x="854995" y="184542"/>
                  </a:lnTo>
                  <a:lnTo>
                    <a:pt x="941109" y="135331"/>
                  </a:lnTo>
                  <a:lnTo>
                    <a:pt x="1045677" y="244005"/>
                  </a:lnTo>
                  <a:lnTo>
                    <a:pt x="990846" y="339964"/>
                  </a:lnTo>
                  <a:lnTo>
                    <a:pt x="1022820" y="398872"/>
                  </a:lnTo>
                  <a:cubicBezTo>
                    <a:pt x="1029001" y="413485"/>
                    <a:pt x="1034491" y="428462"/>
                    <a:pt x="1039250" y="443760"/>
                  </a:cubicBezTo>
                  <a:lnTo>
                    <a:pt x="1043136" y="458875"/>
                  </a:lnTo>
                  <a:lnTo>
                    <a:pt x="1047727" y="455202"/>
                  </a:lnTo>
                  <a:lnTo>
                    <a:pt x="1154345" y="485959"/>
                  </a:lnTo>
                  <a:lnTo>
                    <a:pt x="1152295" y="629491"/>
                  </a:lnTo>
                  <a:lnTo>
                    <a:pt x="1054614" y="665730"/>
                  </a:lnTo>
                  <a:lnTo>
                    <a:pt x="1051289" y="687513"/>
                  </a:lnTo>
                  <a:cubicBezTo>
                    <a:pt x="1044781" y="719318"/>
                    <a:pt x="1035182" y="749997"/>
                    <a:pt x="1022820" y="779224"/>
                  </a:cubicBezTo>
                  <a:lnTo>
                    <a:pt x="1019182" y="785927"/>
                  </a:lnTo>
                  <a:lnTo>
                    <a:pt x="1084633" y="879647"/>
                  </a:lnTo>
                  <a:lnTo>
                    <a:pt x="992368" y="996523"/>
                  </a:lnTo>
                  <a:lnTo>
                    <a:pt x="895853" y="952891"/>
                  </a:lnTo>
                  <a:lnTo>
                    <a:pt x="845807" y="994182"/>
                  </a:lnTo>
                  <a:lnTo>
                    <a:pt x="791244" y="1023798"/>
                  </a:lnTo>
                  <a:lnTo>
                    <a:pt x="789384" y="1129803"/>
                  </a:lnTo>
                  <a:lnTo>
                    <a:pt x="641759" y="1174913"/>
                  </a:lnTo>
                  <a:lnTo>
                    <a:pt x="592613" y="1076615"/>
                  </a:lnTo>
                  <a:lnTo>
                    <a:pt x="572640" y="1077623"/>
                  </a:lnTo>
                  <a:cubicBezTo>
                    <a:pt x="538911" y="1077623"/>
                    <a:pt x="505980" y="1074206"/>
                    <a:pt x="474175" y="1067697"/>
                  </a:cubicBezTo>
                  <a:lnTo>
                    <a:pt x="452009" y="1061998"/>
                  </a:lnTo>
                  <a:lnTo>
                    <a:pt x="389566" y="1140056"/>
                  </a:lnTo>
                  <a:lnTo>
                    <a:pt x="248092" y="1072390"/>
                  </a:lnTo>
                  <a:lnTo>
                    <a:pt x="274394" y="973490"/>
                  </a:lnTo>
                  <a:lnTo>
                    <a:pt x="227166" y="934523"/>
                  </a:lnTo>
                  <a:lnTo>
                    <a:pt x="184438" y="882737"/>
                  </a:lnTo>
                  <a:lnTo>
                    <a:pt x="82014" y="898101"/>
                  </a:lnTo>
                  <a:lnTo>
                    <a:pt x="16402" y="758670"/>
                  </a:lnTo>
                  <a:lnTo>
                    <a:pt x="93139" y="681930"/>
                  </a:lnTo>
                  <a:lnTo>
                    <a:pt x="86587" y="639002"/>
                  </a:lnTo>
                  <a:cubicBezTo>
                    <a:pt x="84920" y="622577"/>
                    <a:pt x="84065" y="605912"/>
                    <a:pt x="84065" y="589048"/>
                  </a:cubicBezTo>
                  <a:lnTo>
                    <a:pt x="85650" y="557659"/>
                  </a:lnTo>
                  <a:lnTo>
                    <a:pt x="0" y="496212"/>
                  </a:lnTo>
                  <a:lnTo>
                    <a:pt x="45108" y="350629"/>
                  </a:lnTo>
                  <a:lnTo>
                    <a:pt x="146355" y="354848"/>
                  </a:lnTo>
                  <a:lnTo>
                    <a:pt x="167507" y="315881"/>
                  </a:lnTo>
                  <a:cubicBezTo>
                    <a:pt x="177384" y="301260"/>
                    <a:pt x="188032" y="287203"/>
                    <a:pt x="199393" y="273767"/>
                  </a:cubicBezTo>
                  <a:lnTo>
                    <a:pt x="223568" y="248106"/>
                  </a:lnTo>
                  <a:lnTo>
                    <a:pt x="219387" y="248106"/>
                  </a:lnTo>
                  <a:lnTo>
                    <a:pt x="188632" y="145582"/>
                  </a:lnTo>
                  <a:lnTo>
                    <a:pt x="321905" y="61514"/>
                  </a:lnTo>
                  <a:lnTo>
                    <a:pt x="395717" y="133280"/>
                  </a:lnTo>
                  <a:lnTo>
                    <a:pt x="395699" y="134265"/>
                  </a:lnTo>
                  <a:lnTo>
                    <a:pt x="415940" y="126143"/>
                  </a:lnTo>
                  <a:cubicBezTo>
                    <a:pt x="449994" y="114619"/>
                    <a:pt x="485731" y="106748"/>
                    <a:pt x="522686" y="102995"/>
                  </a:cubicBezTo>
                  <a:lnTo>
                    <a:pt x="528432" y="102705"/>
                  </a:lnTo>
                  <a:lnTo>
                    <a:pt x="531040" y="92270"/>
                  </a:lnTo>
                  <a:close/>
                </a:path>
              </a:pathLst>
            </a:custGeom>
            <a:grpFill/>
            <a:ln w="3175" cmpd="sng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en-US" dirty="0">
                <a:solidFill>
                  <a:srgbClr val="676767"/>
                </a:solidFill>
                <a:latin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09657" y="3404209"/>
            <a:ext cx="530911" cy="381389"/>
            <a:chOff x="6622303" y="3090595"/>
            <a:chExt cx="530911" cy="381389"/>
          </a:xfrm>
        </p:grpSpPr>
        <p:grpSp>
          <p:nvGrpSpPr>
            <p:cNvPr id="155" name="Group 154"/>
            <p:cNvGrpSpPr/>
            <p:nvPr/>
          </p:nvGrpSpPr>
          <p:grpSpPr>
            <a:xfrm>
              <a:off x="6634879" y="3090595"/>
              <a:ext cx="315214" cy="252098"/>
              <a:chOff x="4034692" y="1007841"/>
              <a:chExt cx="4206009" cy="3363834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156" name="Group 155"/>
              <p:cNvGrpSpPr/>
              <p:nvPr/>
            </p:nvGrpSpPr>
            <p:grpSpPr>
              <a:xfrm>
                <a:off x="4034692" y="1007841"/>
                <a:ext cx="4206009" cy="3363834"/>
                <a:chOff x="2444419" y="1137696"/>
                <a:chExt cx="3823153" cy="3057637"/>
              </a:xfrm>
              <a:grpFill/>
            </p:grpSpPr>
            <p:sp>
              <p:nvSpPr>
                <p:cNvPr id="161" name="Rounded Rectangle 60"/>
                <p:cNvSpPr/>
                <p:nvPr/>
              </p:nvSpPr>
              <p:spPr>
                <a:xfrm>
                  <a:off x="2444419" y="1137696"/>
                  <a:ext cx="3823153" cy="2525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3153" h="2525767">
                      <a:moveTo>
                        <a:pt x="1909057" y="2189847"/>
                      </a:moveTo>
                      <a:cubicBezTo>
                        <a:pt x="1855658" y="2189847"/>
                        <a:pt x="1812370" y="2233135"/>
                        <a:pt x="1812370" y="2286534"/>
                      </a:cubicBezTo>
                      <a:cubicBezTo>
                        <a:pt x="1812370" y="2339933"/>
                        <a:pt x="1855658" y="2383221"/>
                        <a:pt x="1909057" y="2383221"/>
                      </a:cubicBezTo>
                      <a:cubicBezTo>
                        <a:pt x="1962456" y="2383221"/>
                        <a:pt x="2005744" y="2339933"/>
                        <a:pt x="2005744" y="2286534"/>
                      </a:cubicBezTo>
                      <a:cubicBezTo>
                        <a:pt x="2005744" y="2233135"/>
                        <a:pt x="1962456" y="2189847"/>
                        <a:pt x="1909057" y="2189847"/>
                      </a:cubicBezTo>
                      <a:close/>
                      <a:moveTo>
                        <a:pt x="224910" y="224939"/>
                      </a:moveTo>
                      <a:lnTo>
                        <a:pt x="224910" y="2061000"/>
                      </a:lnTo>
                      <a:lnTo>
                        <a:pt x="3593087" y="2061000"/>
                      </a:lnTo>
                      <a:lnTo>
                        <a:pt x="3593087" y="224939"/>
                      </a:lnTo>
                      <a:close/>
                      <a:moveTo>
                        <a:pt x="163468" y="0"/>
                      </a:moveTo>
                      <a:lnTo>
                        <a:pt x="3659685" y="0"/>
                      </a:lnTo>
                      <a:cubicBezTo>
                        <a:pt x="3749966" y="0"/>
                        <a:pt x="3823153" y="73187"/>
                        <a:pt x="3823153" y="163468"/>
                      </a:cubicBezTo>
                      <a:lnTo>
                        <a:pt x="3823153" y="2362299"/>
                      </a:lnTo>
                      <a:cubicBezTo>
                        <a:pt x="3823153" y="2452580"/>
                        <a:pt x="3749966" y="2525767"/>
                        <a:pt x="3659685" y="2525767"/>
                      </a:cubicBezTo>
                      <a:lnTo>
                        <a:pt x="163468" y="2525767"/>
                      </a:lnTo>
                      <a:cubicBezTo>
                        <a:pt x="73187" y="2525767"/>
                        <a:pt x="0" y="2452580"/>
                        <a:pt x="0" y="2362299"/>
                      </a:cubicBezTo>
                      <a:lnTo>
                        <a:pt x="0" y="163468"/>
                      </a:lnTo>
                      <a:cubicBezTo>
                        <a:pt x="0" y="73187"/>
                        <a:pt x="73187" y="0"/>
                        <a:pt x="1634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62" name="Rectangle 71"/>
                <p:cNvSpPr/>
                <p:nvPr/>
              </p:nvSpPr>
              <p:spPr>
                <a:xfrm>
                  <a:off x="3768375" y="3808105"/>
                  <a:ext cx="1172002" cy="387228"/>
                </a:xfrm>
                <a:custGeom>
                  <a:avLst/>
                  <a:gdLst>
                    <a:gd name="connsiteX0" fmla="*/ 0 w 820421"/>
                    <a:gd name="connsiteY0" fmla="*/ 0 h 377384"/>
                    <a:gd name="connsiteX1" fmla="*/ 820421 w 820421"/>
                    <a:gd name="connsiteY1" fmla="*/ 0 h 377384"/>
                    <a:gd name="connsiteX2" fmla="*/ 820421 w 820421"/>
                    <a:gd name="connsiteY2" fmla="*/ 377384 h 377384"/>
                    <a:gd name="connsiteX3" fmla="*/ 0 w 820421"/>
                    <a:gd name="connsiteY3" fmla="*/ 377384 h 377384"/>
                    <a:gd name="connsiteX4" fmla="*/ 0 w 820421"/>
                    <a:gd name="connsiteY4" fmla="*/ 0 h 377384"/>
                    <a:gd name="connsiteX0" fmla="*/ 183774 w 1004195"/>
                    <a:gd name="connsiteY0" fmla="*/ 0 h 383947"/>
                    <a:gd name="connsiteX1" fmla="*/ 1004195 w 1004195"/>
                    <a:gd name="connsiteY1" fmla="*/ 0 h 383947"/>
                    <a:gd name="connsiteX2" fmla="*/ 1004195 w 1004195"/>
                    <a:gd name="connsiteY2" fmla="*/ 377384 h 383947"/>
                    <a:gd name="connsiteX3" fmla="*/ 0 w 1004195"/>
                    <a:gd name="connsiteY3" fmla="*/ 383947 h 383947"/>
                    <a:gd name="connsiteX4" fmla="*/ 183774 w 1004195"/>
                    <a:gd name="connsiteY4" fmla="*/ 0 h 383947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3774 w 1171561"/>
                    <a:gd name="connsiteY0" fmla="*/ 0 h 387228"/>
                    <a:gd name="connsiteX1" fmla="*/ 1004195 w 1171561"/>
                    <a:gd name="connsiteY1" fmla="*/ 0 h 387228"/>
                    <a:gd name="connsiteX2" fmla="*/ 1171561 w 1171561"/>
                    <a:gd name="connsiteY2" fmla="*/ 387228 h 387228"/>
                    <a:gd name="connsiteX3" fmla="*/ 0 w 1171561"/>
                    <a:gd name="connsiteY3" fmla="*/ 383947 h 387228"/>
                    <a:gd name="connsiteX4" fmla="*/ 183774 w 1171561"/>
                    <a:gd name="connsiteY4" fmla="*/ 0 h 387228"/>
                    <a:gd name="connsiteX0" fmla="*/ 184208 w 1171995"/>
                    <a:gd name="connsiteY0" fmla="*/ 0 h 387228"/>
                    <a:gd name="connsiteX1" fmla="*/ 1004629 w 1171995"/>
                    <a:gd name="connsiteY1" fmla="*/ 0 h 387228"/>
                    <a:gd name="connsiteX2" fmla="*/ 1171995 w 1171995"/>
                    <a:gd name="connsiteY2" fmla="*/ 387228 h 387228"/>
                    <a:gd name="connsiteX3" fmla="*/ 434 w 1171995"/>
                    <a:gd name="connsiteY3" fmla="*/ 383947 h 387228"/>
                    <a:gd name="connsiteX4" fmla="*/ 184208 w 1171995"/>
                    <a:gd name="connsiteY4" fmla="*/ 0 h 387228"/>
                    <a:gd name="connsiteX0" fmla="*/ 184203 w 1171990"/>
                    <a:gd name="connsiteY0" fmla="*/ 0 h 387228"/>
                    <a:gd name="connsiteX1" fmla="*/ 1004624 w 1171990"/>
                    <a:gd name="connsiteY1" fmla="*/ 0 h 387228"/>
                    <a:gd name="connsiteX2" fmla="*/ 1171990 w 1171990"/>
                    <a:gd name="connsiteY2" fmla="*/ 387228 h 387228"/>
                    <a:gd name="connsiteX3" fmla="*/ 429 w 1171990"/>
                    <a:gd name="connsiteY3" fmla="*/ 383947 h 387228"/>
                    <a:gd name="connsiteX4" fmla="*/ 184203 w 1171990"/>
                    <a:gd name="connsiteY4" fmla="*/ 0 h 387228"/>
                    <a:gd name="connsiteX0" fmla="*/ 184215 w 1172002"/>
                    <a:gd name="connsiteY0" fmla="*/ 0 h 387228"/>
                    <a:gd name="connsiteX1" fmla="*/ 1004636 w 1172002"/>
                    <a:gd name="connsiteY1" fmla="*/ 0 h 387228"/>
                    <a:gd name="connsiteX2" fmla="*/ 1172002 w 1172002"/>
                    <a:gd name="connsiteY2" fmla="*/ 387228 h 387228"/>
                    <a:gd name="connsiteX3" fmla="*/ 441 w 1172002"/>
                    <a:gd name="connsiteY3" fmla="*/ 383947 h 387228"/>
                    <a:gd name="connsiteX4" fmla="*/ 184215 w 1172002"/>
                    <a:gd name="connsiteY4" fmla="*/ 0 h 38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2002" h="387228">
                      <a:moveTo>
                        <a:pt x="184215" y="0"/>
                      </a:moveTo>
                      <a:lnTo>
                        <a:pt x="1004636" y="0"/>
                      </a:lnTo>
                      <a:cubicBezTo>
                        <a:pt x="968538" y="299720"/>
                        <a:pt x="1172002" y="271279"/>
                        <a:pt x="1172002" y="387228"/>
                      </a:cubicBezTo>
                      <a:lnTo>
                        <a:pt x="441" y="383947"/>
                      </a:lnTo>
                      <a:cubicBezTo>
                        <a:pt x="-10498" y="275655"/>
                        <a:pt x="185309" y="315033"/>
                        <a:pt x="1842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5102151" y="1650573"/>
                <a:ext cx="2088004" cy="1238171"/>
                <a:chOff x="4750458" y="1408484"/>
                <a:chExt cx="2891641" cy="1714722"/>
              </a:xfrm>
              <a:grpFill/>
            </p:grpSpPr>
            <p:sp>
              <p:nvSpPr>
                <p:cNvPr id="158" name="Rounded Rectangle 100"/>
                <p:cNvSpPr/>
                <p:nvPr/>
              </p:nvSpPr>
              <p:spPr>
                <a:xfrm rot="18900000">
                  <a:off x="4750458" y="1622556"/>
                  <a:ext cx="1234440" cy="1235118"/>
                </a:xfrm>
                <a:custGeom>
                  <a:avLst/>
                  <a:gdLst>
                    <a:gd name="connsiteX0" fmla="*/ 1174180 w 1234440"/>
                    <a:gd name="connsiteY0" fmla="*/ 60260 h 1235118"/>
                    <a:gd name="connsiteX1" fmla="*/ 1234440 w 1234440"/>
                    <a:gd name="connsiteY1" fmla="*/ 205740 h 1235118"/>
                    <a:gd name="connsiteX2" fmla="*/ 1028700 w 1234440"/>
                    <a:gd name="connsiteY2" fmla="*/ 411480 h 1235118"/>
                    <a:gd name="connsiteX3" fmla="*/ 412938 w 1234440"/>
                    <a:gd name="connsiteY3" fmla="*/ 411480 h 1235118"/>
                    <a:gd name="connsiteX4" fmla="*/ 412938 w 1234440"/>
                    <a:gd name="connsiteY4" fmla="*/ 1029378 h 1235118"/>
                    <a:gd name="connsiteX5" fmla="*/ 207198 w 1234440"/>
                    <a:gd name="connsiteY5" fmla="*/ 1235118 h 1235118"/>
                    <a:gd name="connsiteX6" fmla="*/ 1458 w 1234440"/>
                    <a:gd name="connsiteY6" fmla="*/ 1029378 h 1235118"/>
                    <a:gd name="connsiteX7" fmla="*/ 0 w 1234440"/>
                    <a:gd name="connsiteY7" fmla="*/ 205740 h 1235118"/>
                    <a:gd name="connsiteX8" fmla="*/ 205740 w 1234440"/>
                    <a:gd name="connsiteY8" fmla="*/ 0 h 1235118"/>
                    <a:gd name="connsiteX9" fmla="*/ 1028700 w 1234440"/>
                    <a:gd name="connsiteY9" fmla="*/ 0 h 1235118"/>
                    <a:gd name="connsiteX10" fmla="*/ 1174180 w 1234440"/>
                    <a:gd name="connsiteY10" fmla="*/ 60260 h 1235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34440" h="1235118">
                      <a:moveTo>
                        <a:pt x="1174180" y="60260"/>
                      </a:moveTo>
                      <a:cubicBezTo>
                        <a:pt x="1211412" y="97491"/>
                        <a:pt x="1234440" y="148926"/>
                        <a:pt x="1234440" y="205740"/>
                      </a:cubicBezTo>
                      <a:cubicBezTo>
                        <a:pt x="1234440" y="319367"/>
                        <a:pt x="1142327" y="411480"/>
                        <a:pt x="1028700" y="411480"/>
                      </a:cubicBezTo>
                      <a:lnTo>
                        <a:pt x="412938" y="411480"/>
                      </a:lnTo>
                      <a:lnTo>
                        <a:pt x="412938" y="1029378"/>
                      </a:lnTo>
                      <a:cubicBezTo>
                        <a:pt x="412938" y="1143005"/>
                        <a:pt x="320825" y="1235118"/>
                        <a:pt x="207198" y="1235118"/>
                      </a:cubicBezTo>
                      <a:cubicBezTo>
                        <a:pt x="93571" y="1235118"/>
                        <a:pt x="1458" y="1143005"/>
                        <a:pt x="1458" y="1029378"/>
                      </a:cubicBezTo>
                      <a:lnTo>
                        <a:pt x="0" y="205740"/>
                      </a:lnTo>
                      <a:cubicBezTo>
                        <a:pt x="0" y="92113"/>
                        <a:pt x="92113" y="0"/>
                        <a:pt x="205740" y="0"/>
                      </a:cubicBezTo>
                      <a:lnTo>
                        <a:pt x="1028700" y="0"/>
                      </a:lnTo>
                      <a:cubicBezTo>
                        <a:pt x="1085514" y="0"/>
                        <a:pt x="1136949" y="23028"/>
                        <a:pt x="1174180" y="60260"/>
                      </a:cubicBezTo>
                      <a:close/>
                    </a:path>
                  </a:pathLst>
                </a:custGeom>
                <a:grpFill/>
                <a:ln w="3175" cmpd="sng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89"/>
                  <a:endParaRPr lang="en-US" dirty="0">
                    <a:solidFill>
                      <a:srgbClr val="676767"/>
                    </a:solidFill>
                    <a:latin typeface="Arial"/>
                  </a:endParaRPr>
                </a:p>
              </p:txBody>
            </p:sp>
            <p:sp>
              <p:nvSpPr>
                <p:cNvPr id="159" name="Rounded Rectangle 158"/>
                <p:cNvSpPr/>
                <p:nvPr/>
              </p:nvSpPr>
              <p:spPr>
                <a:xfrm rot="6107709" flipV="1">
                  <a:off x="5336200" y="2106594"/>
                  <a:ext cx="1714722" cy="318502"/>
                </a:xfrm>
                <a:prstGeom prst="roundRect">
                  <a:avLst>
                    <a:gd name="adj" fmla="val 33501"/>
                  </a:avLst>
                </a:prstGeom>
                <a:grpFill/>
                <a:ln w="3175" cmpd="sng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89"/>
                  <a:endParaRPr lang="en-US" dirty="0">
                    <a:solidFill>
                      <a:srgbClr val="676767"/>
                    </a:solidFill>
                    <a:latin typeface="Arial"/>
                  </a:endParaRPr>
                </a:p>
              </p:txBody>
            </p:sp>
            <p:sp>
              <p:nvSpPr>
                <p:cNvPr id="160" name="Rounded Rectangle 100"/>
                <p:cNvSpPr/>
                <p:nvPr/>
              </p:nvSpPr>
              <p:spPr>
                <a:xfrm rot="2700000" flipH="1">
                  <a:off x="6407320" y="1628418"/>
                  <a:ext cx="1234440" cy="1235118"/>
                </a:xfrm>
                <a:custGeom>
                  <a:avLst/>
                  <a:gdLst>
                    <a:gd name="connsiteX0" fmla="*/ 1174180 w 1234440"/>
                    <a:gd name="connsiteY0" fmla="*/ 60260 h 1235118"/>
                    <a:gd name="connsiteX1" fmla="*/ 1234440 w 1234440"/>
                    <a:gd name="connsiteY1" fmla="*/ 205740 h 1235118"/>
                    <a:gd name="connsiteX2" fmla="*/ 1028700 w 1234440"/>
                    <a:gd name="connsiteY2" fmla="*/ 411480 h 1235118"/>
                    <a:gd name="connsiteX3" fmla="*/ 412938 w 1234440"/>
                    <a:gd name="connsiteY3" fmla="*/ 411480 h 1235118"/>
                    <a:gd name="connsiteX4" fmla="*/ 412938 w 1234440"/>
                    <a:gd name="connsiteY4" fmla="*/ 1029378 h 1235118"/>
                    <a:gd name="connsiteX5" fmla="*/ 207198 w 1234440"/>
                    <a:gd name="connsiteY5" fmla="*/ 1235118 h 1235118"/>
                    <a:gd name="connsiteX6" fmla="*/ 1458 w 1234440"/>
                    <a:gd name="connsiteY6" fmla="*/ 1029378 h 1235118"/>
                    <a:gd name="connsiteX7" fmla="*/ 0 w 1234440"/>
                    <a:gd name="connsiteY7" fmla="*/ 205740 h 1235118"/>
                    <a:gd name="connsiteX8" fmla="*/ 205740 w 1234440"/>
                    <a:gd name="connsiteY8" fmla="*/ 0 h 1235118"/>
                    <a:gd name="connsiteX9" fmla="*/ 1028700 w 1234440"/>
                    <a:gd name="connsiteY9" fmla="*/ 0 h 1235118"/>
                    <a:gd name="connsiteX10" fmla="*/ 1174180 w 1234440"/>
                    <a:gd name="connsiteY10" fmla="*/ 60260 h 1235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34440" h="1235118">
                      <a:moveTo>
                        <a:pt x="1174180" y="60260"/>
                      </a:moveTo>
                      <a:cubicBezTo>
                        <a:pt x="1211412" y="97491"/>
                        <a:pt x="1234440" y="148926"/>
                        <a:pt x="1234440" y="205740"/>
                      </a:cubicBezTo>
                      <a:cubicBezTo>
                        <a:pt x="1234440" y="319367"/>
                        <a:pt x="1142327" y="411480"/>
                        <a:pt x="1028700" y="411480"/>
                      </a:cubicBezTo>
                      <a:lnTo>
                        <a:pt x="412938" y="411480"/>
                      </a:lnTo>
                      <a:lnTo>
                        <a:pt x="412938" y="1029378"/>
                      </a:lnTo>
                      <a:cubicBezTo>
                        <a:pt x="412938" y="1143005"/>
                        <a:pt x="320825" y="1235118"/>
                        <a:pt x="207198" y="1235118"/>
                      </a:cubicBezTo>
                      <a:cubicBezTo>
                        <a:pt x="93571" y="1235118"/>
                        <a:pt x="1458" y="1143005"/>
                        <a:pt x="1458" y="1029378"/>
                      </a:cubicBezTo>
                      <a:lnTo>
                        <a:pt x="0" y="205740"/>
                      </a:lnTo>
                      <a:cubicBezTo>
                        <a:pt x="0" y="92113"/>
                        <a:pt x="92113" y="0"/>
                        <a:pt x="205740" y="0"/>
                      </a:cubicBezTo>
                      <a:lnTo>
                        <a:pt x="1028700" y="0"/>
                      </a:lnTo>
                      <a:cubicBezTo>
                        <a:pt x="1085514" y="0"/>
                        <a:pt x="1136949" y="23028"/>
                        <a:pt x="1174180" y="60260"/>
                      </a:cubicBezTo>
                      <a:close/>
                    </a:path>
                  </a:pathLst>
                </a:custGeom>
                <a:grpFill/>
                <a:ln w="3175" cmpd="sng"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89"/>
                  <a:endParaRPr lang="en-US" dirty="0">
                    <a:solidFill>
                      <a:srgbClr val="676767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63" name="TextBox 162"/>
            <p:cNvSpPr txBox="1"/>
            <p:nvPr/>
          </p:nvSpPr>
          <p:spPr>
            <a:xfrm>
              <a:off x="6622303" y="3271931"/>
              <a:ext cx="530911" cy="20005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defTabSz="685749">
                <a:defRPr/>
              </a:pPr>
              <a:r>
                <a:rPr lang="en-US" sz="700" b="1" dirty="0">
                  <a:solidFill>
                    <a:srgbClr val="214794">
                      <a:lumMod val="50000"/>
                    </a:srgbClr>
                  </a:solidFill>
                  <a:latin typeface="Arial"/>
                  <a:cs typeface="+mn-cs"/>
                </a:rPr>
                <a:t>Installer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788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72" y="2137272"/>
            <a:ext cx="73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Cisco’s </a:t>
            </a:r>
            <a:r>
              <a:rPr lang="en-US" sz="2800" dirty="0" err="1"/>
              <a:t>NFVi</a:t>
            </a:r>
            <a:r>
              <a:rPr lang="en-US" sz="2800" dirty="0"/>
              <a:t> </a:t>
            </a:r>
            <a:r>
              <a:rPr lang="en-US" sz="2800" dirty="0" smtClean="0"/>
              <a:t>Services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26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66" y="83128"/>
            <a:ext cx="8345488" cy="814086"/>
          </a:xfrm>
        </p:spPr>
        <p:txBody>
          <a:bodyPr/>
          <a:lstStyle/>
          <a:p>
            <a:r>
              <a:rPr lang="en-US" sz="2800" dirty="0"/>
              <a:t>Services for your Network Transformation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from </a:t>
            </a:r>
            <a:r>
              <a:rPr lang="en-US" sz="2400" dirty="0"/>
              <a:t>Cisco, Today</a:t>
            </a:r>
          </a:p>
        </p:txBody>
      </p:sp>
      <p:pic>
        <p:nvPicPr>
          <p:cNvPr id="36" name="Picture 2" descr="Y:\Administration\Team Member Files\Surya\AR536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" y="1189038"/>
            <a:ext cx="8604250" cy="3533775"/>
          </a:xfrm>
          <a:prstGeom prst="rect">
            <a:avLst/>
          </a:prstGeom>
          <a:noFill/>
        </p:spPr>
      </p:pic>
      <p:grpSp>
        <p:nvGrpSpPr>
          <p:cNvPr id="3" name="Group 111"/>
          <p:cNvGrpSpPr/>
          <p:nvPr/>
        </p:nvGrpSpPr>
        <p:grpSpPr>
          <a:xfrm>
            <a:off x="461963" y="1456910"/>
            <a:ext cx="8412162" cy="1391798"/>
            <a:chOff x="461963" y="1414185"/>
            <a:chExt cx="8412162" cy="1020266"/>
          </a:xfrm>
        </p:grpSpPr>
        <p:sp>
          <p:nvSpPr>
            <p:cNvPr id="58" name="Rectangle 57"/>
            <p:cNvSpPr/>
            <p:nvPr/>
          </p:nvSpPr>
          <p:spPr>
            <a:xfrm>
              <a:off x="3736276" y="1414185"/>
              <a:ext cx="5137849" cy="1020266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171450" marR="0" indent="-171450" eaLnBrk="0" latinLnBrk="0" hangingPunct="0">
                <a:lnSpc>
                  <a:spcPct val="90000"/>
                </a:lnSpc>
                <a:buClr>
                  <a:schemeClr val="bg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Solution </a:t>
              </a:r>
              <a:r>
                <a:rPr lang="en-US" sz="1600" dirty="0">
                  <a:solidFill>
                    <a:schemeClr val="bg1"/>
                  </a:solidFill>
                </a:rPr>
                <a:t>Design and Deployment</a:t>
              </a:r>
            </a:p>
            <a:p>
              <a:pPr marR="0" eaLnBrk="0" latinLnBrk="0" hangingPunct="0">
                <a:lnSpc>
                  <a:spcPct val="90000"/>
                </a:lnSpc>
                <a:buClr>
                  <a:schemeClr val="bg1"/>
                </a:buClr>
                <a:buSzPct val="100000"/>
                <a:tabLst/>
                <a:defRPr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Solution </a:t>
              </a:r>
              <a:r>
                <a:rPr lang="en-US" sz="1600" dirty="0">
                  <a:solidFill>
                    <a:schemeClr val="bg1"/>
                  </a:solidFill>
                </a:rPr>
                <a:t>Optimization &amp; </a:t>
              </a:r>
              <a:r>
                <a:rPr lang="en-US" sz="1600" dirty="0" smtClean="0">
                  <a:solidFill>
                    <a:schemeClr val="bg1"/>
                  </a:solidFill>
                </a:rPr>
                <a:t>Support</a:t>
              </a:r>
              <a:endPara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4" name="Group 110"/>
            <p:cNvGrpSpPr/>
            <p:nvPr/>
          </p:nvGrpSpPr>
          <p:grpSpPr>
            <a:xfrm>
              <a:off x="461963" y="1414185"/>
              <a:ext cx="3226722" cy="1020266"/>
              <a:chOff x="461963" y="1414185"/>
              <a:chExt cx="3226722" cy="102026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61963" y="1414185"/>
                <a:ext cx="3226722" cy="1020266"/>
              </a:xfrm>
              <a:prstGeom prst="rect">
                <a:avLst/>
              </a:prstGeom>
              <a:solidFill>
                <a:schemeClr val="tx2">
                  <a:lumMod val="50000"/>
                  <a:alpha val="9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latin typeface="+mj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02779" y="1632635"/>
                <a:ext cx="2132285" cy="4737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De-risk Network Transformation</a:t>
                </a:r>
                <a:endParaRPr lang="en-US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grpSp>
            <p:nvGrpSpPr>
              <p:cNvPr id="5" name="Group 103"/>
              <p:cNvGrpSpPr/>
              <p:nvPr/>
            </p:nvGrpSpPr>
            <p:grpSpPr>
              <a:xfrm>
                <a:off x="646354" y="1586607"/>
                <a:ext cx="633569" cy="607958"/>
                <a:chOff x="453278" y="1491923"/>
                <a:chExt cx="1074560" cy="1031127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780920" y="1491923"/>
                  <a:ext cx="428880" cy="469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748">
                    <a:lnSpc>
                      <a:spcPct val="90000"/>
                    </a:lnSpc>
                    <a:spcAft>
                      <a:spcPts val="225"/>
                    </a:spcAft>
                  </a:pPr>
                  <a:endParaRPr lang="en-US" sz="2000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1144027" y="1779321"/>
                  <a:ext cx="383811" cy="469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748">
                    <a:lnSpc>
                      <a:spcPct val="90000"/>
                    </a:lnSpc>
                    <a:spcAft>
                      <a:spcPts val="225"/>
                    </a:spcAft>
                  </a:pPr>
                  <a:endParaRPr lang="en-GB" sz="2000" dirty="0" smtClean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453278" y="1779321"/>
                  <a:ext cx="383811" cy="469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748">
                    <a:lnSpc>
                      <a:spcPct val="90000"/>
                    </a:lnSpc>
                    <a:spcAft>
                      <a:spcPts val="225"/>
                    </a:spcAft>
                  </a:pPr>
                  <a:endParaRPr lang="en-GB" sz="2000" dirty="0" smtClean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780920" y="2053246"/>
                  <a:ext cx="428880" cy="469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748">
                    <a:lnSpc>
                      <a:spcPct val="90000"/>
                    </a:lnSpc>
                    <a:spcAft>
                      <a:spcPts val="225"/>
                    </a:spcAft>
                  </a:pPr>
                  <a:endParaRPr lang="en-US" sz="2000" b="1" dirty="0">
                    <a:solidFill>
                      <a:srgbClr val="FFFFFF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6" name="Group 146"/>
          <p:cNvGrpSpPr/>
          <p:nvPr/>
        </p:nvGrpSpPr>
        <p:grpSpPr>
          <a:xfrm>
            <a:off x="461964" y="2949795"/>
            <a:ext cx="8412162" cy="1773017"/>
            <a:chOff x="461963" y="2401078"/>
            <a:chExt cx="8459753" cy="1021351"/>
          </a:xfrm>
        </p:grpSpPr>
        <p:sp>
          <p:nvSpPr>
            <p:cNvPr id="125" name="Rectangle 124"/>
            <p:cNvSpPr/>
            <p:nvPr/>
          </p:nvSpPr>
          <p:spPr>
            <a:xfrm>
              <a:off x="3736275" y="2401078"/>
              <a:ext cx="5185441" cy="1019119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176213" marR="0" lvl="0" indent="-176213" eaLnBrk="0" latinLnBrk="0" hangingPunct="0">
                <a:lnSpc>
                  <a:spcPct val="90000"/>
                </a:lnSpc>
                <a:buClr>
                  <a:schemeClr val="bg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Turn key deployment </a:t>
              </a:r>
            </a:p>
            <a:p>
              <a:pPr marL="176213" marR="0" lvl="0" indent="-176213" eaLnBrk="0" latinLnBrk="0" hangingPunct="0">
                <a:lnSpc>
                  <a:spcPct val="90000"/>
                </a:lnSpc>
                <a:buClr>
                  <a:schemeClr val="bg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176213" marR="0" lvl="0" indent="-176213" eaLnBrk="0" latinLnBrk="0" hangingPunct="0">
                <a:lnSpc>
                  <a:spcPct val="90000"/>
                </a:lnSpc>
                <a:buClr>
                  <a:schemeClr val="bg1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Solution Integration</a:t>
              </a:r>
            </a:p>
            <a:p>
              <a:pPr marR="0" lvl="0" eaLnBrk="0" latinLnBrk="0" hangingPunct="0">
                <a:lnSpc>
                  <a:spcPct val="90000"/>
                </a:lnSpc>
                <a:buClr>
                  <a:schemeClr val="bg1"/>
                </a:buClr>
                <a:buSzPct val="100000"/>
                <a:tabLst/>
                <a:defRPr/>
              </a:pPr>
              <a:endParaRPr lang="en-US" sz="1600" dirty="0" smtClean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Operations Transformation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61963" y="2401078"/>
              <a:ext cx="3226722" cy="1021351"/>
            </a:xfrm>
            <a:prstGeom prst="rect">
              <a:avLst/>
            </a:prstGeom>
            <a:solidFill>
              <a:schemeClr val="accent4">
                <a:lumMod val="5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+mj-lt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402779" y="2676148"/>
              <a:ext cx="2132285" cy="3723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Faster Time to Market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637207" y="2677642"/>
              <a:ext cx="717981" cy="42999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600" kern="0" dirty="0" smtClean="0">
                <a:solidFill>
                  <a:srgbClr val="FFFFFF"/>
                </a:solidFill>
                <a:latin typeface="+mj-lt"/>
                <a:cs typeface="+mn-cs"/>
              </a:endParaRPr>
            </a:p>
          </p:txBody>
        </p:sp>
        <p:sp>
          <p:nvSpPr>
            <p:cNvPr id="146" name="Freeform 7"/>
            <p:cNvSpPr>
              <a:spLocks noEditPoints="1"/>
            </p:cNvSpPr>
            <p:nvPr/>
          </p:nvSpPr>
          <p:spPr bwMode="auto">
            <a:xfrm>
              <a:off x="781771" y="2682419"/>
              <a:ext cx="368396" cy="359780"/>
            </a:xfrm>
            <a:custGeom>
              <a:avLst/>
              <a:gdLst/>
              <a:ahLst/>
              <a:cxnLst>
                <a:cxn ang="0">
                  <a:pos x="3397" y="2494"/>
                </a:cxn>
                <a:cxn ang="0">
                  <a:pos x="3607" y="2494"/>
                </a:cxn>
                <a:cxn ang="0">
                  <a:pos x="648" y="1023"/>
                </a:cxn>
                <a:cxn ang="0">
                  <a:pos x="914" y="1236"/>
                </a:cxn>
                <a:cxn ang="0">
                  <a:pos x="837" y="1590"/>
                </a:cxn>
                <a:cxn ang="0">
                  <a:pos x="621" y="1579"/>
                </a:cxn>
                <a:cxn ang="0">
                  <a:pos x="673" y="1390"/>
                </a:cxn>
                <a:cxn ang="0">
                  <a:pos x="631" y="1269"/>
                </a:cxn>
                <a:cxn ang="0">
                  <a:pos x="531" y="1430"/>
                </a:cxn>
                <a:cxn ang="0">
                  <a:pos x="720" y="1839"/>
                </a:cxn>
                <a:cxn ang="0">
                  <a:pos x="1392" y="1449"/>
                </a:cxn>
                <a:cxn ang="0">
                  <a:pos x="2477" y="1337"/>
                </a:cxn>
                <a:cxn ang="0">
                  <a:pos x="2906" y="1681"/>
                </a:cxn>
                <a:cxn ang="0">
                  <a:pos x="3173" y="2017"/>
                </a:cxn>
                <a:cxn ang="0">
                  <a:pos x="3089" y="1762"/>
                </a:cxn>
                <a:cxn ang="0">
                  <a:pos x="3277" y="1386"/>
                </a:cxn>
                <a:cxn ang="0">
                  <a:pos x="3733" y="1286"/>
                </a:cxn>
                <a:cxn ang="0">
                  <a:pos x="3873" y="1352"/>
                </a:cxn>
                <a:cxn ang="0">
                  <a:pos x="3613" y="2071"/>
                </a:cxn>
                <a:cxn ang="0">
                  <a:pos x="3999" y="2334"/>
                </a:cxn>
                <a:cxn ang="0">
                  <a:pos x="4234" y="2483"/>
                </a:cxn>
                <a:cxn ang="0">
                  <a:pos x="4185" y="2804"/>
                </a:cxn>
                <a:cxn ang="0">
                  <a:pos x="4014" y="3050"/>
                </a:cxn>
                <a:cxn ang="0">
                  <a:pos x="3766" y="3088"/>
                </a:cxn>
                <a:cxn ang="0">
                  <a:pos x="3393" y="3328"/>
                </a:cxn>
                <a:cxn ang="0">
                  <a:pos x="3396" y="3844"/>
                </a:cxn>
                <a:cxn ang="0">
                  <a:pos x="3188" y="4085"/>
                </a:cxn>
                <a:cxn ang="0">
                  <a:pos x="2768" y="4111"/>
                </a:cxn>
                <a:cxn ang="0">
                  <a:pos x="2519" y="3858"/>
                </a:cxn>
                <a:cxn ang="0">
                  <a:pos x="1683" y="3745"/>
                </a:cxn>
                <a:cxn ang="0">
                  <a:pos x="1404" y="4109"/>
                </a:cxn>
                <a:cxn ang="0">
                  <a:pos x="997" y="4105"/>
                </a:cxn>
                <a:cxn ang="0">
                  <a:pos x="706" y="3920"/>
                </a:cxn>
                <a:cxn ang="0">
                  <a:pos x="749" y="3538"/>
                </a:cxn>
                <a:cxn ang="0">
                  <a:pos x="748" y="3177"/>
                </a:cxn>
                <a:cxn ang="0">
                  <a:pos x="543" y="2394"/>
                </a:cxn>
                <a:cxn ang="0">
                  <a:pos x="458" y="1897"/>
                </a:cxn>
                <a:cxn ang="0">
                  <a:pos x="41" y="1690"/>
                </a:cxn>
                <a:cxn ang="0">
                  <a:pos x="23" y="1395"/>
                </a:cxn>
                <a:cxn ang="0">
                  <a:pos x="97" y="1415"/>
                </a:cxn>
                <a:cxn ang="0">
                  <a:pos x="304" y="1550"/>
                </a:cxn>
                <a:cxn ang="0">
                  <a:pos x="448" y="1099"/>
                </a:cxn>
                <a:cxn ang="0">
                  <a:pos x="2168" y="786"/>
                </a:cxn>
                <a:cxn ang="0">
                  <a:pos x="2009" y="372"/>
                </a:cxn>
                <a:cxn ang="0">
                  <a:pos x="1988" y="381"/>
                </a:cxn>
                <a:cxn ang="0">
                  <a:pos x="2569" y="220"/>
                </a:cxn>
                <a:cxn ang="0">
                  <a:pos x="2775" y="887"/>
                </a:cxn>
                <a:cxn ang="0">
                  <a:pos x="2089" y="1070"/>
                </a:cxn>
                <a:cxn ang="0">
                  <a:pos x="2355" y="900"/>
                </a:cxn>
                <a:cxn ang="0">
                  <a:pos x="2247" y="587"/>
                </a:cxn>
                <a:cxn ang="0">
                  <a:pos x="2358" y="427"/>
                </a:cxn>
                <a:cxn ang="0">
                  <a:pos x="2089" y="179"/>
                </a:cxn>
                <a:cxn ang="0">
                  <a:pos x="1753" y="394"/>
                </a:cxn>
                <a:cxn ang="0">
                  <a:pos x="1881" y="668"/>
                </a:cxn>
                <a:cxn ang="0">
                  <a:pos x="1929" y="781"/>
                </a:cxn>
                <a:cxn ang="0">
                  <a:pos x="1880" y="1022"/>
                </a:cxn>
                <a:cxn ang="0">
                  <a:pos x="1396" y="1126"/>
                </a:cxn>
                <a:cxn ang="0">
                  <a:pos x="1352" y="457"/>
                </a:cxn>
                <a:cxn ang="0">
                  <a:pos x="1890" y="15"/>
                </a:cxn>
              </a:cxnLst>
              <a:rect l="0" t="0" r="r" b="b"/>
              <a:pathLst>
                <a:path w="4234" h="4135">
                  <a:moveTo>
                    <a:pt x="3501" y="2325"/>
                  </a:moveTo>
                  <a:lnTo>
                    <a:pt x="3474" y="2329"/>
                  </a:lnTo>
                  <a:lnTo>
                    <a:pt x="3450" y="2336"/>
                  </a:lnTo>
                  <a:lnTo>
                    <a:pt x="3428" y="2351"/>
                  </a:lnTo>
                  <a:lnTo>
                    <a:pt x="3410" y="2369"/>
                  </a:lnTo>
                  <a:lnTo>
                    <a:pt x="3397" y="2391"/>
                  </a:lnTo>
                  <a:lnTo>
                    <a:pt x="3388" y="2415"/>
                  </a:lnTo>
                  <a:lnTo>
                    <a:pt x="3384" y="2442"/>
                  </a:lnTo>
                  <a:lnTo>
                    <a:pt x="3388" y="2469"/>
                  </a:lnTo>
                  <a:lnTo>
                    <a:pt x="3397" y="2494"/>
                  </a:lnTo>
                  <a:lnTo>
                    <a:pt x="3410" y="2515"/>
                  </a:lnTo>
                  <a:lnTo>
                    <a:pt x="3428" y="2533"/>
                  </a:lnTo>
                  <a:lnTo>
                    <a:pt x="3450" y="2548"/>
                  </a:lnTo>
                  <a:lnTo>
                    <a:pt x="3474" y="2555"/>
                  </a:lnTo>
                  <a:lnTo>
                    <a:pt x="3501" y="2559"/>
                  </a:lnTo>
                  <a:lnTo>
                    <a:pt x="3528" y="2555"/>
                  </a:lnTo>
                  <a:lnTo>
                    <a:pt x="3553" y="2548"/>
                  </a:lnTo>
                  <a:lnTo>
                    <a:pt x="3575" y="2533"/>
                  </a:lnTo>
                  <a:lnTo>
                    <a:pt x="3593" y="2515"/>
                  </a:lnTo>
                  <a:lnTo>
                    <a:pt x="3607" y="2494"/>
                  </a:lnTo>
                  <a:lnTo>
                    <a:pt x="3616" y="2469"/>
                  </a:lnTo>
                  <a:lnTo>
                    <a:pt x="3618" y="2442"/>
                  </a:lnTo>
                  <a:lnTo>
                    <a:pt x="3616" y="2415"/>
                  </a:lnTo>
                  <a:lnTo>
                    <a:pt x="3607" y="2391"/>
                  </a:lnTo>
                  <a:lnTo>
                    <a:pt x="3593" y="2369"/>
                  </a:lnTo>
                  <a:lnTo>
                    <a:pt x="3575" y="2351"/>
                  </a:lnTo>
                  <a:lnTo>
                    <a:pt x="3553" y="2336"/>
                  </a:lnTo>
                  <a:lnTo>
                    <a:pt x="3528" y="2329"/>
                  </a:lnTo>
                  <a:lnTo>
                    <a:pt x="3501" y="2325"/>
                  </a:lnTo>
                  <a:close/>
                  <a:moveTo>
                    <a:pt x="648" y="1023"/>
                  </a:moveTo>
                  <a:lnTo>
                    <a:pt x="689" y="1025"/>
                  </a:lnTo>
                  <a:lnTo>
                    <a:pt x="729" y="1031"/>
                  </a:lnTo>
                  <a:lnTo>
                    <a:pt x="766" y="1044"/>
                  </a:lnTo>
                  <a:lnTo>
                    <a:pt x="801" y="1062"/>
                  </a:lnTo>
                  <a:lnTo>
                    <a:pt x="832" y="1085"/>
                  </a:lnTo>
                  <a:lnTo>
                    <a:pt x="859" y="1112"/>
                  </a:lnTo>
                  <a:lnTo>
                    <a:pt x="881" y="1144"/>
                  </a:lnTo>
                  <a:lnTo>
                    <a:pt x="899" y="1182"/>
                  </a:lnTo>
                  <a:lnTo>
                    <a:pt x="912" y="1223"/>
                  </a:lnTo>
                  <a:lnTo>
                    <a:pt x="914" y="1236"/>
                  </a:lnTo>
                  <a:lnTo>
                    <a:pt x="918" y="1288"/>
                  </a:lnTo>
                  <a:lnTo>
                    <a:pt x="919" y="1339"/>
                  </a:lnTo>
                  <a:lnTo>
                    <a:pt x="917" y="1382"/>
                  </a:lnTo>
                  <a:lnTo>
                    <a:pt x="912" y="1424"/>
                  </a:lnTo>
                  <a:lnTo>
                    <a:pt x="904" y="1460"/>
                  </a:lnTo>
                  <a:lnTo>
                    <a:pt x="894" y="1493"/>
                  </a:lnTo>
                  <a:lnTo>
                    <a:pt x="882" y="1523"/>
                  </a:lnTo>
                  <a:lnTo>
                    <a:pt x="868" y="1549"/>
                  </a:lnTo>
                  <a:lnTo>
                    <a:pt x="852" y="1570"/>
                  </a:lnTo>
                  <a:lnTo>
                    <a:pt x="837" y="1590"/>
                  </a:lnTo>
                  <a:lnTo>
                    <a:pt x="820" y="1606"/>
                  </a:lnTo>
                  <a:lnTo>
                    <a:pt x="805" y="1621"/>
                  </a:lnTo>
                  <a:lnTo>
                    <a:pt x="780" y="1636"/>
                  </a:lnTo>
                  <a:lnTo>
                    <a:pt x="756" y="1645"/>
                  </a:lnTo>
                  <a:lnTo>
                    <a:pt x="729" y="1648"/>
                  </a:lnTo>
                  <a:lnTo>
                    <a:pt x="703" y="1645"/>
                  </a:lnTo>
                  <a:lnTo>
                    <a:pt x="679" y="1636"/>
                  </a:lnTo>
                  <a:lnTo>
                    <a:pt x="655" y="1622"/>
                  </a:lnTo>
                  <a:lnTo>
                    <a:pt x="636" y="1603"/>
                  </a:lnTo>
                  <a:lnTo>
                    <a:pt x="621" y="1579"/>
                  </a:lnTo>
                  <a:lnTo>
                    <a:pt x="612" y="1554"/>
                  </a:lnTo>
                  <a:lnTo>
                    <a:pt x="609" y="1528"/>
                  </a:lnTo>
                  <a:lnTo>
                    <a:pt x="612" y="1501"/>
                  </a:lnTo>
                  <a:lnTo>
                    <a:pt x="621" y="1476"/>
                  </a:lnTo>
                  <a:lnTo>
                    <a:pt x="635" y="1453"/>
                  </a:lnTo>
                  <a:lnTo>
                    <a:pt x="654" y="1434"/>
                  </a:lnTo>
                  <a:lnTo>
                    <a:pt x="659" y="1429"/>
                  </a:lnTo>
                  <a:lnTo>
                    <a:pt x="664" y="1420"/>
                  </a:lnTo>
                  <a:lnTo>
                    <a:pt x="670" y="1408"/>
                  </a:lnTo>
                  <a:lnTo>
                    <a:pt x="673" y="1390"/>
                  </a:lnTo>
                  <a:lnTo>
                    <a:pt x="677" y="1368"/>
                  </a:lnTo>
                  <a:lnTo>
                    <a:pt x="680" y="1343"/>
                  </a:lnTo>
                  <a:lnTo>
                    <a:pt x="679" y="1310"/>
                  </a:lnTo>
                  <a:lnTo>
                    <a:pt x="676" y="1272"/>
                  </a:lnTo>
                  <a:lnTo>
                    <a:pt x="675" y="1268"/>
                  </a:lnTo>
                  <a:lnTo>
                    <a:pt x="673" y="1265"/>
                  </a:lnTo>
                  <a:lnTo>
                    <a:pt x="673" y="1265"/>
                  </a:lnTo>
                  <a:lnTo>
                    <a:pt x="664" y="1263"/>
                  </a:lnTo>
                  <a:lnTo>
                    <a:pt x="650" y="1264"/>
                  </a:lnTo>
                  <a:lnTo>
                    <a:pt x="631" y="1269"/>
                  </a:lnTo>
                  <a:lnTo>
                    <a:pt x="608" y="1281"/>
                  </a:lnTo>
                  <a:lnTo>
                    <a:pt x="600" y="1286"/>
                  </a:lnTo>
                  <a:lnTo>
                    <a:pt x="590" y="1295"/>
                  </a:lnTo>
                  <a:lnTo>
                    <a:pt x="578" y="1305"/>
                  </a:lnTo>
                  <a:lnTo>
                    <a:pt x="568" y="1318"/>
                  </a:lnTo>
                  <a:lnTo>
                    <a:pt x="556" y="1334"/>
                  </a:lnTo>
                  <a:lnTo>
                    <a:pt x="546" y="1353"/>
                  </a:lnTo>
                  <a:lnTo>
                    <a:pt x="538" y="1375"/>
                  </a:lnTo>
                  <a:lnTo>
                    <a:pt x="533" y="1400"/>
                  </a:lnTo>
                  <a:lnTo>
                    <a:pt x="531" y="1430"/>
                  </a:lnTo>
                  <a:lnTo>
                    <a:pt x="533" y="1462"/>
                  </a:lnTo>
                  <a:lnTo>
                    <a:pt x="534" y="1466"/>
                  </a:lnTo>
                  <a:lnTo>
                    <a:pt x="543" y="1524"/>
                  </a:lnTo>
                  <a:lnTo>
                    <a:pt x="560" y="1578"/>
                  </a:lnTo>
                  <a:lnTo>
                    <a:pt x="581" y="1631"/>
                  </a:lnTo>
                  <a:lnTo>
                    <a:pt x="605" y="1680"/>
                  </a:lnTo>
                  <a:lnTo>
                    <a:pt x="632" y="1725"/>
                  </a:lnTo>
                  <a:lnTo>
                    <a:pt x="661" y="1767"/>
                  </a:lnTo>
                  <a:lnTo>
                    <a:pt x="690" y="1806"/>
                  </a:lnTo>
                  <a:lnTo>
                    <a:pt x="720" y="1839"/>
                  </a:lnTo>
                  <a:lnTo>
                    <a:pt x="748" y="1869"/>
                  </a:lnTo>
                  <a:lnTo>
                    <a:pt x="773" y="1895"/>
                  </a:lnTo>
                  <a:lnTo>
                    <a:pt x="833" y="1827"/>
                  </a:lnTo>
                  <a:lnTo>
                    <a:pt x="898" y="1761"/>
                  </a:lnTo>
                  <a:lnTo>
                    <a:pt x="968" y="1699"/>
                  </a:lnTo>
                  <a:lnTo>
                    <a:pt x="1044" y="1641"/>
                  </a:lnTo>
                  <a:lnTo>
                    <a:pt x="1124" y="1587"/>
                  </a:lnTo>
                  <a:lnTo>
                    <a:pt x="1209" y="1537"/>
                  </a:lnTo>
                  <a:lnTo>
                    <a:pt x="1298" y="1491"/>
                  </a:lnTo>
                  <a:lnTo>
                    <a:pt x="1392" y="1449"/>
                  </a:lnTo>
                  <a:lnTo>
                    <a:pt x="1489" y="1413"/>
                  </a:lnTo>
                  <a:lnTo>
                    <a:pt x="1589" y="1382"/>
                  </a:lnTo>
                  <a:lnTo>
                    <a:pt x="1693" y="1357"/>
                  </a:lnTo>
                  <a:lnTo>
                    <a:pt x="1799" y="1336"/>
                  </a:lnTo>
                  <a:lnTo>
                    <a:pt x="1908" y="1321"/>
                  </a:lnTo>
                  <a:lnTo>
                    <a:pt x="2020" y="1312"/>
                  </a:lnTo>
                  <a:lnTo>
                    <a:pt x="2135" y="1309"/>
                  </a:lnTo>
                  <a:lnTo>
                    <a:pt x="2251" y="1312"/>
                  </a:lnTo>
                  <a:lnTo>
                    <a:pt x="2365" y="1322"/>
                  </a:lnTo>
                  <a:lnTo>
                    <a:pt x="2477" y="1337"/>
                  </a:lnTo>
                  <a:lnTo>
                    <a:pt x="2587" y="1359"/>
                  </a:lnTo>
                  <a:lnTo>
                    <a:pt x="2693" y="1386"/>
                  </a:lnTo>
                  <a:lnTo>
                    <a:pt x="2794" y="1418"/>
                  </a:lnTo>
                  <a:lnTo>
                    <a:pt x="2893" y="1457"/>
                  </a:lnTo>
                  <a:lnTo>
                    <a:pt x="2891" y="1491"/>
                  </a:lnTo>
                  <a:lnTo>
                    <a:pt x="2890" y="1525"/>
                  </a:lnTo>
                  <a:lnTo>
                    <a:pt x="2890" y="1563"/>
                  </a:lnTo>
                  <a:lnTo>
                    <a:pt x="2892" y="1601"/>
                  </a:lnTo>
                  <a:lnTo>
                    <a:pt x="2897" y="1641"/>
                  </a:lnTo>
                  <a:lnTo>
                    <a:pt x="2906" y="1681"/>
                  </a:lnTo>
                  <a:lnTo>
                    <a:pt x="2918" y="1722"/>
                  </a:lnTo>
                  <a:lnTo>
                    <a:pt x="2933" y="1765"/>
                  </a:lnTo>
                  <a:lnTo>
                    <a:pt x="2954" y="1806"/>
                  </a:lnTo>
                  <a:lnTo>
                    <a:pt x="2978" y="1847"/>
                  </a:lnTo>
                  <a:lnTo>
                    <a:pt x="3008" y="1887"/>
                  </a:lnTo>
                  <a:lnTo>
                    <a:pt x="3043" y="1927"/>
                  </a:lnTo>
                  <a:lnTo>
                    <a:pt x="3083" y="1964"/>
                  </a:lnTo>
                  <a:lnTo>
                    <a:pt x="3130" y="2002"/>
                  </a:lnTo>
                  <a:lnTo>
                    <a:pt x="3183" y="2035"/>
                  </a:lnTo>
                  <a:lnTo>
                    <a:pt x="3173" y="2017"/>
                  </a:lnTo>
                  <a:lnTo>
                    <a:pt x="3161" y="1999"/>
                  </a:lnTo>
                  <a:lnTo>
                    <a:pt x="3150" y="1980"/>
                  </a:lnTo>
                  <a:lnTo>
                    <a:pt x="3138" y="1961"/>
                  </a:lnTo>
                  <a:lnTo>
                    <a:pt x="3128" y="1939"/>
                  </a:lnTo>
                  <a:lnTo>
                    <a:pt x="3117" y="1917"/>
                  </a:lnTo>
                  <a:lnTo>
                    <a:pt x="3108" y="1891"/>
                  </a:lnTo>
                  <a:lnTo>
                    <a:pt x="3101" y="1864"/>
                  </a:lnTo>
                  <a:lnTo>
                    <a:pt x="3094" y="1833"/>
                  </a:lnTo>
                  <a:lnTo>
                    <a:pt x="3090" y="1800"/>
                  </a:lnTo>
                  <a:lnTo>
                    <a:pt x="3089" y="1762"/>
                  </a:lnTo>
                  <a:lnTo>
                    <a:pt x="3089" y="1720"/>
                  </a:lnTo>
                  <a:lnTo>
                    <a:pt x="3093" y="1675"/>
                  </a:lnTo>
                  <a:lnTo>
                    <a:pt x="3101" y="1623"/>
                  </a:lnTo>
                  <a:lnTo>
                    <a:pt x="3111" y="1567"/>
                  </a:lnTo>
                  <a:lnTo>
                    <a:pt x="3112" y="1567"/>
                  </a:lnTo>
                  <a:lnTo>
                    <a:pt x="3135" y="1524"/>
                  </a:lnTo>
                  <a:lnTo>
                    <a:pt x="3160" y="1485"/>
                  </a:lnTo>
                  <a:lnTo>
                    <a:pt x="3196" y="1447"/>
                  </a:lnTo>
                  <a:lnTo>
                    <a:pt x="3235" y="1415"/>
                  </a:lnTo>
                  <a:lnTo>
                    <a:pt x="3277" y="1386"/>
                  </a:lnTo>
                  <a:lnTo>
                    <a:pt x="3322" y="1363"/>
                  </a:lnTo>
                  <a:lnTo>
                    <a:pt x="3370" y="1343"/>
                  </a:lnTo>
                  <a:lnTo>
                    <a:pt x="3419" y="1327"/>
                  </a:lnTo>
                  <a:lnTo>
                    <a:pt x="3468" y="1314"/>
                  </a:lnTo>
                  <a:lnTo>
                    <a:pt x="3517" y="1305"/>
                  </a:lnTo>
                  <a:lnTo>
                    <a:pt x="3564" y="1297"/>
                  </a:lnTo>
                  <a:lnTo>
                    <a:pt x="3611" y="1292"/>
                  </a:lnTo>
                  <a:lnTo>
                    <a:pt x="3654" y="1290"/>
                  </a:lnTo>
                  <a:lnTo>
                    <a:pt x="3696" y="1287"/>
                  </a:lnTo>
                  <a:lnTo>
                    <a:pt x="3733" y="1286"/>
                  </a:lnTo>
                  <a:lnTo>
                    <a:pt x="3766" y="1286"/>
                  </a:lnTo>
                  <a:lnTo>
                    <a:pt x="3793" y="1287"/>
                  </a:lnTo>
                  <a:lnTo>
                    <a:pt x="3815" y="1287"/>
                  </a:lnTo>
                  <a:lnTo>
                    <a:pt x="3836" y="1288"/>
                  </a:lnTo>
                  <a:lnTo>
                    <a:pt x="3851" y="1294"/>
                  </a:lnTo>
                  <a:lnTo>
                    <a:pt x="3863" y="1303"/>
                  </a:lnTo>
                  <a:lnTo>
                    <a:pt x="3869" y="1313"/>
                  </a:lnTo>
                  <a:lnTo>
                    <a:pt x="3873" y="1325"/>
                  </a:lnTo>
                  <a:lnTo>
                    <a:pt x="3875" y="1339"/>
                  </a:lnTo>
                  <a:lnTo>
                    <a:pt x="3873" y="1352"/>
                  </a:lnTo>
                  <a:lnTo>
                    <a:pt x="3871" y="1364"/>
                  </a:lnTo>
                  <a:lnTo>
                    <a:pt x="3868" y="1377"/>
                  </a:lnTo>
                  <a:lnTo>
                    <a:pt x="3864" y="1388"/>
                  </a:lnTo>
                  <a:lnTo>
                    <a:pt x="3860" y="1395"/>
                  </a:lnTo>
                  <a:lnTo>
                    <a:pt x="3858" y="1400"/>
                  </a:lnTo>
                  <a:lnTo>
                    <a:pt x="3857" y="1403"/>
                  </a:lnTo>
                  <a:lnTo>
                    <a:pt x="3495" y="1895"/>
                  </a:lnTo>
                  <a:lnTo>
                    <a:pt x="3538" y="1951"/>
                  </a:lnTo>
                  <a:lnTo>
                    <a:pt x="3578" y="2011"/>
                  </a:lnTo>
                  <a:lnTo>
                    <a:pt x="3613" y="2071"/>
                  </a:lnTo>
                  <a:lnTo>
                    <a:pt x="3644" y="2133"/>
                  </a:lnTo>
                  <a:lnTo>
                    <a:pt x="3684" y="2170"/>
                  </a:lnTo>
                  <a:lnTo>
                    <a:pt x="3724" y="2204"/>
                  </a:lnTo>
                  <a:lnTo>
                    <a:pt x="3764" y="2233"/>
                  </a:lnTo>
                  <a:lnTo>
                    <a:pt x="3802" y="2260"/>
                  </a:lnTo>
                  <a:lnTo>
                    <a:pt x="3840" y="2284"/>
                  </a:lnTo>
                  <a:lnTo>
                    <a:pt x="3876" y="2302"/>
                  </a:lnTo>
                  <a:lnTo>
                    <a:pt x="3912" y="2316"/>
                  </a:lnTo>
                  <a:lnTo>
                    <a:pt x="3944" y="2324"/>
                  </a:lnTo>
                  <a:lnTo>
                    <a:pt x="3999" y="2334"/>
                  </a:lnTo>
                  <a:lnTo>
                    <a:pt x="4047" y="2344"/>
                  </a:lnTo>
                  <a:lnTo>
                    <a:pt x="4088" y="2353"/>
                  </a:lnTo>
                  <a:lnTo>
                    <a:pt x="4124" y="2363"/>
                  </a:lnTo>
                  <a:lnTo>
                    <a:pt x="4155" y="2374"/>
                  </a:lnTo>
                  <a:lnTo>
                    <a:pt x="4180" y="2385"/>
                  </a:lnTo>
                  <a:lnTo>
                    <a:pt x="4200" y="2398"/>
                  </a:lnTo>
                  <a:lnTo>
                    <a:pt x="4216" y="2415"/>
                  </a:lnTo>
                  <a:lnTo>
                    <a:pt x="4226" y="2434"/>
                  </a:lnTo>
                  <a:lnTo>
                    <a:pt x="4231" y="2456"/>
                  </a:lnTo>
                  <a:lnTo>
                    <a:pt x="4234" y="2483"/>
                  </a:lnTo>
                  <a:lnTo>
                    <a:pt x="4234" y="2483"/>
                  </a:lnTo>
                  <a:lnTo>
                    <a:pt x="4231" y="2514"/>
                  </a:lnTo>
                  <a:lnTo>
                    <a:pt x="4226" y="2551"/>
                  </a:lnTo>
                  <a:lnTo>
                    <a:pt x="4221" y="2584"/>
                  </a:lnTo>
                  <a:lnTo>
                    <a:pt x="4216" y="2617"/>
                  </a:lnTo>
                  <a:lnTo>
                    <a:pt x="4211" y="2653"/>
                  </a:lnTo>
                  <a:lnTo>
                    <a:pt x="4206" y="2690"/>
                  </a:lnTo>
                  <a:lnTo>
                    <a:pt x="4199" y="2728"/>
                  </a:lnTo>
                  <a:lnTo>
                    <a:pt x="4193" y="2765"/>
                  </a:lnTo>
                  <a:lnTo>
                    <a:pt x="4185" y="2804"/>
                  </a:lnTo>
                  <a:lnTo>
                    <a:pt x="4176" y="2840"/>
                  </a:lnTo>
                  <a:lnTo>
                    <a:pt x="4167" y="2876"/>
                  </a:lnTo>
                  <a:lnTo>
                    <a:pt x="4155" y="2909"/>
                  </a:lnTo>
                  <a:lnTo>
                    <a:pt x="4141" y="2940"/>
                  </a:lnTo>
                  <a:lnTo>
                    <a:pt x="4126" y="2969"/>
                  </a:lnTo>
                  <a:lnTo>
                    <a:pt x="4109" y="2994"/>
                  </a:lnTo>
                  <a:lnTo>
                    <a:pt x="4090" y="3015"/>
                  </a:lnTo>
                  <a:lnTo>
                    <a:pt x="4066" y="3032"/>
                  </a:lnTo>
                  <a:lnTo>
                    <a:pt x="4042" y="3043"/>
                  </a:lnTo>
                  <a:lnTo>
                    <a:pt x="4014" y="3050"/>
                  </a:lnTo>
                  <a:lnTo>
                    <a:pt x="3987" y="3052"/>
                  </a:lnTo>
                  <a:lnTo>
                    <a:pt x="3960" y="3054"/>
                  </a:lnTo>
                  <a:lnTo>
                    <a:pt x="3935" y="3056"/>
                  </a:lnTo>
                  <a:lnTo>
                    <a:pt x="3912" y="3057"/>
                  </a:lnTo>
                  <a:lnTo>
                    <a:pt x="3887" y="3060"/>
                  </a:lnTo>
                  <a:lnTo>
                    <a:pt x="3864" y="3063"/>
                  </a:lnTo>
                  <a:lnTo>
                    <a:pt x="3841" y="3068"/>
                  </a:lnTo>
                  <a:lnTo>
                    <a:pt x="3817" y="3073"/>
                  </a:lnTo>
                  <a:lnTo>
                    <a:pt x="3792" y="3079"/>
                  </a:lnTo>
                  <a:lnTo>
                    <a:pt x="3766" y="3088"/>
                  </a:lnTo>
                  <a:lnTo>
                    <a:pt x="3741" y="3099"/>
                  </a:lnTo>
                  <a:lnTo>
                    <a:pt x="3712" y="3111"/>
                  </a:lnTo>
                  <a:lnTo>
                    <a:pt x="3681" y="3127"/>
                  </a:lnTo>
                  <a:lnTo>
                    <a:pt x="3649" y="3145"/>
                  </a:lnTo>
                  <a:lnTo>
                    <a:pt x="3614" y="3167"/>
                  </a:lnTo>
                  <a:lnTo>
                    <a:pt x="3576" y="3191"/>
                  </a:lnTo>
                  <a:lnTo>
                    <a:pt x="3536" y="3220"/>
                  </a:lnTo>
                  <a:lnTo>
                    <a:pt x="3492" y="3252"/>
                  </a:lnTo>
                  <a:lnTo>
                    <a:pt x="3444" y="3288"/>
                  </a:lnTo>
                  <a:lnTo>
                    <a:pt x="3393" y="3328"/>
                  </a:lnTo>
                  <a:lnTo>
                    <a:pt x="3336" y="3373"/>
                  </a:lnTo>
                  <a:lnTo>
                    <a:pt x="3298" y="3406"/>
                  </a:lnTo>
                  <a:lnTo>
                    <a:pt x="3309" y="3457"/>
                  </a:lnTo>
                  <a:lnTo>
                    <a:pt x="3322" y="3512"/>
                  </a:lnTo>
                  <a:lnTo>
                    <a:pt x="3338" y="3572"/>
                  </a:lnTo>
                  <a:lnTo>
                    <a:pt x="3354" y="3637"/>
                  </a:lnTo>
                  <a:lnTo>
                    <a:pt x="3375" y="3706"/>
                  </a:lnTo>
                  <a:lnTo>
                    <a:pt x="3387" y="3756"/>
                  </a:lnTo>
                  <a:lnTo>
                    <a:pt x="3393" y="3802"/>
                  </a:lnTo>
                  <a:lnTo>
                    <a:pt x="3396" y="3844"/>
                  </a:lnTo>
                  <a:lnTo>
                    <a:pt x="3392" y="3881"/>
                  </a:lnTo>
                  <a:lnTo>
                    <a:pt x="3384" y="3916"/>
                  </a:lnTo>
                  <a:lnTo>
                    <a:pt x="3371" y="3947"/>
                  </a:lnTo>
                  <a:lnTo>
                    <a:pt x="3356" y="3975"/>
                  </a:lnTo>
                  <a:lnTo>
                    <a:pt x="3335" y="4000"/>
                  </a:lnTo>
                  <a:lnTo>
                    <a:pt x="3312" y="4022"/>
                  </a:lnTo>
                  <a:lnTo>
                    <a:pt x="3285" y="4041"/>
                  </a:lnTo>
                  <a:lnTo>
                    <a:pt x="3255" y="4058"/>
                  </a:lnTo>
                  <a:lnTo>
                    <a:pt x="3223" y="4072"/>
                  </a:lnTo>
                  <a:lnTo>
                    <a:pt x="3188" y="4085"/>
                  </a:lnTo>
                  <a:lnTo>
                    <a:pt x="3152" y="4095"/>
                  </a:lnTo>
                  <a:lnTo>
                    <a:pt x="3114" y="4104"/>
                  </a:lnTo>
                  <a:lnTo>
                    <a:pt x="3074" y="4111"/>
                  </a:lnTo>
                  <a:lnTo>
                    <a:pt x="3032" y="4117"/>
                  </a:lnTo>
                  <a:lnTo>
                    <a:pt x="2990" y="4121"/>
                  </a:lnTo>
                  <a:lnTo>
                    <a:pt x="2947" y="4125"/>
                  </a:lnTo>
                  <a:lnTo>
                    <a:pt x="2905" y="4126"/>
                  </a:lnTo>
                  <a:lnTo>
                    <a:pt x="2855" y="4126"/>
                  </a:lnTo>
                  <a:lnTo>
                    <a:pt x="2810" y="4121"/>
                  </a:lnTo>
                  <a:lnTo>
                    <a:pt x="2768" y="4111"/>
                  </a:lnTo>
                  <a:lnTo>
                    <a:pt x="2730" y="4098"/>
                  </a:lnTo>
                  <a:lnTo>
                    <a:pt x="2695" y="4080"/>
                  </a:lnTo>
                  <a:lnTo>
                    <a:pt x="2663" y="4059"/>
                  </a:lnTo>
                  <a:lnTo>
                    <a:pt x="2635" y="4036"/>
                  </a:lnTo>
                  <a:lnTo>
                    <a:pt x="2609" y="4010"/>
                  </a:lnTo>
                  <a:lnTo>
                    <a:pt x="2586" y="3982"/>
                  </a:lnTo>
                  <a:lnTo>
                    <a:pt x="2565" y="3952"/>
                  </a:lnTo>
                  <a:lnTo>
                    <a:pt x="2548" y="3921"/>
                  </a:lnTo>
                  <a:lnTo>
                    <a:pt x="2532" y="3890"/>
                  </a:lnTo>
                  <a:lnTo>
                    <a:pt x="2519" y="3858"/>
                  </a:lnTo>
                  <a:lnTo>
                    <a:pt x="2507" y="3826"/>
                  </a:lnTo>
                  <a:lnTo>
                    <a:pt x="2498" y="3794"/>
                  </a:lnTo>
                  <a:lnTo>
                    <a:pt x="2489" y="3763"/>
                  </a:lnTo>
                  <a:lnTo>
                    <a:pt x="2373" y="3781"/>
                  </a:lnTo>
                  <a:lnTo>
                    <a:pt x="2255" y="3791"/>
                  </a:lnTo>
                  <a:lnTo>
                    <a:pt x="2135" y="3795"/>
                  </a:lnTo>
                  <a:lnTo>
                    <a:pt x="2018" y="3791"/>
                  </a:lnTo>
                  <a:lnTo>
                    <a:pt x="1903" y="3782"/>
                  </a:lnTo>
                  <a:lnTo>
                    <a:pt x="1791" y="3766"/>
                  </a:lnTo>
                  <a:lnTo>
                    <a:pt x="1683" y="3745"/>
                  </a:lnTo>
                  <a:lnTo>
                    <a:pt x="1577" y="3718"/>
                  </a:lnTo>
                  <a:lnTo>
                    <a:pt x="1563" y="3807"/>
                  </a:lnTo>
                  <a:lnTo>
                    <a:pt x="1545" y="3901"/>
                  </a:lnTo>
                  <a:lnTo>
                    <a:pt x="1534" y="3947"/>
                  </a:lnTo>
                  <a:lnTo>
                    <a:pt x="1519" y="3987"/>
                  </a:lnTo>
                  <a:lnTo>
                    <a:pt x="1501" y="4022"/>
                  </a:lnTo>
                  <a:lnTo>
                    <a:pt x="1481" y="4051"/>
                  </a:lnTo>
                  <a:lnTo>
                    <a:pt x="1458" y="4074"/>
                  </a:lnTo>
                  <a:lnTo>
                    <a:pt x="1432" y="4095"/>
                  </a:lnTo>
                  <a:lnTo>
                    <a:pt x="1404" y="4109"/>
                  </a:lnTo>
                  <a:lnTo>
                    <a:pt x="1373" y="4121"/>
                  </a:lnTo>
                  <a:lnTo>
                    <a:pt x="1339" y="4129"/>
                  </a:lnTo>
                  <a:lnTo>
                    <a:pt x="1303" y="4132"/>
                  </a:lnTo>
                  <a:lnTo>
                    <a:pt x="1264" y="4135"/>
                  </a:lnTo>
                  <a:lnTo>
                    <a:pt x="1225" y="4134"/>
                  </a:lnTo>
                  <a:lnTo>
                    <a:pt x="1182" y="4131"/>
                  </a:lnTo>
                  <a:lnTo>
                    <a:pt x="1138" y="4126"/>
                  </a:lnTo>
                  <a:lnTo>
                    <a:pt x="1093" y="4120"/>
                  </a:lnTo>
                  <a:lnTo>
                    <a:pt x="1046" y="4113"/>
                  </a:lnTo>
                  <a:lnTo>
                    <a:pt x="997" y="4105"/>
                  </a:lnTo>
                  <a:lnTo>
                    <a:pt x="946" y="4096"/>
                  </a:lnTo>
                  <a:lnTo>
                    <a:pt x="895" y="4089"/>
                  </a:lnTo>
                  <a:lnTo>
                    <a:pt x="854" y="4080"/>
                  </a:lnTo>
                  <a:lnTo>
                    <a:pt x="819" y="4067"/>
                  </a:lnTo>
                  <a:lnTo>
                    <a:pt x="789" y="4051"/>
                  </a:lnTo>
                  <a:lnTo>
                    <a:pt x="764" y="4031"/>
                  </a:lnTo>
                  <a:lnTo>
                    <a:pt x="743" y="4008"/>
                  </a:lnTo>
                  <a:lnTo>
                    <a:pt x="728" y="3981"/>
                  </a:lnTo>
                  <a:lnTo>
                    <a:pt x="715" y="3952"/>
                  </a:lnTo>
                  <a:lnTo>
                    <a:pt x="706" y="3920"/>
                  </a:lnTo>
                  <a:lnTo>
                    <a:pt x="700" y="3887"/>
                  </a:lnTo>
                  <a:lnTo>
                    <a:pt x="698" y="3852"/>
                  </a:lnTo>
                  <a:lnTo>
                    <a:pt x="698" y="3814"/>
                  </a:lnTo>
                  <a:lnTo>
                    <a:pt x="700" y="3776"/>
                  </a:lnTo>
                  <a:lnTo>
                    <a:pt x="706" y="3737"/>
                  </a:lnTo>
                  <a:lnTo>
                    <a:pt x="712" y="3697"/>
                  </a:lnTo>
                  <a:lnTo>
                    <a:pt x="720" y="3657"/>
                  </a:lnTo>
                  <a:lnTo>
                    <a:pt x="729" y="3616"/>
                  </a:lnTo>
                  <a:lnTo>
                    <a:pt x="739" y="3576"/>
                  </a:lnTo>
                  <a:lnTo>
                    <a:pt x="749" y="3538"/>
                  </a:lnTo>
                  <a:lnTo>
                    <a:pt x="761" y="3498"/>
                  </a:lnTo>
                  <a:lnTo>
                    <a:pt x="771" y="3460"/>
                  </a:lnTo>
                  <a:lnTo>
                    <a:pt x="782" y="3424"/>
                  </a:lnTo>
                  <a:lnTo>
                    <a:pt x="792" y="3390"/>
                  </a:lnTo>
                  <a:lnTo>
                    <a:pt x="801" y="3356"/>
                  </a:lnTo>
                  <a:lnTo>
                    <a:pt x="806" y="3334"/>
                  </a:lnTo>
                  <a:lnTo>
                    <a:pt x="807" y="3308"/>
                  </a:lnTo>
                  <a:lnTo>
                    <a:pt x="806" y="3278"/>
                  </a:lnTo>
                  <a:lnTo>
                    <a:pt x="804" y="3244"/>
                  </a:lnTo>
                  <a:lnTo>
                    <a:pt x="748" y="3177"/>
                  </a:lnTo>
                  <a:lnTo>
                    <a:pt x="699" y="3106"/>
                  </a:lnTo>
                  <a:lnTo>
                    <a:pt x="657" y="3033"/>
                  </a:lnTo>
                  <a:lnTo>
                    <a:pt x="619" y="2958"/>
                  </a:lnTo>
                  <a:lnTo>
                    <a:pt x="588" y="2881"/>
                  </a:lnTo>
                  <a:lnTo>
                    <a:pt x="564" y="2801"/>
                  </a:lnTo>
                  <a:lnTo>
                    <a:pt x="546" y="2720"/>
                  </a:lnTo>
                  <a:lnTo>
                    <a:pt x="534" y="2636"/>
                  </a:lnTo>
                  <a:lnTo>
                    <a:pt x="531" y="2551"/>
                  </a:lnTo>
                  <a:lnTo>
                    <a:pt x="534" y="2473"/>
                  </a:lnTo>
                  <a:lnTo>
                    <a:pt x="543" y="2394"/>
                  </a:lnTo>
                  <a:lnTo>
                    <a:pt x="560" y="2318"/>
                  </a:lnTo>
                  <a:lnTo>
                    <a:pt x="581" y="2244"/>
                  </a:lnTo>
                  <a:lnTo>
                    <a:pt x="608" y="2170"/>
                  </a:lnTo>
                  <a:lnTo>
                    <a:pt x="641" y="2100"/>
                  </a:lnTo>
                  <a:lnTo>
                    <a:pt x="617" y="2078"/>
                  </a:lnTo>
                  <a:lnTo>
                    <a:pt x="588" y="2051"/>
                  </a:lnTo>
                  <a:lnTo>
                    <a:pt x="558" y="2018"/>
                  </a:lnTo>
                  <a:lnTo>
                    <a:pt x="525" y="1982"/>
                  </a:lnTo>
                  <a:lnTo>
                    <a:pt x="492" y="1942"/>
                  </a:lnTo>
                  <a:lnTo>
                    <a:pt x="458" y="1897"/>
                  </a:lnTo>
                  <a:lnTo>
                    <a:pt x="426" y="1849"/>
                  </a:lnTo>
                  <a:lnTo>
                    <a:pt x="395" y="1797"/>
                  </a:lnTo>
                  <a:lnTo>
                    <a:pt x="341" y="1798"/>
                  </a:lnTo>
                  <a:lnTo>
                    <a:pt x="287" y="1797"/>
                  </a:lnTo>
                  <a:lnTo>
                    <a:pt x="236" y="1789"/>
                  </a:lnTo>
                  <a:lnTo>
                    <a:pt x="188" y="1778"/>
                  </a:lnTo>
                  <a:lnTo>
                    <a:pt x="143" y="1760"/>
                  </a:lnTo>
                  <a:lnTo>
                    <a:pt x="102" y="1738"/>
                  </a:lnTo>
                  <a:lnTo>
                    <a:pt x="63" y="1712"/>
                  </a:lnTo>
                  <a:lnTo>
                    <a:pt x="41" y="1690"/>
                  </a:lnTo>
                  <a:lnTo>
                    <a:pt x="24" y="1664"/>
                  </a:lnTo>
                  <a:lnTo>
                    <a:pt x="13" y="1636"/>
                  </a:lnTo>
                  <a:lnTo>
                    <a:pt x="5" y="1605"/>
                  </a:lnTo>
                  <a:lnTo>
                    <a:pt x="1" y="1574"/>
                  </a:lnTo>
                  <a:lnTo>
                    <a:pt x="0" y="1541"/>
                  </a:lnTo>
                  <a:lnTo>
                    <a:pt x="3" y="1509"/>
                  </a:lnTo>
                  <a:lnTo>
                    <a:pt x="6" y="1478"/>
                  </a:lnTo>
                  <a:lnTo>
                    <a:pt x="12" y="1448"/>
                  </a:lnTo>
                  <a:lnTo>
                    <a:pt x="17" y="1420"/>
                  </a:lnTo>
                  <a:lnTo>
                    <a:pt x="23" y="1395"/>
                  </a:lnTo>
                  <a:lnTo>
                    <a:pt x="30" y="1373"/>
                  </a:lnTo>
                  <a:lnTo>
                    <a:pt x="35" y="1357"/>
                  </a:lnTo>
                  <a:lnTo>
                    <a:pt x="37" y="1345"/>
                  </a:lnTo>
                  <a:lnTo>
                    <a:pt x="39" y="1339"/>
                  </a:lnTo>
                  <a:lnTo>
                    <a:pt x="41" y="1341"/>
                  </a:lnTo>
                  <a:lnTo>
                    <a:pt x="46" y="1350"/>
                  </a:lnTo>
                  <a:lnTo>
                    <a:pt x="55" y="1362"/>
                  </a:lnTo>
                  <a:lnTo>
                    <a:pt x="67" y="1377"/>
                  </a:lnTo>
                  <a:lnTo>
                    <a:pt x="81" y="1395"/>
                  </a:lnTo>
                  <a:lnTo>
                    <a:pt x="97" y="1415"/>
                  </a:lnTo>
                  <a:lnTo>
                    <a:pt x="113" y="1435"/>
                  </a:lnTo>
                  <a:lnTo>
                    <a:pt x="131" y="1456"/>
                  </a:lnTo>
                  <a:lnTo>
                    <a:pt x="149" y="1475"/>
                  </a:lnTo>
                  <a:lnTo>
                    <a:pt x="166" y="1492"/>
                  </a:lnTo>
                  <a:lnTo>
                    <a:pt x="184" y="1507"/>
                  </a:lnTo>
                  <a:lnTo>
                    <a:pt x="201" y="1519"/>
                  </a:lnTo>
                  <a:lnTo>
                    <a:pt x="215" y="1525"/>
                  </a:lnTo>
                  <a:lnTo>
                    <a:pt x="242" y="1534"/>
                  </a:lnTo>
                  <a:lnTo>
                    <a:pt x="272" y="1543"/>
                  </a:lnTo>
                  <a:lnTo>
                    <a:pt x="304" y="1550"/>
                  </a:lnTo>
                  <a:lnTo>
                    <a:pt x="296" y="1494"/>
                  </a:lnTo>
                  <a:lnTo>
                    <a:pt x="291" y="1438"/>
                  </a:lnTo>
                  <a:lnTo>
                    <a:pt x="292" y="1385"/>
                  </a:lnTo>
                  <a:lnTo>
                    <a:pt x="301" y="1334"/>
                  </a:lnTo>
                  <a:lnTo>
                    <a:pt x="314" y="1286"/>
                  </a:lnTo>
                  <a:lnTo>
                    <a:pt x="334" y="1241"/>
                  </a:lnTo>
                  <a:lnTo>
                    <a:pt x="357" y="1200"/>
                  </a:lnTo>
                  <a:lnTo>
                    <a:pt x="384" y="1162"/>
                  </a:lnTo>
                  <a:lnTo>
                    <a:pt x="415" y="1129"/>
                  </a:lnTo>
                  <a:lnTo>
                    <a:pt x="448" y="1099"/>
                  </a:lnTo>
                  <a:lnTo>
                    <a:pt x="484" y="1075"/>
                  </a:lnTo>
                  <a:lnTo>
                    <a:pt x="523" y="1054"/>
                  </a:lnTo>
                  <a:lnTo>
                    <a:pt x="563" y="1039"/>
                  </a:lnTo>
                  <a:lnTo>
                    <a:pt x="604" y="1028"/>
                  </a:lnTo>
                  <a:lnTo>
                    <a:pt x="648" y="1023"/>
                  </a:lnTo>
                  <a:close/>
                  <a:moveTo>
                    <a:pt x="2089" y="732"/>
                  </a:moveTo>
                  <a:lnTo>
                    <a:pt x="2119" y="745"/>
                  </a:lnTo>
                  <a:lnTo>
                    <a:pt x="2143" y="758"/>
                  </a:lnTo>
                  <a:lnTo>
                    <a:pt x="2159" y="772"/>
                  </a:lnTo>
                  <a:lnTo>
                    <a:pt x="2168" y="786"/>
                  </a:lnTo>
                  <a:lnTo>
                    <a:pt x="2175" y="802"/>
                  </a:lnTo>
                  <a:lnTo>
                    <a:pt x="2177" y="819"/>
                  </a:lnTo>
                  <a:lnTo>
                    <a:pt x="2175" y="838"/>
                  </a:lnTo>
                  <a:lnTo>
                    <a:pt x="2167" y="856"/>
                  </a:lnTo>
                  <a:lnTo>
                    <a:pt x="2156" y="871"/>
                  </a:lnTo>
                  <a:lnTo>
                    <a:pt x="2139" y="885"/>
                  </a:lnTo>
                  <a:lnTo>
                    <a:pt x="2116" y="897"/>
                  </a:lnTo>
                  <a:lnTo>
                    <a:pt x="2089" y="906"/>
                  </a:lnTo>
                  <a:lnTo>
                    <a:pt x="2089" y="732"/>
                  </a:lnTo>
                  <a:close/>
                  <a:moveTo>
                    <a:pt x="2009" y="372"/>
                  </a:moveTo>
                  <a:lnTo>
                    <a:pt x="2009" y="512"/>
                  </a:lnTo>
                  <a:lnTo>
                    <a:pt x="1988" y="503"/>
                  </a:lnTo>
                  <a:lnTo>
                    <a:pt x="1973" y="493"/>
                  </a:lnTo>
                  <a:lnTo>
                    <a:pt x="1961" y="483"/>
                  </a:lnTo>
                  <a:lnTo>
                    <a:pt x="1951" y="463"/>
                  </a:lnTo>
                  <a:lnTo>
                    <a:pt x="1947" y="440"/>
                  </a:lnTo>
                  <a:lnTo>
                    <a:pt x="1951" y="419"/>
                  </a:lnTo>
                  <a:lnTo>
                    <a:pt x="1961" y="400"/>
                  </a:lnTo>
                  <a:lnTo>
                    <a:pt x="1973" y="390"/>
                  </a:lnTo>
                  <a:lnTo>
                    <a:pt x="1988" y="381"/>
                  </a:lnTo>
                  <a:lnTo>
                    <a:pt x="2009" y="372"/>
                  </a:lnTo>
                  <a:close/>
                  <a:moveTo>
                    <a:pt x="2041" y="0"/>
                  </a:moveTo>
                  <a:lnTo>
                    <a:pt x="2117" y="4"/>
                  </a:lnTo>
                  <a:lnTo>
                    <a:pt x="2192" y="15"/>
                  </a:lnTo>
                  <a:lnTo>
                    <a:pt x="2262" y="34"/>
                  </a:lnTo>
                  <a:lnTo>
                    <a:pt x="2332" y="59"/>
                  </a:lnTo>
                  <a:lnTo>
                    <a:pt x="2396" y="91"/>
                  </a:lnTo>
                  <a:lnTo>
                    <a:pt x="2458" y="128"/>
                  </a:lnTo>
                  <a:lnTo>
                    <a:pt x="2516" y="171"/>
                  </a:lnTo>
                  <a:lnTo>
                    <a:pt x="2569" y="220"/>
                  </a:lnTo>
                  <a:lnTo>
                    <a:pt x="2618" y="273"/>
                  </a:lnTo>
                  <a:lnTo>
                    <a:pt x="2660" y="329"/>
                  </a:lnTo>
                  <a:lnTo>
                    <a:pt x="2698" y="391"/>
                  </a:lnTo>
                  <a:lnTo>
                    <a:pt x="2730" y="457"/>
                  </a:lnTo>
                  <a:lnTo>
                    <a:pt x="2754" y="525"/>
                  </a:lnTo>
                  <a:lnTo>
                    <a:pt x="2774" y="597"/>
                  </a:lnTo>
                  <a:lnTo>
                    <a:pt x="2784" y="672"/>
                  </a:lnTo>
                  <a:lnTo>
                    <a:pt x="2788" y="748"/>
                  </a:lnTo>
                  <a:lnTo>
                    <a:pt x="2785" y="819"/>
                  </a:lnTo>
                  <a:lnTo>
                    <a:pt x="2775" y="887"/>
                  </a:lnTo>
                  <a:lnTo>
                    <a:pt x="2759" y="952"/>
                  </a:lnTo>
                  <a:lnTo>
                    <a:pt x="2739" y="1016"/>
                  </a:lnTo>
                  <a:lnTo>
                    <a:pt x="2712" y="1077"/>
                  </a:lnTo>
                  <a:lnTo>
                    <a:pt x="2680" y="1135"/>
                  </a:lnTo>
                  <a:lnTo>
                    <a:pt x="2574" y="1112"/>
                  </a:lnTo>
                  <a:lnTo>
                    <a:pt x="2466" y="1093"/>
                  </a:lnTo>
                  <a:lnTo>
                    <a:pt x="2355" y="1080"/>
                  </a:lnTo>
                  <a:lnTo>
                    <a:pt x="2246" y="1071"/>
                  </a:lnTo>
                  <a:lnTo>
                    <a:pt x="2135" y="1068"/>
                  </a:lnTo>
                  <a:lnTo>
                    <a:pt x="2089" y="1070"/>
                  </a:lnTo>
                  <a:lnTo>
                    <a:pt x="2089" y="1048"/>
                  </a:lnTo>
                  <a:lnTo>
                    <a:pt x="2130" y="1044"/>
                  </a:lnTo>
                  <a:lnTo>
                    <a:pt x="2168" y="1039"/>
                  </a:lnTo>
                  <a:lnTo>
                    <a:pt x="2201" y="1030"/>
                  </a:lnTo>
                  <a:lnTo>
                    <a:pt x="2232" y="1018"/>
                  </a:lnTo>
                  <a:lnTo>
                    <a:pt x="2260" y="1001"/>
                  </a:lnTo>
                  <a:lnTo>
                    <a:pt x="2288" y="982"/>
                  </a:lnTo>
                  <a:lnTo>
                    <a:pt x="2314" y="958"/>
                  </a:lnTo>
                  <a:lnTo>
                    <a:pt x="2336" y="931"/>
                  </a:lnTo>
                  <a:lnTo>
                    <a:pt x="2355" y="900"/>
                  </a:lnTo>
                  <a:lnTo>
                    <a:pt x="2369" y="865"/>
                  </a:lnTo>
                  <a:lnTo>
                    <a:pt x="2378" y="829"/>
                  </a:lnTo>
                  <a:lnTo>
                    <a:pt x="2381" y="790"/>
                  </a:lnTo>
                  <a:lnTo>
                    <a:pt x="2378" y="752"/>
                  </a:lnTo>
                  <a:lnTo>
                    <a:pt x="2369" y="716"/>
                  </a:lnTo>
                  <a:lnTo>
                    <a:pt x="2355" y="682"/>
                  </a:lnTo>
                  <a:lnTo>
                    <a:pt x="2335" y="652"/>
                  </a:lnTo>
                  <a:lnTo>
                    <a:pt x="2307" y="624"/>
                  </a:lnTo>
                  <a:lnTo>
                    <a:pt x="2282" y="605"/>
                  </a:lnTo>
                  <a:lnTo>
                    <a:pt x="2247" y="587"/>
                  </a:lnTo>
                  <a:lnTo>
                    <a:pt x="2202" y="567"/>
                  </a:lnTo>
                  <a:lnTo>
                    <a:pt x="2149" y="549"/>
                  </a:lnTo>
                  <a:lnTo>
                    <a:pt x="2089" y="531"/>
                  </a:lnTo>
                  <a:lnTo>
                    <a:pt x="2089" y="376"/>
                  </a:lnTo>
                  <a:lnTo>
                    <a:pt x="2112" y="390"/>
                  </a:lnTo>
                  <a:lnTo>
                    <a:pt x="2129" y="405"/>
                  </a:lnTo>
                  <a:lnTo>
                    <a:pt x="2138" y="418"/>
                  </a:lnTo>
                  <a:lnTo>
                    <a:pt x="2147" y="435"/>
                  </a:lnTo>
                  <a:lnTo>
                    <a:pt x="2156" y="458"/>
                  </a:lnTo>
                  <a:lnTo>
                    <a:pt x="2358" y="427"/>
                  </a:lnTo>
                  <a:lnTo>
                    <a:pt x="2345" y="386"/>
                  </a:lnTo>
                  <a:lnTo>
                    <a:pt x="2327" y="349"/>
                  </a:lnTo>
                  <a:lnTo>
                    <a:pt x="2304" y="318"/>
                  </a:lnTo>
                  <a:lnTo>
                    <a:pt x="2274" y="291"/>
                  </a:lnTo>
                  <a:lnTo>
                    <a:pt x="2246" y="271"/>
                  </a:lnTo>
                  <a:lnTo>
                    <a:pt x="2213" y="257"/>
                  </a:lnTo>
                  <a:lnTo>
                    <a:pt x="2176" y="246"/>
                  </a:lnTo>
                  <a:lnTo>
                    <a:pt x="2135" y="238"/>
                  </a:lnTo>
                  <a:lnTo>
                    <a:pt x="2089" y="233"/>
                  </a:lnTo>
                  <a:lnTo>
                    <a:pt x="2089" y="179"/>
                  </a:lnTo>
                  <a:lnTo>
                    <a:pt x="2009" y="179"/>
                  </a:lnTo>
                  <a:lnTo>
                    <a:pt x="2009" y="233"/>
                  </a:lnTo>
                  <a:lnTo>
                    <a:pt x="1959" y="238"/>
                  </a:lnTo>
                  <a:lnTo>
                    <a:pt x="1913" y="248"/>
                  </a:lnTo>
                  <a:lnTo>
                    <a:pt x="1874" y="262"/>
                  </a:lnTo>
                  <a:lnTo>
                    <a:pt x="1837" y="280"/>
                  </a:lnTo>
                  <a:lnTo>
                    <a:pt x="1809" y="305"/>
                  </a:lnTo>
                  <a:lnTo>
                    <a:pt x="1785" y="332"/>
                  </a:lnTo>
                  <a:lnTo>
                    <a:pt x="1765" y="362"/>
                  </a:lnTo>
                  <a:lnTo>
                    <a:pt x="1753" y="394"/>
                  </a:lnTo>
                  <a:lnTo>
                    <a:pt x="1743" y="428"/>
                  </a:lnTo>
                  <a:lnTo>
                    <a:pt x="1741" y="466"/>
                  </a:lnTo>
                  <a:lnTo>
                    <a:pt x="1743" y="499"/>
                  </a:lnTo>
                  <a:lnTo>
                    <a:pt x="1750" y="531"/>
                  </a:lnTo>
                  <a:lnTo>
                    <a:pt x="1760" y="560"/>
                  </a:lnTo>
                  <a:lnTo>
                    <a:pt x="1774" y="586"/>
                  </a:lnTo>
                  <a:lnTo>
                    <a:pt x="1799" y="615"/>
                  </a:lnTo>
                  <a:lnTo>
                    <a:pt x="1825" y="638"/>
                  </a:lnTo>
                  <a:lnTo>
                    <a:pt x="1854" y="656"/>
                  </a:lnTo>
                  <a:lnTo>
                    <a:pt x="1881" y="668"/>
                  </a:lnTo>
                  <a:lnTo>
                    <a:pt x="1916" y="681"/>
                  </a:lnTo>
                  <a:lnTo>
                    <a:pt x="1959" y="695"/>
                  </a:lnTo>
                  <a:lnTo>
                    <a:pt x="2009" y="709"/>
                  </a:lnTo>
                  <a:lnTo>
                    <a:pt x="2009" y="901"/>
                  </a:lnTo>
                  <a:lnTo>
                    <a:pt x="1987" y="888"/>
                  </a:lnTo>
                  <a:lnTo>
                    <a:pt x="1968" y="874"/>
                  </a:lnTo>
                  <a:lnTo>
                    <a:pt x="1955" y="858"/>
                  </a:lnTo>
                  <a:lnTo>
                    <a:pt x="1944" y="839"/>
                  </a:lnTo>
                  <a:lnTo>
                    <a:pt x="1935" y="813"/>
                  </a:lnTo>
                  <a:lnTo>
                    <a:pt x="1929" y="781"/>
                  </a:lnTo>
                  <a:lnTo>
                    <a:pt x="1710" y="806"/>
                  </a:lnTo>
                  <a:lnTo>
                    <a:pt x="1718" y="840"/>
                  </a:lnTo>
                  <a:lnTo>
                    <a:pt x="1727" y="871"/>
                  </a:lnTo>
                  <a:lnTo>
                    <a:pt x="1738" y="898"/>
                  </a:lnTo>
                  <a:lnTo>
                    <a:pt x="1754" y="923"/>
                  </a:lnTo>
                  <a:lnTo>
                    <a:pt x="1772" y="947"/>
                  </a:lnTo>
                  <a:lnTo>
                    <a:pt x="1795" y="969"/>
                  </a:lnTo>
                  <a:lnTo>
                    <a:pt x="1819" y="990"/>
                  </a:lnTo>
                  <a:lnTo>
                    <a:pt x="1849" y="1008"/>
                  </a:lnTo>
                  <a:lnTo>
                    <a:pt x="1880" y="1022"/>
                  </a:lnTo>
                  <a:lnTo>
                    <a:pt x="1916" y="1032"/>
                  </a:lnTo>
                  <a:lnTo>
                    <a:pt x="1960" y="1041"/>
                  </a:lnTo>
                  <a:lnTo>
                    <a:pt x="2009" y="1048"/>
                  </a:lnTo>
                  <a:lnTo>
                    <a:pt x="2009" y="1072"/>
                  </a:lnTo>
                  <a:lnTo>
                    <a:pt x="1889" y="1082"/>
                  </a:lnTo>
                  <a:lnTo>
                    <a:pt x="1771" y="1098"/>
                  </a:lnTo>
                  <a:lnTo>
                    <a:pt x="1655" y="1120"/>
                  </a:lnTo>
                  <a:lnTo>
                    <a:pt x="1541" y="1147"/>
                  </a:lnTo>
                  <a:lnTo>
                    <a:pt x="1431" y="1180"/>
                  </a:lnTo>
                  <a:lnTo>
                    <a:pt x="1396" y="1126"/>
                  </a:lnTo>
                  <a:lnTo>
                    <a:pt x="1365" y="1070"/>
                  </a:lnTo>
                  <a:lnTo>
                    <a:pt x="1340" y="1009"/>
                  </a:lnTo>
                  <a:lnTo>
                    <a:pt x="1320" y="947"/>
                  </a:lnTo>
                  <a:lnTo>
                    <a:pt x="1304" y="883"/>
                  </a:lnTo>
                  <a:lnTo>
                    <a:pt x="1295" y="816"/>
                  </a:lnTo>
                  <a:lnTo>
                    <a:pt x="1293" y="748"/>
                  </a:lnTo>
                  <a:lnTo>
                    <a:pt x="1297" y="672"/>
                  </a:lnTo>
                  <a:lnTo>
                    <a:pt x="1308" y="597"/>
                  </a:lnTo>
                  <a:lnTo>
                    <a:pt x="1326" y="525"/>
                  </a:lnTo>
                  <a:lnTo>
                    <a:pt x="1352" y="457"/>
                  </a:lnTo>
                  <a:lnTo>
                    <a:pt x="1383" y="391"/>
                  </a:lnTo>
                  <a:lnTo>
                    <a:pt x="1420" y="329"/>
                  </a:lnTo>
                  <a:lnTo>
                    <a:pt x="1464" y="273"/>
                  </a:lnTo>
                  <a:lnTo>
                    <a:pt x="1512" y="220"/>
                  </a:lnTo>
                  <a:lnTo>
                    <a:pt x="1565" y="171"/>
                  </a:lnTo>
                  <a:lnTo>
                    <a:pt x="1622" y="128"/>
                  </a:lnTo>
                  <a:lnTo>
                    <a:pt x="1684" y="91"/>
                  </a:lnTo>
                  <a:lnTo>
                    <a:pt x="1750" y="59"/>
                  </a:lnTo>
                  <a:lnTo>
                    <a:pt x="1818" y="34"/>
                  </a:lnTo>
                  <a:lnTo>
                    <a:pt x="1890" y="15"/>
                  </a:lnTo>
                  <a:lnTo>
                    <a:pt x="1964" y="4"/>
                  </a:lnTo>
                  <a:lnTo>
                    <a:pt x="204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649213" y="1756019"/>
            <a:ext cx="657522" cy="6575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600" kern="0" dirty="0" smtClean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783686" y="1887824"/>
            <a:ext cx="388576" cy="311524"/>
          </a:xfrm>
          <a:custGeom>
            <a:avLst/>
            <a:gdLst>
              <a:gd name="T0" fmla="*/ 585 w 2815"/>
              <a:gd name="T1" fmla="*/ 1331 h 2255"/>
              <a:gd name="T2" fmla="*/ 1339 w 2815"/>
              <a:gd name="T3" fmla="*/ 445 h 2255"/>
              <a:gd name="T4" fmla="*/ 1705 w 2815"/>
              <a:gd name="T5" fmla="*/ 547 h 2255"/>
              <a:gd name="T6" fmla="*/ 2475 w 2815"/>
              <a:gd name="T7" fmla="*/ 1066 h 2255"/>
              <a:gd name="T8" fmla="*/ 2568 w 2815"/>
              <a:gd name="T9" fmla="*/ 1129 h 2255"/>
              <a:gd name="T10" fmla="*/ 2534 w 2815"/>
              <a:gd name="T11" fmla="*/ 1274 h 2255"/>
              <a:gd name="T12" fmla="*/ 2405 w 2815"/>
              <a:gd name="T13" fmla="*/ 1282 h 2255"/>
              <a:gd name="T14" fmla="*/ 2113 w 2815"/>
              <a:gd name="T15" fmla="*/ 1228 h 2255"/>
              <a:gd name="T16" fmla="*/ 1946 w 2815"/>
              <a:gd name="T17" fmla="*/ 1165 h 2255"/>
              <a:gd name="T18" fmla="*/ 1818 w 2815"/>
              <a:gd name="T19" fmla="*/ 996 h 2255"/>
              <a:gd name="T20" fmla="*/ 1728 w 2815"/>
              <a:gd name="T21" fmla="*/ 864 h 2255"/>
              <a:gd name="T22" fmla="*/ 1622 w 2815"/>
              <a:gd name="T23" fmla="*/ 1002 h 2255"/>
              <a:gd name="T24" fmla="*/ 1473 w 2815"/>
              <a:gd name="T25" fmla="*/ 1231 h 2255"/>
              <a:gd name="T26" fmla="*/ 1569 w 2815"/>
              <a:gd name="T27" fmla="*/ 1335 h 2255"/>
              <a:gd name="T28" fmla="*/ 1863 w 2815"/>
              <a:gd name="T29" fmla="*/ 1401 h 2255"/>
              <a:gd name="T30" fmla="*/ 2023 w 2815"/>
              <a:gd name="T31" fmla="*/ 1436 h 2255"/>
              <a:gd name="T32" fmla="*/ 2170 w 2815"/>
              <a:gd name="T33" fmla="*/ 1495 h 2255"/>
              <a:gd name="T34" fmla="*/ 2472 w 2815"/>
              <a:gd name="T35" fmla="*/ 1619 h 2255"/>
              <a:gd name="T36" fmla="*/ 2720 w 2815"/>
              <a:gd name="T37" fmla="*/ 1722 h 2255"/>
              <a:gd name="T38" fmla="*/ 2809 w 2815"/>
              <a:gd name="T39" fmla="*/ 1814 h 2255"/>
              <a:gd name="T40" fmla="*/ 2734 w 2815"/>
              <a:gd name="T41" fmla="*/ 1966 h 2255"/>
              <a:gd name="T42" fmla="*/ 2632 w 2815"/>
              <a:gd name="T43" fmla="*/ 1966 h 2255"/>
              <a:gd name="T44" fmla="*/ 1712 w 2815"/>
              <a:gd name="T45" fmla="*/ 1672 h 2255"/>
              <a:gd name="T46" fmla="*/ 1282 w 2815"/>
              <a:gd name="T47" fmla="*/ 1625 h 2255"/>
              <a:gd name="T48" fmla="*/ 1222 w 2815"/>
              <a:gd name="T49" fmla="*/ 1839 h 2255"/>
              <a:gd name="T50" fmla="*/ 1129 w 2815"/>
              <a:gd name="T51" fmla="*/ 2131 h 2255"/>
              <a:gd name="T52" fmla="*/ 1055 w 2815"/>
              <a:gd name="T53" fmla="*/ 2255 h 2255"/>
              <a:gd name="T54" fmla="*/ 799 w 2815"/>
              <a:gd name="T55" fmla="*/ 2220 h 2255"/>
              <a:gd name="T56" fmla="*/ 423 w 2815"/>
              <a:gd name="T57" fmla="*/ 2140 h 2255"/>
              <a:gd name="T58" fmla="*/ 136 w 2815"/>
              <a:gd name="T59" fmla="*/ 2072 h 2255"/>
              <a:gd name="T60" fmla="*/ 63 w 2815"/>
              <a:gd name="T61" fmla="*/ 2038 h 2255"/>
              <a:gd name="T62" fmla="*/ 1 w 2815"/>
              <a:gd name="T63" fmla="*/ 1892 h 2255"/>
              <a:gd name="T64" fmla="*/ 95 w 2815"/>
              <a:gd name="T65" fmla="*/ 1796 h 2255"/>
              <a:gd name="T66" fmla="*/ 838 w 2815"/>
              <a:gd name="T67" fmla="*/ 1910 h 2255"/>
              <a:gd name="T68" fmla="*/ 861 w 2815"/>
              <a:gd name="T69" fmla="*/ 1649 h 2255"/>
              <a:gd name="T70" fmla="*/ 893 w 2815"/>
              <a:gd name="T71" fmla="*/ 1370 h 2255"/>
              <a:gd name="T72" fmla="*/ 900 w 2815"/>
              <a:gd name="T73" fmla="*/ 1333 h 2255"/>
              <a:gd name="T74" fmla="*/ 937 w 2815"/>
              <a:gd name="T75" fmla="*/ 1182 h 2255"/>
              <a:gd name="T76" fmla="*/ 1025 w 2815"/>
              <a:gd name="T77" fmla="*/ 819 h 2255"/>
              <a:gd name="T78" fmla="*/ 982 w 2815"/>
              <a:gd name="T79" fmla="*/ 838 h 2255"/>
              <a:gd name="T80" fmla="*/ 826 w 2815"/>
              <a:gd name="T81" fmla="*/ 906 h 2255"/>
              <a:gd name="T82" fmla="*/ 825 w 2815"/>
              <a:gd name="T83" fmla="*/ 924 h 2255"/>
              <a:gd name="T84" fmla="*/ 816 w 2815"/>
              <a:gd name="T85" fmla="*/ 1125 h 2255"/>
              <a:gd name="T86" fmla="*/ 787 w 2815"/>
              <a:gd name="T87" fmla="*/ 1437 h 2255"/>
              <a:gd name="T88" fmla="*/ 634 w 2815"/>
              <a:gd name="T89" fmla="*/ 1455 h 2255"/>
              <a:gd name="T90" fmla="*/ 586 w 2815"/>
              <a:gd name="T91" fmla="*/ 1325 h 2255"/>
              <a:gd name="T92" fmla="*/ 592 w 2815"/>
              <a:gd name="T93" fmla="*/ 1184 h 2255"/>
              <a:gd name="T94" fmla="*/ 609 w 2815"/>
              <a:gd name="T95" fmla="*/ 784 h 2255"/>
              <a:gd name="T96" fmla="*/ 701 w 2815"/>
              <a:gd name="T97" fmla="*/ 665 h 2255"/>
              <a:gd name="T98" fmla="*/ 831 w 2815"/>
              <a:gd name="T99" fmla="*/ 594 h 2255"/>
              <a:gd name="T100" fmla="*/ 1072 w 2815"/>
              <a:gd name="T101" fmla="*/ 472 h 2255"/>
              <a:gd name="T102" fmla="*/ 1798 w 2815"/>
              <a:gd name="T103" fmla="*/ 5 h 2255"/>
              <a:gd name="T104" fmla="*/ 2002 w 2815"/>
              <a:gd name="T105" fmla="*/ 198 h 2255"/>
              <a:gd name="T106" fmla="*/ 1910 w 2815"/>
              <a:gd name="T107" fmla="*/ 466 h 2255"/>
              <a:gd name="T108" fmla="*/ 1629 w 2815"/>
              <a:gd name="T109" fmla="*/ 494 h 2255"/>
              <a:gd name="T110" fmla="*/ 1489 w 2815"/>
              <a:gd name="T111" fmla="*/ 249 h 2255"/>
              <a:gd name="T112" fmla="*/ 1648 w 2815"/>
              <a:gd name="T113" fmla="*/ 20 h 2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15" h="2255">
                <a:moveTo>
                  <a:pt x="585" y="1331"/>
                </a:moveTo>
                <a:lnTo>
                  <a:pt x="585" y="1332"/>
                </a:lnTo>
                <a:lnTo>
                  <a:pt x="585" y="1332"/>
                </a:lnTo>
                <a:lnTo>
                  <a:pt x="585" y="1333"/>
                </a:lnTo>
                <a:lnTo>
                  <a:pt x="585" y="1333"/>
                </a:lnTo>
                <a:lnTo>
                  <a:pt x="585" y="1333"/>
                </a:lnTo>
                <a:lnTo>
                  <a:pt x="585" y="1332"/>
                </a:lnTo>
                <a:lnTo>
                  <a:pt x="585" y="1331"/>
                </a:lnTo>
                <a:lnTo>
                  <a:pt x="585" y="1331"/>
                </a:lnTo>
                <a:close/>
                <a:moveTo>
                  <a:pt x="1185" y="428"/>
                </a:moveTo>
                <a:lnTo>
                  <a:pt x="1198" y="428"/>
                </a:lnTo>
                <a:lnTo>
                  <a:pt x="1215" y="429"/>
                </a:lnTo>
                <a:lnTo>
                  <a:pt x="1239" y="431"/>
                </a:lnTo>
                <a:lnTo>
                  <a:pt x="1268" y="435"/>
                </a:lnTo>
                <a:lnTo>
                  <a:pt x="1301" y="440"/>
                </a:lnTo>
                <a:lnTo>
                  <a:pt x="1339" y="445"/>
                </a:lnTo>
                <a:lnTo>
                  <a:pt x="1379" y="452"/>
                </a:lnTo>
                <a:lnTo>
                  <a:pt x="1422" y="462"/>
                </a:lnTo>
                <a:lnTo>
                  <a:pt x="1467" y="471"/>
                </a:lnTo>
                <a:lnTo>
                  <a:pt x="1514" y="484"/>
                </a:lnTo>
                <a:lnTo>
                  <a:pt x="1562" y="497"/>
                </a:lnTo>
                <a:lnTo>
                  <a:pt x="1610" y="512"/>
                </a:lnTo>
                <a:lnTo>
                  <a:pt x="1658" y="528"/>
                </a:lnTo>
                <a:lnTo>
                  <a:pt x="1705" y="547"/>
                </a:lnTo>
                <a:lnTo>
                  <a:pt x="1751" y="568"/>
                </a:lnTo>
                <a:lnTo>
                  <a:pt x="1794" y="591"/>
                </a:lnTo>
                <a:lnTo>
                  <a:pt x="1835" y="616"/>
                </a:lnTo>
                <a:lnTo>
                  <a:pt x="1872" y="643"/>
                </a:lnTo>
                <a:lnTo>
                  <a:pt x="1906" y="672"/>
                </a:lnTo>
                <a:lnTo>
                  <a:pt x="1937" y="703"/>
                </a:lnTo>
                <a:lnTo>
                  <a:pt x="2106" y="993"/>
                </a:lnTo>
                <a:lnTo>
                  <a:pt x="2475" y="1066"/>
                </a:lnTo>
                <a:lnTo>
                  <a:pt x="2478" y="1067"/>
                </a:lnTo>
                <a:lnTo>
                  <a:pt x="2486" y="1070"/>
                </a:lnTo>
                <a:lnTo>
                  <a:pt x="2497" y="1074"/>
                </a:lnTo>
                <a:lnTo>
                  <a:pt x="2511" y="1082"/>
                </a:lnTo>
                <a:lnTo>
                  <a:pt x="2525" y="1091"/>
                </a:lnTo>
                <a:lnTo>
                  <a:pt x="2541" y="1102"/>
                </a:lnTo>
                <a:lnTo>
                  <a:pt x="2555" y="1115"/>
                </a:lnTo>
                <a:lnTo>
                  <a:pt x="2568" y="1129"/>
                </a:lnTo>
                <a:lnTo>
                  <a:pt x="2578" y="1147"/>
                </a:lnTo>
                <a:lnTo>
                  <a:pt x="2584" y="1166"/>
                </a:lnTo>
                <a:lnTo>
                  <a:pt x="2584" y="1187"/>
                </a:lnTo>
                <a:lnTo>
                  <a:pt x="2580" y="1211"/>
                </a:lnTo>
                <a:lnTo>
                  <a:pt x="2572" y="1232"/>
                </a:lnTo>
                <a:lnTo>
                  <a:pt x="2561" y="1249"/>
                </a:lnTo>
                <a:lnTo>
                  <a:pt x="2549" y="1263"/>
                </a:lnTo>
                <a:lnTo>
                  <a:pt x="2534" y="1274"/>
                </a:lnTo>
                <a:lnTo>
                  <a:pt x="2519" y="1283"/>
                </a:lnTo>
                <a:lnTo>
                  <a:pt x="2504" y="1288"/>
                </a:lnTo>
                <a:lnTo>
                  <a:pt x="2490" y="1291"/>
                </a:lnTo>
                <a:lnTo>
                  <a:pt x="2476" y="1291"/>
                </a:lnTo>
                <a:lnTo>
                  <a:pt x="2467" y="1291"/>
                </a:lnTo>
                <a:lnTo>
                  <a:pt x="2451" y="1289"/>
                </a:lnTo>
                <a:lnTo>
                  <a:pt x="2431" y="1286"/>
                </a:lnTo>
                <a:lnTo>
                  <a:pt x="2405" y="1282"/>
                </a:lnTo>
                <a:lnTo>
                  <a:pt x="2376" y="1277"/>
                </a:lnTo>
                <a:lnTo>
                  <a:pt x="2343" y="1272"/>
                </a:lnTo>
                <a:lnTo>
                  <a:pt x="2308" y="1266"/>
                </a:lnTo>
                <a:lnTo>
                  <a:pt x="2271" y="1259"/>
                </a:lnTo>
                <a:lnTo>
                  <a:pt x="2232" y="1251"/>
                </a:lnTo>
                <a:lnTo>
                  <a:pt x="2193" y="1244"/>
                </a:lnTo>
                <a:lnTo>
                  <a:pt x="2152" y="1237"/>
                </a:lnTo>
                <a:lnTo>
                  <a:pt x="2113" y="1228"/>
                </a:lnTo>
                <a:lnTo>
                  <a:pt x="2075" y="1220"/>
                </a:lnTo>
                <a:lnTo>
                  <a:pt x="2037" y="1212"/>
                </a:lnTo>
                <a:lnTo>
                  <a:pt x="2002" y="1203"/>
                </a:lnTo>
                <a:lnTo>
                  <a:pt x="1970" y="1195"/>
                </a:lnTo>
                <a:lnTo>
                  <a:pt x="1969" y="1193"/>
                </a:lnTo>
                <a:lnTo>
                  <a:pt x="1964" y="1187"/>
                </a:lnTo>
                <a:lnTo>
                  <a:pt x="1956" y="1177"/>
                </a:lnTo>
                <a:lnTo>
                  <a:pt x="1946" y="1165"/>
                </a:lnTo>
                <a:lnTo>
                  <a:pt x="1933" y="1149"/>
                </a:lnTo>
                <a:lnTo>
                  <a:pt x="1920" y="1132"/>
                </a:lnTo>
                <a:lnTo>
                  <a:pt x="1904" y="1112"/>
                </a:lnTo>
                <a:lnTo>
                  <a:pt x="1888" y="1090"/>
                </a:lnTo>
                <a:lnTo>
                  <a:pt x="1871" y="1067"/>
                </a:lnTo>
                <a:lnTo>
                  <a:pt x="1854" y="1044"/>
                </a:lnTo>
                <a:lnTo>
                  <a:pt x="1836" y="1020"/>
                </a:lnTo>
                <a:lnTo>
                  <a:pt x="1818" y="996"/>
                </a:lnTo>
                <a:lnTo>
                  <a:pt x="1802" y="972"/>
                </a:lnTo>
                <a:lnTo>
                  <a:pt x="1785" y="950"/>
                </a:lnTo>
                <a:lnTo>
                  <a:pt x="1771" y="928"/>
                </a:lnTo>
                <a:lnTo>
                  <a:pt x="1757" y="909"/>
                </a:lnTo>
                <a:lnTo>
                  <a:pt x="1746" y="891"/>
                </a:lnTo>
                <a:lnTo>
                  <a:pt x="1736" y="875"/>
                </a:lnTo>
                <a:lnTo>
                  <a:pt x="1730" y="862"/>
                </a:lnTo>
                <a:lnTo>
                  <a:pt x="1728" y="864"/>
                </a:lnTo>
                <a:lnTo>
                  <a:pt x="1724" y="870"/>
                </a:lnTo>
                <a:lnTo>
                  <a:pt x="1716" y="881"/>
                </a:lnTo>
                <a:lnTo>
                  <a:pt x="1704" y="894"/>
                </a:lnTo>
                <a:lnTo>
                  <a:pt x="1692" y="912"/>
                </a:lnTo>
                <a:lnTo>
                  <a:pt x="1676" y="931"/>
                </a:lnTo>
                <a:lnTo>
                  <a:pt x="1659" y="953"/>
                </a:lnTo>
                <a:lnTo>
                  <a:pt x="1641" y="977"/>
                </a:lnTo>
                <a:lnTo>
                  <a:pt x="1622" y="1002"/>
                </a:lnTo>
                <a:lnTo>
                  <a:pt x="1602" y="1031"/>
                </a:lnTo>
                <a:lnTo>
                  <a:pt x="1582" y="1059"/>
                </a:lnTo>
                <a:lnTo>
                  <a:pt x="1562" y="1088"/>
                </a:lnTo>
                <a:lnTo>
                  <a:pt x="1542" y="1117"/>
                </a:lnTo>
                <a:lnTo>
                  <a:pt x="1522" y="1146"/>
                </a:lnTo>
                <a:lnTo>
                  <a:pt x="1505" y="1175"/>
                </a:lnTo>
                <a:lnTo>
                  <a:pt x="1488" y="1203"/>
                </a:lnTo>
                <a:lnTo>
                  <a:pt x="1473" y="1231"/>
                </a:lnTo>
                <a:lnTo>
                  <a:pt x="1460" y="1256"/>
                </a:lnTo>
                <a:lnTo>
                  <a:pt x="1449" y="1280"/>
                </a:lnTo>
                <a:lnTo>
                  <a:pt x="1441" y="1301"/>
                </a:lnTo>
                <a:lnTo>
                  <a:pt x="1459" y="1307"/>
                </a:lnTo>
                <a:lnTo>
                  <a:pt x="1481" y="1313"/>
                </a:lnTo>
                <a:lnTo>
                  <a:pt x="1507" y="1319"/>
                </a:lnTo>
                <a:lnTo>
                  <a:pt x="1537" y="1326"/>
                </a:lnTo>
                <a:lnTo>
                  <a:pt x="1569" y="1335"/>
                </a:lnTo>
                <a:lnTo>
                  <a:pt x="1603" y="1343"/>
                </a:lnTo>
                <a:lnTo>
                  <a:pt x="1640" y="1351"/>
                </a:lnTo>
                <a:lnTo>
                  <a:pt x="1677" y="1360"/>
                </a:lnTo>
                <a:lnTo>
                  <a:pt x="1714" y="1368"/>
                </a:lnTo>
                <a:lnTo>
                  <a:pt x="1753" y="1376"/>
                </a:lnTo>
                <a:lnTo>
                  <a:pt x="1790" y="1385"/>
                </a:lnTo>
                <a:lnTo>
                  <a:pt x="1828" y="1393"/>
                </a:lnTo>
                <a:lnTo>
                  <a:pt x="1863" y="1401"/>
                </a:lnTo>
                <a:lnTo>
                  <a:pt x="1895" y="1409"/>
                </a:lnTo>
                <a:lnTo>
                  <a:pt x="1926" y="1415"/>
                </a:lnTo>
                <a:lnTo>
                  <a:pt x="1953" y="1421"/>
                </a:lnTo>
                <a:lnTo>
                  <a:pt x="1976" y="1426"/>
                </a:lnTo>
                <a:lnTo>
                  <a:pt x="1996" y="1431"/>
                </a:lnTo>
                <a:lnTo>
                  <a:pt x="2010" y="1434"/>
                </a:lnTo>
                <a:lnTo>
                  <a:pt x="2019" y="1435"/>
                </a:lnTo>
                <a:lnTo>
                  <a:pt x="2023" y="1436"/>
                </a:lnTo>
                <a:lnTo>
                  <a:pt x="2025" y="1437"/>
                </a:lnTo>
                <a:lnTo>
                  <a:pt x="2033" y="1440"/>
                </a:lnTo>
                <a:lnTo>
                  <a:pt x="2046" y="1445"/>
                </a:lnTo>
                <a:lnTo>
                  <a:pt x="2063" y="1452"/>
                </a:lnTo>
                <a:lnTo>
                  <a:pt x="2085" y="1462"/>
                </a:lnTo>
                <a:lnTo>
                  <a:pt x="2110" y="1471"/>
                </a:lnTo>
                <a:lnTo>
                  <a:pt x="2138" y="1483"/>
                </a:lnTo>
                <a:lnTo>
                  <a:pt x="2170" y="1495"/>
                </a:lnTo>
                <a:lnTo>
                  <a:pt x="2203" y="1510"/>
                </a:lnTo>
                <a:lnTo>
                  <a:pt x="2239" y="1524"/>
                </a:lnTo>
                <a:lnTo>
                  <a:pt x="2276" y="1539"/>
                </a:lnTo>
                <a:lnTo>
                  <a:pt x="2314" y="1555"/>
                </a:lnTo>
                <a:lnTo>
                  <a:pt x="2354" y="1570"/>
                </a:lnTo>
                <a:lnTo>
                  <a:pt x="2393" y="1587"/>
                </a:lnTo>
                <a:lnTo>
                  <a:pt x="2433" y="1604"/>
                </a:lnTo>
                <a:lnTo>
                  <a:pt x="2472" y="1619"/>
                </a:lnTo>
                <a:lnTo>
                  <a:pt x="2511" y="1635"/>
                </a:lnTo>
                <a:lnTo>
                  <a:pt x="2547" y="1650"/>
                </a:lnTo>
                <a:lnTo>
                  <a:pt x="2583" y="1665"/>
                </a:lnTo>
                <a:lnTo>
                  <a:pt x="2616" y="1679"/>
                </a:lnTo>
                <a:lnTo>
                  <a:pt x="2646" y="1691"/>
                </a:lnTo>
                <a:lnTo>
                  <a:pt x="2674" y="1702"/>
                </a:lnTo>
                <a:lnTo>
                  <a:pt x="2699" y="1713"/>
                </a:lnTo>
                <a:lnTo>
                  <a:pt x="2720" y="1722"/>
                </a:lnTo>
                <a:lnTo>
                  <a:pt x="2737" y="1730"/>
                </a:lnTo>
                <a:lnTo>
                  <a:pt x="2749" y="1735"/>
                </a:lnTo>
                <a:lnTo>
                  <a:pt x="2756" y="1738"/>
                </a:lnTo>
                <a:lnTo>
                  <a:pt x="2769" y="1747"/>
                </a:lnTo>
                <a:lnTo>
                  <a:pt x="2781" y="1760"/>
                </a:lnTo>
                <a:lnTo>
                  <a:pt x="2793" y="1775"/>
                </a:lnTo>
                <a:lnTo>
                  <a:pt x="2802" y="1794"/>
                </a:lnTo>
                <a:lnTo>
                  <a:pt x="2809" y="1814"/>
                </a:lnTo>
                <a:lnTo>
                  <a:pt x="2814" y="1837"/>
                </a:lnTo>
                <a:lnTo>
                  <a:pt x="2815" y="1860"/>
                </a:lnTo>
                <a:lnTo>
                  <a:pt x="2810" y="1883"/>
                </a:lnTo>
                <a:lnTo>
                  <a:pt x="2802" y="1906"/>
                </a:lnTo>
                <a:lnTo>
                  <a:pt x="2788" y="1928"/>
                </a:lnTo>
                <a:lnTo>
                  <a:pt x="2771" y="1945"/>
                </a:lnTo>
                <a:lnTo>
                  <a:pt x="2752" y="1958"/>
                </a:lnTo>
                <a:lnTo>
                  <a:pt x="2734" y="1966"/>
                </a:lnTo>
                <a:lnTo>
                  <a:pt x="2715" y="1971"/>
                </a:lnTo>
                <a:lnTo>
                  <a:pt x="2696" y="1973"/>
                </a:lnTo>
                <a:lnTo>
                  <a:pt x="2680" y="1973"/>
                </a:lnTo>
                <a:lnTo>
                  <a:pt x="2664" y="1972"/>
                </a:lnTo>
                <a:lnTo>
                  <a:pt x="2651" y="1970"/>
                </a:lnTo>
                <a:lnTo>
                  <a:pt x="2640" y="1968"/>
                </a:lnTo>
                <a:lnTo>
                  <a:pt x="2634" y="1966"/>
                </a:lnTo>
                <a:lnTo>
                  <a:pt x="2632" y="1966"/>
                </a:lnTo>
                <a:lnTo>
                  <a:pt x="1892" y="1692"/>
                </a:lnTo>
                <a:lnTo>
                  <a:pt x="1888" y="1692"/>
                </a:lnTo>
                <a:lnTo>
                  <a:pt x="1877" y="1691"/>
                </a:lnTo>
                <a:lnTo>
                  <a:pt x="1859" y="1689"/>
                </a:lnTo>
                <a:lnTo>
                  <a:pt x="1833" y="1686"/>
                </a:lnTo>
                <a:lnTo>
                  <a:pt x="1800" y="1683"/>
                </a:lnTo>
                <a:lnTo>
                  <a:pt x="1760" y="1677"/>
                </a:lnTo>
                <a:lnTo>
                  <a:pt x="1712" y="1672"/>
                </a:lnTo>
                <a:lnTo>
                  <a:pt x="1658" y="1665"/>
                </a:lnTo>
                <a:lnTo>
                  <a:pt x="1597" y="1658"/>
                </a:lnTo>
                <a:lnTo>
                  <a:pt x="1530" y="1648"/>
                </a:lnTo>
                <a:lnTo>
                  <a:pt x="1455" y="1638"/>
                </a:lnTo>
                <a:lnTo>
                  <a:pt x="1373" y="1626"/>
                </a:lnTo>
                <a:lnTo>
                  <a:pt x="1285" y="1614"/>
                </a:lnTo>
                <a:lnTo>
                  <a:pt x="1285" y="1617"/>
                </a:lnTo>
                <a:lnTo>
                  <a:pt x="1282" y="1625"/>
                </a:lnTo>
                <a:lnTo>
                  <a:pt x="1279" y="1640"/>
                </a:lnTo>
                <a:lnTo>
                  <a:pt x="1273" y="1658"/>
                </a:lnTo>
                <a:lnTo>
                  <a:pt x="1267" y="1681"/>
                </a:lnTo>
                <a:lnTo>
                  <a:pt x="1259" y="1707"/>
                </a:lnTo>
                <a:lnTo>
                  <a:pt x="1251" y="1737"/>
                </a:lnTo>
                <a:lnTo>
                  <a:pt x="1241" y="1768"/>
                </a:lnTo>
                <a:lnTo>
                  <a:pt x="1232" y="1803"/>
                </a:lnTo>
                <a:lnTo>
                  <a:pt x="1222" y="1839"/>
                </a:lnTo>
                <a:lnTo>
                  <a:pt x="1210" y="1876"/>
                </a:lnTo>
                <a:lnTo>
                  <a:pt x="1199" y="1914"/>
                </a:lnTo>
                <a:lnTo>
                  <a:pt x="1187" y="1953"/>
                </a:lnTo>
                <a:lnTo>
                  <a:pt x="1176" y="1991"/>
                </a:lnTo>
                <a:lnTo>
                  <a:pt x="1163" y="2028"/>
                </a:lnTo>
                <a:lnTo>
                  <a:pt x="1152" y="2064"/>
                </a:lnTo>
                <a:lnTo>
                  <a:pt x="1141" y="2098"/>
                </a:lnTo>
                <a:lnTo>
                  <a:pt x="1129" y="2131"/>
                </a:lnTo>
                <a:lnTo>
                  <a:pt x="1119" y="2160"/>
                </a:lnTo>
                <a:lnTo>
                  <a:pt x="1108" y="2186"/>
                </a:lnTo>
                <a:lnTo>
                  <a:pt x="1099" y="2209"/>
                </a:lnTo>
                <a:lnTo>
                  <a:pt x="1091" y="2227"/>
                </a:lnTo>
                <a:lnTo>
                  <a:pt x="1082" y="2240"/>
                </a:lnTo>
                <a:lnTo>
                  <a:pt x="1076" y="2248"/>
                </a:lnTo>
                <a:lnTo>
                  <a:pt x="1068" y="2253"/>
                </a:lnTo>
                <a:lnTo>
                  <a:pt x="1055" y="2255"/>
                </a:lnTo>
                <a:lnTo>
                  <a:pt x="1037" y="2255"/>
                </a:lnTo>
                <a:lnTo>
                  <a:pt x="1014" y="2254"/>
                </a:lnTo>
                <a:lnTo>
                  <a:pt x="986" y="2250"/>
                </a:lnTo>
                <a:lnTo>
                  <a:pt x="955" y="2246"/>
                </a:lnTo>
                <a:lnTo>
                  <a:pt x="921" y="2241"/>
                </a:lnTo>
                <a:lnTo>
                  <a:pt x="882" y="2236"/>
                </a:lnTo>
                <a:lnTo>
                  <a:pt x="842" y="2229"/>
                </a:lnTo>
                <a:lnTo>
                  <a:pt x="799" y="2220"/>
                </a:lnTo>
                <a:lnTo>
                  <a:pt x="754" y="2212"/>
                </a:lnTo>
                <a:lnTo>
                  <a:pt x="708" y="2203"/>
                </a:lnTo>
                <a:lnTo>
                  <a:pt x="661" y="2192"/>
                </a:lnTo>
                <a:lnTo>
                  <a:pt x="613" y="2183"/>
                </a:lnTo>
                <a:lnTo>
                  <a:pt x="565" y="2171"/>
                </a:lnTo>
                <a:lnTo>
                  <a:pt x="517" y="2161"/>
                </a:lnTo>
                <a:lnTo>
                  <a:pt x="469" y="2150"/>
                </a:lnTo>
                <a:lnTo>
                  <a:pt x="423" y="2140"/>
                </a:lnTo>
                <a:lnTo>
                  <a:pt x="378" y="2130"/>
                </a:lnTo>
                <a:lnTo>
                  <a:pt x="335" y="2119"/>
                </a:lnTo>
                <a:lnTo>
                  <a:pt x="294" y="2110"/>
                </a:lnTo>
                <a:lnTo>
                  <a:pt x="255" y="2100"/>
                </a:lnTo>
                <a:lnTo>
                  <a:pt x="220" y="2092"/>
                </a:lnTo>
                <a:lnTo>
                  <a:pt x="188" y="2085"/>
                </a:lnTo>
                <a:lnTo>
                  <a:pt x="160" y="2078"/>
                </a:lnTo>
                <a:lnTo>
                  <a:pt x="136" y="2072"/>
                </a:lnTo>
                <a:lnTo>
                  <a:pt x="116" y="2067"/>
                </a:lnTo>
                <a:lnTo>
                  <a:pt x="102" y="2064"/>
                </a:lnTo>
                <a:lnTo>
                  <a:pt x="93" y="2061"/>
                </a:lnTo>
                <a:lnTo>
                  <a:pt x="90" y="2061"/>
                </a:lnTo>
                <a:lnTo>
                  <a:pt x="88" y="2059"/>
                </a:lnTo>
                <a:lnTo>
                  <a:pt x="82" y="2055"/>
                </a:lnTo>
                <a:lnTo>
                  <a:pt x="74" y="2047"/>
                </a:lnTo>
                <a:lnTo>
                  <a:pt x="63" y="2038"/>
                </a:lnTo>
                <a:lnTo>
                  <a:pt x="52" y="2025"/>
                </a:lnTo>
                <a:lnTo>
                  <a:pt x="39" y="2011"/>
                </a:lnTo>
                <a:lnTo>
                  <a:pt x="28" y="1995"/>
                </a:lnTo>
                <a:lnTo>
                  <a:pt x="17" y="1976"/>
                </a:lnTo>
                <a:lnTo>
                  <a:pt x="8" y="1958"/>
                </a:lnTo>
                <a:lnTo>
                  <a:pt x="2" y="1937"/>
                </a:lnTo>
                <a:lnTo>
                  <a:pt x="0" y="1915"/>
                </a:lnTo>
                <a:lnTo>
                  <a:pt x="1" y="1892"/>
                </a:lnTo>
                <a:lnTo>
                  <a:pt x="7" y="1870"/>
                </a:lnTo>
                <a:lnTo>
                  <a:pt x="16" y="1853"/>
                </a:lnTo>
                <a:lnTo>
                  <a:pt x="27" y="1837"/>
                </a:lnTo>
                <a:lnTo>
                  <a:pt x="40" y="1824"/>
                </a:lnTo>
                <a:lnTo>
                  <a:pt x="54" y="1814"/>
                </a:lnTo>
                <a:lnTo>
                  <a:pt x="68" y="1807"/>
                </a:lnTo>
                <a:lnTo>
                  <a:pt x="83" y="1800"/>
                </a:lnTo>
                <a:lnTo>
                  <a:pt x="95" y="1796"/>
                </a:lnTo>
                <a:lnTo>
                  <a:pt x="107" y="1793"/>
                </a:lnTo>
                <a:lnTo>
                  <a:pt x="116" y="1791"/>
                </a:lnTo>
                <a:lnTo>
                  <a:pt x="122" y="1790"/>
                </a:lnTo>
                <a:lnTo>
                  <a:pt x="125" y="1790"/>
                </a:lnTo>
                <a:lnTo>
                  <a:pt x="835" y="1939"/>
                </a:lnTo>
                <a:lnTo>
                  <a:pt x="835" y="1936"/>
                </a:lnTo>
                <a:lnTo>
                  <a:pt x="836" y="1925"/>
                </a:lnTo>
                <a:lnTo>
                  <a:pt x="838" y="1910"/>
                </a:lnTo>
                <a:lnTo>
                  <a:pt x="840" y="1889"/>
                </a:lnTo>
                <a:lnTo>
                  <a:pt x="842" y="1864"/>
                </a:lnTo>
                <a:lnTo>
                  <a:pt x="845" y="1834"/>
                </a:lnTo>
                <a:lnTo>
                  <a:pt x="847" y="1801"/>
                </a:lnTo>
                <a:lnTo>
                  <a:pt x="851" y="1766"/>
                </a:lnTo>
                <a:lnTo>
                  <a:pt x="854" y="1729"/>
                </a:lnTo>
                <a:lnTo>
                  <a:pt x="857" y="1689"/>
                </a:lnTo>
                <a:lnTo>
                  <a:pt x="861" y="1649"/>
                </a:lnTo>
                <a:lnTo>
                  <a:pt x="866" y="1609"/>
                </a:lnTo>
                <a:lnTo>
                  <a:pt x="870" y="1568"/>
                </a:lnTo>
                <a:lnTo>
                  <a:pt x="873" y="1530"/>
                </a:lnTo>
                <a:lnTo>
                  <a:pt x="877" y="1492"/>
                </a:lnTo>
                <a:lnTo>
                  <a:pt x="881" y="1457"/>
                </a:lnTo>
                <a:lnTo>
                  <a:pt x="885" y="1424"/>
                </a:lnTo>
                <a:lnTo>
                  <a:pt x="888" y="1395"/>
                </a:lnTo>
                <a:lnTo>
                  <a:pt x="893" y="1370"/>
                </a:lnTo>
                <a:lnTo>
                  <a:pt x="896" y="1350"/>
                </a:lnTo>
                <a:lnTo>
                  <a:pt x="896" y="1350"/>
                </a:lnTo>
                <a:lnTo>
                  <a:pt x="896" y="1349"/>
                </a:lnTo>
                <a:lnTo>
                  <a:pt x="896" y="1348"/>
                </a:lnTo>
                <a:lnTo>
                  <a:pt x="897" y="1347"/>
                </a:lnTo>
                <a:lnTo>
                  <a:pt x="898" y="1344"/>
                </a:lnTo>
                <a:lnTo>
                  <a:pt x="899" y="1339"/>
                </a:lnTo>
                <a:lnTo>
                  <a:pt x="900" y="1333"/>
                </a:lnTo>
                <a:lnTo>
                  <a:pt x="902" y="1324"/>
                </a:lnTo>
                <a:lnTo>
                  <a:pt x="905" y="1314"/>
                </a:lnTo>
                <a:lnTo>
                  <a:pt x="908" y="1300"/>
                </a:lnTo>
                <a:lnTo>
                  <a:pt x="912" y="1284"/>
                </a:lnTo>
                <a:lnTo>
                  <a:pt x="916" y="1264"/>
                </a:lnTo>
                <a:lnTo>
                  <a:pt x="923" y="1241"/>
                </a:lnTo>
                <a:lnTo>
                  <a:pt x="929" y="1213"/>
                </a:lnTo>
                <a:lnTo>
                  <a:pt x="937" y="1182"/>
                </a:lnTo>
                <a:lnTo>
                  <a:pt x="945" y="1146"/>
                </a:lnTo>
                <a:lnTo>
                  <a:pt x="956" y="1106"/>
                </a:lnTo>
                <a:lnTo>
                  <a:pt x="966" y="1060"/>
                </a:lnTo>
                <a:lnTo>
                  <a:pt x="979" y="1009"/>
                </a:lnTo>
                <a:lnTo>
                  <a:pt x="993" y="951"/>
                </a:lnTo>
                <a:lnTo>
                  <a:pt x="1009" y="889"/>
                </a:lnTo>
                <a:lnTo>
                  <a:pt x="1025" y="819"/>
                </a:lnTo>
                <a:lnTo>
                  <a:pt x="1025" y="819"/>
                </a:lnTo>
                <a:lnTo>
                  <a:pt x="1024" y="820"/>
                </a:lnTo>
                <a:lnTo>
                  <a:pt x="1023" y="820"/>
                </a:lnTo>
                <a:lnTo>
                  <a:pt x="1021" y="821"/>
                </a:lnTo>
                <a:lnTo>
                  <a:pt x="1018" y="823"/>
                </a:lnTo>
                <a:lnTo>
                  <a:pt x="1013" y="825"/>
                </a:lnTo>
                <a:lnTo>
                  <a:pt x="1005" y="828"/>
                </a:lnTo>
                <a:lnTo>
                  <a:pt x="995" y="833"/>
                </a:lnTo>
                <a:lnTo>
                  <a:pt x="982" y="838"/>
                </a:lnTo>
                <a:lnTo>
                  <a:pt x="966" y="845"/>
                </a:lnTo>
                <a:lnTo>
                  <a:pt x="946" y="853"/>
                </a:lnTo>
                <a:lnTo>
                  <a:pt x="924" y="864"/>
                </a:lnTo>
                <a:lnTo>
                  <a:pt x="896" y="876"/>
                </a:lnTo>
                <a:lnTo>
                  <a:pt x="863" y="890"/>
                </a:lnTo>
                <a:lnTo>
                  <a:pt x="826" y="907"/>
                </a:lnTo>
                <a:lnTo>
                  <a:pt x="826" y="907"/>
                </a:lnTo>
                <a:lnTo>
                  <a:pt x="826" y="906"/>
                </a:lnTo>
                <a:lnTo>
                  <a:pt x="826" y="904"/>
                </a:lnTo>
                <a:lnTo>
                  <a:pt x="826" y="903"/>
                </a:lnTo>
                <a:lnTo>
                  <a:pt x="826" y="903"/>
                </a:lnTo>
                <a:lnTo>
                  <a:pt x="826" y="903"/>
                </a:lnTo>
                <a:lnTo>
                  <a:pt x="826" y="906"/>
                </a:lnTo>
                <a:lnTo>
                  <a:pt x="826" y="910"/>
                </a:lnTo>
                <a:lnTo>
                  <a:pt x="825" y="916"/>
                </a:lnTo>
                <a:lnTo>
                  <a:pt x="825" y="924"/>
                </a:lnTo>
                <a:lnTo>
                  <a:pt x="824" y="936"/>
                </a:lnTo>
                <a:lnTo>
                  <a:pt x="824" y="949"/>
                </a:lnTo>
                <a:lnTo>
                  <a:pt x="823" y="968"/>
                </a:lnTo>
                <a:lnTo>
                  <a:pt x="822" y="990"/>
                </a:lnTo>
                <a:lnTo>
                  <a:pt x="821" y="1016"/>
                </a:lnTo>
                <a:lnTo>
                  <a:pt x="819" y="1047"/>
                </a:lnTo>
                <a:lnTo>
                  <a:pt x="818" y="1084"/>
                </a:lnTo>
                <a:lnTo>
                  <a:pt x="816" y="1125"/>
                </a:lnTo>
                <a:lnTo>
                  <a:pt x="814" y="1172"/>
                </a:lnTo>
                <a:lnTo>
                  <a:pt x="812" y="1226"/>
                </a:lnTo>
                <a:lnTo>
                  <a:pt x="808" y="1287"/>
                </a:lnTo>
                <a:lnTo>
                  <a:pt x="805" y="1353"/>
                </a:lnTo>
                <a:lnTo>
                  <a:pt x="804" y="1377"/>
                </a:lnTo>
                <a:lnTo>
                  <a:pt x="801" y="1399"/>
                </a:lnTo>
                <a:lnTo>
                  <a:pt x="795" y="1419"/>
                </a:lnTo>
                <a:lnTo>
                  <a:pt x="787" y="1437"/>
                </a:lnTo>
                <a:lnTo>
                  <a:pt x="775" y="1450"/>
                </a:lnTo>
                <a:lnTo>
                  <a:pt x="762" y="1462"/>
                </a:lnTo>
                <a:lnTo>
                  <a:pt x="745" y="1471"/>
                </a:lnTo>
                <a:lnTo>
                  <a:pt x="725" y="1475"/>
                </a:lnTo>
                <a:lnTo>
                  <a:pt x="702" y="1477"/>
                </a:lnTo>
                <a:lnTo>
                  <a:pt x="676" y="1473"/>
                </a:lnTo>
                <a:lnTo>
                  <a:pt x="653" y="1465"/>
                </a:lnTo>
                <a:lnTo>
                  <a:pt x="634" y="1455"/>
                </a:lnTo>
                <a:lnTo>
                  <a:pt x="619" y="1440"/>
                </a:lnTo>
                <a:lnTo>
                  <a:pt x="606" y="1423"/>
                </a:lnTo>
                <a:lnTo>
                  <a:pt x="597" y="1403"/>
                </a:lnTo>
                <a:lnTo>
                  <a:pt x="591" y="1382"/>
                </a:lnTo>
                <a:lnTo>
                  <a:pt x="586" y="1357"/>
                </a:lnTo>
                <a:lnTo>
                  <a:pt x="585" y="1332"/>
                </a:lnTo>
                <a:lnTo>
                  <a:pt x="585" y="1330"/>
                </a:lnTo>
                <a:lnTo>
                  <a:pt x="586" y="1325"/>
                </a:lnTo>
                <a:lnTo>
                  <a:pt x="586" y="1318"/>
                </a:lnTo>
                <a:lnTo>
                  <a:pt x="586" y="1310"/>
                </a:lnTo>
                <a:lnTo>
                  <a:pt x="587" y="1298"/>
                </a:lnTo>
                <a:lnTo>
                  <a:pt x="587" y="1283"/>
                </a:lnTo>
                <a:lnTo>
                  <a:pt x="588" y="1265"/>
                </a:lnTo>
                <a:lnTo>
                  <a:pt x="589" y="1242"/>
                </a:lnTo>
                <a:lnTo>
                  <a:pt x="591" y="1215"/>
                </a:lnTo>
                <a:lnTo>
                  <a:pt x="592" y="1184"/>
                </a:lnTo>
                <a:lnTo>
                  <a:pt x="593" y="1147"/>
                </a:lnTo>
                <a:lnTo>
                  <a:pt x="595" y="1104"/>
                </a:lnTo>
                <a:lnTo>
                  <a:pt x="597" y="1057"/>
                </a:lnTo>
                <a:lnTo>
                  <a:pt x="598" y="1002"/>
                </a:lnTo>
                <a:lnTo>
                  <a:pt x="601" y="942"/>
                </a:lnTo>
                <a:lnTo>
                  <a:pt x="603" y="874"/>
                </a:lnTo>
                <a:lnTo>
                  <a:pt x="606" y="799"/>
                </a:lnTo>
                <a:lnTo>
                  <a:pt x="609" y="784"/>
                </a:lnTo>
                <a:lnTo>
                  <a:pt x="613" y="766"/>
                </a:lnTo>
                <a:lnTo>
                  <a:pt x="620" y="749"/>
                </a:lnTo>
                <a:lnTo>
                  <a:pt x="628" y="734"/>
                </a:lnTo>
                <a:lnTo>
                  <a:pt x="639" y="721"/>
                </a:lnTo>
                <a:lnTo>
                  <a:pt x="652" y="702"/>
                </a:lnTo>
                <a:lnTo>
                  <a:pt x="666" y="687"/>
                </a:lnTo>
                <a:lnTo>
                  <a:pt x="683" y="674"/>
                </a:lnTo>
                <a:lnTo>
                  <a:pt x="701" y="665"/>
                </a:lnTo>
                <a:lnTo>
                  <a:pt x="703" y="664"/>
                </a:lnTo>
                <a:lnTo>
                  <a:pt x="710" y="660"/>
                </a:lnTo>
                <a:lnTo>
                  <a:pt x="722" y="653"/>
                </a:lnTo>
                <a:lnTo>
                  <a:pt x="738" y="644"/>
                </a:lnTo>
                <a:lnTo>
                  <a:pt x="758" y="635"/>
                </a:lnTo>
                <a:lnTo>
                  <a:pt x="779" y="622"/>
                </a:lnTo>
                <a:lnTo>
                  <a:pt x="804" y="609"/>
                </a:lnTo>
                <a:lnTo>
                  <a:pt x="831" y="594"/>
                </a:lnTo>
                <a:lnTo>
                  <a:pt x="860" y="579"/>
                </a:lnTo>
                <a:lnTo>
                  <a:pt x="890" y="564"/>
                </a:lnTo>
                <a:lnTo>
                  <a:pt x="922" y="547"/>
                </a:lnTo>
                <a:lnTo>
                  <a:pt x="953" y="531"/>
                </a:lnTo>
                <a:lnTo>
                  <a:pt x="984" y="516"/>
                </a:lnTo>
                <a:lnTo>
                  <a:pt x="1014" y="500"/>
                </a:lnTo>
                <a:lnTo>
                  <a:pt x="1044" y="486"/>
                </a:lnTo>
                <a:lnTo>
                  <a:pt x="1072" y="472"/>
                </a:lnTo>
                <a:lnTo>
                  <a:pt x="1098" y="461"/>
                </a:lnTo>
                <a:lnTo>
                  <a:pt x="1122" y="449"/>
                </a:lnTo>
                <a:lnTo>
                  <a:pt x="1143" y="441"/>
                </a:lnTo>
                <a:lnTo>
                  <a:pt x="1161" y="435"/>
                </a:lnTo>
                <a:lnTo>
                  <a:pt x="1175" y="429"/>
                </a:lnTo>
                <a:lnTo>
                  <a:pt x="1185" y="428"/>
                </a:lnTo>
                <a:close/>
                <a:moveTo>
                  <a:pt x="1760" y="0"/>
                </a:moveTo>
                <a:lnTo>
                  <a:pt x="1798" y="5"/>
                </a:lnTo>
                <a:lnTo>
                  <a:pt x="1833" y="15"/>
                </a:lnTo>
                <a:lnTo>
                  <a:pt x="1866" y="30"/>
                </a:lnTo>
                <a:lnTo>
                  <a:pt x="1897" y="49"/>
                </a:lnTo>
                <a:lnTo>
                  <a:pt x="1926" y="73"/>
                </a:lnTo>
                <a:lnTo>
                  <a:pt x="1951" y="100"/>
                </a:lnTo>
                <a:lnTo>
                  <a:pt x="1973" y="129"/>
                </a:lnTo>
                <a:lnTo>
                  <a:pt x="1990" y="163"/>
                </a:lnTo>
                <a:lnTo>
                  <a:pt x="2002" y="198"/>
                </a:lnTo>
                <a:lnTo>
                  <a:pt x="2008" y="235"/>
                </a:lnTo>
                <a:lnTo>
                  <a:pt x="2009" y="274"/>
                </a:lnTo>
                <a:lnTo>
                  <a:pt x="2004" y="312"/>
                </a:lnTo>
                <a:lnTo>
                  <a:pt x="1995" y="348"/>
                </a:lnTo>
                <a:lnTo>
                  <a:pt x="1979" y="381"/>
                </a:lnTo>
                <a:lnTo>
                  <a:pt x="1960" y="413"/>
                </a:lnTo>
                <a:lnTo>
                  <a:pt x="1937" y="441"/>
                </a:lnTo>
                <a:lnTo>
                  <a:pt x="1910" y="466"/>
                </a:lnTo>
                <a:lnTo>
                  <a:pt x="1880" y="487"/>
                </a:lnTo>
                <a:lnTo>
                  <a:pt x="1847" y="502"/>
                </a:lnTo>
                <a:lnTo>
                  <a:pt x="1812" y="515"/>
                </a:lnTo>
                <a:lnTo>
                  <a:pt x="1776" y="521"/>
                </a:lnTo>
                <a:lnTo>
                  <a:pt x="1736" y="522"/>
                </a:lnTo>
                <a:lnTo>
                  <a:pt x="1699" y="518"/>
                </a:lnTo>
                <a:lnTo>
                  <a:pt x="1663" y="509"/>
                </a:lnTo>
                <a:lnTo>
                  <a:pt x="1629" y="494"/>
                </a:lnTo>
                <a:lnTo>
                  <a:pt x="1598" y="475"/>
                </a:lnTo>
                <a:lnTo>
                  <a:pt x="1570" y="452"/>
                </a:lnTo>
                <a:lnTo>
                  <a:pt x="1545" y="425"/>
                </a:lnTo>
                <a:lnTo>
                  <a:pt x="1525" y="395"/>
                </a:lnTo>
                <a:lnTo>
                  <a:pt x="1509" y="362"/>
                </a:lnTo>
                <a:lnTo>
                  <a:pt x="1497" y="326"/>
                </a:lnTo>
                <a:lnTo>
                  <a:pt x="1490" y="287"/>
                </a:lnTo>
                <a:lnTo>
                  <a:pt x="1489" y="249"/>
                </a:lnTo>
                <a:lnTo>
                  <a:pt x="1493" y="213"/>
                </a:lnTo>
                <a:lnTo>
                  <a:pt x="1503" y="177"/>
                </a:lnTo>
                <a:lnTo>
                  <a:pt x="1517" y="144"/>
                </a:lnTo>
                <a:lnTo>
                  <a:pt x="1536" y="113"/>
                </a:lnTo>
                <a:lnTo>
                  <a:pt x="1559" y="84"/>
                </a:lnTo>
                <a:lnTo>
                  <a:pt x="1585" y="59"/>
                </a:lnTo>
                <a:lnTo>
                  <a:pt x="1615" y="37"/>
                </a:lnTo>
                <a:lnTo>
                  <a:pt x="1648" y="20"/>
                </a:lnTo>
                <a:lnTo>
                  <a:pt x="1684" y="7"/>
                </a:lnTo>
                <a:lnTo>
                  <a:pt x="1723" y="1"/>
                </a:lnTo>
                <a:lnTo>
                  <a:pt x="17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48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96D6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924413" y="1906095"/>
            <a:ext cx="144991" cy="90309"/>
          </a:xfrm>
          <a:custGeom>
            <a:avLst/>
            <a:gdLst>
              <a:gd name="T0" fmla="*/ 979 w 1050"/>
              <a:gd name="T1" fmla="*/ 0 h 653"/>
              <a:gd name="T2" fmla="*/ 995 w 1050"/>
              <a:gd name="T3" fmla="*/ 2 h 653"/>
              <a:gd name="T4" fmla="*/ 1010 w 1050"/>
              <a:gd name="T5" fmla="*/ 10 h 653"/>
              <a:gd name="T6" fmla="*/ 1023 w 1050"/>
              <a:gd name="T7" fmla="*/ 23 h 653"/>
              <a:gd name="T8" fmla="*/ 1034 w 1050"/>
              <a:gd name="T9" fmla="*/ 39 h 653"/>
              <a:gd name="T10" fmla="*/ 1043 w 1050"/>
              <a:gd name="T11" fmla="*/ 60 h 653"/>
              <a:gd name="T12" fmla="*/ 1048 w 1050"/>
              <a:gd name="T13" fmla="*/ 80 h 653"/>
              <a:gd name="T14" fmla="*/ 1050 w 1050"/>
              <a:gd name="T15" fmla="*/ 99 h 653"/>
              <a:gd name="T16" fmla="*/ 1049 w 1050"/>
              <a:gd name="T17" fmla="*/ 118 h 653"/>
              <a:gd name="T18" fmla="*/ 1045 w 1050"/>
              <a:gd name="T19" fmla="*/ 134 h 653"/>
              <a:gd name="T20" fmla="*/ 1039 w 1050"/>
              <a:gd name="T21" fmla="*/ 148 h 653"/>
              <a:gd name="T22" fmla="*/ 1030 w 1050"/>
              <a:gd name="T23" fmla="*/ 160 h 653"/>
              <a:gd name="T24" fmla="*/ 1019 w 1050"/>
              <a:gd name="T25" fmla="*/ 168 h 653"/>
              <a:gd name="T26" fmla="*/ 84 w 1050"/>
              <a:gd name="T27" fmla="*/ 650 h 653"/>
              <a:gd name="T28" fmla="*/ 69 w 1050"/>
              <a:gd name="T29" fmla="*/ 653 h 653"/>
              <a:gd name="T30" fmla="*/ 55 w 1050"/>
              <a:gd name="T31" fmla="*/ 652 h 653"/>
              <a:gd name="T32" fmla="*/ 40 w 1050"/>
              <a:gd name="T33" fmla="*/ 644 h 653"/>
              <a:gd name="T34" fmla="*/ 27 w 1050"/>
              <a:gd name="T35" fmla="*/ 631 h 653"/>
              <a:gd name="T36" fmla="*/ 15 w 1050"/>
              <a:gd name="T37" fmla="*/ 615 h 653"/>
              <a:gd name="T38" fmla="*/ 7 w 1050"/>
              <a:gd name="T39" fmla="*/ 594 h 653"/>
              <a:gd name="T40" fmla="*/ 2 w 1050"/>
              <a:gd name="T41" fmla="*/ 574 h 653"/>
              <a:gd name="T42" fmla="*/ 0 w 1050"/>
              <a:gd name="T43" fmla="*/ 555 h 653"/>
              <a:gd name="T44" fmla="*/ 1 w 1050"/>
              <a:gd name="T45" fmla="*/ 536 h 653"/>
              <a:gd name="T46" fmla="*/ 5 w 1050"/>
              <a:gd name="T47" fmla="*/ 520 h 653"/>
              <a:gd name="T48" fmla="*/ 11 w 1050"/>
              <a:gd name="T49" fmla="*/ 505 h 653"/>
              <a:gd name="T50" fmla="*/ 19 w 1050"/>
              <a:gd name="T51" fmla="*/ 494 h 653"/>
              <a:gd name="T52" fmla="*/ 30 w 1050"/>
              <a:gd name="T53" fmla="*/ 485 h 653"/>
              <a:gd name="T54" fmla="*/ 966 w 1050"/>
              <a:gd name="T55" fmla="*/ 4 h 653"/>
              <a:gd name="T56" fmla="*/ 979 w 1050"/>
              <a:gd name="T57" fmla="*/ 0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50" h="653">
                <a:moveTo>
                  <a:pt x="979" y="0"/>
                </a:moveTo>
                <a:lnTo>
                  <a:pt x="995" y="2"/>
                </a:lnTo>
                <a:lnTo>
                  <a:pt x="1010" y="10"/>
                </a:lnTo>
                <a:lnTo>
                  <a:pt x="1023" y="23"/>
                </a:lnTo>
                <a:lnTo>
                  <a:pt x="1034" y="39"/>
                </a:lnTo>
                <a:lnTo>
                  <a:pt x="1043" y="60"/>
                </a:lnTo>
                <a:lnTo>
                  <a:pt x="1048" y="80"/>
                </a:lnTo>
                <a:lnTo>
                  <a:pt x="1050" y="99"/>
                </a:lnTo>
                <a:lnTo>
                  <a:pt x="1049" y="118"/>
                </a:lnTo>
                <a:lnTo>
                  <a:pt x="1045" y="134"/>
                </a:lnTo>
                <a:lnTo>
                  <a:pt x="1039" y="148"/>
                </a:lnTo>
                <a:lnTo>
                  <a:pt x="1030" y="160"/>
                </a:lnTo>
                <a:lnTo>
                  <a:pt x="1019" y="168"/>
                </a:lnTo>
                <a:lnTo>
                  <a:pt x="84" y="650"/>
                </a:lnTo>
                <a:lnTo>
                  <a:pt x="69" y="653"/>
                </a:lnTo>
                <a:lnTo>
                  <a:pt x="55" y="652"/>
                </a:lnTo>
                <a:lnTo>
                  <a:pt x="40" y="644"/>
                </a:lnTo>
                <a:lnTo>
                  <a:pt x="27" y="631"/>
                </a:lnTo>
                <a:lnTo>
                  <a:pt x="15" y="615"/>
                </a:lnTo>
                <a:lnTo>
                  <a:pt x="7" y="594"/>
                </a:lnTo>
                <a:lnTo>
                  <a:pt x="2" y="574"/>
                </a:lnTo>
                <a:lnTo>
                  <a:pt x="0" y="555"/>
                </a:lnTo>
                <a:lnTo>
                  <a:pt x="1" y="536"/>
                </a:lnTo>
                <a:lnTo>
                  <a:pt x="5" y="520"/>
                </a:lnTo>
                <a:lnTo>
                  <a:pt x="11" y="505"/>
                </a:lnTo>
                <a:lnTo>
                  <a:pt x="19" y="494"/>
                </a:lnTo>
                <a:lnTo>
                  <a:pt x="30" y="485"/>
                </a:lnTo>
                <a:lnTo>
                  <a:pt x="966" y="4"/>
                </a:lnTo>
                <a:lnTo>
                  <a:pt x="9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48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96D6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0744" y="166462"/>
            <a:ext cx="8345488" cy="731837"/>
          </a:xfrm>
        </p:spPr>
        <p:txBody>
          <a:bodyPr/>
          <a:lstStyle/>
          <a:p>
            <a:r>
              <a:rPr lang="en-GB" dirty="0" smtClean="0"/>
              <a:t>NFV Services Portfolio Framework</a:t>
            </a:r>
            <a:endParaRPr lang="en-GB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0744" y="2488573"/>
            <a:ext cx="8345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0744" y="3526256"/>
            <a:ext cx="8345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0744" y="3762686"/>
            <a:ext cx="1212980" cy="584775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defTabSz="457200"/>
            <a:r>
              <a:rPr lang="en-GB" sz="1600" dirty="0">
                <a:solidFill>
                  <a:srgbClr val="4D4D4C"/>
                </a:solidFill>
                <a:ea typeface="ＭＳ Ｐゴシック" pitchFamily="34" charset="-128"/>
                <a:cs typeface="+mn-cs"/>
              </a:rPr>
              <a:t>Base Portfolio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368" y="2667179"/>
            <a:ext cx="984893" cy="830997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defTabSz="457200"/>
            <a:r>
              <a:rPr lang="en-GB" sz="1600" dirty="0">
                <a:solidFill>
                  <a:srgbClr val="4D4D4C"/>
                </a:solidFill>
                <a:ea typeface="ＭＳ Ｐゴシック" pitchFamily="34" charset="-128"/>
                <a:cs typeface="+mn-cs"/>
              </a:rPr>
              <a:t>Value Add - Today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762" y="1255052"/>
            <a:ext cx="984893" cy="830997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defTabSz="457200"/>
            <a:r>
              <a:rPr lang="en-GB" sz="1600" dirty="0">
                <a:solidFill>
                  <a:srgbClr val="4D4D4C"/>
                </a:solidFill>
                <a:ea typeface="ＭＳ Ｐゴシック" pitchFamily="34" charset="-128"/>
                <a:cs typeface="+mn-cs"/>
              </a:rPr>
              <a:t>Value Add - Future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4220" y="4501952"/>
            <a:ext cx="1558212" cy="3692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368" tIns="45684" rIns="91368" bIns="45684" rtlCol="0">
            <a:spAutoFit/>
          </a:bodyPr>
          <a:lstStyle/>
          <a:p>
            <a:pPr algn="ctr" defTabSz="457200"/>
            <a:r>
              <a:rPr lang="en-GB" dirty="0" smtClean="0">
                <a:solidFill>
                  <a:srgbClr val="4D4D4C"/>
                </a:solidFill>
                <a:latin typeface="Arial"/>
              </a:rPr>
              <a:t>Advise</a:t>
            </a:r>
            <a:endParaRPr lang="en-GB" dirty="0">
              <a:solidFill>
                <a:srgbClr val="4D4D4C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2207" y="4501952"/>
            <a:ext cx="1558212" cy="3692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368" tIns="45684" rIns="91368" bIns="45684" rtlCol="0">
            <a:spAutoFit/>
          </a:bodyPr>
          <a:lstStyle/>
          <a:p>
            <a:pPr algn="ctr" defTabSz="457200"/>
            <a:r>
              <a:rPr lang="en-GB" dirty="0" smtClean="0">
                <a:solidFill>
                  <a:srgbClr val="4D4D4C"/>
                </a:solidFill>
                <a:latin typeface="Arial"/>
              </a:rPr>
              <a:t>Implement</a:t>
            </a:r>
            <a:endParaRPr lang="en-GB" dirty="0">
              <a:solidFill>
                <a:srgbClr val="4D4D4C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0192" y="4501952"/>
            <a:ext cx="1558212" cy="3692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368" tIns="45684" rIns="91368" bIns="45684" rtlCol="0">
            <a:spAutoFit/>
          </a:bodyPr>
          <a:lstStyle/>
          <a:p>
            <a:pPr algn="ctr" defTabSz="457200"/>
            <a:r>
              <a:rPr lang="en-GB" dirty="0" smtClean="0">
                <a:solidFill>
                  <a:srgbClr val="4D4D4C"/>
                </a:solidFill>
                <a:latin typeface="Arial"/>
              </a:rPr>
              <a:t>Optimize</a:t>
            </a:r>
            <a:endParaRPr lang="en-GB" dirty="0">
              <a:solidFill>
                <a:srgbClr val="4D4D4C"/>
              </a:solidFill>
              <a:latin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44189" y="1216251"/>
            <a:ext cx="269159" cy="21790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7200"/>
            <a:r>
              <a:rPr lang="en-GB" dirty="0" smtClean="0">
                <a:solidFill>
                  <a:srgbClr val="FFFFFF"/>
                </a:solidFill>
                <a:latin typeface="Arial"/>
              </a:rPr>
              <a:t>MANAGED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518" y="1073168"/>
            <a:ext cx="301362" cy="371060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7200"/>
            <a:r>
              <a:rPr lang="en-GB" dirty="0" smtClean="0">
                <a:solidFill>
                  <a:srgbClr val="FFFFFF"/>
                </a:solidFill>
                <a:latin typeface="Arial"/>
              </a:rPr>
              <a:t>TRADITIONAL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997605" y="843101"/>
            <a:ext cx="1065571" cy="1926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7200"/>
            <a:r>
              <a:rPr lang="en-GB" sz="1200" dirty="0">
                <a:solidFill>
                  <a:srgbClr val="FFFFFF"/>
                </a:solidFill>
                <a:latin typeface="Arial"/>
              </a:rPr>
              <a:t>Today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997605" y="592216"/>
            <a:ext cx="1065571" cy="1926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7200"/>
            <a:r>
              <a:rPr lang="en-GB" sz="1200" dirty="0">
                <a:solidFill>
                  <a:srgbClr val="FFFFFF"/>
                </a:solidFill>
                <a:latin typeface="Arial"/>
              </a:rPr>
              <a:t>Today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79960" y="331241"/>
            <a:ext cx="1065571" cy="1926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68" tIns="45684" rIns="91368" bIns="45684" rtlCol="0" anchor="ctr"/>
          <a:lstStyle/>
          <a:p>
            <a:pPr algn="ctr" defTabSz="457200"/>
            <a:r>
              <a:rPr lang="en-GB" sz="1200" dirty="0">
                <a:solidFill>
                  <a:srgbClr val="4D4D4C"/>
                </a:solidFill>
                <a:latin typeface="Arial"/>
              </a:rPr>
              <a:t>Future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10366" y="2557187"/>
            <a:ext cx="7425087" cy="826081"/>
            <a:chOff x="1310366" y="2557180"/>
            <a:chExt cx="7425087" cy="826081"/>
          </a:xfrm>
        </p:grpSpPr>
        <p:sp>
          <p:nvSpPr>
            <p:cNvPr id="16" name="Rounded Rectangle 15"/>
            <p:cNvSpPr/>
            <p:nvPr/>
          </p:nvSpPr>
          <p:spPr>
            <a:xfrm>
              <a:off x="6622622" y="2573218"/>
              <a:ext cx="1048084" cy="78941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Acceleration Adoption Services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678289" y="2573218"/>
              <a:ext cx="1057164" cy="78941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 smtClean="0">
                  <a:solidFill>
                    <a:srgbClr val="FFFFFF"/>
                  </a:solidFill>
                  <a:latin typeface="Arial"/>
                </a:rPr>
                <a:t>Custom Optimization </a:t>
              </a:r>
              <a:endParaRPr lang="en-GB" sz="11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242615" y="2576446"/>
              <a:ext cx="1081119" cy="80681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Program Management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35578" y="2590895"/>
              <a:ext cx="1079463" cy="78941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Performance &amp; Validation Testing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331315" y="2573218"/>
              <a:ext cx="1222920" cy="78941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 smtClean="0">
                  <a:solidFill>
                    <a:srgbClr val="FFFFFF"/>
                  </a:solidFill>
                  <a:latin typeface="Arial"/>
                </a:rPr>
                <a:t>SP </a:t>
              </a: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Operations Transformation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561816" y="2573218"/>
              <a:ext cx="966181" cy="80681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OSS Integration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10366" y="2557180"/>
              <a:ext cx="924668" cy="80681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Strategy Workshop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02231" y="989084"/>
            <a:ext cx="6052768" cy="1471427"/>
            <a:chOff x="1302231" y="989066"/>
            <a:chExt cx="6052768" cy="1471427"/>
          </a:xfrm>
        </p:grpSpPr>
        <p:sp>
          <p:nvSpPr>
            <p:cNvPr id="19" name="Rounded Rectangle 18"/>
            <p:cNvSpPr/>
            <p:nvPr/>
          </p:nvSpPr>
          <p:spPr>
            <a:xfrm>
              <a:off x="6377754" y="1772537"/>
              <a:ext cx="977245" cy="6811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Agile Sprint</a:t>
              </a:r>
            </a:p>
            <a:p>
              <a:pPr algn="ctr" defTabSz="457200"/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S/W Dev</a:t>
              </a:r>
            </a:p>
            <a:p>
              <a:pPr algn="ctr" defTabSz="457200"/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(Day 2+SoW)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08101" y="1772537"/>
              <a:ext cx="1140390" cy="6811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Solution Integration &amp; Customization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906903" y="1772537"/>
              <a:ext cx="1071934" cy="6811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VNF Certification/ On-boarding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05705" y="1772537"/>
              <a:ext cx="1071934" cy="6811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Solution Upgrade Adoption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447786" y="989066"/>
              <a:ext cx="1071934" cy="6811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End Customer Experience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316734" y="1008753"/>
              <a:ext cx="1071934" cy="6811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End to End Strategy Workshop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497386" y="1003183"/>
              <a:ext cx="1870344" cy="6627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End to End Service Delivery Architecture </a:t>
              </a:r>
              <a:r>
                <a:rPr lang="en-GB" sz="1100" dirty="0" err="1">
                  <a:solidFill>
                    <a:srgbClr val="4D4D4C"/>
                  </a:solidFill>
                  <a:latin typeface="Arial"/>
                </a:rPr>
                <a:t>incl</a:t>
              </a:r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 Service Virtualization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02231" y="1772537"/>
              <a:ext cx="1274210" cy="68795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GB" sz="1100" dirty="0">
                  <a:solidFill>
                    <a:srgbClr val="4D4D4C"/>
                  </a:solidFill>
                  <a:latin typeface="Arial"/>
                </a:rPr>
                <a:t>NFV Program Management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44942" y="3574622"/>
            <a:ext cx="5203468" cy="703714"/>
            <a:chOff x="4049666" y="3574604"/>
            <a:chExt cx="5203468" cy="703714"/>
          </a:xfrm>
        </p:grpSpPr>
        <p:sp>
          <p:nvSpPr>
            <p:cNvPr id="17" name="Rounded Rectangle 16"/>
            <p:cNvSpPr/>
            <p:nvPr/>
          </p:nvSpPr>
          <p:spPr>
            <a:xfrm>
              <a:off x="7627458" y="3574604"/>
              <a:ext cx="1625676" cy="68113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dirty="0" smtClean="0">
                  <a:solidFill>
                    <a:srgbClr val="FFFFFF"/>
                  </a:solidFill>
                  <a:latin typeface="Arial"/>
                </a:rPr>
                <a:t>Optimization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49666" y="3597183"/>
              <a:ext cx="1625676" cy="68113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dirty="0" smtClean="0">
                  <a:solidFill>
                    <a:srgbClr val="FFFFFF"/>
                  </a:solidFill>
                  <a:latin typeface="Arial"/>
                </a:rPr>
                <a:t>Quick Starts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484264" y="1772537"/>
            <a:ext cx="1164142" cy="656178"/>
          </a:xfrm>
          <a:prstGeom prst="round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7200"/>
            <a:r>
              <a:rPr lang="en-GB" sz="1200" dirty="0">
                <a:solidFill>
                  <a:srgbClr val="FFFFFF"/>
                </a:solidFill>
                <a:latin typeface="Arial"/>
              </a:rPr>
              <a:t>Service Topology Variations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622734" y="993860"/>
            <a:ext cx="1129267" cy="676351"/>
          </a:xfrm>
          <a:prstGeom prst="round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7200"/>
            <a:r>
              <a:rPr lang="en-GB" sz="1200" dirty="0">
                <a:solidFill>
                  <a:srgbClr val="FFFFFF"/>
                </a:solidFill>
                <a:latin typeface="Arial"/>
              </a:rPr>
              <a:t>P2V Migrations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819600" y="3597436"/>
            <a:ext cx="1625676" cy="681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 smtClean="0">
                <a:solidFill>
                  <a:srgbClr val="FFFFFF"/>
                </a:solidFill>
                <a:latin typeface="Arial"/>
              </a:rPr>
              <a:t>Design &amp; Deployment</a:t>
            </a:r>
          </a:p>
        </p:txBody>
      </p:sp>
    </p:spTree>
    <p:extLst>
      <p:ext uri="{BB962C8B-B14F-4D97-AF65-F5344CB8AC3E}">
        <p14:creationId xmlns:p14="http://schemas.microsoft.com/office/powerpoint/2010/main" val="6033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8" grpId="0" animBg="1"/>
      <p:bldP spid="38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72" y="2137272"/>
            <a:ext cx="73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Cisco’s </a:t>
            </a:r>
            <a:r>
              <a:rPr lang="en-US" sz="2800" dirty="0" err="1"/>
              <a:t>NFVi</a:t>
            </a:r>
            <a:r>
              <a:rPr lang="en-US" sz="2800" dirty="0"/>
              <a:t> </a:t>
            </a:r>
            <a:r>
              <a:rPr lang="en-US" sz="2800" dirty="0" smtClean="0"/>
              <a:t>Third Party Assessments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5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7766" y="1255924"/>
            <a:ext cx="81442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Why Network Function Virtualization (NFV)?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What is NFV Infrastructure (</a:t>
            </a:r>
            <a:r>
              <a:rPr lang="en-US" sz="2400" dirty="0" err="1"/>
              <a:t>NFVi</a:t>
            </a:r>
            <a:r>
              <a:rPr lang="en-US" sz="2400" dirty="0" smtClean="0"/>
              <a:t>)?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Cisco’s </a:t>
            </a:r>
            <a:r>
              <a:rPr lang="en-US" sz="2400" dirty="0" err="1" smtClean="0"/>
              <a:t>NFVi</a:t>
            </a:r>
            <a:r>
              <a:rPr lang="en-US" sz="2400" dirty="0" smtClean="0"/>
              <a:t> Strategy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Cisco’s </a:t>
            </a:r>
            <a:r>
              <a:rPr lang="en-US" sz="2400" dirty="0" err="1"/>
              <a:t>NFVi</a:t>
            </a:r>
            <a:r>
              <a:rPr lang="en-US" sz="2400" dirty="0"/>
              <a:t> </a:t>
            </a:r>
            <a:r>
              <a:rPr lang="en-US" sz="2400" dirty="0" smtClean="0"/>
              <a:t>Services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Cisco’s </a:t>
            </a:r>
            <a:r>
              <a:rPr lang="en-US" sz="2400" dirty="0" err="1"/>
              <a:t>NFVi</a:t>
            </a:r>
            <a:r>
              <a:rPr lang="en-US" sz="2400" dirty="0"/>
              <a:t> Third Party </a:t>
            </a:r>
            <a:r>
              <a:rPr lang="en-US" sz="2400" dirty="0" smtClean="0"/>
              <a:t>Assessments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Cisco’s </a:t>
            </a:r>
            <a:r>
              <a:rPr lang="en-US" sz="2400" dirty="0" err="1"/>
              <a:t>NFVi</a:t>
            </a:r>
            <a:r>
              <a:rPr lang="en-US" sz="2400" dirty="0"/>
              <a:t> </a:t>
            </a:r>
            <a:r>
              <a:rPr lang="en-US" sz="2400" dirty="0" smtClean="0"/>
              <a:t>Benefits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References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02888" y="1142234"/>
            <a:ext cx="6367547" cy="554761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402888" y="1760072"/>
            <a:ext cx="6367547" cy="554761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2402888" y="2377910"/>
            <a:ext cx="6367547" cy="554761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637839" cy="731837"/>
          </a:xfrm>
        </p:spPr>
        <p:txBody>
          <a:bodyPr anchor="t"/>
          <a:lstStyle/>
          <a:p>
            <a:r>
              <a:rPr lang="en-US" sz="2800" dirty="0" smtClean="0"/>
              <a:t>Tested Solution…</a:t>
            </a:r>
            <a:br>
              <a:rPr lang="en-US" sz="2800" dirty="0" smtClean="0"/>
            </a:br>
            <a:r>
              <a:rPr lang="en-US" sz="2400" dirty="0" smtClean="0"/>
              <a:t>EANTC Validating Cisco’s NFV Infrastructure Solution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8830" y="1866857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en-US" b="1" dirty="0" smtClean="0">
                <a:solidFill>
                  <a:schemeClr val="accent6"/>
                </a:solidFill>
              </a:rPr>
              <a:t>Phase 2: </a:t>
            </a:r>
            <a:r>
              <a:rPr lang="en-US" dirty="0" smtClean="0"/>
              <a:t>NFV Infrastructure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8830" y="2474478"/>
            <a:ext cx="454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Phase 3: </a:t>
            </a:r>
            <a:r>
              <a:rPr lang="en-US" dirty="0" smtClean="0"/>
              <a:t>NFV Multi Vendor Interoperability</a:t>
            </a:r>
            <a:endParaRPr lang="en-US" dirty="0"/>
          </a:p>
        </p:txBody>
      </p:sp>
      <p:pic>
        <p:nvPicPr>
          <p:cNvPr id="3" name="Picture 2" descr="https://sp.yimg.com/ib/th?id=HN.608003744197773123&amp;pid=15.1&amp;P=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8" y="1848964"/>
            <a:ext cx="535538" cy="3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38" y="1333239"/>
            <a:ext cx="1169279" cy="187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8830" y="1251000"/>
            <a:ext cx="3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Phase 1: </a:t>
            </a:r>
            <a:r>
              <a:rPr lang="en-US" dirty="0" smtClean="0"/>
              <a:t>NFV Solution Agility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58" y="2424918"/>
            <a:ext cx="469638" cy="4664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3566" y="3044284"/>
            <a:ext cx="8396869" cy="1485812"/>
          </a:xfrm>
          <a:prstGeom prst="rect">
            <a:avLst/>
          </a:pr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3129792"/>
            <a:ext cx="52633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Carrier Grade High Availability, HW and SW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NFV Ready High </a:t>
            </a:r>
            <a:r>
              <a:rPr lang="en-US" dirty="0" smtClean="0">
                <a:solidFill>
                  <a:schemeClr val="bg1"/>
                </a:solidFill>
              </a:rPr>
              <a:t>Performance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Simple Operation with Single Pane of Glass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804004" y="3101154"/>
            <a:ext cx="4672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✔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804004" y="3502597"/>
            <a:ext cx="4672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✔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804004" y="3926343"/>
            <a:ext cx="4672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✔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426184" y="981308"/>
            <a:ext cx="4097709" cy="1290694"/>
          </a:xfrm>
          <a:prstGeom prst="rect">
            <a:avLst/>
          </a:pr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6184" y="2355755"/>
            <a:ext cx="4097709" cy="1290694"/>
          </a:xfrm>
          <a:prstGeom prst="rect">
            <a:avLst/>
          </a:prstGeom>
          <a:gradFill>
            <a:gsLst>
              <a:gs pos="0">
                <a:srgbClr val="0F688A"/>
              </a:gs>
              <a:gs pos="50000">
                <a:srgbClr val="2595C3"/>
              </a:gs>
              <a:gs pos="100000">
                <a:srgbClr val="31C0F7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62" fontAlgn="auto">
              <a:lnSpc>
                <a:spcPct val="90000"/>
              </a:lnSpc>
              <a:spcAft>
                <a:spcPts val="0"/>
              </a:spcAft>
            </a:pPr>
            <a:endParaRPr lang="en-US" sz="1400" dirty="0"/>
          </a:p>
        </p:txBody>
      </p:sp>
      <p:sp>
        <p:nvSpPr>
          <p:cNvPr id="108" name="Rectangle 107"/>
          <p:cNvSpPr/>
          <p:nvPr/>
        </p:nvSpPr>
        <p:spPr>
          <a:xfrm>
            <a:off x="4620107" y="981308"/>
            <a:ext cx="4097709" cy="1290694"/>
          </a:xfrm>
          <a:prstGeom prst="rect">
            <a:avLst/>
          </a:prstGeom>
          <a:gradFill rotWithShape="1">
            <a:gsLst>
              <a:gs pos="0">
                <a:srgbClr val="2B7727"/>
              </a:gs>
              <a:gs pos="43000">
                <a:srgbClr val="2D8D2B"/>
              </a:gs>
              <a:gs pos="100000">
                <a:srgbClr val="57B74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Arial"/>
              <a:ea typeface="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620106" y="2355755"/>
            <a:ext cx="4097710" cy="1290694"/>
          </a:xfrm>
          <a:prstGeom prst="rect">
            <a:avLst/>
          </a:prstGeom>
          <a:gradFill>
            <a:gsLst>
              <a:gs pos="0">
                <a:srgbClr val="272848"/>
              </a:gs>
              <a:gs pos="99000">
                <a:srgbClr val="6466AB"/>
              </a:gs>
            </a:gsLst>
            <a:lin ang="1428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45488" cy="731837"/>
          </a:xfrm>
        </p:spPr>
        <p:txBody>
          <a:bodyPr anchor="t"/>
          <a:lstStyle/>
          <a:p>
            <a:r>
              <a:rPr lang="en-GB" sz="2800" dirty="0"/>
              <a:t>Cisco NFV </a:t>
            </a:r>
            <a:r>
              <a:rPr lang="en-GB" sz="2800" dirty="0" smtClean="0"/>
              <a:t>Infrastructure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2400" dirty="0" smtClean="0"/>
              <a:t>Measured High Performances</a:t>
            </a:r>
            <a:endParaRPr lang="en-US" sz="2400" dirty="0"/>
          </a:p>
        </p:txBody>
      </p:sp>
      <p:pic>
        <p:nvPicPr>
          <p:cNvPr id="104" name="Picture 103" descr="https://sp.yimg.com/ib/th?id=HN.608003744197773123&amp;pid=15.1&amp;P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6" y="3850942"/>
            <a:ext cx="813088" cy="555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367162" y="3778429"/>
            <a:ext cx="5983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“EANTC witnessed a number of Cisco tools complementing </a:t>
            </a:r>
            <a:r>
              <a:rPr lang="en-GB" sz="1400" dirty="0" smtClean="0"/>
              <a:t>OpenStack </a:t>
            </a:r>
            <a:r>
              <a:rPr lang="en-GB" sz="1400" dirty="0"/>
              <a:t>that are designed to improve the consistency of deployment, simplify the high availability options and </a:t>
            </a:r>
            <a:r>
              <a:rPr lang="en-GB" sz="1400" dirty="0" smtClean="0"/>
              <a:t>improve </a:t>
            </a:r>
            <a:r>
              <a:rPr lang="en-GB" sz="1400" dirty="0"/>
              <a:t>operational checks.</a:t>
            </a:r>
            <a:r>
              <a:rPr lang="en-GB" sz="1400" dirty="0" smtClean="0"/>
              <a:t>” </a:t>
            </a:r>
            <a:r>
              <a:rPr lang="en-GB" sz="1400" dirty="0" err="1" smtClean="0"/>
              <a:t>Lightreading</a:t>
            </a:r>
            <a:endParaRPr lang="en-GB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826" y="4062345"/>
            <a:ext cx="1383168" cy="198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518" y="1106530"/>
            <a:ext cx="3541951" cy="958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90500" lvl="1" indent="-190500">
              <a:buNone/>
            </a:pPr>
            <a:r>
              <a:rPr lang="en-GB" dirty="0" smtClean="0">
                <a:solidFill>
                  <a:schemeClr val="bg1"/>
                </a:solidFill>
              </a:rPr>
              <a:t>Real-life Scenarios</a:t>
            </a:r>
            <a:endParaRPr lang="en-GB" dirty="0">
              <a:solidFill>
                <a:schemeClr val="bg1"/>
              </a:solidFill>
            </a:endParaRPr>
          </a:p>
          <a:p>
            <a:pPr marL="190500" lvl="2" indent="-1905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/>
                </a:solidFill>
              </a:rPr>
              <a:t>Feature</a:t>
            </a:r>
            <a:r>
              <a:rPr lang="en-GB" sz="1400" dirty="0">
                <a:solidFill>
                  <a:schemeClr val="bg1"/>
                </a:solidFill>
              </a:rPr>
              <a:t>-rich configuration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930" y="2494725"/>
            <a:ext cx="2714449" cy="958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09550" lvl="1" indent="-209550"/>
            <a:r>
              <a:rPr lang="en-GB" dirty="0">
                <a:solidFill>
                  <a:schemeClr val="bg1"/>
                </a:solidFill>
              </a:rPr>
              <a:t>High Performances</a:t>
            </a:r>
          </a:p>
          <a:p>
            <a:pPr marL="209550" lvl="2" indent="-2095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Up to 100x improvement of performance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2971" y="2497937"/>
            <a:ext cx="2814325" cy="958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09550" lvl="1" indent="-209550">
              <a:buNone/>
            </a:pPr>
            <a:r>
              <a:rPr lang="en-GB" dirty="0" smtClean="0">
                <a:solidFill>
                  <a:schemeClr val="bg1"/>
                </a:solidFill>
              </a:rPr>
              <a:t>Use Cases </a:t>
            </a:r>
            <a:endParaRPr lang="en-GB" dirty="0">
              <a:solidFill>
                <a:schemeClr val="bg1"/>
              </a:solidFill>
            </a:endParaRPr>
          </a:p>
          <a:p>
            <a:pPr marL="209550" lvl="2" indent="-2095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Virtualized applications </a:t>
            </a:r>
            <a:r>
              <a:rPr lang="en-GB" sz="1400" dirty="0" smtClean="0">
                <a:solidFill>
                  <a:schemeClr val="bg1"/>
                </a:solidFill>
              </a:rPr>
              <a:t/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GB" sz="1400" dirty="0" smtClean="0">
                <a:solidFill>
                  <a:schemeClr val="bg1"/>
                </a:solidFill>
              </a:rPr>
              <a:t>for video, Mobility and </a:t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GB" sz="1400" dirty="0" smtClean="0">
                <a:solidFill>
                  <a:schemeClr val="bg1"/>
                </a:solidFill>
              </a:rPr>
              <a:t>managed services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2971" y="1103909"/>
            <a:ext cx="3541951" cy="958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09550" lvl="1" indent="-209550">
              <a:buNone/>
            </a:pPr>
            <a:r>
              <a:rPr lang="en-GB" dirty="0" smtClean="0">
                <a:solidFill>
                  <a:schemeClr val="bg1"/>
                </a:solidFill>
              </a:rPr>
              <a:t>Carrier Grade Operations</a:t>
            </a:r>
            <a:endParaRPr lang="en-GB" dirty="0">
              <a:solidFill>
                <a:schemeClr val="bg1"/>
              </a:solidFill>
            </a:endParaRPr>
          </a:p>
          <a:p>
            <a:pPr marL="209550" lvl="2" indent="-2095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High </a:t>
            </a:r>
            <a:r>
              <a:rPr lang="en-GB" sz="1400" dirty="0" smtClean="0">
                <a:solidFill>
                  <a:schemeClr val="bg1"/>
                </a:solidFill>
              </a:rPr>
              <a:t>availability, easy </a:t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GB" sz="1400" dirty="0" smtClean="0">
                <a:solidFill>
                  <a:schemeClr val="bg1"/>
                </a:solidFill>
              </a:rPr>
              <a:t>provisioning </a:t>
            </a:r>
            <a:r>
              <a:rPr lang="en-GB" sz="1400" dirty="0">
                <a:solidFill>
                  <a:schemeClr val="bg1"/>
                </a:solidFill>
              </a:rPr>
              <a:t>and </a:t>
            </a:r>
            <a:r>
              <a:rPr lang="en-GB" sz="1400" dirty="0" smtClean="0">
                <a:solidFill>
                  <a:schemeClr val="bg1"/>
                </a:solidFill>
              </a:rPr>
              <a:t/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GB" sz="1400" dirty="0" smtClean="0">
                <a:solidFill>
                  <a:schemeClr val="bg1"/>
                </a:solidFill>
              </a:rPr>
              <a:t>service monitoring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273552" y="981308"/>
            <a:ext cx="1250341" cy="1290694"/>
          </a:xfrm>
          <a:prstGeom prst="rect">
            <a:avLst/>
          </a:prstGeom>
          <a:solidFill>
            <a:schemeClr val="bg1">
              <a:alpha val="18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273552" y="2355755"/>
            <a:ext cx="1250341" cy="1290694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62" fontAlgn="auto">
              <a:lnSpc>
                <a:spcPct val="90000"/>
              </a:lnSpc>
              <a:spcAft>
                <a:spcPts val="0"/>
              </a:spcAft>
            </a:pPr>
            <a:endParaRPr lang="en-US" sz="1400" dirty="0"/>
          </a:p>
        </p:txBody>
      </p:sp>
      <p:sp>
        <p:nvSpPr>
          <p:cNvPr id="122" name="Rectangle 121"/>
          <p:cNvSpPr/>
          <p:nvPr/>
        </p:nvSpPr>
        <p:spPr>
          <a:xfrm>
            <a:off x="7467475" y="981308"/>
            <a:ext cx="1250341" cy="1290694"/>
          </a:xfrm>
          <a:prstGeom prst="rect">
            <a:avLst/>
          </a:prstGeom>
          <a:solidFill>
            <a:schemeClr val="bg1">
              <a:alpha val="18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Arial"/>
              <a:ea typeface="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467474" y="2355755"/>
            <a:ext cx="1250341" cy="1290694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endParaRPr lang="en-US" sz="1200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3403669" y="1273664"/>
            <a:ext cx="990106" cy="705982"/>
            <a:chOff x="3490261" y="842244"/>
            <a:chExt cx="640711" cy="456853"/>
          </a:xfrm>
          <a:solidFill>
            <a:schemeClr val="bg1"/>
          </a:solidFill>
        </p:grpSpPr>
        <p:sp>
          <p:nvSpPr>
            <p:cNvPr id="125" name="Rounded Rectangle 36"/>
            <p:cNvSpPr/>
            <p:nvPr/>
          </p:nvSpPr>
          <p:spPr>
            <a:xfrm>
              <a:off x="3512303" y="921154"/>
              <a:ext cx="145546" cy="271436"/>
            </a:xfrm>
            <a:custGeom>
              <a:avLst/>
              <a:gdLst/>
              <a:ahLst/>
              <a:cxnLst/>
              <a:rect l="l" t="t" r="r" b="b"/>
              <a:pathLst>
                <a:path w="839131" h="1564941">
                  <a:moveTo>
                    <a:pt x="123823" y="0"/>
                  </a:moveTo>
                  <a:lnTo>
                    <a:pt x="836479" y="0"/>
                  </a:lnTo>
                  <a:cubicBezTo>
                    <a:pt x="836905" y="50901"/>
                    <a:pt x="837271" y="98506"/>
                    <a:pt x="837584" y="143226"/>
                  </a:cubicBezTo>
                  <a:lnTo>
                    <a:pt x="837698" y="161545"/>
                  </a:lnTo>
                  <a:lnTo>
                    <a:pt x="822895" y="158556"/>
                  </a:lnTo>
                  <a:lnTo>
                    <a:pt x="199290" y="158556"/>
                  </a:lnTo>
                  <a:cubicBezTo>
                    <a:pt x="161074" y="158556"/>
                    <a:pt x="130093" y="189537"/>
                    <a:pt x="130093" y="227753"/>
                  </a:cubicBezTo>
                  <a:lnTo>
                    <a:pt x="130093" y="298908"/>
                  </a:lnTo>
                  <a:cubicBezTo>
                    <a:pt x="130093" y="337124"/>
                    <a:pt x="161074" y="368105"/>
                    <a:pt x="199290" y="368105"/>
                  </a:cubicBezTo>
                  <a:lnTo>
                    <a:pt x="822895" y="368105"/>
                  </a:lnTo>
                  <a:lnTo>
                    <a:pt x="838796" y="364895"/>
                  </a:lnTo>
                  <a:lnTo>
                    <a:pt x="838864" y="380248"/>
                  </a:lnTo>
                  <a:cubicBezTo>
                    <a:pt x="838987" y="415084"/>
                    <a:pt x="839069" y="447863"/>
                    <a:pt x="839116" y="478996"/>
                  </a:cubicBezTo>
                  <a:lnTo>
                    <a:pt x="839131" y="507909"/>
                  </a:lnTo>
                  <a:lnTo>
                    <a:pt x="822895" y="504631"/>
                  </a:lnTo>
                  <a:lnTo>
                    <a:pt x="199290" y="504631"/>
                  </a:lnTo>
                  <a:cubicBezTo>
                    <a:pt x="161074" y="504631"/>
                    <a:pt x="130093" y="535612"/>
                    <a:pt x="130093" y="573828"/>
                  </a:cubicBezTo>
                  <a:lnTo>
                    <a:pt x="130093" y="644983"/>
                  </a:lnTo>
                  <a:cubicBezTo>
                    <a:pt x="130093" y="683199"/>
                    <a:pt x="161074" y="714180"/>
                    <a:pt x="199290" y="714180"/>
                  </a:cubicBezTo>
                  <a:lnTo>
                    <a:pt x="822895" y="714180"/>
                  </a:lnTo>
                  <a:lnTo>
                    <a:pt x="838784" y="710972"/>
                  </a:lnTo>
                  <a:lnTo>
                    <a:pt x="838423" y="800015"/>
                  </a:lnTo>
                  <a:lnTo>
                    <a:pt x="838089" y="860124"/>
                  </a:lnTo>
                  <a:lnTo>
                    <a:pt x="822895" y="857056"/>
                  </a:lnTo>
                  <a:lnTo>
                    <a:pt x="199290" y="857056"/>
                  </a:lnTo>
                  <a:cubicBezTo>
                    <a:pt x="161074" y="857056"/>
                    <a:pt x="130093" y="888037"/>
                    <a:pt x="130093" y="926253"/>
                  </a:cubicBezTo>
                  <a:lnTo>
                    <a:pt x="130093" y="997408"/>
                  </a:lnTo>
                  <a:cubicBezTo>
                    <a:pt x="130093" y="1035624"/>
                    <a:pt x="161074" y="1066605"/>
                    <a:pt x="199290" y="1066605"/>
                  </a:cubicBezTo>
                  <a:lnTo>
                    <a:pt x="822895" y="1066605"/>
                  </a:lnTo>
                  <a:lnTo>
                    <a:pt x="837053" y="1063747"/>
                  </a:lnTo>
                  <a:lnTo>
                    <a:pt x="836834" y="1121542"/>
                  </a:lnTo>
                  <a:cubicBezTo>
                    <a:pt x="836752" y="1146515"/>
                    <a:pt x="836681" y="1172549"/>
                    <a:pt x="836623" y="1199854"/>
                  </a:cubicBezTo>
                  <a:lnTo>
                    <a:pt x="836615" y="1205901"/>
                  </a:lnTo>
                  <a:lnTo>
                    <a:pt x="822895" y="1203131"/>
                  </a:lnTo>
                  <a:lnTo>
                    <a:pt x="199290" y="1203131"/>
                  </a:lnTo>
                  <a:cubicBezTo>
                    <a:pt x="161074" y="1203131"/>
                    <a:pt x="130093" y="1234112"/>
                    <a:pt x="130093" y="1272328"/>
                  </a:cubicBezTo>
                  <a:lnTo>
                    <a:pt x="130093" y="1343483"/>
                  </a:lnTo>
                  <a:cubicBezTo>
                    <a:pt x="130093" y="1381699"/>
                    <a:pt x="161074" y="1412680"/>
                    <a:pt x="199290" y="1412680"/>
                  </a:cubicBezTo>
                  <a:lnTo>
                    <a:pt x="822895" y="1412680"/>
                  </a:lnTo>
                  <a:lnTo>
                    <a:pt x="836488" y="1409936"/>
                  </a:lnTo>
                  <a:lnTo>
                    <a:pt x="836490" y="1427752"/>
                  </a:lnTo>
                  <a:cubicBezTo>
                    <a:pt x="836525" y="1470637"/>
                    <a:pt x="836592" y="1516235"/>
                    <a:pt x="836698" y="1564941"/>
                  </a:cubicBezTo>
                  <a:lnTo>
                    <a:pt x="0" y="1551557"/>
                  </a:lnTo>
                  <a:lnTo>
                    <a:pt x="0" y="123823"/>
                  </a:lnTo>
                  <a:cubicBezTo>
                    <a:pt x="0" y="55437"/>
                    <a:pt x="55437" y="0"/>
                    <a:pt x="12382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3555651" y="959079"/>
              <a:ext cx="16132" cy="161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3555385" y="1018889"/>
              <a:ext cx="16132" cy="161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3555385" y="1080079"/>
              <a:ext cx="16132" cy="161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3555385" y="1140158"/>
              <a:ext cx="16132" cy="161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0" name="Rounded Rectangle 65"/>
            <p:cNvSpPr/>
            <p:nvPr/>
          </p:nvSpPr>
          <p:spPr>
            <a:xfrm>
              <a:off x="3490261" y="1201977"/>
              <a:ext cx="166559" cy="53968"/>
            </a:xfrm>
            <a:custGeom>
              <a:avLst/>
              <a:gdLst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1026958 w 1108075"/>
                <a:gd name="connsiteY2" fmla="*/ 0 h 311150"/>
                <a:gd name="connsiteX3" fmla="*/ 1108075 w 1108075"/>
                <a:gd name="connsiteY3" fmla="*/ 8111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1026958 w 1108075"/>
                <a:gd name="connsiteY2" fmla="*/ 0 h 311150"/>
                <a:gd name="connsiteX3" fmla="*/ 1108075 w 1108075"/>
                <a:gd name="connsiteY3" fmla="*/ 8111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50758 w 1108075"/>
                <a:gd name="connsiteY2" fmla="*/ 0 h 311150"/>
                <a:gd name="connsiteX3" fmla="*/ 1108075 w 1108075"/>
                <a:gd name="connsiteY3" fmla="*/ 8111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50758 w 1108075"/>
                <a:gd name="connsiteY2" fmla="*/ 0 h 311150"/>
                <a:gd name="connsiteX3" fmla="*/ 958850 w 1108075"/>
                <a:gd name="connsiteY3" fmla="*/ 18906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50758 w 1108075"/>
                <a:gd name="connsiteY2" fmla="*/ 0 h 311150"/>
                <a:gd name="connsiteX3" fmla="*/ 958850 w 1108075"/>
                <a:gd name="connsiteY3" fmla="*/ 18906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50758 w 1108075"/>
                <a:gd name="connsiteY2" fmla="*/ 0 h 311150"/>
                <a:gd name="connsiteX3" fmla="*/ 958850 w 1108075"/>
                <a:gd name="connsiteY3" fmla="*/ 18906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63458 w 1108075"/>
                <a:gd name="connsiteY2" fmla="*/ 0 h 311150"/>
                <a:gd name="connsiteX3" fmla="*/ 958850 w 1108075"/>
                <a:gd name="connsiteY3" fmla="*/ 18906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63458 w 1108075"/>
                <a:gd name="connsiteY2" fmla="*/ 0 h 311150"/>
                <a:gd name="connsiteX3" fmla="*/ 958850 w 1108075"/>
                <a:gd name="connsiteY3" fmla="*/ 189067 h 311150"/>
                <a:gd name="connsiteX4" fmla="*/ 1108075 w 1108075"/>
                <a:gd name="connsiteY4" fmla="*/ 230033 h 311150"/>
                <a:gd name="connsiteX5" fmla="*/ 8364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963458"/>
                <a:gd name="connsiteY0" fmla="*/ 81117 h 311150"/>
                <a:gd name="connsiteX1" fmla="*/ 81117 w 963458"/>
                <a:gd name="connsiteY1" fmla="*/ 0 h 311150"/>
                <a:gd name="connsiteX2" fmla="*/ 963458 w 963458"/>
                <a:gd name="connsiteY2" fmla="*/ 0 h 311150"/>
                <a:gd name="connsiteX3" fmla="*/ 958850 w 963458"/>
                <a:gd name="connsiteY3" fmla="*/ 189067 h 311150"/>
                <a:gd name="connsiteX4" fmla="*/ 836458 w 963458"/>
                <a:gd name="connsiteY4" fmla="*/ 311150 h 311150"/>
                <a:gd name="connsiteX5" fmla="*/ 81117 w 963458"/>
                <a:gd name="connsiteY5" fmla="*/ 311150 h 311150"/>
                <a:gd name="connsiteX6" fmla="*/ 0 w 963458"/>
                <a:gd name="connsiteY6" fmla="*/ 230033 h 311150"/>
                <a:gd name="connsiteX7" fmla="*/ 0 w 963458"/>
                <a:gd name="connsiteY7" fmla="*/ 81117 h 311150"/>
                <a:gd name="connsiteX0" fmla="*/ 0 w 963458"/>
                <a:gd name="connsiteY0" fmla="*/ 81117 h 311150"/>
                <a:gd name="connsiteX1" fmla="*/ 81117 w 963458"/>
                <a:gd name="connsiteY1" fmla="*/ 0 h 311150"/>
                <a:gd name="connsiteX2" fmla="*/ 963458 w 963458"/>
                <a:gd name="connsiteY2" fmla="*/ 0 h 311150"/>
                <a:gd name="connsiteX3" fmla="*/ 958850 w 963458"/>
                <a:gd name="connsiteY3" fmla="*/ 189067 h 311150"/>
                <a:gd name="connsiteX4" fmla="*/ 836458 w 963458"/>
                <a:gd name="connsiteY4" fmla="*/ 311150 h 311150"/>
                <a:gd name="connsiteX5" fmla="*/ 81117 w 963458"/>
                <a:gd name="connsiteY5" fmla="*/ 311150 h 311150"/>
                <a:gd name="connsiteX6" fmla="*/ 0 w 963458"/>
                <a:gd name="connsiteY6" fmla="*/ 230033 h 311150"/>
                <a:gd name="connsiteX7" fmla="*/ 0 w 963458"/>
                <a:gd name="connsiteY7" fmla="*/ 81117 h 311150"/>
                <a:gd name="connsiteX0" fmla="*/ 0 w 963458"/>
                <a:gd name="connsiteY0" fmla="*/ 81117 h 311150"/>
                <a:gd name="connsiteX1" fmla="*/ 81117 w 963458"/>
                <a:gd name="connsiteY1" fmla="*/ 0 h 311150"/>
                <a:gd name="connsiteX2" fmla="*/ 963458 w 963458"/>
                <a:gd name="connsiteY2" fmla="*/ 0 h 311150"/>
                <a:gd name="connsiteX3" fmla="*/ 958850 w 963458"/>
                <a:gd name="connsiteY3" fmla="*/ 189067 h 311150"/>
                <a:gd name="connsiteX4" fmla="*/ 836458 w 963458"/>
                <a:gd name="connsiteY4" fmla="*/ 311150 h 311150"/>
                <a:gd name="connsiteX5" fmla="*/ 81117 w 963458"/>
                <a:gd name="connsiteY5" fmla="*/ 311150 h 311150"/>
                <a:gd name="connsiteX6" fmla="*/ 0 w 963458"/>
                <a:gd name="connsiteY6" fmla="*/ 230033 h 311150"/>
                <a:gd name="connsiteX7" fmla="*/ 0 w 963458"/>
                <a:gd name="connsiteY7" fmla="*/ 81117 h 311150"/>
                <a:gd name="connsiteX0" fmla="*/ 0 w 963458"/>
                <a:gd name="connsiteY0" fmla="*/ 81117 h 311150"/>
                <a:gd name="connsiteX1" fmla="*/ 81117 w 963458"/>
                <a:gd name="connsiteY1" fmla="*/ 0 h 311150"/>
                <a:gd name="connsiteX2" fmla="*/ 963458 w 963458"/>
                <a:gd name="connsiteY2" fmla="*/ 0 h 311150"/>
                <a:gd name="connsiteX3" fmla="*/ 958850 w 963458"/>
                <a:gd name="connsiteY3" fmla="*/ 189067 h 311150"/>
                <a:gd name="connsiteX4" fmla="*/ 836458 w 963458"/>
                <a:gd name="connsiteY4" fmla="*/ 311150 h 311150"/>
                <a:gd name="connsiteX5" fmla="*/ 81117 w 963458"/>
                <a:gd name="connsiteY5" fmla="*/ 311150 h 311150"/>
                <a:gd name="connsiteX6" fmla="*/ 0 w 963458"/>
                <a:gd name="connsiteY6" fmla="*/ 230033 h 311150"/>
                <a:gd name="connsiteX7" fmla="*/ 0 w 963458"/>
                <a:gd name="connsiteY7" fmla="*/ 81117 h 311150"/>
                <a:gd name="connsiteX0" fmla="*/ 0 w 960283"/>
                <a:gd name="connsiteY0" fmla="*/ 81117 h 311150"/>
                <a:gd name="connsiteX1" fmla="*/ 81117 w 960283"/>
                <a:gd name="connsiteY1" fmla="*/ 0 h 311150"/>
                <a:gd name="connsiteX2" fmla="*/ 960283 w 960283"/>
                <a:gd name="connsiteY2" fmla="*/ 3175 h 311150"/>
                <a:gd name="connsiteX3" fmla="*/ 958850 w 960283"/>
                <a:gd name="connsiteY3" fmla="*/ 189067 h 311150"/>
                <a:gd name="connsiteX4" fmla="*/ 836458 w 960283"/>
                <a:gd name="connsiteY4" fmla="*/ 311150 h 311150"/>
                <a:gd name="connsiteX5" fmla="*/ 81117 w 960283"/>
                <a:gd name="connsiteY5" fmla="*/ 311150 h 311150"/>
                <a:gd name="connsiteX6" fmla="*/ 0 w 960283"/>
                <a:gd name="connsiteY6" fmla="*/ 230033 h 311150"/>
                <a:gd name="connsiteX7" fmla="*/ 0 w 960283"/>
                <a:gd name="connsiteY7" fmla="*/ 81117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283" h="311150">
                  <a:moveTo>
                    <a:pt x="0" y="81117"/>
                  </a:moveTo>
                  <a:cubicBezTo>
                    <a:pt x="0" y="36317"/>
                    <a:pt x="36317" y="0"/>
                    <a:pt x="81117" y="0"/>
                  </a:cubicBezTo>
                  <a:lnTo>
                    <a:pt x="960283" y="3175"/>
                  </a:lnTo>
                  <a:cubicBezTo>
                    <a:pt x="959805" y="65139"/>
                    <a:pt x="959328" y="127103"/>
                    <a:pt x="958850" y="189067"/>
                  </a:cubicBezTo>
                  <a:cubicBezTo>
                    <a:pt x="902178" y="194836"/>
                    <a:pt x="839155" y="235531"/>
                    <a:pt x="836458" y="311150"/>
                  </a:cubicBezTo>
                  <a:lnTo>
                    <a:pt x="81117" y="311150"/>
                  </a:lnTo>
                  <a:cubicBezTo>
                    <a:pt x="36317" y="311150"/>
                    <a:pt x="0" y="274833"/>
                    <a:pt x="0" y="230033"/>
                  </a:cubicBezTo>
                  <a:lnTo>
                    <a:pt x="0" y="8111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1" name="Rounded Rectangle 3"/>
            <p:cNvSpPr/>
            <p:nvPr/>
          </p:nvSpPr>
          <p:spPr>
            <a:xfrm>
              <a:off x="3645134" y="842244"/>
              <a:ext cx="330999" cy="456853"/>
            </a:xfrm>
            <a:custGeom>
              <a:avLst/>
              <a:gdLst/>
              <a:ahLst/>
              <a:cxnLst/>
              <a:rect l="l" t="t" r="r" b="b"/>
              <a:pathLst>
                <a:path w="1908341" h="2633940">
                  <a:moveTo>
                    <a:pt x="74936" y="2330947"/>
                  </a:moveTo>
                  <a:lnTo>
                    <a:pt x="1833405" y="2330947"/>
                  </a:lnTo>
                  <a:cubicBezTo>
                    <a:pt x="1874791" y="2330947"/>
                    <a:pt x="1908341" y="2364497"/>
                    <a:pt x="1908341" y="2405883"/>
                  </a:cubicBezTo>
                  <a:lnTo>
                    <a:pt x="1908341" y="2559004"/>
                  </a:lnTo>
                  <a:cubicBezTo>
                    <a:pt x="1908341" y="2600390"/>
                    <a:pt x="1874791" y="2633940"/>
                    <a:pt x="1833405" y="2633940"/>
                  </a:cubicBezTo>
                  <a:lnTo>
                    <a:pt x="74936" y="2633940"/>
                  </a:lnTo>
                  <a:cubicBezTo>
                    <a:pt x="33550" y="2633940"/>
                    <a:pt x="0" y="2600390"/>
                    <a:pt x="0" y="2559004"/>
                  </a:cubicBezTo>
                  <a:lnTo>
                    <a:pt x="0" y="2405883"/>
                  </a:lnTo>
                  <a:cubicBezTo>
                    <a:pt x="0" y="2364497"/>
                    <a:pt x="33550" y="2330947"/>
                    <a:pt x="74936" y="2330947"/>
                  </a:cubicBezTo>
                  <a:close/>
                  <a:moveTo>
                    <a:pt x="310626" y="1905729"/>
                  </a:moveTo>
                  <a:cubicBezTo>
                    <a:pt x="280702" y="1905729"/>
                    <a:pt x="256444" y="1929987"/>
                    <a:pt x="256444" y="1959911"/>
                  </a:cubicBezTo>
                  <a:lnTo>
                    <a:pt x="256444" y="2070622"/>
                  </a:lnTo>
                  <a:cubicBezTo>
                    <a:pt x="256444" y="2100546"/>
                    <a:pt x="280702" y="2124804"/>
                    <a:pt x="310626" y="2124804"/>
                  </a:cubicBezTo>
                  <a:lnTo>
                    <a:pt x="1602437" y="2124804"/>
                  </a:lnTo>
                  <a:cubicBezTo>
                    <a:pt x="1632361" y="2124804"/>
                    <a:pt x="1656619" y="2100546"/>
                    <a:pt x="1656619" y="2070622"/>
                  </a:cubicBezTo>
                  <a:lnTo>
                    <a:pt x="1656619" y="1959911"/>
                  </a:lnTo>
                  <a:cubicBezTo>
                    <a:pt x="1656619" y="1929987"/>
                    <a:pt x="1632361" y="1905729"/>
                    <a:pt x="1602437" y="1905729"/>
                  </a:cubicBezTo>
                  <a:close/>
                  <a:moveTo>
                    <a:pt x="310626" y="1559654"/>
                  </a:moveTo>
                  <a:cubicBezTo>
                    <a:pt x="280702" y="1559654"/>
                    <a:pt x="256444" y="1583912"/>
                    <a:pt x="256444" y="1613836"/>
                  </a:cubicBezTo>
                  <a:lnTo>
                    <a:pt x="256444" y="1724547"/>
                  </a:lnTo>
                  <a:cubicBezTo>
                    <a:pt x="256444" y="1754471"/>
                    <a:pt x="280702" y="1778729"/>
                    <a:pt x="310626" y="1778729"/>
                  </a:cubicBezTo>
                  <a:lnTo>
                    <a:pt x="1602437" y="1778729"/>
                  </a:lnTo>
                  <a:cubicBezTo>
                    <a:pt x="1632361" y="1778729"/>
                    <a:pt x="1656619" y="1754471"/>
                    <a:pt x="1656619" y="1724547"/>
                  </a:cubicBezTo>
                  <a:lnTo>
                    <a:pt x="1656619" y="1613836"/>
                  </a:lnTo>
                  <a:cubicBezTo>
                    <a:pt x="1656619" y="1583912"/>
                    <a:pt x="1632361" y="1559654"/>
                    <a:pt x="1602437" y="1559654"/>
                  </a:cubicBezTo>
                  <a:close/>
                  <a:moveTo>
                    <a:pt x="310626" y="1216754"/>
                  </a:moveTo>
                  <a:cubicBezTo>
                    <a:pt x="280702" y="1216754"/>
                    <a:pt x="256444" y="1241012"/>
                    <a:pt x="256444" y="1270936"/>
                  </a:cubicBezTo>
                  <a:lnTo>
                    <a:pt x="256444" y="1381647"/>
                  </a:lnTo>
                  <a:cubicBezTo>
                    <a:pt x="256444" y="1411571"/>
                    <a:pt x="280702" y="1435829"/>
                    <a:pt x="310626" y="1435829"/>
                  </a:cubicBezTo>
                  <a:lnTo>
                    <a:pt x="1602437" y="1435829"/>
                  </a:lnTo>
                  <a:cubicBezTo>
                    <a:pt x="1632361" y="1435829"/>
                    <a:pt x="1656619" y="1411571"/>
                    <a:pt x="1656619" y="1381647"/>
                  </a:cubicBezTo>
                  <a:lnTo>
                    <a:pt x="1656619" y="1270936"/>
                  </a:lnTo>
                  <a:cubicBezTo>
                    <a:pt x="1656619" y="1241012"/>
                    <a:pt x="1632361" y="1216754"/>
                    <a:pt x="1602437" y="1216754"/>
                  </a:cubicBezTo>
                  <a:close/>
                  <a:moveTo>
                    <a:pt x="310626" y="867504"/>
                  </a:moveTo>
                  <a:cubicBezTo>
                    <a:pt x="280702" y="867504"/>
                    <a:pt x="256444" y="891762"/>
                    <a:pt x="256444" y="921686"/>
                  </a:cubicBezTo>
                  <a:lnTo>
                    <a:pt x="256444" y="1032397"/>
                  </a:lnTo>
                  <a:cubicBezTo>
                    <a:pt x="256444" y="1062321"/>
                    <a:pt x="280702" y="1086579"/>
                    <a:pt x="310626" y="1086579"/>
                  </a:cubicBezTo>
                  <a:lnTo>
                    <a:pt x="1602437" y="1086579"/>
                  </a:lnTo>
                  <a:cubicBezTo>
                    <a:pt x="1632361" y="1086579"/>
                    <a:pt x="1656619" y="1062321"/>
                    <a:pt x="1656619" y="1032397"/>
                  </a:cubicBezTo>
                  <a:lnTo>
                    <a:pt x="1656619" y="921686"/>
                  </a:lnTo>
                  <a:cubicBezTo>
                    <a:pt x="1656619" y="891762"/>
                    <a:pt x="1632361" y="867504"/>
                    <a:pt x="1602437" y="867504"/>
                  </a:cubicBezTo>
                  <a:close/>
                  <a:moveTo>
                    <a:pt x="310626" y="518254"/>
                  </a:moveTo>
                  <a:cubicBezTo>
                    <a:pt x="280702" y="518254"/>
                    <a:pt x="256444" y="542512"/>
                    <a:pt x="256444" y="572436"/>
                  </a:cubicBezTo>
                  <a:lnTo>
                    <a:pt x="256444" y="683147"/>
                  </a:lnTo>
                  <a:cubicBezTo>
                    <a:pt x="256444" y="713071"/>
                    <a:pt x="280702" y="737329"/>
                    <a:pt x="310626" y="737329"/>
                  </a:cubicBezTo>
                  <a:lnTo>
                    <a:pt x="1602437" y="737329"/>
                  </a:lnTo>
                  <a:cubicBezTo>
                    <a:pt x="1632361" y="737329"/>
                    <a:pt x="1656619" y="713071"/>
                    <a:pt x="1656619" y="683147"/>
                  </a:cubicBezTo>
                  <a:lnTo>
                    <a:pt x="1656619" y="572436"/>
                  </a:lnTo>
                  <a:cubicBezTo>
                    <a:pt x="1656619" y="542512"/>
                    <a:pt x="1632361" y="518254"/>
                    <a:pt x="1602437" y="518254"/>
                  </a:cubicBezTo>
                  <a:close/>
                  <a:moveTo>
                    <a:pt x="310626" y="165829"/>
                  </a:moveTo>
                  <a:cubicBezTo>
                    <a:pt x="280702" y="165829"/>
                    <a:pt x="256444" y="190087"/>
                    <a:pt x="256444" y="220011"/>
                  </a:cubicBezTo>
                  <a:lnTo>
                    <a:pt x="256444" y="330722"/>
                  </a:lnTo>
                  <a:cubicBezTo>
                    <a:pt x="256444" y="360646"/>
                    <a:pt x="280702" y="384904"/>
                    <a:pt x="310626" y="384904"/>
                  </a:cubicBezTo>
                  <a:lnTo>
                    <a:pt x="1602437" y="384904"/>
                  </a:lnTo>
                  <a:cubicBezTo>
                    <a:pt x="1632361" y="384904"/>
                    <a:pt x="1656619" y="360646"/>
                    <a:pt x="1656619" y="330722"/>
                  </a:cubicBezTo>
                  <a:lnTo>
                    <a:pt x="1656619" y="220011"/>
                  </a:lnTo>
                  <a:cubicBezTo>
                    <a:pt x="1656619" y="190087"/>
                    <a:pt x="1632361" y="165829"/>
                    <a:pt x="1602437" y="165829"/>
                  </a:cubicBezTo>
                  <a:close/>
                  <a:moveTo>
                    <a:pt x="263092" y="0"/>
                  </a:moveTo>
                  <a:lnTo>
                    <a:pt x="1646796" y="0"/>
                  </a:lnTo>
                  <a:cubicBezTo>
                    <a:pt x="1725868" y="0"/>
                    <a:pt x="1789969" y="64101"/>
                    <a:pt x="1789969" y="143173"/>
                  </a:cubicBezTo>
                  <a:cubicBezTo>
                    <a:pt x="1791027" y="851243"/>
                    <a:pt x="1792086" y="1559312"/>
                    <a:pt x="1793144" y="2267382"/>
                  </a:cubicBezTo>
                  <a:lnTo>
                    <a:pt x="123094" y="2264207"/>
                  </a:lnTo>
                  <a:cubicBezTo>
                    <a:pt x="122036" y="1557196"/>
                    <a:pt x="120977" y="850184"/>
                    <a:pt x="119919" y="143173"/>
                  </a:cubicBezTo>
                  <a:cubicBezTo>
                    <a:pt x="119919" y="64101"/>
                    <a:pt x="184020" y="0"/>
                    <a:pt x="26309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3709012" y="880791"/>
              <a:ext cx="17908" cy="1790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09178" y="941250"/>
              <a:ext cx="17908" cy="1790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09178" y="1002735"/>
              <a:ext cx="17908" cy="1790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3709178" y="1062429"/>
              <a:ext cx="17908" cy="1790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3709178" y="1123915"/>
              <a:ext cx="17908" cy="1790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3709178" y="1184206"/>
              <a:ext cx="17908" cy="1790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3847676" y="882749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3896198" y="882918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3872486" y="943377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1" name="Oval 140"/>
            <p:cNvSpPr>
              <a:spLocks noChangeAspect="1"/>
            </p:cNvSpPr>
            <p:nvPr/>
          </p:nvSpPr>
          <p:spPr>
            <a:xfrm>
              <a:off x="3847246" y="1004097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>
              <a:off x="3847246" y="1063791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3895768" y="1063959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3871889" y="1063959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3896365" y="1124251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3872486" y="1124251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3847246" y="1184374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3871889" y="1184542"/>
              <a:ext cx="14736" cy="147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9" name="Oval 71"/>
            <p:cNvSpPr>
              <a:spLocks noChangeAspect="1"/>
            </p:cNvSpPr>
            <p:nvPr/>
          </p:nvSpPr>
          <p:spPr>
            <a:xfrm>
              <a:off x="3848897" y="1124222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0" name="Oval 71"/>
            <p:cNvSpPr>
              <a:spLocks noChangeAspect="1"/>
            </p:cNvSpPr>
            <p:nvPr/>
          </p:nvSpPr>
          <p:spPr>
            <a:xfrm>
              <a:off x="3894800" y="1185145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1" name="Oval 71"/>
            <p:cNvSpPr>
              <a:spLocks noChangeAspect="1"/>
            </p:cNvSpPr>
            <p:nvPr/>
          </p:nvSpPr>
          <p:spPr>
            <a:xfrm>
              <a:off x="3871437" y="1004355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2" name="Oval 71"/>
            <p:cNvSpPr>
              <a:spLocks noChangeAspect="1"/>
            </p:cNvSpPr>
            <p:nvPr/>
          </p:nvSpPr>
          <p:spPr>
            <a:xfrm>
              <a:off x="3894800" y="1004355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3" name="Oval 71"/>
            <p:cNvSpPr>
              <a:spLocks noChangeAspect="1"/>
            </p:cNvSpPr>
            <p:nvPr/>
          </p:nvSpPr>
          <p:spPr>
            <a:xfrm>
              <a:off x="3894800" y="943164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4" name="Oval 71"/>
            <p:cNvSpPr>
              <a:spLocks noChangeAspect="1"/>
            </p:cNvSpPr>
            <p:nvPr/>
          </p:nvSpPr>
          <p:spPr>
            <a:xfrm>
              <a:off x="3846406" y="943720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5" name="Oval 71"/>
            <p:cNvSpPr>
              <a:spLocks noChangeAspect="1"/>
            </p:cNvSpPr>
            <p:nvPr/>
          </p:nvSpPr>
          <p:spPr>
            <a:xfrm>
              <a:off x="3871437" y="883086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6" name="Rounded Rectangle 36"/>
            <p:cNvSpPr/>
            <p:nvPr/>
          </p:nvSpPr>
          <p:spPr>
            <a:xfrm flipH="1">
              <a:off x="3963151" y="921443"/>
              <a:ext cx="145545" cy="271436"/>
            </a:xfrm>
            <a:custGeom>
              <a:avLst/>
              <a:gdLst/>
              <a:ahLst/>
              <a:cxnLst/>
              <a:rect l="l" t="t" r="r" b="b"/>
              <a:pathLst>
                <a:path w="839130" h="1564941">
                  <a:moveTo>
                    <a:pt x="836479" y="0"/>
                  </a:moveTo>
                  <a:lnTo>
                    <a:pt x="123823" y="0"/>
                  </a:lnTo>
                  <a:cubicBezTo>
                    <a:pt x="55437" y="0"/>
                    <a:pt x="0" y="55437"/>
                    <a:pt x="0" y="123823"/>
                  </a:cubicBezTo>
                  <a:lnTo>
                    <a:pt x="0" y="1551557"/>
                  </a:lnTo>
                  <a:lnTo>
                    <a:pt x="836698" y="1564941"/>
                  </a:lnTo>
                  <a:cubicBezTo>
                    <a:pt x="836592" y="1516235"/>
                    <a:pt x="836525" y="1470637"/>
                    <a:pt x="836490" y="1427752"/>
                  </a:cubicBezTo>
                  <a:lnTo>
                    <a:pt x="836487" y="1404743"/>
                  </a:lnTo>
                  <a:lnTo>
                    <a:pt x="813056" y="1409474"/>
                  </a:lnTo>
                  <a:lnTo>
                    <a:pt x="189451" y="1409474"/>
                  </a:lnTo>
                  <a:cubicBezTo>
                    <a:pt x="151235" y="1409474"/>
                    <a:pt x="120254" y="1378493"/>
                    <a:pt x="120254" y="1340277"/>
                  </a:cubicBezTo>
                  <a:lnTo>
                    <a:pt x="120254" y="1269122"/>
                  </a:lnTo>
                  <a:cubicBezTo>
                    <a:pt x="120254" y="1230906"/>
                    <a:pt x="151235" y="1199925"/>
                    <a:pt x="189451" y="1199925"/>
                  </a:cubicBezTo>
                  <a:lnTo>
                    <a:pt x="813056" y="1199925"/>
                  </a:lnTo>
                  <a:lnTo>
                    <a:pt x="836617" y="1204682"/>
                  </a:lnTo>
                  <a:lnTo>
                    <a:pt x="836623" y="1199854"/>
                  </a:lnTo>
                  <a:cubicBezTo>
                    <a:pt x="836681" y="1172549"/>
                    <a:pt x="836753" y="1146515"/>
                    <a:pt x="836834" y="1121542"/>
                  </a:cubicBezTo>
                  <a:lnTo>
                    <a:pt x="837073" y="1058550"/>
                  </a:lnTo>
                  <a:lnTo>
                    <a:pt x="813056" y="1063399"/>
                  </a:lnTo>
                  <a:lnTo>
                    <a:pt x="189451" y="1063399"/>
                  </a:lnTo>
                  <a:cubicBezTo>
                    <a:pt x="151235" y="1063399"/>
                    <a:pt x="120254" y="1032418"/>
                    <a:pt x="120254" y="994202"/>
                  </a:cubicBezTo>
                  <a:lnTo>
                    <a:pt x="120254" y="923047"/>
                  </a:lnTo>
                  <a:cubicBezTo>
                    <a:pt x="120254" y="884831"/>
                    <a:pt x="151235" y="853850"/>
                    <a:pt x="189451" y="853850"/>
                  </a:cubicBezTo>
                  <a:lnTo>
                    <a:pt x="813056" y="853850"/>
                  </a:lnTo>
                  <a:lnTo>
                    <a:pt x="838096" y="858906"/>
                  </a:lnTo>
                  <a:lnTo>
                    <a:pt x="838423" y="800015"/>
                  </a:lnTo>
                  <a:lnTo>
                    <a:pt x="838805" y="705776"/>
                  </a:lnTo>
                  <a:lnTo>
                    <a:pt x="813056" y="710974"/>
                  </a:lnTo>
                  <a:lnTo>
                    <a:pt x="189451" y="710974"/>
                  </a:lnTo>
                  <a:cubicBezTo>
                    <a:pt x="151235" y="710974"/>
                    <a:pt x="120254" y="679993"/>
                    <a:pt x="120254" y="641777"/>
                  </a:cubicBezTo>
                  <a:lnTo>
                    <a:pt x="120254" y="570622"/>
                  </a:lnTo>
                  <a:cubicBezTo>
                    <a:pt x="120254" y="532406"/>
                    <a:pt x="151235" y="501425"/>
                    <a:pt x="189451" y="501425"/>
                  </a:cubicBezTo>
                  <a:lnTo>
                    <a:pt x="813056" y="501425"/>
                  </a:lnTo>
                  <a:lnTo>
                    <a:pt x="839130" y="506689"/>
                  </a:lnTo>
                  <a:lnTo>
                    <a:pt x="839116" y="478996"/>
                  </a:lnTo>
                  <a:cubicBezTo>
                    <a:pt x="839069" y="447863"/>
                    <a:pt x="838987" y="415084"/>
                    <a:pt x="838864" y="380248"/>
                  </a:cubicBezTo>
                  <a:lnTo>
                    <a:pt x="838772" y="359707"/>
                  </a:lnTo>
                  <a:lnTo>
                    <a:pt x="813056" y="364899"/>
                  </a:lnTo>
                  <a:lnTo>
                    <a:pt x="189451" y="364899"/>
                  </a:lnTo>
                  <a:cubicBezTo>
                    <a:pt x="151235" y="364899"/>
                    <a:pt x="120254" y="333918"/>
                    <a:pt x="120254" y="295702"/>
                  </a:cubicBezTo>
                  <a:lnTo>
                    <a:pt x="120254" y="224547"/>
                  </a:lnTo>
                  <a:cubicBezTo>
                    <a:pt x="120254" y="186331"/>
                    <a:pt x="151235" y="155350"/>
                    <a:pt x="189451" y="155350"/>
                  </a:cubicBezTo>
                  <a:lnTo>
                    <a:pt x="813056" y="155350"/>
                  </a:lnTo>
                  <a:lnTo>
                    <a:pt x="837690" y="160324"/>
                  </a:lnTo>
                  <a:lnTo>
                    <a:pt x="837584" y="143226"/>
                  </a:lnTo>
                  <a:cubicBezTo>
                    <a:pt x="837272" y="98506"/>
                    <a:pt x="836905" y="50901"/>
                    <a:pt x="83647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7" name="Oval 156"/>
            <p:cNvSpPr/>
            <p:nvPr/>
          </p:nvSpPr>
          <p:spPr>
            <a:xfrm>
              <a:off x="4028242" y="959034"/>
              <a:ext cx="14546" cy="1454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8" name="Oval 157"/>
            <p:cNvSpPr/>
            <p:nvPr/>
          </p:nvSpPr>
          <p:spPr>
            <a:xfrm>
              <a:off x="4051309" y="958987"/>
              <a:ext cx="14546" cy="1454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4028197" y="1019827"/>
              <a:ext cx="14546" cy="1454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0" name="Oval 159"/>
            <p:cNvSpPr/>
            <p:nvPr/>
          </p:nvSpPr>
          <p:spPr>
            <a:xfrm>
              <a:off x="4051264" y="1019781"/>
              <a:ext cx="14546" cy="1454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4003927" y="1019781"/>
              <a:ext cx="14546" cy="1454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4003935" y="1081740"/>
              <a:ext cx="14546" cy="1454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4027641" y="1140400"/>
              <a:ext cx="14546" cy="1454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4" name="Oval 163"/>
            <p:cNvSpPr/>
            <p:nvPr/>
          </p:nvSpPr>
          <p:spPr>
            <a:xfrm>
              <a:off x="4003371" y="1140354"/>
              <a:ext cx="14546" cy="1454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5" name="Rounded Rectangle 65"/>
            <p:cNvSpPr/>
            <p:nvPr/>
          </p:nvSpPr>
          <p:spPr>
            <a:xfrm flipH="1">
              <a:off x="3964413" y="1201427"/>
              <a:ext cx="166559" cy="53968"/>
            </a:xfrm>
            <a:custGeom>
              <a:avLst/>
              <a:gdLst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1026958 w 1108075"/>
                <a:gd name="connsiteY2" fmla="*/ 0 h 311150"/>
                <a:gd name="connsiteX3" fmla="*/ 1108075 w 1108075"/>
                <a:gd name="connsiteY3" fmla="*/ 8111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1026958 w 1108075"/>
                <a:gd name="connsiteY2" fmla="*/ 0 h 311150"/>
                <a:gd name="connsiteX3" fmla="*/ 1108075 w 1108075"/>
                <a:gd name="connsiteY3" fmla="*/ 8111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50758 w 1108075"/>
                <a:gd name="connsiteY2" fmla="*/ 0 h 311150"/>
                <a:gd name="connsiteX3" fmla="*/ 1108075 w 1108075"/>
                <a:gd name="connsiteY3" fmla="*/ 8111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50758 w 1108075"/>
                <a:gd name="connsiteY2" fmla="*/ 0 h 311150"/>
                <a:gd name="connsiteX3" fmla="*/ 958850 w 1108075"/>
                <a:gd name="connsiteY3" fmla="*/ 18906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50758 w 1108075"/>
                <a:gd name="connsiteY2" fmla="*/ 0 h 311150"/>
                <a:gd name="connsiteX3" fmla="*/ 958850 w 1108075"/>
                <a:gd name="connsiteY3" fmla="*/ 18906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50758 w 1108075"/>
                <a:gd name="connsiteY2" fmla="*/ 0 h 311150"/>
                <a:gd name="connsiteX3" fmla="*/ 958850 w 1108075"/>
                <a:gd name="connsiteY3" fmla="*/ 18906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63458 w 1108075"/>
                <a:gd name="connsiteY2" fmla="*/ 0 h 311150"/>
                <a:gd name="connsiteX3" fmla="*/ 958850 w 1108075"/>
                <a:gd name="connsiteY3" fmla="*/ 189067 h 311150"/>
                <a:gd name="connsiteX4" fmla="*/ 1108075 w 1108075"/>
                <a:gd name="connsiteY4" fmla="*/ 230033 h 311150"/>
                <a:gd name="connsiteX5" fmla="*/ 10269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1108075"/>
                <a:gd name="connsiteY0" fmla="*/ 81117 h 311150"/>
                <a:gd name="connsiteX1" fmla="*/ 81117 w 1108075"/>
                <a:gd name="connsiteY1" fmla="*/ 0 h 311150"/>
                <a:gd name="connsiteX2" fmla="*/ 963458 w 1108075"/>
                <a:gd name="connsiteY2" fmla="*/ 0 h 311150"/>
                <a:gd name="connsiteX3" fmla="*/ 958850 w 1108075"/>
                <a:gd name="connsiteY3" fmla="*/ 189067 h 311150"/>
                <a:gd name="connsiteX4" fmla="*/ 1108075 w 1108075"/>
                <a:gd name="connsiteY4" fmla="*/ 230033 h 311150"/>
                <a:gd name="connsiteX5" fmla="*/ 836458 w 1108075"/>
                <a:gd name="connsiteY5" fmla="*/ 311150 h 311150"/>
                <a:gd name="connsiteX6" fmla="*/ 81117 w 1108075"/>
                <a:gd name="connsiteY6" fmla="*/ 311150 h 311150"/>
                <a:gd name="connsiteX7" fmla="*/ 0 w 1108075"/>
                <a:gd name="connsiteY7" fmla="*/ 230033 h 311150"/>
                <a:gd name="connsiteX8" fmla="*/ 0 w 1108075"/>
                <a:gd name="connsiteY8" fmla="*/ 81117 h 311150"/>
                <a:gd name="connsiteX0" fmla="*/ 0 w 963458"/>
                <a:gd name="connsiteY0" fmla="*/ 81117 h 311150"/>
                <a:gd name="connsiteX1" fmla="*/ 81117 w 963458"/>
                <a:gd name="connsiteY1" fmla="*/ 0 h 311150"/>
                <a:gd name="connsiteX2" fmla="*/ 963458 w 963458"/>
                <a:gd name="connsiteY2" fmla="*/ 0 h 311150"/>
                <a:gd name="connsiteX3" fmla="*/ 958850 w 963458"/>
                <a:gd name="connsiteY3" fmla="*/ 189067 h 311150"/>
                <a:gd name="connsiteX4" fmla="*/ 836458 w 963458"/>
                <a:gd name="connsiteY4" fmla="*/ 311150 h 311150"/>
                <a:gd name="connsiteX5" fmla="*/ 81117 w 963458"/>
                <a:gd name="connsiteY5" fmla="*/ 311150 h 311150"/>
                <a:gd name="connsiteX6" fmla="*/ 0 w 963458"/>
                <a:gd name="connsiteY6" fmla="*/ 230033 h 311150"/>
                <a:gd name="connsiteX7" fmla="*/ 0 w 963458"/>
                <a:gd name="connsiteY7" fmla="*/ 81117 h 311150"/>
                <a:gd name="connsiteX0" fmla="*/ 0 w 963458"/>
                <a:gd name="connsiteY0" fmla="*/ 81117 h 311150"/>
                <a:gd name="connsiteX1" fmla="*/ 81117 w 963458"/>
                <a:gd name="connsiteY1" fmla="*/ 0 h 311150"/>
                <a:gd name="connsiteX2" fmla="*/ 963458 w 963458"/>
                <a:gd name="connsiteY2" fmla="*/ 0 h 311150"/>
                <a:gd name="connsiteX3" fmla="*/ 958850 w 963458"/>
                <a:gd name="connsiteY3" fmla="*/ 189067 h 311150"/>
                <a:gd name="connsiteX4" fmla="*/ 836458 w 963458"/>
                <a:gd name="connsiteY4" fmla="*/ 311150 h 311150"/>
                <a:gd name="connsiteX5" fmla="*/ 81117 w 963458"/>
                <a:gd name="connsiteY5" fmla="*/ 311150 h 311150"/>
                <a:gd name="connsiteX6" fmla="*/ 0 w 963458"/>
                <a:gd name="connsiteY6" fmla="*/ 230033 h 311150"/>
                <a:gd name="connsiteX7" fmla="*/ 0 w 963458"/>
                <a:gd name="connsiteY7" fmla="*/ 81117 h 311150"/>
                <a:gd name="connsiteX0" fmla="*/ 0 w 963458"/>
                <a:gd name="connsiteY0" fmla="*/ 81117 h 311150"/>
                <a:gd name="connsiteX1" fmla="*/ 81117 w 963458"/>
                <a:gd name="connsiteY1" fmla="*/ 0 h 311150"/>
                <a:gd name="connsiteX2" fmla="*/ 963458 w 963458"/>
                <a:gd name="connsiteY2" fmla="*/ 0 h 311150"/>
                <a:gd name="connsiteX3" fmla="*/ 958850 w 963458"/>
                <a:gd name="connsiteY3" fmla="*/ 189067 h 311150"/>
                <a:gd name="connsiteX4" fmla="*/ 836458 w 963458"/>
                <a:gd name="connsiteY4" fmla="*/ 311150 h 311150"/>
                <a:gd name="connsiteX5" fmla="*/ 81117 w 963458"/>
                <a:gd name="connsiteY5" fmla="*/ 311150 h 311150"/>
                <a:gd name="connsiteX6" fmla="*/ 0 w 963458"/>
                <a:gd name="connsiteY6" fmla="*/ 230033 h 311150"/>
                <a:gd name="connsiteX7" fmla="*/ 0 w 963458"/>
                <a:gd name="connsiteY7" fmla="*/ 81117 h 311150"/>
                <a:gd name="connsiteX0" fmla="*/ 0 w 963458"/>
                <a:gd name="connsiteY0" fmla="*/ 81117 h 311150"/>
                <a:gd name="connsiteX1" fmla="*/ 81117 w 963458"/>
                <a:gd name="connsiteY1" fmla="*/ 0 h 311150"/>
                <a:gd name="connsiteX2" fmla="*/ 963458 w 963458"/>
                <a:gd name="connsiteY2" fmla="*/ 0 h 311150"/>
                <a:gd name="connsiteX3" fmla="*/ 958850 w 963458"/>
                <a:gd name="connsiteY3" fmla="*/ 189067 h 311150"/>
                <a:gd name="connsiteX4" fmla="*/ 836458 w 963458"/>
                <a:gd name="connsiteY4" fmla="*/ 311150 h 311150"/>
                <a:gd name="connsiteX5" fmla="*/ 81117 w 963458"/>
                <a:gd name="connsiteY5" fmla="*/ 311150 h 311150"/>
                <a:gd name="connsiteX6" fmla="*/ 0 w 963458"/>
                <a:gd name="connsiteY6" fmla="*/ 230033 h 311150"/>
                <a:gd name="connsiteX7" fmla="*/ 0 w 963458"/>
                <a:gd name="connsiteY7" fmla="*/ 81117 h 311150"/>
                <a:gd name="connsiteX0" fmla="*/ 0 w 960283"/>
                <a:gd name="connsiteY0" fmla="*/ 81117 h 311150"/>
                <a:gd name="connsiteX1" fmla="*/ 81117 w 960283"/>
                <a:gd name="connsiteY1" fmla="*/ 0 h 311150"/>
                <a:gd name="connsiteX2" fmla="*/ 960283 w 960283"/>
                <a:gd name="connsiteY2" fmla="*/ 3175 h 311150"/>
                <a:gd name="connsiteX3" fmla="*/ 958850 w 960283"/>
                <a:gd name="connsiteY3" fmla="*/ 189067 h 311150"/>
                <a:gd name="connsiteX4" fmla="*/ 836458 w 960283"/>
                <a:gd name="connsiteY4" fmla="*/ 311150 h 311150"/>
                <a:gd name="connsiteX5" fmla="*/ 81117 w 960283"/>
                <a:gd name="connsiteY5" fmla="*/ 311150 h 311150"/>
                <a:gd name="connsiteX6" fmla="*/ 0 w 960283"/>
                <a:gd name="connsiteY6" fmla="*/ 230033 h 311150"/>
                <a:gd name="connsiteX7" fmla="*/ 0 w 960283"/>
                <a:gd name="connsiteY7" fmla="*/ 81117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283" h="311150">
                  <a:moveTo>
                    <a:pt x="0" y="81117"/>
                  </a:moveTo>
                  <a:cubicBezTo>
                    <a:pt x="0" y="36317"/>
                    <a:pt x="36317" y="0"/>
                    <a:pt x="81117" y="0"/>
                  </a:cubicBezTo>
                  <a:lnTo>
                    <a:pt x="960283" y="3175"/>
                  </a:lnTo>
                  <a:cubicBezTo>
                    <a:pt x="959805" y="65139"/>
                    <a:pt x="959328" y="127103"/>
                    <a:pt x="958850" y="189067"/>
                  </a:cubicBezTo>
                  <a:cubicBezTo>
                    <a:pt x="902178" y="194836"/>
                    <a:pt x="839155" y="235531"/>
                    <a:pt x="836458" y="311150"/>
                  </a:cubicBezTo>
                  <a:lnTo>
                    <a:pt x="81117" y="311150"/>
                  </a:lnTo>
                  <a:cubicBezTo>
                    <a:pt x="36317" y="311150"/>
                    <a:pt x="0" y="274833"/>
                    <a:pt x="0" y="230033"/>
                  </a:cubicBezTo>
                  <a:lnTo>
                    <a:pt x="0" y="8111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6" name="Oval 71"/>
            <p:cNvSpPr>
              <a:spLocks noChangeAspect="1"/>
            </p:cNvSpPr>
            <p:nvPr/>
          </p:nvSpPr>
          <p:spPr>
            <a:xfrm>
              <a:off x="4050550" y="1140087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7" name="Oval 71"/>
            <p:cNvSpPr>
              <a:spLocks noChangeAspect="1"/>
            </p:cNvSpPr>
            <p:nvPr/>
          </p:nvSpPr>
          <p:spPr>
            <a:xfrm>
              <a:off x="4050550" y="1080565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8" name="Oval 71"/>
            <p:cNvSpPr>
              <a:spLocks noChangeAspect="1"/>
            </p:cNvSpPr>
            <p:nvPr/>
          </p:nvSpPr>
          <p:spPr>
            <a:xfrm>
              <a:off x="4027744" y="1080565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9" name="Oval 71"/>
            <p:cNvSpPr>
              <a:spLocks noChangeAspect="1"/>
            </p:cNvSpPr>
            <p:nvPr/>
          </p:nvSpPr>
          <p:spPr>
            <a:xfrm>
              <a:off x="4003269" y="958740"/>
              <a:ext cx="15860" cy="15860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3518711" y="2692350"/>
            <a:ext cx="760022" cy="617504"/>
            <a:chOff x="614533" y="1476889"/>
            <a:chExt cx="3074816" cy="2961777"/>
          </a:xfrm>
          <a:solidFill>
            <a:schemeClr val="bg1"/>
          </a:solidFill>
        </p:grpSpPr>
        <p:sp>
          <p:nvSpPr>
            <p:cNvPr id="171" name="Rounded Rectangle 170"/>
            <p:cNvSpPr/>
            <p:nvPr/>
          </p:nvSpPr>
          <p:spPr>
            <a:xfrm>
              <a:off x="614533" y="1476889"/>
              <a:ext cx="225058" cy="2917899"/>
            </a:xfrm>
            <a:prstGeom prst="roundRect">
              <a:avLst>
                <a:gd name="adj" fmla="val 3373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72" name="Rounded Rectangle 171"/>
            <p:cNvSpPr/>
            <p:nvPr/>
          </p:nvSpPr>
          <p:spPr>
            <a:xfrm rot="5400000">
              <a:off x="2041218" y="2790535"/>
              <a:ext cx="225058" cy="3071204"/>
            </a:xfrm>
            <a:prstGeom prst="roundRect">
              <a:avLst>
                <a:gd name="adj" fmla="val 3373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73" name="Rectangle 52"/>
            <p:cNvSpPr/>
            <p:nvPr/>
          </p:nvSpPr>
          <p:spPr>
            <a:xfrm>
              <a:off x="972574" y="2089955"/>
              <a:ext cx="2371150" cy="1543352"/>
            </a:xfrm>
            <a:custGeom>
              <a:avLst/>
              <a:gdLst/>
              <a:ahLst/>
              <a:cxnLst/>
              <a:rect l="l" t="t" r="r" b="b"/>
              <a:pathLst>
                <a:path w="2371150" h="1543352">
                  <a:moveTo>
                    <a:pt x="2355075" y="0"/>
                  </a:moveTo>
                  <a:lnTo>
                    <a:pt x="2371150" y="0"/>
                  </a:lnTo>
                  <a:lnTo>
                    <a:pt x="2371150" y="1543352"/>
                  </a:lnTo>
                  <a:lnTo>
                    <a:pt x="2362794" y="1543352"/>
                  </a:lnTo>
                  <a:lnTo>
                    <a:pt x="2362794" y="659342"/>
                  </a:lnTo>
                  <a:lnTo>
                    <a:pt x="1719770" y="1055073"/>
                  </a:lnTo>
                  <a:lnTo>
                    <a:pt x="1261616" y="950575"/>
                  </a:lnTo>
                  <a:lnTo>
                    <a:pt x="851688" y="1473064"/>
                  </a:lnTo>
                  <a:lnTo>
                    <a:pt x="361383" y="870193"/>
                  </a:lnTo>
                  <a:lnTo>
                    <a:pt x="0" y="1225575"/>
                  </a:lnTo>
                  <a:lnTo>
                    <a:pt x="0" y="646247"/>
                  </a:lnTo>
                  <a:lnTo>
                    <a:pt x="361701" y="257225"/>
                  </a:lnTo>
                  <a:lnTo>
                    <a:pt x="860044" y="860097"/>
                  </a:lnTo>
                  <a:lnTo>
                    <a:pt x="1245858" y="353684"/>
                  </a:lnTo>
                  <a:lnTo>
                    <a:pt x="1728126" y="5144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74" name="Rectangle 50"/>
            <p:cNvSpPr/>
            <p:nvPr/>
          </p:nvSpPr>
          <p:spPr>
            <a:xfrm>
              <a:off x="972574" y="3012503"/>
              <a:ext cx="2371150" cy="1046833"/>
            </a:xfrm>
            <a:custGeom>
              <a:avLst/>
              <a:gdLst/>
              <a:ahLst/>
              <a:cxnLst/>
              <a:rect l="l" t="t" r="r" b="b"/>
              <a:pathLst>
                <a:path w="2371150" h="1046833">
                  <a:moveTo>
                    <a:pt x="2371150" y="0"/>
                  </a:moveTo>
                  <a:lnTo>
                    <a:pt x="2371150" y="1046833"/>
                  </a:lnTo>
                  <a:lnTo>
                    <a:pt x="0" y="1046833"/>
                  </a:lnTo>
                  <a:lnTo>
                    <a:pt x="0" y="574450"/>
                  </a:lnTo>
                  <a:lnTo>
                    <a:pt x="369739" y="210851"/>
                  </a:lnTo>
                  <a:lnTo>
                    <a:pt x="860044" y="813722"/>
                  </a:lnTo>
                  <a:lnTo>
                    <a:pt x="1269972" y="291233"/>
                  </a:lnTo>
                  <a:lnTo>
                    <a:pt x="1728126" y="39573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702192" y="2600907"/>
            <a:ext cx="780904" cy="800390"/>
            <a:chOff x="7663993" y="2423645"/>
            <a:chExt cx="598887" cy="613833"/>
          </a:xfrm>
        </p:grpSpPr>
        <p:sp>
          <p:nvSpPr>
            <p:cNvPr id="176" name="Freeform 131"/>
            <p:cNvSpPr>
              <a:spLocks noEditPoints="1"/>
            </p:cNvSpPr>
            <p:nvPr/>
          </p:nvSpPr>
          <p:spPr bwMode="auto">
            <a:xfrm>
              <a:off x="8022971" y="2508347"/>
              <a:ext cx="239909" cy="236985"/>
            </a:xfrm>
            <a:custGeom>
              <a:avLst/>
              <a:gdLst/>
              <a:ahLst/>
              <a:cxnLst>
                <a:cxn ang="0">
                  <a:pos x="259" y="120"/>
                </a:cxn>
                <a:cxn ang="0">
                  <a:pos x="254" y="93"/>
                </a:cxn>
                <a:cxn ang="0">
                  <a:pos x="250" y="89"/>
                </a:cxn>
                <a:cxn ang="0">
                  <a:pos x="231" y="87"/>
                </a:cxn>
                <a:cxn ang="0">
                  <a:pos x="216" y="62"/>
                </a:cxn>
                <a:cxn ang="0">
                  <a:pos x="224" y="44"/>
                </a:cxn>
                <a:cxn ang="0">
                  <a:pos x="222" y="39"/>
                </a:cxn>
                <a:cxn ang="0">
                  <a:pos x="202" y="22"/>
                </a:cxn>
                <a:cxn ang="0">
                  <a:pos x="196" y="21"/>
                </a:cxn>
                <a:cxn ang="0">
                  <a:pos x="180" y="32"/>
                </a:cxn>
                <a:cxn ang="0">
                  <a:pos x="152" y="22"/>
                </a:cxn>
                <a:cxn ang="0">
                  <a:pos x="147" y="4"/>
                </a:cxn>
                <a:cxn ang="0">
                  <a:pos x="143" y="0"/>
                </a:cxn>
                <a:cxn ang="0">
                  <a:pos x="116" y="0"/>
                </a:cxn>
                <a:cxn ang="0">
                  <a:pos x="111" y="4"/>
                </a:cxn>
                <a:cxn ang="0">
                  <a:pos x="106" y="22"/>
                </a:cxn>
                <a:cxn ang="0">
                  <a:pos x="78" y="32"/>
                </a:cxn>
                <a:cxn ang="0">
                  <a:pos x="62" y="22"/>
                </a:cxn>
                <a:cxn ang="0">
                  <a:pos x="56" y="22"/>
                </a:cxn>
                <a:cxn ang="0">
                  <a:pos x="36" y="39"/>
                </a:cxn>
                <a:cxn ang="0">
                  <a:pos x="35" y="45"/>
                </a:cxn>
                <a:cxn ang="0">
                  <a:pos x="43" y="62"/>
                </a:cxn>
                <a:cxn ang="0">
                  <a:pos x="28" y="88"/>
                </a:cxn>
                <a:cxn ang="0">
                  <a:pos x="9" y="90"/>
                </a:cxn>
                <a:cxn ang="0">
                  <a:pos x="5" y="94"/>
                </a:cxn>
                <a:cxn ang="0">
                  <a:pos x="0" y="120"/>
                </a:cxn>
                <a:cxn ang="0">
                  <a:pos x="3" y="126"/>
                </a:cxn>
                <a:cxn ang="0">
                  <a:pos x="20" y="134"/>
                </a:cxn>
                <a:cxn ang="0">
                  <a:pos x="25" y="163"/>
                </a:cxn>
                <a:cxn ang="0">
                  <a:pos x="12" y="177"/>
                </a:cxn>
                <a:cxn ang="0">
                  <a:pos x="11" y="183"/>
                </a:cxn>
                <a:cxn ang="0">
                  <a:pos x="25" y="206"/>
                </a:cxn>
                <a:cxn ang="0">
                  <a:pos x="30" y="208"/>
                </a:cxn>
                <a:cxn ang="0">
                  <a:pos x="49" y="203"/>
                </a:cxn>
                <a:cxn ang="0">
                  <a:pos x="71" y="222"/>
                </a:cxn>
                <a:cxn ang="0">
                  <a:pos x="70" y="241"/>
                </a:cxn>
                <a:cxn ang="0">
                  <a:pos x="73" y="246"/>
                </a:cxn>
                <a:cxn ang="0">
                  <a:pos x="98" y="255"/>
                </a:cxn>
                <a:cxn ang="0">
                  <a:pos x="104" y="254"/>
                </a:cxn>
                <a:cxn ang="0">
                  <a:pos x="115" y="238"/>
                </a:cxn>
                <a:cxn ang="0">
                  <a:pos x="130" y="239"/>
                </a:cxn>
                <a:cxn ang="0">
                  <a:pos x="145" y="238"/>
                </a:cxn>
                <a:cxn ang="0">
                  <a:pos x="156" y="253"/>
                </a:cxn>
                <a:cxn ang="0">
                  <a:pos x="161" y="255"/>
                </a:cxn>
                <a:cxn ang="0">
                  <a:pos x="187" y="246"/>
                </a:cxn>
                <a:cxn ang="0">
                  <a:pos x="190" y="241"/>
                </a:cxn>
                <a:cxn ang="0">
                  <a:pos x="188" y="222"/>
                </a:cxn>
                <a:cxn ang="0">
                  <a:pos x="211" y="203"/>
                </a:cxn>
                <a:cxn ang="0">
                  <a:pos x="230" y="207"/>
                </a:cxn>
                <a:cxn ang="0">
                  <a:pos x="235" y="205"/>
                </a:cxn>
                <a:cxn ang="0">
                  <a:pos x="248" y="182"/>
                </a:cxn>
                <a:cxn ang="0">
                  <a:pos x="248" y="176"/>
                </a:cxn>
                <a:cxn ang="0">
                  <a:pos x="234" y="162"/>
                </a:cxn>
                <a:cxn ang="0">
                  <a:pos x="239" y="133"/>
                </a:cxn>
                <a:cxn ang="0">
                  <a:pos x="256" y="125"/>
                </a:cxn>
                <a:cxn ang="0">
                  <a:pos x="259" y="120"/>
                </a:cxn>
                <a:cxn ang="0">
                  <a:pos x="165" y="190"/>
                </a:cxn>
                <a:cxn ang="0">
                  <a:pos x="69" y="165"/>
                </a:cxn>
                <a:cxn ang="0">
                  <a:pos x="94" y="69"/>
                </a:cxn>
                <a:cxn ang="0">
                  <a:pos x="190" y="94"/>
                </a:cxn>
                <a:cxn ang="0">
                  <a:pos x="165" y="190"/>
                </a:cxn>
              </a:cxnLst>
              <a:rect l="0" t="0" r="r" b="b"/>
              <a:pathLst>
                <a:path w="259" h="256">
                  <a:moveTo>
                    <a:pt x="259" y="120"/>
                  </a:moveTo>
                  <a:cubicBezTo>
                    <a:pt x="259" y="118"/>
                    <a:pt x="254" y="94"/>
                    <a:pt x="254" y="93"/>
                  </a:cubicBezTo>
                  <a:cubicBezTo>
                    <a:pt x="254" y="91"/>
                    <a:pt x="252" y="89"/>
                    <a:pt x="250" y="89"/>
                  </a:cubicBezTo>
                  <a:cubicBezTo>
                    <a:pt x="247" y="89"/>
                    <a:pt x="233" y="88"/>
                    <a:pt x="231" y="87"/>
                  </a:cubicBezTo>
                  <a:cubicBezTo>
                    <a:pt x="227" y="78"/>
                    <a:pt x="222" y="70"/>
                    <a:pt x="216" y="62"/>
                  </a:cubicBezTo>
                  <a:cubicBezTo>
                    <a:pt x="217" y="60"/>
                    <a:pt x="223" y="47"/>
                    <a:pt x="224" y="44"/>
                  </a:cubicBezTo>
                  <a:cubicBezTo>
                    <a:pt x="225" y="42"/>
                    <a:pt x="224" y="40"/>
                    <a:pt x="222" y="39"/>
                  </a:cubicBezTo>
                  <a:cubicBezTo>
                    <a:pt x="222" y="38"/>
                    <a:pt x="203" y="22"/>
                    <a:pt x="202" y="22"/>
                  </a:cubicBezTo>
                  <a:cubicBezTo>
                    <a:pt x="200" y="20"/>
                    <a:pt x="198" y="20"/>
                    <a:pt x="196" y="21"/>
                  </a:cubicBezTo>
                  <a:cubicBezTo>
                    <a:pt x="194" y="23"/>
                    <a:pt x="182" y="31"/>
                    <a:pt x="180" y="32"/>
                  </a:cubicBezTo>
                  <a:cubicBezTo>
                    <a:pt x="172" y="27"/>
                    <a:pt x="162" y="24"/>
                    <a:pt x="152" y="22"/>
                  </a:cubicBezTo>
                  <a:cubicBezTo>
                    <a:pt x="152" y="20"/>
                    <a:pt x="148" y="6"/>
                    <a:pt x="147" y="4"/>
                  </a:cubicBezTo>
                  <a:cubicBezTo>
                    <a:pt x="147" y="2"/>
                    <a:pt x="145" y="0"/>
                    <a:pt x="14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3" y="0"/>
                    <a:pt x="112" y="2"/>
                    <a:pt x="111" y="4"/>
                  </a:cubicBezTo>
                  <a:cubicBezTo>
                    <a:pt x="110" y="7"/>
                    <a:pt x="107" y="20"/>
                    <a:pt x="106" y="22"/>
                  </a:cubicBezTo>
                  <a:cubicBezTo>
                    <a:pt x="96" y="24"/>
                    <a:pt x="87" y="28"/>
                    <a:pt x="78" y="32"/>
                  </a:cubicBezTo>
                  <a:cubicBezTo>
                    <a:pt x="76" y="31"/>
                    <a:pt x="65" y="23"/>
                    <a:pt x="62" y="22"/>
                  </a:cubicBezTo>
                  <a:cubicBezTo>
                    <a:pt x="61" y="21"/>
                    <a:pt x="58" y="20"/>
                    <a:pt x="56" y="22"/>
                  </a:cubicBezTo>
                  <a:cubicBezTo>
                    <a:pt x="56" y="23"/>
                    <a:pt x="37" y="38"/>
                    <a:pt x="36" y="39"/>
                  </a:cubicBezTo>
                  <a:cubicBezTo>
                    <a:pt x="34" y="41"/>
                    <a:pt x="34" y="43"/>
                    <a:pt x="35" y="45"/>
                  </a:cubicBezTo>
                  <a:cubicBezTo>
                    <a:pt x="36" y="48"/>
                    <a:pt x="42" y="60"/>
                    <a:pt x="43" y="62"/>
                  </a:cubicBezTo>
                  <a:cubicBezTo>
                    <a:pt x="37" y="70"/>
                    <a:pt x="32" y="79"/>
                    <a:pt x="28" y="88"/>
                  </a:cubicBezTo>
                  <a:cubicBezTo>
                    <a:pt x="25" y="88"/>
                    <a:pt x="12" y="90"/>
                    <a:pt x="9" y="90"/>
                  </a:cubicBezTo>
                  <a:cubicBezTo>
                    <a:pt x="7" y="90"/>
                    <a:pt x="5" y="91"/>
                    <a:pt x="5" y="94"/>
                  </a:cubicBezTo>
                  <a:cubicBezTo>
                    <a:pt x="4" y="95"/>
                    <a:pt x="0" y="119"/>
                    <a:pt x="0" y="120"/>
                  </a:cubicBezTo>
                  <a:cubicBezTo>
                    <a:pt x="0" y="123"/>
                    <a:pt x="1" y="125"/>
                    <a:pt x="3" y="126"/>
                  </a:cubicBezTo>
                  <a:cubicBezTo>
                    <a:pt x="6" y="127"/>
                    <a:pt x="18" y="133"/>
                    <a:pt x="20" y="134"/>
                  </a:cubicBezTo>
                  <a:cubicBezTo>
                    <a:pt x="20" y="144"/>
                    <a:pt x="22" y="154"/>
                    <a:pt x="25" y="163"/>
                  </a:cubicBezTo>
                  <a:cubicBezTo>
                    <a:pt x="24" y="165"/>
                    <a:pt x="14" y="175"/>
                    <a:pt x="12" y="177"/>
                  </a:cubicBezTo>
                  <a:cubicBezTo>
                    <a:pt x="10" y="178"/>
                    <a:pt x="10" y="180"/>
                    <a:pt x="11" y="183"/>
                  </a:cubicBezTo>
                  <a:cubicBezTo>
                    <a:pt x="12" y="184"/>
                    <a:pt x="24" y="205"/>
                    <a:pt x="25" y="206"/>
                  </a:cubicBezTo>
                  <a:cubicBezTo>
                    <a:pt x="26" y="208"/>
                    <a:pt x="28" y="208"/>
                    <a:pt x="30" y="208"/>
                  </a:cubicBezTo>
                  <a:cubicBezTo>
                    <a:pt x="33" y="207"/>
                    <a:pt x="46" y="204"/>
                    <a:pt x="49" y="203"/>
                  </a:cubicBezTo>
                  <a:cubicBezTo>
                    <a:pt x="55" y="210"/>
                    <a:pt x="63" y="217"/>
                    <a:pt x="71" y="222"/>
                  </a:cubicBezTo>
                  <a:cubicBezTo>
                    <a:pt x="71" y="224"/>
                    <a:pt x="70" y="238"/>
                    <a:pt x="70" y="241"/>
                  </a:cubicBezTo>
                  <a:cubicBezTo>
                    <a:pt x="70" y="243"/>
                    <a:pt x="71" y="245"/>
                    <a:pt x="73" y="246"/>
                  </a:cubicBezTo>
                  <a:cubicBezTo>
                    <a:pt x="74" y="247"/>
                    <a:pt x="97" y="255"/>
                    <a:pt x="98" y="255"/>
                  </a:cubicBezTo>
                  <a:cubicBezTo>
                    <a:pt x="101" y="256"/>
                    <a:pt x="103" y="255"/>
                    <a:pt x="104" y="254"/>
                  </a:cubicBezTo>
                  <a:cubicBezTo>
                    <a:pt x="106" y="251"/>
                    <a:pt x="114" y="240"/>
                    <a:pt x="115" y="238"/>
                  </a:cubicBezTo>
                  <a:cubicBezTo>
                    <a:pt x="120" y="239"/>
                    <a:pt x="125" y="239"/>
                    <a:pt x="130" y="239"/>
                  </a:cubicBezTo>
                  <a:cubicBezTo>
                    <a:pt x="135" y="239"/>
                    <a:pt x="140" y="239"/>
                    <a:pt x="145" y="238"/>
                  </a:cubicBezTo>
                  <a:cubicBezTo>
                    <a:pt x="146" y="240"/>
                    <a:pt x="154" y="251"/>
                    <a:pt x="156" y="253"/>
                  </a:cubicBezTo>
                  <a:cubicBezTo>
                    <a:pt x="157" y="255"/>
                    <a:pt x="159" y="256"/>
                    <a:pt x="161" y="255"/>
                  </a:cubicBezTo>
                  <a:cubicBezTo>
                    <a:pt x="163" y="255"/>
                    <a:pt x="186" y="246"/>
                    <a:pt x="187" y="246"/>
                  </a:cubicBezTo>
                  <a:cubicBezTo>
                    <a:pt x="189" y="245"/>
                    <a:pt x="190" y="243"/>
                    <a:pt x="190" y="241"/>
                  </a:cubicBezTo>
                  <a:cubicBezTo>
                    <a:pt x="190" y="238"/>
                    <a:pt x="188" y="224"/>
                    <a:pt x="188" y="222"/>
                  </a:cubicBezTo>
                  <a:cubicBezTo>
                    <a:pt x="197" y="216"/>
                    <a:pt x="204" y="210"/>
                    <a:pt x="211" y="203"/>
                  </a:cubicBezTo>
                  <a:cubicBezTo>
                    <a:pt x="213" y="203"/>
                    <a:pt x="227" y="207"/>
                    <a:pt x="230" y="207"/>
                  </a:cubicBezTo>
                  <a:cubicBezTo>
                    <a:pt x="231" y="208"/>
                    <a:pt x="234" y="207"/>
                    <a:pt x="235" y="205"/>
                  </a:cubicBezTo>
                  <a:cubicBezTo>
                    <a:pt x="235" y="204"/>
                    <a:pt x="248" y="183"/>
                    <a:pt x="248" y="182"/>
                  </a:cubicBezTo>
                  <a:cubicBezTo>
                    <a:pt x="249" y="180"/>
                    <a:pt x="249" y="178"/>
                    <a:pt x="248" y="176"/>
                  </a:cubicBezTo>
                  <a:cubicBezTo>
                    <a:pt x="245" y="174"/>
                    <a:pt x="236" y="164"/>
                    <a:pt x="234" y="162"/>
                  </a:cubicBezTo>
                  <a:cubicBezTo>
                    <a:pt x="237" y="153"/>
                    <a:pt x="239" y="143"/>
                    <a:pt x="239" y="133"/>
                  </a:cubicBezTo>
                  <a:cubicBezTo>
                    <a:pt x="241" y="132"/>
                    <a:pt x="254" y="126"/>
                    <a:pt x="256" y="125"/>
                  </a:cubicBezTo>
                  <a:cubicBezTo>
                    <a:pt x="258" y="124"/>
                    <a:pt x="259" y="122"/>
                    <a:pt x="259" y="120"/>
                  </a:cubicBezTo>
                  <a:close/>
                  <a:moveTo>
                    <a:pt x="165" y="190"/>
                  </a:moveTo>
                  <a:cubicBezTo>
                    <a:pt x="131" y="209"/>
                    <a:pt x="88" y="198"/>
                    <a:pt x="69" y="165"/>
                  </a:cubicBezTo>
                  <a:cubicBezTo>
                    <a:pt x="50" y="131"/>
                    <a:pt x="61" y="88"/>
                    <a:pt x="94" y="69"/>
                  </a:cubicBezTo>
                  <a:cubicBezTo>
                    <a:pt x="128" y="49"/>
                    <a:pt x="171" y="60"/>
                    <a:pt x="190" y="94"/>
                  </a:cubicBezTo>
                  <a:cubicBezTo>
                    <a:pt x="210" y="127"/>
                    <a:pt x="198" y="170"/>
                    <a:pt x="165" y="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solidFill>
                  <a:srgbClr val="0096D6"/>
                </a:solidFill>
              </a:endParaRPr>
            </a:p>
          </p:txBody>
        </p:sp>
        <p:sp>
          <p:nvSpPr>
            <p:cNvPr id="177" name="Oval 154"/>
            <p:cNvSpPr/>
            <p:nvPr/>
          </p:nvSpPr>
          <p:spPr>
            <a:xfrm>
              <a:off x="7879643" y="2742927"/>
              <a:ext cx="289394" cy="294551"/>
            </a:xfrm>
            <a:custGeom>
              <a:avLst/>
              <a:gdLst/>
              <a:ahLst/>
              <a:cxnLst/>
              <a:rect l="l" t="t" r="r" b="b"/>
              <a:pathLst>
                <a:path w="2008416" h="2044200">
                  <a:moveTo>
                    <a:pt x="999962" y="615869"/>
                  </a:moveTo>
                  <a:cubicBezTo>
                    <a:pt x="773015" y="615869"/>
                    <a:pt x="589038" y="799846"/>
                    <a:pt x="589038" y="1026793"/>
                  </a:cubicBezTo>
                  <a:cubicBezTo>
                    <a:pt x="589038" y="1253740"/>
                    <a:pt x="773015" y="1437717"/>
                    <a:pt x="999962" y="1437717"/>
                  </a:cubicBezTo>
                  <a:cubicBezTo>
                    <a:pt x="1226909" y="1437717"/>
                    <a:pt x="1410886" y="1253740"/>
                    <a:pt x="1410886" y="1026793"/>
                  </a:cubicBezTo>
                  <a:cubicBezTo>
                    <a:pt x="1410886" y="799846"/>
                    <a:pt x="1226909" y="615869"/>
                    <a:pt x="999962" y="615869"/>
                  </a:cubicBezTo>
                  <a:close/>
                  <a:moveTo>
                    <a:pt x="981021" y="0"/>
                  </a:moveTo>
                  <a:lnTo>
                    <a:pt x="1241437" y="46378"/>
                  </a:lnTo>
                  <a:lnTo>
                    <a:pt x="1271486" y="221218"/>
                  </a:lnTo>
                  <a:lnTo>
                    <a:pt x="1327204" y="241611"/>
                  </a:lnTo>
                  <a:cubicBezTo>
                    <a:pt x="1378053" y="263119"/>
                    <a:pt x="1426375" y="289433"/>
                    <a:pt x="1471598" y="319986"/>
                  </a:cubicBezTo>
                  <a:lnTo>
                    <a:pt x="1483650" y="329930"/>
                  </a:lnTo>
                  <a:lnTo>
                    <a:pt x="1487584" y="321079"/>
                  </a:lnTo>
                  <a:lnTo>
                    <a:pt x="1637412" y="235458"/>
                  </a:lnTo>
                  <a:lnTo>
                    <a:pt x="1819347" y="424537"/>
                  </a:lnTo>
                  <a:lnTo>
                    <a:pt x="1723948" y="591494"/>
                  </a:lnTo>
                  <a:lnTo>
                    <a:pt x="1779579" y="693987"/>
                  </a:lnTo>
                  <a:cubicBezTo>
                    <a:pt x="1790333" y="719412"/>
                    <a:pt x="1799885" y="745469"/>
                    <a:pt x="1808164" y="772086"/>
                  </a:cubicBezTo>
                  <a:lnTo>
                    <a:pt x="1814926" y="798385"/>
                  </a:lnTo>
                  <a:lnTo>
                    <a:pt x="1822914" y="791994"/>
                  </a:lnTo>
                  <a:lnTo>
                    <a:pt x="2008416" y="845507"/>
                  </a:lnTo>
                  <a:lnTo>
                    <a:pt x="2004849" y="1095235"/>
                  </a:lnTo>
                  <a:lnTo>
                    <a:pt x="1834895" y="1158286"/>
                  </a:lnTo>
                  <a:lnTo>
                    <a:pt x="1829111" y="1196185"/>
                  </a:lnTo>
                  <a:cubicBezTo>
                    <a:pt x="1817787" y="1251522"/>
                    <a:pt x="1801087" y="1304900"/>
                    <a:pt x="1779579" y="1355750"/>
                  </a:cubicBezTo>
                  <a:lnTo>
                    <a:pt x="1773249" y="1367413"/>
                  </a:lnTo>
                  <a:lnTo>
                    <a:pt x="1887126" y="1530474"/>
                  </a:lnTo>
                  <a:lnTo>
                    <a:pt x="1726596" y="1733824"/>
                  </a:lnTo>
                  <a:lnTo>
                    <a:pt x="1558671" y="1657909"/>
                  </a:lnTo>
                  <a:lnTo>
                    <a:pt x="1471598" y="1729751"/>
                  </a:lnTo>
                  <a:lnTo>
                    <a:pt x="1376664" y="1781279"/>
                  </a:lnTo>
                  <a:lnTo>
                    <a:pt x="1373429" y="1965714"/>
                  </a:lnTo>
                  <a:lnTo>
                    <a:pt x="1116580" y="2044200"/>
                  </a:lnTo>
                  <a:lnTo>
                    <a:pt x="1031071" y="1873173"/>
                  </a:lnTo>
                  <a:lnTo>
                    <a:pt x="996322" y="1874927"/>
                  </a:lnTo>
                  <a:cubicBezTo>
                    <a:pt x="937638" y="1874927"/>
                    <a:pt x="880342" y="1868981"/>
                    <a:pt x="825005" y="1857657"/>
                  </a:cubicBezTo>
                  <a:lnTo>
                    <a:pt x="786439" y="1847741"/>
                  </a:lnTo>
                  <a:lnTo>
                    <a:pt x="677796" y="1983552"/>
                  </a:lnTo>
                  <a:lnTo>
                    <a:pt x="431649" y="1865823"/>
                  </a:lnTo>
                  <a:lnTo>
                    <a:pt x="477411" y="1693749"/>
                  </a:lnTo>
                  <a:lnTo>
                    <a:pt x="395239" y="1625951"/>
                  </a:lnTo>
                  <a:lnTo>
                    <a:pt x="320899" y="1535850"/>
                  </a:lnTo>
                  <a:lnTo>
                    <a:pt x="142694" y="1562582"/>
                  </a:lnTo>
                  <a:lnTo>
                    <a:pt x="28539" y="1319990"/>
                  </a:lnTo>
                  <a:lnTo>
                    <a:pt x="162051" y="1186471"/>
                  </a:lnTo>
                  <a:lnTo>
                    <a:pt x="150652" y="1111782"/>
                  </a:lnTo>
                  <a:cubicBezTo>
                    <a:pt x="147750" y="1083205"/>
                    <a:pt x="146263" y="1054210"/>
                    <a:pt x="146263" y="1024868"/>
                  </a:cubicBezTo>
                  <a:lnTo>
                    <a:pt x="149021" y="970256"/>
                  </a:lnTo>
                  <a:lnTo>
                    <a:pt x="0" y="863345"/>
                  </a:lnTo>
                  <a:lnTo>
                    <a:pt x="78482" y="610049"/>
                  </a:lnTo>
                  <a:lnTo>
                    <a:pt x="254640" y="617390"/>
                  </a:lnTo>
                  <a:lnTo>
                    <a:pt x="291440" y="549592"/>
                  </a:lnTo>
                  <a:cubicBezTo>
                    <a:pt x="308626" y="524154"/>
                    <a:pt x="327152" y="499696"/>
                    <a:pt x="346918" y="476320"/>
                  </a:cubicBezTo>
                  <a:lnTo>
                    <a:pt x="388979" y="431672"/>
                  </a:lnTo>
                  <a:lnTo>
                    <a:pt x="381706" y="431672"/>
                  </a:lnTo>
                  <a:lnTo>
                    <a:pt x="328196" y="253295"/>
                  </a:lnTo>
                  <a:lnTo>
                    <a:pt x="560074" y="107026"/>
                  </a:lnTo>
                  <a:lnTo>
                    <a:pt x="688498" y="231890"/>
                  </a:lnTo>
                  <a:lnTo>
                    <a:pt x="688467" y="233604"/>
                  </a:lnTo>
                  <a:lnTo>
                    <a:pt x="723683" y="219473"/>
                  </a:lnTo>
                  <a:cubicBezTo>
                    <a:pt x="782932" y="199423"/>
                    <a:pt x="845111" y="185728"/>
                    <a:pt x="909408" y="179198"/>
                  </a:cubicBezTo>
                  <a:lnTo>
                    <a:pt x="919405" y="178693"/>
                  </a:lnTo>
                  <a:lnTo>
                    <a:pt x="923943" y="1605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78" name="Rounded Rectangle 394"/>
            <p:cNvSpPr/>
            <p:nvPr/>
          </p:nvSpPr>
          <p:spPr>
            <a:xfrm>
              <a:off x="7663993" y="2553797"/>
              <a:ext cx="94672" cy="199595"/>
            </a:xfrm>
            <a:custGeom>
              <a:avLst/>
              <a:gdLst/>
              <a:ahLst/>
              <a:cxnLst/>
              <a:rect l="l" t="t" r="r" b="b"/>
              <a:pathLst>
                <a:path w="606872" h="1279455">
                  <a:moveTo>
                    <a:pt x="205430" y="112506"/>
                  </a:moveTo>
                  <a:cubicBezTo>
                    <a:pt x="144918" y="112506"/>
                    <a:pt x="95863" y="161561"/>
                    <a:pt x="95863" y="222073"/>
                  </a:cubicBezTo>
                  <a:lnTo>
                    <a:pt x="95863" y="1057382"/>
                  </a:lnTo>
                  <a:cubicBezTo>
                    <a:pt x="95863" y="1117894"/>
                    <a:pt x="144918" y="1166949"/>
                    <a:pt x="205430" y="1166949"/>
                  </a:cubicBezTo>
                  <a:cubicBezTo>
                    <a:pt x="265942" y="1166949"/>
                    <a:pt x="314997" y="1117894"/>
                    <a:pt x="314997" y="1057382"/>
                  </a:cubicBezTo>
                  <a:lnTo>
                    <a:pt x="314997" y="222073"/>
                  </a:lnTo>
                  <a:cubicBezTo>
                    <a:pt x="314997" y="161561"/>
                    <a:pt x="265942" y="112506"/>
                    <a:pt x="205430" y="112506"/>
                  </a:cubicBezTo>
                  <a:close/>
                  <a:moveTo>
                    <a:pt x="205431" y="0"/>
                  </a:moveTo>
                  <a:cubicBezTo>
                    <a:pt x="318887" y="0"/>
                    <a:pt x="410862" y="91975"/>
                    <a:pt x="410862" y="205431"/>
                  </a:cubicBezTo>
                  <a:lnTo>
                    <a:pt x="410862" y="576082"/>
                  </a:lnTo>
                  <a:lnTo>
                    <a:pt x="606872" y="576082"/>
                  </a:lnTo>
                  <a:lnTo>
                    <a:pt x="606872" y="684163"/>
                  </a:lnTo>
                  <a:lnTo>
                    <a:pt x="410862" y="684163"/>
                  </a:lnTo>
                  <a:lnTo>
                    <a:pt x="410861" y="1074024"/>
                  </a:lnTo>
                  <a:cubicBezTo>
                    <a:pt x="410861" y="1187480"/>
                    <a:pt x="318886" y="1279455"/>
                    <a:pt x="205430" y="1279455"/>
                  </a:cubicBezTo>
                  <a:lnTo>
                    <a:pt x="205431" y="1279454"/>
                  </a:lnTo>
                  <a:cubicBezTo>
                    <a:pt x="91975" y="1279454"/>
                    <a:pt x="0" y="1187479"/>
                    <a:pt x="0" y="1074023"/>
                  </a:cubicBezTo>
                  <a:lnTo>
                    <a:pt x="0" y="205431"/>
                  </a:lnTo>
                  <a:cubicBezTo>
                    <a:pt x="0" y="91975"/>
                    <a:pt x="91975" y="0"/>
                    <a:pt x="205431" y="0"/>
                  </a:cubicBez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179" name="Oval 396"/>
            <p:cNvSpPr>
              <a:spLocks noChangeAspect="1"/>
            </p:cNvSpPr>
            <p:nvPr/>
          </p:nvSpPr>
          <p:spPr>
            <a:xfrm>
              <a:off x="7675899" y="2780337"/>
              <a:ext cx="237296" cy="235211"/>
            </a:xfrm>
            <a:custGeom>
              <a:avLst/>
              <a:gdLst>
                <a:gd name="connsiteX0" fmla="*/ 0 w 1621964"/>
                <a:gd name="connsiteY0" fmla="*/ 142771 h 1608299"/>
                <a:gd name="connsiteX1" fmla="*/ 97501 w 1621964"/>
                <a:gd name="connsiteY1" fmla="*/ 0 h 1608299"/>
                <a:gd name="connsiteX2" fmla="*/ 115660 w 1621964"/>
                <a:gd name="connsiteY2" fmla="*/ 118981 h 1608299"/>
                <a:gd name="connsiteX3" fmla="*/ 1465431 w 1621964"/>
                <a:gd name="connsiteY3" fmla="*/ 1468692 h 1608299"/>
                <a:gd name="connsiteX4" fmla="*/ 1621964 w 1621964"/>
                <a:gd name="connsiteY4" fmla="*/ 1492581 h 1608299"/>
                <a:gd name="connsiteX5" fmla="*/ 1598602 w 1621964"/>
                <a:gd name="connsiteY5" fmla="*/ 1608299 h 1608299"/>
                <a:gd name="connsiteX6" fmla="*/ 1441638 w 1621964"/>
                <a:gd name="connsiteY6" fmla="*/ 1584345 h 1608299"/>
                <a:gd name="connsiteX7" fmla="*/ 0 w 1621964"/>
                <a:gd name="connsiteY7" fmla="*/ 142771 h 1608299"/>
                <a:gd name="connsiteX0" fmla="*/ 0 w 1621964"/>
                <a:gd name="connsiteY0" fmla="*/ 23790 h 1489318"/>
                <a:gd name="connsiteX1" fmla="*/ 115660 w 1621964"/>
                <a:gd name="connsiteY1" fmla="*/ 0 h 1489318"/>
                <a:gd name="connsiteX2" fmla="*/ 1465431 w 1621964"/>
                <a:gd name="connsiteY2" fmla="*/ 1349711 h 1489318"/>
                <a:gd name="connsiteX3" fmla="*/ 1621964 w 1621964"/>
                <a:gd name="connsiteY3" fmla="*/ 1373600 h 1489318"/>
                <a:gd name="connsiteX4" fmla="*/ 1598602 w 1621964"/>
                <a:gd name="connsiteY4" fmla="*/ 1489318 h 1489318"/>
                <a:gd name="connsiteX5" fmla="*/ 1441638 w 1621964"/>
                <a:gd name="connsiteY5" fmla="*/ 1465364 h 1489318"/>
                <a:gd name="connsiteX6" fmla="*/ 0 w 1621964"/>
                <a:gd name="connsiteY6" fmla="*/ 23790 h 1489318"/>
                <a:gd name="connsiteX0" fmla="*/ 0 w 1621964"/>
                <a:gd name="connsiteY0" fmla="*/ 64085 h 1529613"/>
                <a:gd name="connsiteX1" fmla="*/ 115660 w 1621964"/>
                <a:gd name="connsiteY1" fmla="*/ 40295 h 1529613"/>
                <a:gd name="connsiteX2" fmla="*/ 1465431 w 1621964"/>
                <a:gd name="connsiteY2" fmla="*/ 1390006 h 1529613"/>
                <a:gd name="connsiteX3" fmla="*/ 1621964 w 1621964"/>
                <a:gd name="connsiteY3" fmla="*/ 1413895 h 1529613"/>
                <a:gd name="connsiteX4" fmla="*/ 1598602 w 1621964"/>
                <a:gd name="connsiteY4" fmla="*/ 1529613 h 1529613"/>
                <a:gd name="connsiteX5" fmla="*/ 1441638 w 1621964"/>
                <a:gd name="connsiteY5" fmla="*/ 1505659 h 1529613"/>
                <a:gd name="connsiteX6" fmla="*/ 0 w 1621964"/>
                <a:gd name="connsiteY6" fmla="*/ 64085 h 1529613"/>
                <a:gd name="connsiteX0" fmla="*/ 0 w 1621964"/>
                <a:gd name="connsiteY0" fmla="*/ 87609 h 1553137"/>
                <a:gd name="connsiteX1" fmla="*/ 115660 w 1621964"/>
                <a:gd name="connsiteY1" fmla="*/ 63819 h 1553137"/>
                <a:gd name="connsiteX2" fmla="*/ 1465431 w 1621964"/>
                <a:gd name="connsiteY2" fmla="*/ 1413530 h 1553137"/>
                <a:gd name="connsiteX3" fmla="*/ 1621964 w 1621964"/>
                <a:gd name="connsiteY3" fmla="*/ 1437419 h 1553137"/>
                <a:gd name="connsiteX4" fmla="*/ 1598602 w 1621964"/>
                <a:gd name="connsiteY4" fmla="*/ 1553137 h 1553137"/>
                <a:gd name="connsiteX5" fmla="*/ 1441638 w 1621964"/>
                <a:gd name="connsiteY5" fmla="*/ 1529183 h 1553137"/>
                <a:gd name="connsiteX6" fmla="*/ 0 w 1621964"/>
                <a:gd name="connsiteY6" fmla="*/ 87609 h 1553137"/>
                <a:gd name="connsiteX0" fmla="*/ 0 w 1621964"/>
                <a:gd name="connsiteY0" fmla="*/ 79736 h 1545264"/>
                <a:gd name="connsiteX1" fmla="*/ 115660 w 1621964"/>
                <a:gd name="connsiteY1" fmla="*/ 55946 h 1545264"/>
                <a:gd name="connsiteX2" fmla="*/ 1465431 w 1621964"/>
                <a:gd name="connsiteY2" fmla="*/ 1405657 h 1545264"/>
                <a:gd name="connsiteX3" fmla="*/ 1621964 w 1621964"/>
                <a:gd name="connsiteY3" fmla="*/ 1429546 h 1545264"/>
                <a:gd name="connsiteX4" fmla="*/ 1598602 w 1621964"/>
                <a:gd name="connsiteY4" fmla="*/ 1545264 h 1545264"/>
                <a:gd name="connsiteX5" fmla="*/ 1441638 w 1621964"/>
                <a:gd name="connsiteY5" fmla="*/ 1521310 h 1545264"/>
                <a:gd name="connsiteX6" fmla="*/ 0 w 1621964"/>
                <a:gd name="connsiteY6" fmla="*/ 79736 h 1545264"/>
                <a:gd name="connsiteX0" fmla="*/ 0 w 1621964"/>
                <a:gd name="connsiteY0" fmla="*/ 66103 h 1531631"/>
                <a:gd name="connsiteX1" fmla="*/ 115660 w 1621964"/>
                <a:gd name="connsiteY1" fmla="*/ 42313 h 1531631"/>
                <a:gd name="connsiteX2" fmla="*/ 1465431 w 1621964"/>
                <a:gd name="connsiteY2" fmla="*/ 1392024 h 1531631"/>
                <a:gd name="connsiteX3" fmla="*/ 1621964 w 1621964"/>
                <a:gd name="connsiteY3" fmla="*/ 1415913 h 1531631"/>
                <a:gd name="connsiteX4" fmla="*/ 1598602 w 1621964"/>
                <a:gd name="connsiteY4" fmla="*/ 1531631 h 1531631"/>
                <a:gd name="connsiteX5" fmla="*/ 1441638 w 1621964"/>
                <a:gd name="connsiteY5" fmla="*/ 1507677 h 1531631"/>
                <a:gd name="connsiteX6" fmla="*/ 0 w 1621964"/>
                <a:gd name="connsiteY6" fmla="*/ 66103 h 1531631"/>
                <a:gd name="connsiteX0" fmla="*/ 0 w 1598602"/>
                <a:gd name="connsiteY0" fmla="*/ 66103 h 1531631"/>
                <a:gd name="connsiteX1" fmla="*/ 115660 w 1598602"/>
                <a:gd name="connsiteY1" fmla="*/ 42313 h 1531631"/>
                <a:gd name="connsiteX2" fmla="*/ 1465431 w 1598602"/>
                <a:gd name="connsiteY2" fmla="*/ 1392024 h 1531631"/>
                <a:gd name="connsiteX3" fmla="*/ 1598602 w 1598602"/>
                <a:gd name="connsiteY3" fmla="*/ 1531631 h 1531631"/>
                <a:gd name="connsiteX4" fmla="*/ 1441638 w 1598602"/>
                <a:gd name="connsiteY4" fmla="*/ 1507677 h 1531631"/>
                <a:gd name="connsiteX5" fmla="*/ 0 w 1598602"/>
                <a:gd name="connsiteY5" fmla="*/ 66103 h 1531631"/>
                <a:gd name="connsiteX0" fmla="*/ 0 w 1465431"/>
                <a:gd name="connsiteY0" fmla="*/ 66103 h 1507677"/>
                <a:gd name="connsiteX1" fmla="*/ 115660 w 1465431"/>
                <a:gd name="connsiteY1" fmla="*/ 42313 h 1507677"/>
                <a:gd name="connsiteX2" fmla="*/ 1465431 w 1465431"/>
                <a:gd name="connsiteY2" fmla="*/ 1392024 h 1507677"/>
                <a:gd name="connsiteX3" fmla="*/ 1441638 w 1465431"/>
                <a:gd name="connsiteY3" fmla="*/ 1507677 h 1507677"/>
                <a:gd name="connsiteX4" fmla="*/ 0 w 1465431"/>
                <a:gd name="connsiteY4" fmla="*/ 66103 h 1507677"/>
                <a:gd name="connsiteX0" fmla="*/ 0 w 1503572"/>
                <a:gd name="connsiteY0" fmla="*/ 66103 h 1507677"/>
                <a:gd name="connsiteX1" fmla="*/ 115660 w 1503572"/>
                <a:gd name="connsiteY1" fmla="*/ 42313 h 1507677"/>
                <a:gd name="connsiteX2" fmla="*/ 1465431 w 1503572"/>
                <a:gd name="connsiteY2" fmla="*/ 1392024 h 1507677"/>
                <a:gd name="connsiteX3" fmla="*/ 1441638 w 1503572"/>
                <a:gd name="connsiteY3" fmla="*/ 1507677 h 1507677"/>
                <a:gd name="connsiteX4" fmla="*/ 0 w 1503572"/>
                <a:gd name="connsiteY4" fmla="*/ 66103 h 1507677"/>
                <a:gd name="connsiteX0" fmla="*/ 0 w 1521137"/>
                <a:gd name="connsiteY0" fmla="*/ 66103 h 1507769"/>
                <a:gd name="connsiteX1" fmla="*/ 115660 w 1521137"/>
                <a:gd name="connsiteY1" fmla="*/ 42313 h 1507769"/>
                <a:gd name="connsiteX2" fmla="*/ 1465431 w 1521137"/>
                <a:gd name="connsiteY2" fmla="*/ 1392024 h 1507769"/>
                <a:gd name="connsiteX3" fmla="*/ 1441638 w 1521137"/>
                <a:gd name="connsiteY3" fmla="*/ 1507677 h 1507769"/>
                <a:gd name="connsiteX4" fmla="*/ 0 w 1521137"/>
                <a:gd name="connsiteY4" fmla="*/ 66103 h 150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137" h="1507769">
                  <a:moveTo>
                    <a:pt x="0" y="66103"/>
                  </a:moveTo>
                  <a:cubicBezTo>
                    <a:pt x="19541" y="-33082"/>
                    <a:pt x="80909" y="-2988"/>
                    <a:pt x="115660" y="42313"/>
                  </a:cubicBezTo>
                  <a:cubicBezTo>
                    <a:pt x="254298" y="719790"/>
                    <a:pt x="787924" y="1253392"/>
                    <a:pt x="1465431" y="1392024"/>
                  </a:cubicBezTo>
                  <a:cubicBezTo>
                    <a:pt x="1560167" y="1426773"/>
                    <a:pt x="1521816" y="1510951"/>
                    <a:pt x="1441638" y="1507677"/>
                  </a:cubicBezTo>
                  <a:cubicBezTo>
                    <a:pt x="718019" y="1359609"/>
                    <a:pt x="148074" y="789689"/>
                    <a:pt x="0" y="66103"/>
                  </a:cubicBez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180" name="Oval 399"/>
            <p:cNvSpPr/>
            <p:nvPr/>
          </p:nvSpPr>
          <p:spPr>
            <a:xfrm>
              <a:off x="7790411" y="2486077"/>
              <a:ext cx="133256" cy="333083"/>
            </a:xfrm>
            <a:custGeom>
              <a:avLst/>
              <a:gdLst/>
              <a:ahLst/>
              <a:cxnLst/>
              <a:rect l="l" t="t" r="r" b="b"/>
              <a:pathLst>
                <a:path w="854207" h="2135150">
                  <a:moveTo>
                    <a:pt x="252864" y="1742219"/>
                  </a:moveTo>
                  <a:cubicBezTo>
                    <a:pt x="175507" y="1742219"/>
                    <a:pt x="112797" y="1804929"/>
                    <a:pt x="112797" y="1882286"/>
                  </a:cubicBezTo>
                  <a:cubicBezTo>
                    <a:pt x="112797" y="1959643"/>
                    <a:pt x="175507" y="2022353"/>
                    <a:pt x="252864" y="2022353"/>
                  </a:cubicBezTo>
                  <a:cubicBezTo>
                    <a:pt x="330221" y="2022353"/>
                    <a:pt x="392931" y="1959643"/>
                    <a:pt x="392931" y="1882286"/>
                  </a:cubicBezTo>
                  <a:cubicBezTo>
                    <a:pt x="392931" y="1804929"/>
                    <a:pt x="330221" y="1742219"/>
                    <a:pt x="252864" y="1742219"/>
                  </a:cubicBezTo>
                  <a:close/>
                  <a:moveTo>
                    <a:pt x="255637" y="932333"/>
                  </a:moveTo>
                  <a:cubicBezTo>
                    <a:pt x="178280" y="932333"/>
                    <a:pt x="115570" y="995043"/>
                    <a:pt x="115570" y="1072400"/>
                  </a:cubicBezTo>
                  <a:cubicBezTo>
                    <a:pt x="115570" y="1149757"/>
                    <a:pt x="178280" y="1212467"/>
                    <a:pt x="255637" y="1212467"/>
                  </a:cubicBezTo>
                  <a:cubicBezTo>
                    <a:pt x="332994" y="1212467"/>
                    <a:pt x="395704" y="1149757"/>
                    <a:pt x="395704" y="1072400"/>
                  </a:cubicBezTo>
                  <a:cubicBezTo>
                    <a:pt x="395704" y="995043"/>
                    <a:pt x="332994" y="932333"/>
                    <a:pt x="255637" y="932333"/>
                  </a:cubicBezTo>
                  <a:close/>
                  <a:moveTo>
                    <a:pt x="252864" y="112797"/>
                  </a:moveTo>
                  <a:cubicBezTo>
                    <a:pt x="175507" y="112797"/>
                    <a:pt x="112797" y="175507"/>
                    <a:pt x="112797" y="252864"/>
                  </a:cubicBezTo>
                  <a:cubicBezTo>
                    <a:pt x="112797" y="330221"/>
                    <a:pt x="175507" y="392931"/>
                    <a:pt x="252864" y="392931"/>
                  </a:cubicBezTo>
                  <a:cubicBezTo>
                    <a:pt x="330221" y="392931"/>
                    <a:pt x="392931" y="330221"/>
                    <a:pt x="392931" y="252864"/>
                  </a:cubicBezTo>
                  <a:cubicBezTo>
                    <a:pt x="392931" y="175507"/>
                    <a:pt x="330221" y="112797"/>
                    <a:pt x="252864" y="112797"/>
                  </a:cubicBezTo>
                  <a:close/>
                  <a:moveTo>
                    <a:pt x="252864" y="0"/>
                  </a:moveTo>
                  <a:cubicBezTo>
                    <a:pt x="357604" y="0"/>
                    <a:pt x="447470" y="63681"/>
                    <a:pt x="485857" y="154438"/>
                  </a:cubicBezTo>
                  <a:lnTo>
                    <a:pt x="500489" y="201574"/>
                  </a:lnTo>
                  <a:lnTo>
                    <a:pt x="854207" y="201574"/>
                  </a:lnTo>
                  <a:lnTo>
                    <a:pt x="854207" y="309655"/>
                  </a:lnTo>
                  <a:lnTo>
                    <a:pt x="497142" y="309655"/>
                  </a:lnTo>
                  <a:lnTo>
                    <a:pt x="494360" y="328058"/>
                  </a:lnTo>
                  <a:cubicBezTo>
                    <a:pt x="472195" y="399319"/>
                    <a:pt x="419358" y="457067"/>
                    <a:pt x="351290" y="485857"/>
                  </a:cubicBezTo>
                  <a:lnTo>
                    <a:pt x="309329" y="498882"/>
                  </a:lnTo>
                  <a:lnTo>
                    <a:pt x="309329" y="825521"/>
                  </a:lnTo>
                  <a:lnTo>
                    <a:pt x="354063" y="839407"/>
                  </a:lnTo>
                  <a:cubicBezTo>
                    <a:pt x="444820" y="877794"/>
                    <a:pt x="508501" y="967660"/>
                    <a:pt x="508501" y="1072400"/>
                  </a:cubicBezTo>
                  <a:cubicBezTo>
                    <a:pt x="508501" y="1177140"/>
                    <a:pt x="444820" y="1267006"/>
                    <a:pt x="354063" y="1305393"/>
                  </a:cubicBezTo>
                  <a:lnTo>
                    <a:pt x="307319" y="1319903"/>
                  </a:lnTo>
                  <a:lnTo>
                    <a:pt x="307319" y="1635644"/>
                  </a:lnTo>
                  <a:lnTo>
                    <a:pt x="351290" y="1649293"/>
                  </a:lnTo>
                  <a:cubicBezTo>
                    <a:pt x="442047" y="1687680"/>
                    <a:pt x="505728" y="1777546"/>
                    <a:pt x="505728" y="1882286"/>
                  </a:cubicBezTo>
                  <a:cubicBezTo>
                    <a:pt x="505728" y="2021939"/>
                    <a:pt x="392517" y="2135150"/>
                    <a:pt x="252864" y="2135150"/>
                  </a:cubicBezTo>
                  <a:cubicBezTo>
                    <a:pt x="113211" y="2135150"/>
                    <a:pt x="0" y="2021939"/>
                    <a:pt x="0" y="1882286"/>
                  </a:cubicBezTo>
                  <a:cubicBezTo>
                    <a:pt x="0" y="1777546"/>
                    <a:pt x="63681" y="1687680"/>
                    <a:pt x="154438" y="1649293"/>
                  </a:cubicBezTo>
                  <a:lnTo>
                    <a:pt x="192736" y="1637405"/>
                  </a:lnTo>
                  <a:lnTo>
                    <a:pt x="192736" y="1316420"/>
                  </a:lnTo>
                  <a:lnTo>
                    <a:pt x="157211" y="1305393"/>
                  </a:lnTo>
                  <a:cubicBezTo>
                    <a:pt x="66454" y="1267006"/>
                    <a:pt x="2773" y="1177140"/>
                    <a:pt x="2773" y="1072400"/>
                  </a:cubicBezTo>
                  <a:cubicBezTo>
                    <a:pt x="2773" y="967660"/>
                    <a:pt x="66454" y="877794"/>
                    <a:pt x="157211" y="839407"/>
                  </a:cubicBezTo>
                  <a:lnTo>
                    <a:pt x="194746" y="827756"/>
                  </a:lnTo>
                  <a:lnTo>
                    <a:pt x="194746" y="498369"/>
                  </a:lnTo>
                  <a:lnTo>
                    <a:pt x="154438" y="485857"/>
                  </a:lnTo>
                  <a:cubicBezTo>
                    <a:pt x="63681" y="447470"/>
                    <a:pt x="0" y="357604"/>
                    <a:pt x="0" y="252864"/>
                  </a:cubicBezTo>
                  <a:cubicBezTo>
                    <a:pt x="0" y="113211"/>
                    <a:pt x="113211" y="0"/>
                    <a:pt x="252864" y="0"/>
                  </a:cubicBez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181" name="Oval 399"/>
            <p:cNvSpPr/>
            <p:nvPr/>
          </p:nvSpPr>
          <p:spPr>
            <a:xfrm>
              <a:off x="7918453" y="2423645"/>
              <a:ext cx="79530" cy="206307"/>
            </a:xfrm>
            <a:custGeom>
              <a:avLst/>
              <a:gdLst/>
              <a:ahLst/>
              <a:cxnLst/>
              <a:rect l="l" t="t" r="r" b="b"/>
              <a:pathLst>
                <a:path w="509812" h="1322481">
                  <a:moveTo>
                    <a:pt x="252864" y="929550"/>
                  </a:moveTo>
                  <a:cubicBezTo>
                    <a:pt x="175507" y="929550"/>
                    <a:pt x="112797" y="992260"/>
                    <a:pt x="112797" y="1069617"/>
                  </a:cubicBezTo>
                  <a:cubicBezTo>
                    <a:pt x="112797" y="1146974"/>
                    <a:pt x="175507" y="1209684"/>
                    <a:pt x="252864" y="1209684"/>
                  </a:cubicBezTo>
                  <a:cubicBezTo>
                    <a:pt x="330221" y="1209684"/>
                    <a:pt x="392931" y="1146974"/>
                    <a:pt x="392931" y="1069617"/>
                  </a:cubicBezTo>
                  <a:cubicBezTo>
                    <a:pt x="392931" y="992260"/>
                    <a:pt x="330221" y="929550"/>
                    <a:pt x="252864" y="929550"/>
                  </a:cubicBezTo>
                  <a:close/>
                  <a:moveTo>
                    <a:pt x="256948" y="112797"/>
                  </a:moveTo>
                  <a:cubicBezTo>
                    <a:pt x="179591" y="112797"/>
                    <a:pt x="116881" y="175507"/>
                    <a:pt x="116881" y="252864"/>
                  </a:cubicBezTo>
                  <a:cubicBezTo>
                    <a:pt x="116881" y="330221"/>
                    <a:pt x="179591" y="392931"/>
                    <a:pt x="256948" y="392931"/>
                  </a:cubicBezTo>
                  <a:cubicBezTo>
                    <a:pt x="334305" y="392931"/>
                    <a:pt x="397015" y="330221"/>
                    <a:pt x="397015" y="252864"/>
                  </a:cubicBezTo>
                  <a:cubicBezTo>
                    <a:pt x="397015" y="175507"/>
                    <a:pt x="334305" y="112797"/>
                    <a:pt x="256948" y="112797"/>
                  </a:cubicBezTo>
                  <a:close/>
                  <a:moveTo>
                    <a:pt x="256948" y="0"/>
                  </a:moveTo>
                  <a:cubicBezTo>
                    <a:pt x="396601" y="0"/>
                    <a:pt x="509812" y="113211"/>
                    <a:pt x="509812" y="252864"/>
                  </a:cubicBezTo>
                  <a:cubicBezTo>
                    <a:pt x="509812" y="357604"/>
                    <a:pt x="446131" y="447470"/>
                    <a:pt x="355374" y="485857"/>
                  </a:cubicBezTo>
                  <a:lnTo>
                    <a:pt x="312630" y="499125"/>
                  </a:lnTo>
                  <a:lnTo>
                    <a:pt x="312630" y="824624"/>
                  </a:lnTo>
                  <a:lnTo>
                    <a:pt x="351290" y="836624"/>
                  </a:lnTo>
                  <a:cubicBezTo>
                    <a:pt x="442047" y="875011"/>
                    <a:pt x="505728" y="964877"/>
                    <a:pt x="505728" y="1069617"/>
                  </a:cubicBezTo>
                  <a:cubicBezTo>
                    <a:pt x="505728" y="1209270"/>
                    <a:pt x="392517" y="1322481"/>
                    <a:pt x="252864" y="1322481"/>
                  </a:cubicBezTo>
                  <a:cubicBezTo>
                    <a:pt x="113211" y="1322481"/>
                    <a:pt x="0" y="1209270"/>
                    <a:pt x="0" y="1069617"/>
                  </a:cubicBezTo>
                  <a:cubicBezTo>
                    <a:pt x="0" y="964877"/>
                    <a:pt x="63681" y="875011"/>
                    <a:pt x="154438" y="836624"/>
                  </a:cubicBezTo>
                  <a:lnTo>
                    <a:pt x="198047" y="823087"/>
                  </a:lnTo>
                  <a:lnTo>
                    <a:pt x="198047" y="498126"/>
                  </a:lnTo>
                  <a:lnTo>
                    <a:pt x="158522" y="485857"/>
                  </a:lnTo>
                  <a:cubicBezTo>
                    <a:pt x="67765" y="447470"/>
                    <a:pt x="4084" y="357604"/>
                    <a:pt x="4084" y="252864"/>
                  </a:cubicBezTo>
                  <a:cubicBezTo>
                    <a:pt x="4084" y="113211"/>
                    <a:pt x="117295" y="0"/>
                    <a:pt x="256948" y="0"/>
                  </a:cubicBez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182" name="Oval 396"/>
            <p:cNvSpPr>
              <a:spLocks noChangeAspect="1"/>
            </p:cNvSpPr>
            <p:nvPr/>
          </p:nvSpPr>
          <p:spPr>
            <a:xfrm>
              <a:off x="8017410" y="2450791"/>
              <a:ext cx="96086" cy="52583"/>
            </a:xfrm>
            <a:custGeom>
              <a:avLst/>
              <a:gdLst>
                <a:gd name="connsiteX0" fmla="*/ 37437 w 742037"/>
                <a:gd name="connsiteY0" fmla="*/ 0 h 373587"/>
                <a:gd name="connsiteX1" fmla="*/ 203099 w 742037"/>
                <a:gd name="connsiteY1" fmla="*/ 42594 h 373587"/>
                <a:gd name="connsiteX2" fmla="*/ 688011 w 742037"/>
                <a:gd name="connsiteY2" fmla="*/ 275696 h 373587"/>
                <a:gd name="connsiteX3" fmla="*/ 742037 w 742037"/>
                <a:gd name="connsiteY3" fmla="*/ 316094 h 373587"/>
                <a:gd name="connsiteX4" fmla="*/ 622006 w 742037"/>
                <a:gd name="connsiteY4" fmla="*/ 373587 h 373587"/>
                <a:gd name="connsiteX5" fmla="*/ 1759 w 742037"/>
                <a:gd name="connsiteY5" fmla="*/ 112598 h 373587"/>
                <a:gd name="connsiteX6" fmla="*/ 0 w 742037"/>
                <a:gd name="connsiteY6" fmla="*/ 112330 h 373587"/>
                <a:gd name="connsiteX7" fmla="*/ 37437 w 742037"/>
                <a:gd name="connsiteY7" fmla="*/ 0 h 373587"/>
                <a:gd name="connsiteX0" fmla="*/ 37437 w 688011"/>
                <a:gd name="connsiteY0" fmla="*/ 0 h 373587"/>
                <a:gd name="connsiteX1" fmla="*/ 203099 w 688011"/>
                <a:gd name="connsiteY1" fmla="*/ 42594 h 373587"/>
                <a:gd name="connsiteX2" fmla="*/ 688011 w 688011"/>
                <a:gd name="connsiteY2" fmla="*/ 275696 h 373587"/>
                <a:gd name="connsiteX3" fmla="*/ 622006 w 688011"/>
                <a:gd name="connsiteY3" fmla="*/ 373587 h 373587"/>
                <a:gd name="connsiteX4" fmla="*/ 1759 w 688011"/>
                <a:gd name="connsiteY4" fmla="*/ 112598 h 373587"/>
                <a:gd name="connsiteX5" fmla="*/ 0 w 688011"/>
                <a:gd name="connsiteY5" fmla="*/ 112330 h 373587"/>
                <a:gd name="connsiteX6" fmla="*/ 37437 w 688011"/>
                <a:gd name="connsiteY6" fmla="*/ 0 h 373587"/>
                <a:gd name="connsiteX0" fmla="*/ 37437 w 688011"/>
                <a:gd name="connsiteY0" fmla="*/ 0 h 343666"/>
                <a:gd name="connsiteX1" fmla="*/ 203099 w 688011"/>
                <a:gd name="connsiteY1" fmla="*/ 42594 h 343666"/>
                <a:gd name="connsiteX2" fmla="*/ 688011 w 688011"/>
                <a:gd name="connsiteY2" fmla="*/ 275696 h 343666"/>
                <a:gd name="connsiteX3" fmla="*/ 568812 w 688011"/>
                <a:gd name="connsiteY3" fmla="*/ 343666 h 343666"/>
                <a:gd name="connsiteX4" fmla="*/ 1759 w 688011"/>
                <a:gd name="connsiteY4" fmla="*/ 112598 h 343666"/>
                <a:gd name="connsiteX5" fmla="*/ 0 w 688011"/>
                <a:gd name="connsiteY5" fmla="*/ 112330 h 343666"/>
                <a:gd name="connsiteX6" fmla="*/ 37437 w 688011"/>
                <a:gd name="connsiteY6" fmla="*/ 0 h 343666"/>
                <a:gd name="connsiteX0" fmla="*/ 37437 w 638141"/>
                <a:gd name="connsiteY0" fmla="*/ 0 h 343666"/>
                <a:gd name="connsiteX1" fmla="*/ 203099 w 638141"/>
                <a:gd name="connsiteY1" fmla="*/ 42594 h 343666"/>
                <a:gd name="connsiteX2" fmla="*/ 638141 w 638141"/>
                <a:gd name="connsiteY2" fmla="*/ 249099 h 343666"/>
                <a:gd name="connsiteX3" fmla="*/ 568812 w 638141"/>
                <a:gd name="connsiteY3" fmla="*/ 343666 h 343666"/>
                <a:gd name="connsiteX4" fmla="*/ 1759 w 638141"/>
                <a:gd name="connsiteY4" fmla="*/ 112598 h 343666"/>
                <a:gd name="connsiteX5" fmla="*/ 0 w 638141"/>
                <a:gd name="connsiteY5" fmla="*/ 112330 h 343666"/>
                <a:gd name="connsiteX6" fmla="*/ 37437 w 638141"/>
                <a:gd name="connsiteY6" fmla="*/ 0 h 343666"/>
                <a:gd name="connsiteX0" fmla="*/ 37437 w 640948"/>
                <a:gd name="connsiteY0" fmla="*/ 0 h 343666"/>
                <a:gd name="connsiteX1" fmla="*/ 203099 w 640948"/>
                <a:gd name="connsiteY1" fmla="*/ 42594 h 343666"/>
                <a:gd name="connsiteX2" fmla="*/ 638141 w 640948"/>
                <a:gd name="connsiteY2" fmla="*/ 249099 h 343666"/>
                <a:gd name="connsiteX3" fmla="*/ 568812 w 640948"/>
                <a:gd name="connsiteY3" fmla="*/ 343666 h 343666"/>
                <a:gd name="connsiteX4" fmla="*/ 1759 w 640948"/>
                <a:gd name="connsiteY4" fmla="*/ 112598 h 343666"/>
                <a:gd name="connsiteX5" fmla="*/ 0 w 640948"/>
                <a:gd name="connsiteY5" fmla="*/ 112330 h 343666"/>
                <a:gd name="connsiteX6" fmla="*/ 37437 w 640948"/>
                <a:gd name="connsiteY6" fmla="*/ 0 h 343666"/>
                <a:gd name="connsiteX0" fmla="*/ 37437 w 642805"/>
                <a:gd name="connsiteY0" fmla="*/ 0 h 343666"/>
                <a:gd name="connsiteX1" fmla="*/ 203099 w 642805"/>
                <a:gd name="connsiteY1" fmla="*/ 42594 h 343666"/>
                <a:gd name="connsiteX2" fmla="*/ 638141 w 642805"/>
                <a:gd name="connsiteY2" fmla="*/ 249099 h 343666"/>
                <a:gd name="connsiteX3" fmla="*/ 568812 w 642805"/>
                <a:gd name="connsiteY3" fmla="*/ 343666 h 343666"/>
                <a:gd name="connsiteX4" fmla="*/ 1759 w 642805"/>
                <a:gd name="connsiteY4" fmla="*/ 112598 h 343666"/>
                <a:gd name="connsiteX5" fmla="*/ 0 w 642805"/>
                <a:gd name="connsiteY5" fmla="*/ 112330 h 343666"/>
                <a:gd name="connsiteX6" fmla="*/ 37437 w 642805"/>
                <a:gd name="connsiteY6" fmla="*/ 0 h 343666"/>
                <a:gd name="connsiteX0" fmla="*/ 37437 w 642286"/>
                <a:gd name="connsiteY0" fmla="*/ 0 h 343722"/>
                <a:gd name="connsiteX1" fmla="*/ 203099 w 642286"/>
                <a:gd name="connsiteY1" fmla="*/ 42594 h 343722"/>
                <a:gd name="connsiteX2" fmla="*/ 638141 w 642286"/>
                <a:gd name="connsiteY2" fmla="*/ 249099 h 343722"/>
                <a:gd name="connsiteX3" fmla="*/ 568812 w 642286"/>
                <a:gd name="connsiteY3" fmla="*/ 343666 h 343722"/>
                <a:gd name="connsiteX4" fmla="*/ 1759 w 642286"/>
                <a:gd name="connsiteY4" fmla="*/ 112598 h 343722"/>
                <a:gd name="connsiteX5" fmla="*/ 0 w 642286"/>
                <a:gd name="connsiteY5" fmla="*/ 112330 h 343722"/>
                <a:gd name="connsiteX6" fmla="*/ 37437 w 642286"/>
                <a:gd name="connsiteY6" fmla="*/ 0 h 343722"/>
                <a:gd name="connsiteX0" fmla="*/ 35678 w 640527"/>
                <a:gd name="connsiteY0" fmla="*/ 0 h 343722"/>
                <a:gd name="connsiteX1" fmla="*/ 201340 w 640527"/>
                <a:gd name="connsiteY1" fmla="*/ 42594 h 343722"/>
                <a:gd name="connsiteX2" fmla="*/ 636382 w 640527"/>
                <a:gd name="connsiteY2" fmla="*/ 249099 h 343722"/>
                <a:gd name="connsiteX3" fmla="*/ 567053 w 640527"/>
                <a:gd name="connsiteY3" fmla="*/ 343666 h 343722"/>
                <a:gd name="connsiteX4" fmla="*/ 0 w 640527"/>
                <a:gd name="connsiteY4" fmla="*/ 112598 h 343722"/>
                <a:gd name="connsiteX5" fmla="*/ 35678 w 640527"/>
                <a:gd name="connsiteY5" fmla="*/ 0 h 343722"/>
                <a:gd name="connsiteX0" fmla="*/ 0 w 604849"/>
                <a:gd name="connsiteY0" fmla="*/ 0 h 343722"/>
                <a:gd name="connsiteX1" fmla="*/ 165662 w 604849"/>
                <a:gd name="connsiteY1" fmla="*/ 42594 h 343722"/>
                <a:gd name="connsiteX2" fmla="*/ 600704 w 604849"/>
                <a:gd name="connsiteY2" fmla="*/ 249099 h 343722"/>
                <a:gd name="connsiteX3" fmla="*/ 531375 w 604849"/>
                <a:gd name="connsiteY3" fmla="*/ 343666 h 343722"/>
                <a:gd name="connsiteX4" fmla="*/ 10867 w 604849"/>
                <a:gd name="connsiteY4" fmla="*/ 119247 h 343722"/>
                <a:gd name="connsiteX5" fmla="*/ 0 w 604849"/>
                <a:gd name="connsiteY5" fmla="*/ 0 h 343722"/>
                <a:gd name="connsiteX0" fmla="*/ 0 w 604849"/>
                <a:gd name="connsiteY0" fmla="*/ 0 h 343722"/>
                <a:gd name="connsiteX1" fmla="*/ 165662 w 604849"/>
                <a:gd name="connsiteY1" fmla="*/ 42594 h 343722"/>
                <a:gd name="connsiteX2" fmla="*/ 600704 w 604849"/>
                <a:gd name="connsiteY2" fmla="*/ 249099 h 343722"/>
                <a:gd name="connsiteX3" fmla="*/ 531375 w 604849"/>
                <a:gd name="connsiteY3" fmla="*/ 343666 h 343722"/>
                <a:gd name="connsiteX4" fmla="*/ 10867 w 604849"/>
                <a:gd name="connsiteY4" fmla="*/ 119247 h 343722"/>
                <a:gd name="connsiteX5" fmla="*/ 0 w 604849"/>
                <a:gd name="connsiteY5" fmla="*/ 0 h 343722"/>
                <a:gd name="connsiteX0" fmla="*/ 25704 w 593982"/>
                <a:gd name="connsiteY0" fmla="*/ 0 h 340397"/>
                <a:gd name="connsiteX1" fmla="*/ 154795 w 593982"/>
                <a:gd name="connsiteY1" fmla="*/ 39269 h 340397"/>
                <a:gd name="connsiteX2" fmla="*/ 589837 w 593982"/>
                <a:gd name="connsiteY2" fmla="*/ 245774 h 340397"/>
                <a:gd name="connsiteX3" fmla="*/ 520508 w 593982"/>
                <a:gd name="connsiteY3" fmla="*/ 340341 h 340397"/>
                <a:gd name="connsiteX4" fmla="*/ 0 w 593982"/>
                <a:gd name="connsiteY4" fmla="*/ 115922 h 340397"/>
                <a:gd name="connsiteX5" fmla="*/ 25704 w 593982"/>
                <a:gd name="connsiteY5" fmla="*/ 0 h 340397"/>
                <a:gd name="connsiteX0" fmla="*/ 27882 w 596160"/>
                <a:gd name="connsiteY0" fmla="*/ 0 h 340397"/>
                <a:gd name="connsiteX1" fmla="*/ 156973 w 596160"/>
                <a:gd name="connsiteY1" fmla="*/ 39269 h 340397"/>
                <a:gd name="connsiteX2" fmla="*/ 592015 w 596160"/>
                <a:gd name="connsiteY2" fmla="*/ 245774 h 340397"/>
                <a:gd name="connsiteX3" fmla="*/ 522686 w 596160"/>
                <a:gd name="connsiteY3" fmla="*/ 340341 h 340397"/>
                <a:gd name="connsiteX4" fmla="*/ 2178 w 596160"/>
                <a:gd name="connsiteY4" fmla="*/ 115922 h 340397"/>
                <a:gd name="connsiteX5" fmla="*/ 27882 w 596160"/>
                <a:gd name="connsiteY5" fmla="*/ 0 h 340397"/>
                <a:gd name="connsiteX0" fmla="*/ 48506 w 616784"/>
                <a:gd name="connsiteY0" fmla="*/ 0 h 340397"/>
                <a:gd name="connsiteX1" fmla="*/ 177597 w 616784"/>
                <a:gd name="connsiteY1" fmla="*/ 39269 h 340397"/>
                <a:gd name="connsiteX2" fmla="*/ 612639 w 616784"/>
                <a:gd name="connsiteY2" fmla="*/ 245774 h 340397"/>
                <a:gd name="connsiteX3" fmla="*/ 543310 w 616784"/>
                <a:gd name="connsiteY3" fmla="*/ 340341 h 340397"/>
                <a:gd name="connsiteX4" fmla="*/ 22802 w 616784"/>
                <a:gd name="connsiteY4" fmla="*/ 115922 h 340397"/>
                <a:gd name="connsiteX5" fmla="*/ 48506 w 616784"/>
                <a:gd name="connsiteY5" fmla="*/ 0 h 340397"/>
                <a:gd name="connsiteX0" fmla="*/ 60575 w 612230"/>
                <a:gd name="connsiteY0" fmla="*/ 0 h 337073"/>
                <a:gd name="connsiteX1" fmla="*/ 173043 w 612230"/>
                <a:gd name="connsiteY1" fmla="*/ 35945 h 337073"/>
                <a:gd name="connsiteX2" fmla="*/ 608085 w 612230"/>
                <a:gd name="connsiteY2" fmla="*/ 242450 h 337073"/>
                <a:gd name="connsiteX3" fmla="*/ 538756 w 612230"/>
                <a:gd name="connsiteY3" fmla="*/ 337017 h 337073"/>
                <a:gd name="connsiteX4" fmla="*/ 18248 w 612230"/>
                <a:gd name="connsiteY4" fmla="*/ 112598 h 337073"/>
                <a:gd name="connsiteX5" fmla="*/ 60575 w 612230"/>
                <a:gd name="connsiteY5" fmla="*/ 0 h 337073"/>
                <a:gd name="connsiteX0" fmla="*/ 64286 w 615941"/>
                <a:gd name="connsiteY0" fmla="*/ 0 h 337073"/>
                <a:gd name="connsiteX1" fmla="*/ 176754 w 615941"/>
                <a:gd name="connsiteY1" fmla="*/ 35945 h 337073"/>
                <a:gd name="connsiteX2" fmla="*/ 611796 w 615941"/>
                <a:gd name="connsiteY2" fmla="*/ 242450 h 337073"/>
                <a:gd name="connsiteX3" fmla="*/ 542467 w 615941"/>
                <a:gd name="connsiteY3" fmla="*/ 337017 h 337073"/>
                <a:gd name="connsiteX4" fmla="*/ 21959 w 615941"/>
                <a:gd name="connsiteY4" fmla="*/ 112598 h 337073"/>
                <a:gd name="connsiteX5" fmla="*/ 64286 w 615941"/>
                <a:gd name="connsiteY5" fmla="*/ 0 h 33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941" h="337073">
                  <a:moveTo>
                    <a:pt x="64286" y="0"/>
                  </a:moveTo>
                  <a:lnTo>
                    <a:pt x="176754" y="35945"/>
                  </a:lnTo>
                  <a:cubicBezTo>
                    <a:pt x="350789" y="90073"/>
                    <a:pt x="463954" y="142574"/>
                    <a:pt x="611796" y="242450"/>
                  </a:cubicBezTo>
                  <a:cubicBezTo>
                    <a:pt x="628582" y="300568"/>
                    <a:pt x="592175" y="338741"/>
                    <a:pt x="542467" y="337017"/>
                  </a:cubicBezTo>
                  <a:cubicBezTo>
                    <a:pt x="357905" y="212335"/>
                    <a:pt x="204574" y="158809"/>
                    <a:pt x="21959" y="112598"/>
                  </a:cubicBezTo>
                  <a:cubicBezTo>
                    <a:pt x="-19343" y="73957"/>
                    <a:pt x="-801" y="22019"/>
                    <a:pt x="64286" y="0"/>
                  </a:cubicBez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183" name="Oval 396"/>
            <p:cNvSpPr>
              <a:spLocks noChangeAspect="1"/>
            </p:cNvSpPr>
            <p:nvPr/>
          </p:nvSpPr>
          <p:spPr>
            <a:xfrm>
              <a:off x="8182149" y="2724882"/>
              <a:ext cx="65903" cy="172291"/>
            </a:xfrm>
            <a:custGeom>
              <a:avLst/>
              <a:gdLst>
                <a:gd name="connsiteX0" fmla="*/ 379387 w 497443"/>
                <a:gd name="connsiteY0" fmla="*/ 42859 h 1197541"/>
                <a:gd name="connsiteX1" fmla="*/ 495279 w 497443"/>
                <a:gd name="connsiteY1" fmla="*/ 0 h 1197541"/>
                <a:gd name="connsiteX2" fmla="*/ 497443 w 497443"/>
                <a:gd name="connsiteY2" fmla="*/ 42858 h 1197541"/>
                <a:gd name="connsiteX3" fmla="*/ 181040 w 497443"/>
                <a:gd name="connsiteY3" fmla="*/ 1078646 h 1197541"/>
                <a:gd name="connsiteX4" fmla="*/ 92128 w 497443"/>
                <a:gd name="connsiteY4" fmla="*/ 1197541 h 1197541"/>
                <a:gd name="connsiteX5" fmla="*/ 0 w 497443"/>
                <a:gd name="connsiteY5" fmla="*/ 1123828 h 1197541"/>
                <a:gd name="connsiteX6" fmla="*/ 83146 w 497443"/>
                <a:gd name="connsiteY6" fmla="*/ 1012644 h 1197541"/>
                <a:gd name="connsiteX7" fmla="*/ 379387 w 497443"/>
                <a:gd name="connsiteY7" fmla="*/ 42859 h 1197541"/>
                <a:gd name="connsiteX0" fmla="*/ 379387 w 497443"/>
                <a:gd name="connsiteY0" fmla="*/ 29561 h 1184243"/>
                <a:gd name="connsiteX1" fmla="*/ 438760 w 497443"/>
                <a:gd name="connsiteY1" fmla="*/ 0 h 1184243"/>
                <a:gd name="connsiteX2" fmla="*/ 497443 w 497443"/>
                <a:gd name="connsiteY2" fmla="*/ 29560 h 1184243"/>
                <a:gd name="connsiteX3" fmla="*/ 181040 w 497443"/>
                <a:gd name="connsiteY3" fmla="*/ 1065348 h 1184243"/>
                <a:gd name="connsiteX4" fmla="*/ 92128 w 497443"/>
                <a:gd name="connsiteY4" fmla="*/ 1184243 h 1184243"/>
                <a:gd name="connsiteX5" fmla="*/ 0 w 497443"/>
                <a:gd name="connsiteY5" fmla="*/ 1110530 h 1184243"/>
                <a:gd name="connsiteX6" fmla="*/ 83146 w 497443"/>
                <a:gd name="connsiteY6" fmla="*/ 999346 h 1184243"/>
                <a:gd name="connsiteX7" fmla="*/ 379387 w 497443"/>
                <a:gd name="connsiteY7" fmla="*/ 29561 h 1184243"/>
                <a:gd name="connsiteX0" fmla="*/ 379387 w 509724"/>
                <a:gd name="connsiteY0" fmla="*/ 87382 h 1242064"/>
                <a:gd name="connsiteX1" fmla="*/ 438760 w 509724"/>
                <a:gd name="connsiteY1" fmla="*/ 57821 h 1242064"/>
                <a:gd name="connsiteX2" fmla="*/ 497443 w 509724"/>
                <a:gd name="connsiteY2" fmla="*/ 87381 h 1242064"/>
                <a:gd name="connsiteX3" fmla="*/ 181040 w 509724"/>
                <a:gd name="connsiteY3" fmla="*/ 1123169 h 1242064"/>
                <a:gd name="connsiteX4" fmla="*/ 92128 w 509724"/>
                <a:gd name="connsiteY4" fmla="*/ 1242064 h 1242064"/>
                <a:gd name="connsiteX5" fmla="*/ 0 w 509724"/>
                <a:gd name="connsiteY5" fmla="*/ 1168351 h 1242064"/>
                <a:gd name="connsiteX6" fmla="*/ 83146 w 509724"/>
                <a:gd name="connsiteY6" fmla="*/ 1057167 h 1242064"/>
                <a:gd name="connsiteX7" fmla="*/ 379387 w 509724"/>
                <a:gd name="connsiteY7" fmla="*/ 87382 h 1242064"/>
                <a:gd name="connsiteX0" fmla="*/ 379387 w 509724"/>
                <a:gd name="connsiteY0" fmla="*/ 87382 h 1242064"/>
                <a:gd name="connsiteX1" fmla="*/ 438760 w 509724"/>
                <a:gd name="connsiteY1" fmla="*/ 57821 h 1242064"/>
                <a:gd name="connsiteX2" fmla="*/ 497443 w 509724"/>
                <a:gd name="connsiteY2" fmla="*/ 87381 h 1242064"/>
                <a:gd name="connsiteX3" fmla="*/ 181040 w 509724"/>
                <a:gd name="connsiteY3" fmla="*/ 1123169 h 1242064"/>
                <a:gd name="connsiteX4" fmla="*/ 92128 w 509724"/>
                <a:gd name="connsiteY4" fmla="*/ 1242064 h 1242064"/>
                <a:gd name="connsiteX5" fmla="*/ 0 w 509724"/>
                <a:gd name="connsiteY5" fmla="*/ 1168351 h 1242064"/>
                <a:gd name="connsiteX6" fmla="*/ 83146 w 509724"/>
                <a:gd name="connsiteY6" fmla="*/ 1057167 h 1242064"/>
                <a:gd name="connsiteX7" fmla="*/ 379387 w 509724"/>
                <a:gd name="connsiteY7" fmla="*/ 87382 h 1242064"/>
                <a:gd name="connsiteX0" fmla="*/ 379387 w 497443"/>
                <a:gd name="connsiteY0" fmla="*/ 31995 h 1186677"/>
                <a:gd name="connsiteX1" fmla="*/ 438760 w 497443"/>
                <a:gd name="connsiteY1" fmla="*/ 2434 h 1186677"/>
                <a:gd name="connsiteX2" fmla="*/ 497443 w 497443"/>
                <a:gd name="connsiteY2" fmla="*/ 31994 h 1186677"/>
                <a:gd name="connsiteX3" fmla="*/ 181040 w 497443"/>
                <a:gd name="connsiteY3" fmla="*/ 1067782 h 1186677"/>
                <a:gd name="connsiteX4" fmla="*/ 92128 w 497443"/>
                <a:gd name="connsiteY4" fmla="*/ 1186677 h 1186677"/>
                <a:gd name="connsiteX5" fmla="*/ 0 w 497443"/>
                <a:gd name="connsiteY5" fmla="*/ 1112964 h 1186677"/>
                <a:gd name="connsiteX6" fmla="*/ 83146 w 497443"/>
                <a:gd name="connsiteY6" fmla="*/ 1001780 h 1186677"/>
                <a:gd name="connsiteX7" fmla="*/ 379387 w 497443"/>
                <a:gd name="connsiteY7" fmla="*/ 31995 h 1186677"/>
                <a:gd name="connsiteX0" fmla="*/ 379387 w 504996"/>
                <a:gd name="connsiteY0" fmla="*/ 125382 h 1280064"/>
                <a:gd name="connsiteX1" fmla="*/ 497443 w 504996"/>
                <a:gd name="connsiteY1" fmla="*/ 125381 h 1280064"/>
                <a:gd name="connsiteX2" fmla="*/ 181040 w 504996"/>
                <a:gd name="connsiteY2" fmla="*/ 1161169 h 1280064"/>
                <a:gd name="connsiteX3" fmla="*/ 92128 w 504996"/>
                <a:gd name="connsiteY3" fmla="*/ 1280064 h 1280064"/>
                <a:gd name="connsiteX4" fmla="*/ 0 w 504996"/>
                <a:gd name="connsiteY4" fmla="*/ 1206351 h 1280064"/>
                <a:gd name="connsiteX5" fmla="*/ 83146 w 504996"/>
                <a:gd name="connsiteY5" fmla="*/ 1095167 h 1280064"/>
                <a:gd name="connsiteX6" fmla="*/ 379387 w 504996"/>
                <a:gd name="connsiteY6" fmla="*/ 125382 h 1280064"/>
                <a:gd name="connsiteX0" fmla="*/ 379387 w 497443"/>
                <a:gd name="connsiteY0" fmla="*/ 78059 h 1232741"/>
                <a:gd name="connsiteX1" fmla="*/ 497443 w 497443"/>
                <a:gd name="connsiteY1" fmla="*/ 78058 h 1232741"/>
                <a:gd name="connsiteX2" fmla="*/ 181040 w 497443"/>
                <a:gd name="connsiteY2" fmla="*/ 1113846 h 1232741"/>
                <a:gd name="connsiteX3" fmla="*/ 92128 w 497443"/>
                <a:gd name="connsiteY3" fmla="*/ 1232741 h 1232741"/>
                <a:gd name="connsiteX4" fmla="*/ 0 w 497443"/>
                <a:gd name="connsiteY4" fmla="*/ 1159028 h 1232741"/>
                <a:gd name="connsiteX5" fmla="*/ 83146 w 497443"/>
                <a:gd name="connsiteY5" fmla="*/ 1047844 h 1232741"/>
                <a:gd name="connsiteX6" fmla="*/ 379387 w 497443"/>
                <a:gd name="connsiteY6" fmla="*/ 78059 h 1232741"/>
                <a:gd name="connsiteX0" fmla="*/ 379387 w 497443"/>
                <a:gd name="connsiteY0" fmla="*/ 38637 h 1193319"/>
                <a:gd name="connsiteX1" fmla="*/ 497443 w 497443"/>
                <a:gd name="connsiteY1" fmla="*/ 38636 h 1193319"/>
                <a:gd name="connsiteX2" fmla="*/ 181040 w 497443"/>
                <a:gd name="connsiteY2" fmla="*/ 1074424 h 1193319"/>
                <a:gd name="connsiteX3" fmla="*/ 92128 w 497443"/>
                <a:gd name="connsiteY3" fmla="*/ 1193319 h 1193319"/>
                <a:gd name="connsiteX4" fmla="*/ 0 w 497443"/>
                <a:gd name="connsiteY4" fmla="*/ 1119606 h 1193319"/>
                <a:gd name="connsiteX5" fmla="*/ 83146 w 497443"/>
                <a:gd name="connsiteY5" fmla="*/ 1008422 h 1193319"/>
                <a:gd name="connsiteX6" fmla="*/ 379387 w 497443"/>
                <a:gd name="connsiteY6" fmla="*/ 38637 h 1193319"/>
                <a:gd name="connsiteX0" fmla="*/ 379387 w 497443"/>
                <a:gd name="connsiteY0" fmla="*/ 48229 h 1202911"/>
                <a:gd name="connsiteX1" fmla="*/ 497443 w 497443"/>
                <a:gd name="connsiteY1" fmla="*/ 48228 h 1202911"/>
                <a:gd name="connsiteX2" fmla="*/ 181040 w 497443"/>
                <a:gd name="connsiteY2" fmla="*/ 1084016 h 1202911"/>
                <a:gd name="connsiteX3" fmla="*/ 92128 w 497443"/>
                <a:gd name="connsiteY3" fmla="*/ 1202911 h 1202911"/>
                <a:gd name="connsiteX4" fmla="*/ 0 w 497443"/>
                <a:gd name="connsiteY4" fmla="*/ 1129198 h 1202911"/>
                <a:gd name="connsiteX5" fmla="*/ 83146 w 497443"/>
                <a:gd name="connsiteY5" fmla="*/ 1018014 h 1202911"/>
                <a:gd name="connsiteX6" fmla="*/ 379387 w 497443"/>
                <a:gd name="connsiteY6" fmla="*/ 48229 h 1202911"/>
                <a:gd name="connsiteX0" fmla="*/ 296241 w 414297"/>
                <a:gd name="connsiteY0" fmla="*/ 48229 h 1202911"/>
                <a:gd name="connsiteX1" fmla="*/ 414297 w 414297"/>
                <a:gd name="connsiteY1" fmla="*/ 48228 h 1202911"/>
                <a:gd name="connsiteX2" fmla="*/ 97894 w 414297"/>
                <a:gd name="connsiteY2" fmla="*/ 1084016 h 1202911"/>
                <a:gd name="connsiteX3" fmla="*/ 8982 w 414297"/>
                <a:gd name="connsiteY3" fmla="*/ 1202911 h 1202911"/>
                <a:gd name="connsiteX4" fmla="*/ 0 w 414297"/>
                <a:gd name="connsiteY4" fmla="*/ 1018014 h 1202911"/>
                <a:gd name="connsiteX5" fmla="*/ 296241 w 414297"/>
                <a:gd name="connsiteY5" fmla="*/ 48229 h 1202911"/>
                <a:gd name="connsiteX0" fmla="*/ 296241 w 414297"/>
                <a:gd name="connsiteY0" fmla="*/ 48229 h 1084016"/>
                <a:gd name="connsiteX1" fmla="*/ 414297 w 414297"/>
                <a:gd name="connsiteY1" fmla="*/ 48228 h 1084016"/>
                <a:gd name="connsiteX2" fmla="*/ 97894 w 414297"/>
                <a:gd name="connsiteY2" fmla="*/ 1084016 h 1084016"/>
                <a:gd name="connsiteX3" fmla="*/ 0 w 414297"/>
                <a:gd name="connsiteY3" fmla="*/ 1018014 h 1084016"/>
                <a:gd name="connsiteX4" fmla="*/ 296241 w 414297"/>
                <a:gd name="connsiteY4" fmla="*/ 48229 h 1084016"/>
                <a:gd name="connsiteX0" fmla="*/ 297864 w 415920"/>
                <a:gd name="connsiteY0" fmla="*/ 48229 h 1084016"/>
                <a:gd name="connsiteX1" fmla="*/ 415920 w 415920"/>
                <a:gd name="connsiteY1" fmla="*/ 48228 h 1084016"/>
                <a:gd name="connsiteX2" fmla="*/ 99517 w 415920"/>
                <a:gd name="connsiteY2" fmla="*/ 1084016 h 1084016"/>
                <a:gd name="connsiteX3" fmla="*/ 1623 w 415920"/>
                <a:gd name="connsiteY3" fmla="*/ 1018014 h 1084016"/>
                <a:gd name="connsiteX4" fmla="*/ 297864 w 415920"/>
                <a:gd name="connsiteY4" fmla="*/ 48229 h 1084016"/>
                <a:gd name="connsiteX0" fmla="*/ 299360 w 417416"/>
                <a:gd name="connsiteY0" fmla="*/ 48229 h 1091393"/>
                <a:gd name="connsiteX1" fmla="*/ 417416 w 417416"/>
                <a:gd name="connsiteY1" fmla="*/ 48228 h 1091393"/>
                <a:gd name="connsiteX2" fmla="*/ 101013 w 417416"/>
                <a:gd name="connsiteY2" fmla="*/ 1084016 h 1091393"/>
                <a:gd name="connsiteX3" fmla="*/ 3119 w 417416"/>
                <a:gd name="connsiteY3" fmla="*/ 1018014 h 1091393"/>
                <a:gd name="connsiteX4" fmla="*/ 299360 w 417416"/>
                <a:gd name="connsiteY4" fmla="*/ 48229 h 1091393"/>
                <a:gd name="connsiteX0" fmla="*/ 306692 w 424748"/>
                <a:gd name="connsiteY0" fmla="*/ 48229 h 1092812"/>
                <a:gd name="connsiteX1" fmla="*/ 424748 w 424748"/>
                <a:gd name="connsiteY1" fmla="*/ 48228 h 1092812"/>
                <a:gd name="connsiteX2" fmla="*/ 108345 w 424748"/>
                <a:gd name="connsiteY2" fmla="*/ 1084016 h 1092812"/>
                <a:gd name="connsiteX3" fmla="*/ 10451 w 424748"/>
                <a:gd name="connsiteY3" fmla="*/ 1018014 h 1092812"/>
                <a:gd name="connsiteX4" fmla="*/ 306692 w 424748"/>
                <a:gd name="connsiteY4" fmla="*/ 48229 h 1092812"/>
                <a:gd name="connsiteX0" fmla="*/ 308703 w 426759"/>
                <a:gd name="connsiteY0" fmla="*/ 48229 h 1105896"/>
                <a:gd name="connsiteX1" fmla="*/ 426759 w 426759"/>
                <a:gd name="connsiteY1" fmla="*/ 48228 h 1105896"/>
                <a:gd name="connsiteX2" fmla="*/ 110356 w 426759"/>
                <a:gd name="connsiteY2" fmla="*/ 1084016 h 1105896"/>
                <a:gd name="connsiteX3" fmla="*/ 12462 w 426759"/>
                <a:gd name="connsiteY3" fmla="*/ 1018014 h 1105896"/>
                <a:gd name="connsiteX4" fmla="*/ 308703 w 426759"/>
                <a:gd name="connsiteY4" fmla="*/ 48229 h 1105896"/>
                <a:gd name="connsiteX0" fmla="*/ 304399 w 422455"/>
                <a:gd name="connsiteY0" fmla="*/ 48229 h 1104433"/>
                <a:gd name="connsiteX1" fmla="*/ 422455 w 422455"/>
                <a:gd name="connsiteY1" fmla="*/ 48228 h 1104433"/>
                <a:gd name="connsiteX2" fmla="*/ 106052 w 422455"/>
                <a:gd name="connsiteY2" fmla="*/ 1084016 h 1104433"/>
                <a:gd name="connsiteX3" fmla="*/ 8158 w 422455"/>
                <a:gd name="connsiteY3" fmla="*/ 1018014 h 1104433"/>
                <a:gd name="connsiteX4" fmla="*/ 304399 w 422455"/>
                <a:gd name="connsiteY4" fmla="*/ 48229 h 110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55" h="1104433">
                  <a:moveTo>
                    <a:pt x="304399" y="48229"/>
                  </a:moveTo>
                  <a:cubicBezTo>
                    <a:pt x="343526" y="-23639"/>
                    <a:pt x="412292" y="-8044"/>
                    <a:pt x="422455" y="48228"/>
                  </a:cubicBezTo>
                  <a:cubicBezTo>
                    <a:pt x="422455" y="431908"/>
                    <a:pt x="305812" y="788345"/>
                    <a:pt x="106052" y="1084016"/>
                  </a:cubicBezTo>
                  <a:cubicBezTo>
                    <a:pt x="53473" y="1131831"/>
                    <a:pt x="-25703" y="1089882"/>
                    <a:pt x="8158" y="1018014"/>
                  </a:cubicBezTo>
                  <a:cubicBezTo>
                    <a:pt x="195189" y="741183"/>
                    <a:pt x="304399" y="407459"/>
                    <a:pt x="304399" y="48229"/>
                  </a:cubicBez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691845" y="1352597"/>
            <a:ext cx="801598" cy="548116"/>
            <a:chOff x="2021566" y="1226523"/>
            <a:chExt cx="4571106" cy="3125624"/>
          </a:xfrm>
          <a:solidFill>
            <a:schemeClr val="bg1"/>
          </a:solidFill>
        </p:grpSpPr>
        <p:sp>
          <p:nvSpPr>
            <p:cNvPr id="185" name="Rounded Rectangle 6"/>
            <p:cNvSpPr/>
            <p:nvPr/>
          </p:nvSpPr>
          <p:spPr>
            <a:xfrm>
              <a:off x="2444900" y="1226523"/>
              <a:ext cx="3757729" cy="2653423"/>
            </a:xfrm>
            <a:custGeom>
              <a:avLst/>
              <a:gdLst/>
              <a:ahLst/>
              <a:cxnLst/>
              <a:rect l="l" t="t" r="r" b="b"/>
              <a:pathLst>
                <a:path w="3757727" h="2653422">
                  <a:moveTo>
                    <a:pt x="143431" y="123302"/>
                  </a:moveTo>
                  <a:lnTo>
                    <a:pt x="143431" y="2448700"/>
                  </a:lnTo>
                  <a:lnTo>
                    <a:pt x="3598976" y="2448700"/>
                  </a:lnTo>
                  <a:lnTo>
                    <a:pt x="3598976" y="123302"/>
                  </a:lnTo>
                  <a:close/>
                  <a:moveTo>
                    <a:pt x="57246" y="0"/>
                  </a:moveTo>
                  <a:lnTo>
                    <a:pt x="3700481" y="0"/>
                  </a:lnTo>
                  <a:cubicBezTo>
                    <a:pt x="3732097" y="0"/>
                    <a:pt x="3757727" y="25630"/>
                    <a:pt x="3757727" y="57246"/>
                  </a:cubicBezTo>
                  <a:lnTo>
                    <a:pt x="3757727" y="2521385"/>
                  </a:lnTo>
                  <a:cubicBezTo>
                    <a:pt x="3757727" y="2553001"/>
                    <a:pt x="3732097" y="2578631"/>
                    <a:pt x="3700481" y="2578631"/>
                  </a:cubicBezTo>
                  <a:lnTo>
                    <a:pt x="3699305" y="2578631"/>
                  </a:lnTo>
                  <a:lnTo>
                    <a:pt x="3695198" y="2598972"/>
                  </a:lnTo>
                  <a:cubicBezTo>
                    <a:pt x="3681664" y="2630970"/>
                    <a:pt x="3649980" y="2653422"/>
                    <a:pt x="3613051" y="2653422"/>
                  </a:cubicBezTo>
                  <a:lnTo>
                    <a:pt x="145588" y="2653422"/>
                  </a:lnTo>
                  <a:cubicBezTo>
                    <a:pt x="108660" y="2653422"/>
                    <a:pt x="76975" y="2630970"/>
                    <a:pt x="63441" y="2598972"/>
                  </a:cubicBezTo>
                  <a:lnTo>
                    <a:pt x="59335" y="2578631"/>
                  </a:lnTo>
                  <a:lnTo>
                    <a:pt x="57246" y="2578631"/>
                  </a:lnTo>
                  <a:cubicBezTo>
                    <a:pt x="25630" y="2578631"/>
                    <a:pt x="0" y="2553001"/>
                    <a:pt x="0" y="2521385"/>
                  </a:cubicBezTo>
                  <a:lnTo>
                    <a:pt x="0" y="57246"/>
                  </a:lnTo>
                  <a:cubicBezTo>
                    <a:pt x="0" y="25630"/>
                    <a:pt x="25630" y="0"/>
                    <a:pt x="57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6" name="Rounded Rectangle 6"/>
            <p:cNvSpPr/>
            <p:nvPr/>
          </p:nvSpPr>
          <p:spPr>
            <a:xfrm>
              <a:off x="2021566" y="4204697"/>
              <a:ext cx="4571106" cy="147450"/>
            </a:xfrm>
            <a:custGeom>
              <a:avLst/>
              <a:gdLst/>
              <a:ahLst/>
              <a:cxnLst/>
              <a:rect l="l" t="t" r="r" b="b"/>
              <a:pathLst>
                <a:path w="4571106" h="147450">
                  <a:moveTo>
                    <a:pt x="2143338" y="8993"/>
                  </a:moveTo>
                  <a:lnTo>
                    <a:pt x="2143338" y="25366"/>
                  </a:lnTo>
                  <a:cubicBezTo>
                    <a:pt x="2143338" y="53704"/>
                    <a:pt x="2146843" y="76676"/>
                    <a:pt x="2151166" y="76676"/>
                  </a:cubicBezTo>
                  <a:lnTo>
                    <a:pt x="2455619" y="76676"/>
                  </a:lnTo>
                  <a:cubicBezTo>
                    <a:pt x="2459943" y="76676"/>
                    <a:pt x="2463447" y="53704"/>
                    <a:pt x="2463447" y="25366"/>
                  </a:cubicBezTo>
                  <a:lnTo>
                    <a:pt x="2463447" y="8993"/>
                  </a:lnTo>
                  <a:close/>
                  <a:moveTo>
                    <a:pt x="0" y="0"/>
                  </a:moveTo>
                  <a:lnTo>
                    <a:pt x="4571106" y="0"/>
                  </a:lnTo>
                  <a:lnTo>
                    <a:pt x="4571106" y="35669"/>
                  </a:lnTo>
                  <a:cubicBezTo>
                    <a:pt x="4571106" y="97404"/>
                    <a:pt x="4521060" y="147450"/>
                    <a:pt x="4459325" y="147450"/>
                  </a:cubicBezTo>
                  <a:lnTo>
                    <a:pt x="111781" y="147450"/>
                  </a:lnTo>
                  <a:cubicBezTo>
                    <a:pt x="50046" y="147450"/>
                    <a:pt x="0" y="97404"/>
                    <a:pt x="0" y="356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7" name="Trapezoid 186"/>
            <p:cNvSpPr/>
            <p:nvPr/>
          </p:nvSpPr>
          <p:spPr>
            <a:xfrm>
              <a:off x="2028793" y="3943619"/>
              <a:ext cx="4560660" cy="228904"/>
            </a:xfrm>
            <a:prstGeom prst="trapezoid">
              <a:avLst>
                <a:gd name="adj" fmla="val 159577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839357" y="1537607"/>
              <a:ext cx="213179" cy="1678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837542" y="1794328"/>
              <a:ext cx="213179" cy="1678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90" name="Oval 13"/>
            <p:cNvSpPr/>
            <p:nvPr/>
          </p:nvSpPr>
          <p:spPr>
            <a:xfrm>
              <a:off x="3583214" y="1973036"/>
              <a:ext cx="767094" cy="1126395"/>
            </a:xfrm>
            <a:custGeom>
              <a:avLst/>
              <a:gdLst/>
              <a:ahLst/>
              <a:cxnLst/>
              <a:rect l="l" t="t" r="r" b="b"/>
              <a:pathLst>
                <a:path w="767094" h="1126395">
                  <a:moveTo>
                    <a:pt x="723447" y="0"/>
                  </a:moveTo>
                  <a:lnTo>
                    <a:pt x="767094" y="2204"/>
                  </a:lnTo>
                  <a:lnTo>
                    <a:pt x="755856" y="225975"/>
                  </a:lnTo>
                  <a:lnTo>
                    <a:pt x="718911" y="222251"/>
                  </a:lnTo>
                  <a:cubicBezTo>
                    <a:pt x="437098" y="222251"/>
                    <a:pt x="208643" y="450706"/>
                    <a:pt x="208643" y="732519"/>
                  </a:cubicBezTo>
                  <a:cubicBezTo>
                    <a:pt x="208643" y="802972"/>
                    <a:pt x="222922" y="870091"/>
                    <a:pt x="248743" y="931138"/>
                  </a:cubicBezTo>
                  <a:lnTo>
                    <a:pt x="270719" y="971627"/>
                  </a:lnTo>
                  <a:lnTo>
                    <a:pt x="122718" y="1126395"/>
                  </a:lnTo>
                  <a:lnTo>
                    <a:pt x="56852" y="1005045"/>
                  </a:lnTo>
                  <a:cubicBezTo>
                    <a:pt x="20244" y="918493"/>
                    <a:pt x="0" y="823334"/>
                    <a:pt x="0" y="723447"/>
                  </a:cubicBezTo>
                  <a:cubicBezTo>
                    <a:pt x="0" y="323898"/>
                    <a:pt x="323898" y="0"/>
                    <a:pt x="72344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91" name="Oval 16"/>
            <p:cNvSpPr/>
            <p:nvPr/>
          </p:nvSpPr>
          <p:spPr>
            <a:xfrm>
              <a:off x="4442782" y="1992593"/>
              <a:ext cx="581909" cy="618898"/>
            </a:xfrm>
            <a:custGeom>
              <a:avLst/>
              <a:gdLst>
                <a:gd name="connsiteX0" fmla="*/ 23384 w 579962"/>
                <a:gd name="connsiteY0" fmla="*/ 0 h 618898"/>
                <a:gd name="connsiteX1" fmla="*/ 143531 w 579962"/>
                <a:gd name="connsiteY1" fmla="*/ 37295 h 618898"/>
                <a:gd name="connsiteX2" fmla="*/ 570681 w 579962"/>
                <a:gd name="connsiteY2" fmla="*/ 558090 h 618898"/>
                <a:gd name="connsiteX3" fmla="*/ 579962 w 579962"/>
                <a:gd name="connsiteY3" fmla="*/ 618898 h 618898"/>
                <a:gd name="connsiteX4" fmla="*/ 3065 w 579962"/>
                <a:gd name="connsiteY4" fmla="*/ 618898 h 618898"/>
                <a:gd name="connsiteX5" fmla="*/ 4387 w 579962"/>
                <a:gd name="connsiteY5" fmla="*/ 592573 h 618898"/>
                <a:gd name="connsiteX6" fmla="*/ 0 w 579962"/>
                <a:gd name="connsiteY6" fmla="*/ 506308 h 618898"/>
                <a:gd name="connsiteX7" fmla="*/ 23384 w 579962"/>
                <a:gd name="connsiteY7" fmla="*/ 0 h 618898"/>
                <a:gd name="connsiteX0" fmla="*/ 64875 w 621453"/>
                <a:gd name="connsiteY0" fmla="*/ 0 h 618898"/>
                <a:gd name="connsiteX1" fmla="*/ 185022 w 621453"/>
                <a:gd name="connsiteY1" fmla="*/ 37295 h 618898"/>
                <a:gd name="connsiteX2" fmla="*/ 612172 w 621453"/>
                <a:gd name="connsiteY2" fmla="*/ 558090 h 618898"/>
                <a:gd name="connsiteX3" fmla="*/ 621453 w 621453"/>
                <a:gd name="connsiteY3" fmla="*/ 618898 h 618898"/>
                <a:gd name="connsiteX4" fmla="*/ 44556 w 621453"/>
                <a:gd name="connsiteY4" fmla="*/ 618898 h 618898"/>
                <a:gd name="connsiteX5" fmla="*/ 41491 w 621453"/>
                <a:gd name="connsiteY5" fmla="*/ 506308 h 618898"/>
                <a:gd name="connsiteX6" fmla="*/ 64875 w 621453"/>
                <a:gd name="connsiteY6" fmla="*/ 0 h 618898"/>
                <a:gd name="connsiteX0" fmla="*/ 24550 w 581128"/>
                <a:gd name="connsiteY0" fmla="*/ 0 h 618898"/>
                <a:gd name="connsiteX1" fmla="*/ 144697 w 581128"/>
                <a:gd name="connsiteY1" fmla="*/ 37295 h 618898"/>
                <a:gd name="connsiteX2" fmla="*/ 571847 w 581128"/>
                <a:gd name="connsiteY2" fmla="*/ 558090 h 618898"/>
                <a:gd name="connsiteX3" fmla="*/ 581128 w 581128"/>
                <a:gd name="connsiteY3" fmla="*/ 618898 h 618898"/>
                <a:gd name="connsiteX4" fmla="*/ 4231 w 581128"/>
                <a:gd name="connsiteY4" fmla="*/ 618898 h 618898"/>
                <a:gd name="connsiteX5" fmla="*/ 1166 w 581128"/>
                <a:gd name="connsiteY5" fmla="*/ 506308 h 618898"/>
                <a:gd name="connsiteX6" fmla="*/ 24550 w 581128"/>
                <a:gd name="connsiteY6" fmla="*/ 0 h 618898"/>
                <a:gd name="connsiteX0" fmla="*/ 25331 w 581909"/>
                <a:gd name="connsiteY0" fmla="*/ 0 h 618898"/>
                <a:gd name="connsiteX1" fmla="*/ 145478 w 581909"/>
                <a:gd name="connsiteY1" fmla="*/ 37295 h 618898"/>
                <a:gd name="connsiteX2" fmla="*/ 572628 w 581909"/>
                <a:gd name="connsiteY2" fmla="*/ 558090 h 618898"/>
                <a:gd name="connsiteX3" fmla="*/ 581909 w 581909"/>
                <a:gd name="connsiteY3" fmla="*/ 618898 h 618898"/>
                <a:gd name="connsiteX4" fmla="*/ 1837 w 581909"/>
                <a:gd name="connsiteY4" fmla="*/ 618898 h 618898"/>
                <a:gd name="connsiteX5" fmla="*/ 1947 w 581909"/>
                <a:gd name="connsiteY5" fmla="*/ 506308 h 618898"/>
                <a:gd name="connsiteX6" fmla="*/ 25331 w 581909"/>
                <a:gd name="connsiteY6" fmla="*/ 0 h 6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909" h="618898">
                  <a:moveTo>
                    <a:pt x="25331" y="0"/>
                  </a:moveTo>
                  <a:lnTo>
                    <a:pt x="145478" y="37295"/>
                  </a:lnTo>
                  <a:cubicBezTo>
                    <a:pt x="361858" y="128816"/>
                    <a:pt x="524444" y="322617"/>
                    <a:pt x="572628" y="558090"/>
                  </a:cubicBezTo>
                  <a:lnTo>
                    <a:pt x="581909" y="618898"/>
                  </a:lnTo>
                  <a:lnTo>
                    <a:pt x="1837" y="618898"/>
                  </a:lnTo>
                  <a:cubicBezTo>
                    <a:pt x="304" y="562603"/>
                    <a:pt x="-1439" y="609458"/>
                    <a:pt x="1947" y="506308"/>
                  </a:cubicBezTo>
                  <a:cubicBezTo>
                    <a:pt x="11858" y="308964"/>
                    <a:pt x="15420" y="197344"/>
                    <a:pt x="2533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92" name="Oval 13"/>
            <p:cNvSpPr/>
            <p:nvPr/>
          </p:nvSpPr>
          <p:spPr>
            <a:xfrm>
              <a:off x="3884766" y="3129967"/>
              <a:ext cx="843976" cy="289962"/>
            </a:xfrm>
            <a:custGeom>
              <a:avLst/>
              <a:gdLst/>
              <a:ahLst/>
              <a:cxnLst/>
              <a:rect l="l" t="t" r="r" b="b"/>
              <a:pathLst>
                <a:path w="843976" h="289962">
                  <a:moveTo>
                    <a:pt x="700277" y="0"/>
                  </a:moveTo>
                  <a:lnTo>
                    <a:pt x="843976" y="151892"/>
                  </a:lnTo>
                  <a:lnTo>
                    <a:pt x="826381" y="166409"/>
                  </a:lnTo>
                  <a:cubicBezTo>
                    <a:pt x="710919" y="244414"/>
                    <a:pt x="571726" y="289962"/>
                    <a:pt x="421895" y="289962"/>
                  </a:cubicBezTo>
                  <a:cubicBezTo>
                    <a:pt x="272064" y="289962"/>
                    <a:pt x="132872" y="244414"/>
                    <a:pt x="17409" y="166409"/>
                  </a:cubicBezTo>
                  <a:lnTo>
                    <a:pt x="0" y="152045"/>
                  </a:lnTo>
                  <a:lnTo>
                    <a:pt x="151136" y="9062"/>
                  </a:lnTo>
                  <a:lnTo>
                    <a:pt x="218740" y="45756"/>
                  </a:lnTo>
                  <a:cubicBezTo>
                    <a:pt x="279788" y="71577"/>
                    <a:pt x="346906" y="85855"/>
                    <a:pt x="417359" y="85855"/>
                  </a:cubicBezTo>
                  <a:cubicBezTo>
                    <a:pt x="487812" y="85855"/>
                    <a:pt x="554931" y="71577"/>
                    <a:pt x="615978" y="4575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93" name="Oval 13"/>
            <p:cNvSpPr/>
            <p:nvPr/>
          </p:nvSpPr>
          <p:spPr>
            <a:xfrm>
              <a:off x="4742567" y="2712358"/>
              <a:ext cx="286740" cy="412235"/>
            </a:xfrm>
            <a:custGeom>
              <a:avLst/>
              <a:gdLst/>
              <a:ahLst/>
              <a:cxnLst/>
              <a:rect l="l" t="t" r="r" b="b"/>
              <a:pathLst>
                <a:path w="286740" h="412235">
                  <a:moveTo>
                    <a:pt x="69140" y="0"/>
                  </a:moveTo>
                  <a:lnTo>
                    <a:pt x="286740" y="0"/>
                  </a:lnTo>
                  <a:lnTo>
                    <a:pt x="283806" y="58093"/>
                  </a:lnTo>
                  <a:cubicBezTo>
                    <a:pt x="271457" y="179694"/>
                    <a:pt x="228992" y="292392"/>
                    <a:pt x="163988" y="388611"/>
                  </a:cubicBezTo>
                  <a:lnTo>
                    <a:pt x="144496" y="412235"/>
                  </a:lnTo>
                  <a:lnTo>
                    <a:pt x="0" y="246584"/>
                  </a:lnTo>
                  <a:lnTo>
                    <a:pt x="29727" y="191816"/>
                  </a:lnTo>
                  <a:cubicBezTo>
                    <a:pt x="42637" y="161293"/>
                    <a:pt x="52662" y="129251"/>
                    <a:pt x="59459" y="960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94" name="Rectangle 34"/>
            <p:cNvSpPr/>
            <p:nvPr/>
          </p:nvSpPr>
          <p:spPr>
            <a:xfrm rot="17537994">
              <a:off x="4919213" y="1397049"/>
              <a:ext cx="1036256" cy="695753"/>
            </a:xfrm>
            <a:custGeom>
              <a:avLst/>
              <a:gdLst>
                <a:gd name="connsiteX0" fmla="*/ 371869 w 687518"/>
                <a:gd name="connsiteY0" fmla="*/ 0 h 813352"/>
                <a:gd name="connsiteX1" fmla="*/ 687518 w 687518"/>
                <a:gd name="connsiteY1" fmla="*/ 769636 h 813352"/>
                <a:gd name="connsiteX2" fmla="*/ 580927 w 687518"/>
                <a:gd name="connsiteY2" fmla="*/ 813352 h 813352"/>
                <a:gd name="connsiteX3" fmla="*/ 281857 w 687518"/>
                <a:gd name="connsiteY3" fmla="*/ 84140 h 813352"/>
                <a:gd name="connsiteX4" fmla="*/ 0 w 687518"/>
                <a:gd name="connsiteY4" fmla="*/ 84140 h 813352"/>
                <a:gd name="connsiteX5" fmla="*/ 0 w 687518"/>
                <a:gd name="connsiteY5" fmla="*/ 38421 h 813352"/>
                <a:gd name="connsiteX6" fmla="*/ 371869 w 687518"/>
                <a:gd name="connsiteY6" fmla="*/ 0 h 81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7518" h="813352">
                  <a:moveTo>
                    <a:pt x="371869" y="0"/>
                  </a:moveTo>
                  <a:lnTo>
                    <a:pt x="687518" y="769636"/>
                  </a:lnTo>
                  <a:lnTo>
                    <a:pt x="580927" y="813352"/>
                  </a:lnTo>
                  <a:lnTo>
                    <a:pt x="281857" y="84140"/>
                  </a:lnTo>
                  <a:lnTo>
                    <a:pt x="0" y="84140"/>
                  </a:lnTo>
                  <a:lnTo>
                    <a:pt x="0" y="38421"/>
                  </a:lnTo>
                  <a:lnTo>
                    <a:pt x="37186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95" name="Rectangle 35"/>
            <p:cNvSpPr/>
            <p:nvPr/>
          </p:nvSpPr>
          <p:spPr>
            <a:xfrm rot="19535750">
              <a:off x="4857669" y="3001456"/>
              <a:ext cx="510787" cy="623577"/>
            </a:xfrm>
            <a:custGeom>
              <a:avLst/>
              <a:gdLst>
                <a:gd name="connsiteX0" fmla="*/ 64208 w 510787"/>
                <a:gd name="connsiteY0" fmla="*/ 0 h 623577"/>
                <a:gd name="connsiteX1" fmla="*/ 64208 w 510787"/>
                <a:gd name="connsiteY1" fmla="*/ 227408 h 623577"/>
                <a:gd name="connsiteX2" fmla="*/ 69196 w 510787"/>
                <a:gd name="connsiteY2" fmla="*/ 220124 h 623577"/>
                <a:gd name="connsiteX3" fmla="*/ 510787 w 510787"/>
                <a:gd name="connsiteY3" fmla="*/ 522534 h 623577"/>
                <a:gd name="connsiteX4" fmla="*/ 441591 w 510787"/>
                <a:gd name="connsiteY4" fmla="*/ 623577 h 623577"/>
                <a:gd name="connsiteX5" fmla="*/ 0 w 510787"/>
                <a:gd name="connsiteY5" fmla="*/ 321166 h 623577"/>
                <a:gd name="connsiteX6" fmla="*/ 14941 w 510787"/>
                <a:gd name="connsiteY6" fmla="*/ 299349 h 623577"/>
                <a:gd name="connsiteX7" fmla="*/ 8693 w 510787"/>
                <a:gd name="connsiteY7" fmla="*/ 0 h 623577"/>
                <a:gd name="connsiteX8" fmla="*/ 64208 w 510787"/>
                <a:gd name="connsiteY8" fmla="*/ 0 h 623577"/>
                <a:gd name="connsiteX0" fmla="*/ 64208 w 510787"/>
                <a:gd name="connsiteY0" fmla="*/ 0 h 623577"/>
                <a:gd name="connsiteX1" fmla="*/ 64208 w 510787"/>
                <a:gd name="connsiteY1" fmla="*/ 227408 h 623577"/>
                <a:gd name="connsiteX2" fmla="*/ 69196 w 510787"/>
                <a:gd name="connsiteY2" fmla="*/ 220124 h 623577"/>
                <a:gd name="connsiteX3" fmla="*/ 510787 w 510787"/>
                <a:gd name="connsiteY3" fmla="*/ 522534 h 623577"/>
                <a:gd name="connsiteX4" fmla="*/ 441591 w 510787"/>
                <a:gd name="connsiteY4" fmla="*/ 623577 h 623577"/>
                <a:gd name="connsiteX5" fmla="*/ 0 w 510787"/>
                <a:gd name="connsiteY5" fmla="*/ 321166 h 623577"/>
                <a:gd name="connsiteX6" fmla="*/ 8693 w 510787"/>
                <a:gd name="connsiteY6" fmla="*/ 0 h 623577"/>
                <a:gd name="connsiteX7" fmla="*/ 64208 w 510787"/>
                <a:gd name="connsiteY7" fmla="*/ 0 h 623577"/>
                <a:gd name="connsiteX0" fmla="*/ 64208 w 510787"/>
                <a:gd name="connsiteY0" fmla="*/ 0 h 623577"/>
                <a:gd name="connsiteX1" fmla="*/ 69196 w 510787"/>
                <a:gd name="connsiteY1" fmla="*/ 220124 h 623577"/>
                <a:gd name="connsiteX2" fmla="*/ 510787 w 510787"/>
                <a:gd name="connsiteY2" fmla="*/ 522534 h 623577"/>
                <a:gd name="connsiteX3" fmla="*/ 441591 w 510787"/>
                <a:gd name="connsiteY3" fmla="*/ 623577 h 623577"/>
                <a:gd name="connsiteX4" fmla="*/ 0 w 510787"/>
                <a:gd name="connsiteY4" fmla="*/ 321166 h 623577"/>
                <a:gd name="connsiteX5" fmla="*/ 8693 w 510787"/>
                <a:gd name="connsiteY5" fmla="*/ 0 h 623577"/>
                <a:gd name="connsiteX6" fmla="*/ 64208 w 510787"/>
                <a:gd name="connsiteY6" fmla="*/ 0 h 6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787" h="623577">
                  <a:moveTo>
                    <a:pt x="64208" y="0"/>
                  </a:moveTo>
                  <a:lnTo>
                    <a:pt x="69196" y="220124"/>
                  </a:lnTo>
                  <a:lnTo>
                    <a:pt x="510787" y="522534"/>
                  </a:lnTo>
                  <a:lnTo>
                    <a:pt x="441591" y="623577"/>
                  </a:lnTo>
                  <a:lnTo>
                    <a:pt x="0" y="321166"/>
                  </a:lnTo>
                  <a:lnTo>
                    <a:pt x="8693" y="0"/>
                  </a:lnTo>
                  <a:lnTo>
                    <a:pt x="6420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96" name="Rectangle 36"/>
            <p:cNvSpPr/>
            <p:nvPr/>
          </p:nvSpPr>
          <p:spPr>
            <a:xfrm rot="18735896">
              <a:off x="3112815" y="2966347"/>
              <a:ext cx="1002297" cy="432797"/>
            </a:xfrm>
            <a:custGeom>
              <a:avLst/>
              <a:gdLst>
                <a:gd name="connsiteX0" fmla="*/ 1002297 w 1002297"/>
                <a:gd name="connsiteY0" fmla="*/ 324020 h 432797"/>
                <a:gd name="connsiteX1" fmla="*/ 1002297 w 1002297"/>
                <a:gd name="connsiteY1" fmla="*/ 369739 h 432797"/>
                <a:gd name="connsiteX2" fmla="*/ 318477 w 1002297"/>
                <a:gd name="connsiteY2" fmla="*/ 432797 h 432797"/>
                <a:gd name="connsiteX3" fmla="*/ 0 w 1002297"/>
                <a:gd name="connsiteY3" fmla="*/ 82365 h 432797"/>
                <a:gd name="connsiteX4" fmla="*/ 90630 w 1002297"/>
                <a:gd name="connsiteY4" fmla="*/ 0 h 432797"/>
                <a:gd name="connsiteX5" fmla="*/ 385103 w 1002297"/>
                <a:gd name="connsiteY5" fmla="*/ 324020 h 432797"/>
                <a:gd name="connsiteX6" fmla="*/ 1002297 w 1002297"/>
                <a:gd name="connsiteY6" fmla="*/ 324020 h 43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297" h="432797">
                  <a:moveTo>
                    <a:pt x="1002297" y="324020"/>
                  </a:moveTo>
                  <a:lnTo>
                    <a:pt x="1002297" y="369739"/>
                  </a:lnTo>
                  <a:lnTo>
                    <a:pt x="318477" y="432797"/>
                  </a:lnTo>
                  <a:lnTo>
                    <a:pt x="0" y="82365"/>
                  </a:lnTo>
                  <a:lnTo>
                    <a:pt x="90630" y="0"/>
                  </a:lnTo>
                  <a:lnTo>
                    <a:pt x="385103" y="324020"/>
                  </a:lnTo>
                  <a:lnTo>
                    <a:pt x="1002297" y="3240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5379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66" y="151543"/>
            <a:ext cx="8345488" cy="731837"/>
          </a:xfrm>
        </p:spPr>
        <p:txBody>
          <a:bodyPr/>
          <a:lstStyle/>
          <a:p>
            <a:r>
              <a:rPr lang="en-US" sz="2800" dirty="0"/>
              <a:t>Cisco NFV Infrastructure</a:t>
            </a:r>
            <a:br>
              <a:rPr lang="en-US" sz="2800" dirty="0"/>
            </a:br>
            <a:r>
              <a:rPr lang="en-US" sz="2400" dirty="0"/>
              <a:t>Part of the Cisco Open Network Architecture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534217" y="2622204"/>
            <a:ext cx="6031497" cy="2155072"/>
            <a:chOff x="749033" y="3119566"/>
            <a:chExt cx="6031497" cy="1745262"/>
          </a:xfrm>
        </p:grpSpPr>
        <p:sp>
          <p:nvSpPr>
            <p:cNvPr id="4" name="Rounded Rectangle 3"/>
            <p:cNvSpPr/>
            <p:nvPr/>
          </p:nvSpPr>
          <p:spPr>
            <a:xfrm>
              <a:off x="749033" y="3119566"/>
              <a:ext cx="6031497" cy="174526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0F688A"/>
                </a:gs>
                <a:gs pos="50000">
                  <a:srgbClr val="2595C3"/>
                </a:gs>
                <a:gs pos="100000">
                  <a:srgbClr val="31C0F7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07963" y="4331031"/>
              <a:ext cx="1127888" cy="47438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 anchor="b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  <a:t>Evolved Programmable</a:t>
              </a:r>
              <a:b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</a:br>
              <a: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  <a:t>Network</a:t>
              </a:r>
              <a:endParaRPr lang="en-US" sz="1100" kern="0" dirty="0">
                <a:solidFill>
                  <a:schemeClr val="bg1"/>
                </a:solidFill>
                <a:latin typeface="Arial"/>
                <a:ea typeface=""/>
                <a:cs typeface="ＭＳ Ｐゴシック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363785" y="3717712"/>
              <a:ext cx="1127888" cy="33436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 anchor="b"/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  <a:t>Virtual </a:t>
              </a:r>
              <a:b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</a:br>
              <a: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  <a:t>and Physical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6582" y="3582207"/>
            <a:ext cx="3966647" cy="535929"/>
            <a:chOff x="1539344" y="4131170"/>
            <a:chExt cx="3966647" cy="535929"/>
          </a:xfrm>
        </p:grpSpPr>
        <p:sp>
          <p:nvSpPr>
            <p:cNvPr id="7" name="Rounded Rectangle 6"/>
            <p:cNvSpPr/>
            <p:nvPr/>
          </p:nvSpPr>
          <p:spPr>
            <a:xfrm>
              <a:off x="1547018" y="4131170"/>
              <a:ext cx="3958973" cy="53592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0F688A"/>
                </a:gs>
                <a:gs pos="50000">
                  <a:srgbClr val="2595C3"/>
                </a:gs>
                <a:gs pos="100000">
                  <a:srgbClr val="31C0F7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9344" y="4303649"/>
              <a:ext cx="1636160" cy="363450"/>
            </a:xfrm>
            <a:prstGeom prst="rect">
              <a:avLst/>
            </a:prstGeom>
            <a:effectLst/>
          </p:spPr>
          <p:txBody>
            <a:bodyPr wrap="square" anchor="b">
              <a:spAutoFit/>
            </a:bodyPr>
            <a:lstStyle/>
            <a:p>
              <a:pPr defTabSz="685777">
                <a:lnSpc>
                  <a:spcPct val="90000"/>
                </a:lnSpc>
                <a:spcAft>
                  <a:spcPts val="675"/>
                </a:spcAft>
              </a:pPr>
              <a:r>
                <a:rPr lang="en-US" sz="1100" dirty="0" smtClean="0">
                  <a:solidFill>
                    <a:schemeClr val="bg1"/>
                  </a:solidFill>
                  <a:cs typeface="CiscoSans Thin"/>
                </a:rPr>
                <a:t>NFV</a:t>
              </a:r>
              <a:br>
                <a:rPr lang="en-US" sz="1100" dirty="0" smtClean="0">
                  <a:solidFill>
                    <a:schemeClr val="bg1"/>
                  </a:solidFill>
                  <a:cs typeface="CiscoSans Thin"/>
                </a:rPr>
              </a:br>
              <a:r>
                <a:rPr lang="en-US" sz="1100" kern="0" dirty="0" smtClean="0">
                  <a:solidFill>
                    <a:srgbClr val="FFFFFF"/>
                  </a:solidFill>
                  <a:ea typeface="ＭＳ Ｐゴシック" charset="0"/>
                  <a:cs typeface="CiscoSans Thin"/>
                </a:rPr>
                <a:t>Infrastructure</a:t>
              </a:r>
              <a:endParaRPr lang="en-US" sz="1100" kern="0" dirty="0">
                <a:solidFill>
                  <a:srgbClr val="FFFFFF"/>
                </a:solidFill>
                <a:ea typeface="ＭＳ Ｐゴシック" charset="0"/>
                <a:cs typeface="CiscoSans Thin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07332" y="4232666"/>
              <a:ext cx="1923446" cy="315372"/>
              <a:chOff x="2969506" y="3905860"/>
              <a:chExt cx="2667932" cy="43744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506" y="4118925"/>
                <a:ext cx="627533" cy="22437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506" y="3905860"/>
                <a:ext cx="627533" cy="22437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9638" y="4118925"/>
                <a:ext cx="627533" cy="22437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9638" y="3905860"/>
                <a:ext cx="627533" cy="22437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9769" y="4118925"/>
                <a:ext cx="627533" cy="22437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9769" y="3905860"/>
                <a:ext cx="627533" cy="22437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9902" y="4118925"/>
                <a:ext cx="627533" cy="22437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9905" y="3905860"/>
                <a:ext cx="627533" cy="224376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1534215" y="993049"/>
            <a:ext cx="6052289" cy="793240"/>
            <a:chOff x="3747443" y="185868"/>
            <a:chExt cx="5259206" cy="659067"/>
          </a:xfrm>
        </p:grpSpPr>
        <p:sp>
          <p:nvSpPr>
            <p:cNvPr id="19" name="Rounded Rectangle 18"/>
            <p:cNvSpPr/>
            <p:nvPr/>
          </p:nvSpPr>
          <p:spPr>
            <a:xfrm flipH="1">
              <a:off x="3747443" y="185868"/>
              <a:ext cx="5259206" cy="659067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373866"/>
                </a:gs>
                <a:gs pos="100000">
                  <a:srgbClr val="6466AB"/>
                </a:gs>
                <a:gs pos="84000">
                  <a:srgbClr val="6466AB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98653" y="571843"/>
              <a:ext cx="1636160" cy="205640"/>
            </a:xfrm>
            <a:prstGeom prst="rect">
              <a:avLst/>
            </a:prstGeom>
            <a:effectLst/>
          </p:spPr>
          <p:txBody>
            <a:bodyPr wrap="square" anchor="b">
              <a:spAutoFit/>
            </a:bodyPr>
            <a:lstStyle/>
            <a:p>
              <a:pPr defTabSz="685777">
                <a:lnSpc>
                  <a:spcPct val="90000"/>
                </a:lnSpc>
                <a:spcAft>
                  <a:spcPts val="675"/>
                </a:spcAft>
              </a:pPr>
              <a:r>
                <a:rPr lang="en-US" sz="1100" dirty="0" smtClean="0">
                  <a:solidFill>
                    <a:schemeClr val="bg1"/>
                  </a:solidFill>
                  <a:cs typeface="CiscoSans Thin"/>
                </a:rPr>
                <a:t>Applications</a:t>
              </a:r>
              <a:endParaRPr lang="en-US" sz="1100" kern="0" dirty="0">
                <a:solidFill>
                  <a:srgbClr val="FFFFFF"/>
                </a:solidFill>
                <a:ea typeface="ＭＳ Ｐゴシック" charset="0"/>
                <a:cs typeface="CiscoSans Thi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34217" y="1828356"/>
            <a:ext cx="6031498" cy="763919"/>
            <a:chOff x="1547016" y="2281861"/>
            <a:chExt cx="5259206" cy="627088"/>
          </a:xfrm>
        </p:grpSpPr>
        <p:sp>
          <p:nvSpPr>
            <p:cNvPr id="22" name="Rectangle 21"/>
            <p:cNvSpPr/>
            <p:nvPr/>
          </p:nvSpPr>
          <p:spPr>
            <a:xfrm>
              <a:off x="1547016" y="2281861"/>
              <a:ext cx="5259206" cy="627088"/>
            </a:xfrm>
            <a:prstGeom prst="rect">
              <a:avLst/>
            </a:prstGeom>
            <a:gradFill rotWithShape="1">
              <a:gsLst>
                <a:gs pos="0">
                  <a:srgbClr val="2B7727"/>
                </a:gs>
                <a:gs pos="43000">
                  <a:srgbClr val="2D8D2B"/>
                </a:gs>
                <a:gs pos="100000">
                  <a:srgbClr val="57B74E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 dirty="0">
                <a:solidFill>
                  <a:prstClr val="white"/>
                </a:solidFill>
                <a:latin typeface="Arial"/>
                <a:ea typeface="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98400" y="2307931"/>
              <a:ext cx="936434" cy="59951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rtlCol="0" anchor="b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  <a:t>Evolved </a:t>
              </a:r>
              <a:b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</a:br>
              <a: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  <a:t>Services</a:t>
              </a:r>
              <a:b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</a:br>
              <a:r>
                <a:rPr lang="en-US" sz="1100" kern="0" dirty="0" smtClean="0">
                  <a:solidFill>
                    <a:schemeClr val="bg1"/>
                  </a:solidFill>
                  <a:latin typeface="Arial"/>
                  <a:ea typeface=""/>
                  <a:cs typeface="ＭＳ Ｐゴシック" charset="0"/>
                </a:rPr>
                <a:t>Platform</a:t>
              </a:r>
              <a:endParaRPr lang="en-US" sz="1100" kern="0" dirty="0">
                <a:solidFill>
                  <a:schemeClr val="bg1"/>
                </a:solidFill>
                <a:latin typeface="Arial"/>
                <a:ea typeface=""/>
                <a:cs typeface="ＭＳ Ｐゴシック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25153" y="1078109"/>
            <a:ext cx="1147464" cy="2440623"/>
            <a:chOff x="4254546" y="1319642"/>
            <a:chExt cx="1147464" cy="2440623"/>
          </a:xfrm>
        </p:grpSpPr>
        <p:sp>
          <p:nvSpPr>
            <p:cNvPr id="25" name="Process 23"/>
            <p:cNvSpPr/>
            <p:nvPr/>
          </p:nvSpPr>
          <p:spPr>
            <a:xfrm>
              <a:off x="4254546" y="1383357"/>
              <a:ext cx="1147464" cy="183258"/>
            </a:xfrm>
            <a:prstGeom prst="flowChartProcess">
              <a:avLst/>
            </a:prstGeom>
            <a:solidFill>
              <a:srgbClr val="0D868E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>
                  <a:solidFill>
                    <a:srgbClr val="FFFFFF"/>
                  </a:solidFill>
                  <a:latin typeface="Arial"/>
                  <a:ea typeface=""/>
                </a:rPr>
                <a:t>Video </a:t>
              </a:r>
              <a:r>
                <a:rPr lang="en-US" sz="700" kern="0" dirty="0" smtClean="0">
                  <a:solidFill>
                    <a:srgbClr val="FFFFFF"/>
                  </a:solidFill>
                  <a:latin typeface="Arial"/>
                  <a:ea typeface=""/>
                </a:rPr>
                <a:t>Services</a:t>
              </a:r>
              <a:endParaRPr lang="en-US" sz="700" kern="0" dirty="0">
                <a:solidFill>
                  <a:srgbClr val="FFFFFF"/>
                </a:solidFill>
                <a:latin typeface="Arial"/>
                <a:ea typeface="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653668" y="1567046"/>
              <a:ext cx="349220" cy="34913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27" name="Rounded Rectangle 172"/>
            <p:cNvSpPr/>
            <p:nvPr/>
          </p:nvSpPr>
          <p:spPr>
            <a:xfrm>
              <a:off x="4653668" y="1567046"/>
              <a:ext cx="349220" cy="175577"/>
            </a:xfrm>
            <a:custGeom>
              <a:avLst/>
              <a:gdLst/>
              <a:ahLst/>
              <a:cxnLst/>
              <a:rect l="l" t="t" r="r" b="b"/>
              <a:pathLst>
                <a:path w="1430689" h="719490">
                  <a:moveTo>
                    <a:pt x="238453" y="0"/>
                  </a:moveTo>
                  <a:lnTo>
                    <a:pt x="1192236" y="0"/>
                  </a:lnTo>
                  <a:cubicBezTo>
                    <a:pt x="1323930" y="0"/>
                    <a:pt x="1430689" y="106759"/>
                    <a:pt x="1430689" y="238453"/>
                  </a:cubicBezTo>
                  <a:lnTo>
                    <a:pt x="1430689" y="603702"/>
                  </a:lnTo>
                  <a:lnTo>
                    <a:pt x="1240916" y="660737"/>
                  </a:lnTo>
                  <a:cubicBezTo>
                    <a:pt x="1079377" y="698570"/>
                    <a:pt x="901773" y="719490"/>
                    <a:pt x="715345" y="719490"/>
                  </a:cubicBezTo>
                  <a:cubicBezTo>
                    <a:pt x="528917" y="719490"/>
                    <a:pt x="351314" y="698570"/>
                    <a:pt x="189774" y="660737"/>
                  </a:cubicBezTo>
                  <a:lnTo>
                    <a:pt x="0" y="603702"/>
                  </a:lnTo>
                  <a:lnTo>
                    <a:pt x="0" y="238453"/>
                  </a:lnTo>
                  <a:cubicBezTo>
                    <a:pt x="0" y="106759"/>
                    <a:pt x="106759" y="0"/>
                    <a:pt x="238453" y="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0"/>
                  </a:srgbClr>
                </a:gs>
                <a:gs pos="100000">
                  <a:srgbClr val="FFFFFF">
                    <a:alpha val="11000"/>
                  </a:srgbClr>
                </a:gs>
              </a:gsLst>
              <a:lin ang="5400000" scaled="0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 rot="5400000">
              <a:off x="4725551" y="1642029"/>
              <a:ext cx="205470" cy="205470"/>
            </a:xfrm>
            <a:custGeom>
              <a:avLst/>
              <a:gdLst>
                <a:gd name="connsiteX0" fmla="*/ 460210 w 914400"/>
                <a:gd name="connsiteY0" fmla="*/ 147542 h 914400"/>
                <a:gd name="connsiteX1" fmla="*/ 419417 w 914400"/>
                <a:gd name="connsiteY1" fmla="*/ 174277 h 914400"/>
                <a:gd name="connsiteX2" fmla="*/ 189963 w 914400"/>
                <a:gd name="connsiteY2" fmla="*/ 537325 h 914400"/>
                <a:gd name="connsiteX3" fmla="*/ 186280 w 914400"/>
                <a:gd name="connsiteY3" fmla="*/ 546099 h 914400"/>
                <a:gd name="connsiteX4" fmla="*/ 185218 w 914400"/>
                <a:gd name="connsiteY4" fmla="*/ 547231 h 914400"/>
                <a:gd name="connsiteX5" fmla="*/ 175796 w 914400"/>
                <a:gd name="connsiteY5" fmla="*/ 569342 h 914400"/>
                <a:gd name="connsiteX6" fmla="*/ 175796 w 914400"/>
                <a:gd name="connsiteY6" fmla="*/ 571172 h 914400"/>
                <a:gd name="connsiteX7" fmla="*/ 223863 w 914400"/>
                <a:gd name="connsiteY7" fmla="*/ 619238 h 914400"/>
                <a:gd name="connsiteX8" fmla="*/ 698246 w 914400"/>
                <a:gd name="connsiteY8" fmla="*/ 619238 h 914400"/>
                <a:gd name="connsiteX9" fmla="*/ 746312 w 914400"/>
                <a:gd name="connsiteY9" fmla="*/ 571172 h 914400"/>
                <a:gd name="connsiteX10" fmla="*/ 746312 w 914400"/>
                <a:gd name="connsiteY10" fmla="*/ 569342 h 914400"/>
                <a:gd name="connsiteX11" fmla="*/ 736890 w 914400"/>
                <a:gd name="connsiteY11" fmla="*/ 547231 h 914400"/>
                <a:gd name="connsiteX12" fmla="*/ 733753 w 914400"/>
                <a:gd name="connsiteY12" fmla="*/ 543885 h 914400"/>
                <a:gd name="connsiteX13" fmla="*/ 732073 w 914400"/>
                <a:gd name="connsiteY13" fmla="*/ 539880 h 914400"/>
                <a:gd name="connsiteX14" fmla="*/ 501003 w 914400"/>
                <a:gd name="connsiteY14" fmla="*/ 174277 h 914400"/>
                <a:gd name="connsiteX15" fmla="*/ 460210 w 914400"/>
                <a:gd name="connsiteY15" fmla="*/ 147542 h 914400"/>
                <a:gd name="connsiteX16" fmla="*/ 457200 w 914400"/>
                <a:gd name="connsiteY16" fmla="*/ 0 h 914400"/>
                <a:gd name="connsiteX17" fmla="*/ 914400 w 914400"/>
                <a:gd name="connsiteY17" fmla="*/ 457200 h 914400"/>
                <a:gd name="connsiteX18" fmla="*/ 457200 w 914400"/>
                <a:gd name="connsiteY18" fmla="*/ 914400 h 914400"/>
                <a:gd name="connsiteX19" fmla="*/ 0 w 914400"/>
                <a:gd name="connsiteY19" fmla="*/ 457200 h 914400"/>
                <a:gd name="connsiteX20" fmla="*/ 457200 w 914400"/>
                <a:gd name="connsiteY20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4400" h="914400">
                  <a:moveTo>
                    <a:pt x="460210" y="147542"/>
                  </a:moveTo>
                  <a:cubicBezTo>
                    <a:pt x="445446" y="147542"/>
                    <a:pt x="430682" y="156454"/>
                    <a:pt x="419417" y="174277"/>
                  </a:cubicBezTo>
                  <a:lnTo>
                    <a:pt x="189963" y="537325"/>
                  </a:lnTo>
                  <a:lnTo>
                    <a:pt x="186280" y="546099"/>
                  </a:lnTo>
                  <a:lnTo>
                    <a:pt x="185218" y="547231"/>
                  </a:lnTo>
                  <a:lnTo>
                    <a:pt x="175796" y="569342"/>
                  </a:lnTo>
                  <a:lnTo>
                    <a:pt x="175796" y="571172"/>
                  </a:lnTo>
                  <a:cubicBezTo>
                    <a:pt x="175796" y="597719"/>
                    <a:pt x="197317" y="619238"/>
                    <a:pt x="223863" y="619238"/>
                  </a:cubicBezTo>
                  <a:lnTo>
                    <a:pt x="698246" y="619238"/>
                  </a:lnTo>
                  <a:cubicBezTo>
                    <a:pt x="724793" y="619238"/>
                    <a:pt x="746312" y="597719"/>
                    <a:pt x="746312" y="571172"/>
                  </a:cubicBezTo>
                  <a:lnTo>
                    <a:pt x="746312" y="569342"/>
                  </a:lnTo>
                  <a:lnTo>
                    <a:pt x="736890" y="547231"/>
                  </a:lnTo>
                  <a:lnTo>
                    <a:pt x="733753" y="543885"/>
                  </a:lnTo>
                  <a:lnTo>
                    <a:pt x="732073" y="539880"/>
                  </a:lnTo>
                  <a:lnTo>
                    <a:pt x="501003" y="174277"/>
                  </a:lnTo>
                  <a:cubicBezTo>
                    <a:pt x="489738" y="156454"/>
                    <a:pt x="474974" y="147542"/>
                    <a:pt x="460210" y="147542"/>
                  </a:cubicBezTo>
                  <a:close/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 err="1">
                <a:sym typeface="Arial" pitchFamily="-107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68568" y="1319642"/>
              <a:ext cx="919422" cy="244062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55061" y="2975987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08669" y="2975987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55061" y="3370125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kern="0" dirty="0" smtClean="0">
                  <a:solidFill>
                    <a:prstClr val="white"/>
                  </a:solidFill>
                </a:rPr>
                <a:t>3</a:t>
              </a:r>
              <a:r>
                <a:rPr lang="en-US" sz="600" kern="0" baseline="30000" dirty="0" smtClean="0">
                  <a:solidFill>
                    <a:prstClr val="white"/>
                  </a:solidFill>
                </a:rPr>
                <a:t>rd</a:t>
              </a:r>
              <a:r>
                <a:rPr lang="en-US" sz="600" kern="0" dirty="0" smtClean="0">
                  <a:solidFill>
                    <a:prstClr val="white"/>
                  </a:solidFill>
                </a:rPr>
                <a:t> Party</a:t>
              </a:r>
              <a:endParaRPr lang="en-US" sz="600" kern="0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08669" y="3370125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pic>
          <p:nvPicPr>
            <p:cNvPr id="34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799" y="3438847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799" y="3048554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47" y="3048554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5117097" y="1078109"/>
            <a:ext cx="1147464" cy="2440623"/>
            <a:chOff x="5246490" y="1319642"/>
            <a:chExt cx="1147464" cy="2440623"/>
          </a:xfrm>
        </p:grpSpPr>
        <p:sp>
          <p:nvSpPr>
            <p:cNvPr id="38" name="Process 37"/>
            <p:cNvSpPr/>
            <p:nvPr/>
          </p:nvSpPr>
          <p:spPr>
            <a:xfrm>
              <a:off x="5246490" y="1362875"/>
              <a:ext cx="1147464" cy="183258"/>
            </a:xfrm>
            <a:prstGeom prst="flowChartProcess">
              <a:avLst/>
            </a:prstGeom>
            <a:solidFill>
              <a:srgbClr val="0D868E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>
                  <a:solidFill>
                    <a:srgbClr val="FFFFFF"/>
                  </a:solidFill>
                  <a:latin typeface="Arial"/>
                  <a:ea typeface=""/>
                </a:rPr>
                <a:t>Managed Services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45612" y="1567046"/>
              <a:ext cx="349220" cy="34913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40" name="Rounded Rectangle 172"/>
            <p:cNvSpPr/>
            <p:nvPr/>
          </p:nvSpPr>
          <p:spPr>
            <a:xfrm>
              <a:off x="5645612" y="1567046"/>
              <a:ext cx="349220" cy="175577"/>
            </a:xfrm>
            <a:custGeom>
              <a:avLst/>
              <a:gdLst/>
              <a:ahLst/>
              <a:cxnLst/>
              <a:rect l="l" t="t" r="r" b="b"/>
              <a:pathLst>
                <a:path w="1430689" h="719490">
                  <a:moveTo>
                    <a:pt x="238453" y="0"/>
                  </a:moveTo>
                  <a:lnTo>
                    <a:pt x="1192236" y="0"/>
                  </a:lnTo>
                  <a:cubicBezTo>
                    <a:pt x="1323930" y="0"/>
                    <a:pt x="1430689" y="106759"/>
                    <a:pt x="1430689" y="238453"/>
                  </a:cubicBezTo>
                  <a:lnTo>
                    <a:pt x="1430689" y="603702"/>
                  </a:lnTo>
                  <a:lnTo>
                    <a:pt x="1240916" y="660737"/>
                  </a:lnTo>
                  <a:cubicBezTo>
                    <a:pt x="1079377" y="698570"/>
                    <a:pt x="901773" y="719490"/>
                    <a:pt x="715345" y="719490"/>
                  </a:cubicBezTo>
                  <a:cubicBezTo>
                    <a:pt x="528917" y="719490"/>
                    <a:pt x="351314" y="698570"/>
                    <a:pt x="189774" y="660737"/>
                  </a:cubicBezTo>
                  <a:lnTo>
                    <a:pt x="0" y="603702"/>
                  </a:lnTo>
                  <a:lnTo>
                    <a:pt x="0" y="238453"/>
                  </a:lnTo>
                  <a:cubicBezTo>
                    <a:pt x="0" y="106759"/>
                    <a:pt x="106759" y="0"/>
                    <a:pt x="238453" y="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0"/>
                  </a:srgbClr>
                </a:gs>
                <a:gs pos="100000">
                  <a:srgbClr val="FFFFFF">
                    <a:alpha val="11000"/>
                  </a:srgbClr>
                </a:gs>
              </a:gsLst>
              <a:lin ang="5400000" scaled="0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41" name="Oval 2"/>
            <p:cNvSpPr/>
            <p:nvPr/>
          </p:nvSpPr>
          <p:spPr>
            <a:xfrm rot="10800000" flipV="1">
              <a:off x="5695205" y="1608037"/>
              <a:ext cx="262322" cy="273750"/>
            </a:xfrm>
            <a:custGeom>
              <a:avLst/>
              <a:gdLst/>
              <a:ahLst/>
              <a:cxnLst/>
              <a:rect l="l" t="t" r="r" b="b"/>
              <a:pathLst>
                <a:path w="2433351" h="2539355">
                  <a:moveTo>
                    <a:pt x="2004515" y="1854403"/>
                  </a:moveTo>
                  <a:cubicBezTo>
                    <a:pt x="2145964" y="1854403"/>
                    <a:pt x="2260631" y="1969070"/>
                    <a:pt x="2260631" y="2110519"/>
                  </a:cubicBezTo>
                  <a:cubicBezTo>
                    <a:pt x="2260631" y="2251968"/>
                    <a:pt x="2145964" y="2366635"/>
                    <a:pt x="2004515" y="2366635"/>
                  </a:cubicBezTo>
                  <a:cubicBezTo>
                    <a:pt x="1863066" y="2366635"/>
                    <a:pt x="1748399" y="2251968"/>
                    <a:pt x="1748399" y="2110519"/>
                  </a:cubicBezTo>
                  <a:cubicBezTo>
                    <a:pt x="1748399" y="1969070"/>
                    <a:pt x="1863066" y="1854403"/>
                    <a:pt x="2004515" y="1854403"/>
                  </a:cubicBezTo>
                  <a:close/>
                  <a:moveTo>
                    <a:pt x="428836" y="1854403"/>
                  </a:moveTo>
                  <a:cubicBezTo>
                    <a:pt x="570285" y="1854403"/>
                    <a:pt x="684952" y="1969070"/>
                    <a:pt x="684952" y="2110519"/>
                  </a:cubicBezTo>
                  <a:cubicBezTo>
                    <a:pt x="684952" y="2251968"/>
                    <a:pt x="570285" y="2366635"/>
                    <a:pt x="428836" y="2366635"/>
                  </a:cubicBezTo>
                  <a:cubicBezTo>
                    <a:pt x="287387" y="2366635"/>
                    <a:pt x="172720" y="2251968"/>
                    <a:pt x="172720" y="2110519"/>
                  </a:cubicBezTo>
                  <a:cubicBezTo>
                    <a:pt x="172720" y="1969070"/>
                    <a:pt x="287387" y="1854403"/>
                    <a:pt x="428836" y="1854403"/>
                  </a:cubicBezTo>
                  <a:close/>
                  <a:moveTo>
                    <a:pt x="2004515" y="1783283"/>
                  </a:moveTo>
                  <a:cubicBezTo>
                    <a:pt x="1936742" y="1783283"/>
                    <a:pt x="1873782" y="1803886"/>
                    <a:pt x="1821555" y="1839170"/>
                  </a:cubicBezTo>
                  <a:lnTo>
                    <a:pt x="1804765" y="1853022"/>
                  </a:lnTo>
                  <a:lnTo>
                    <a:pt x="1804765" y="1853022"/>
                  </a:lnTo>
                  <a:lnTo>
                    <a:pt x="1773125" y="1879129"/>
                  </a:lnTo>
                  <a:cubicBezTo>
                    <a:pt x="1758321" y="1893933"/>
                    <a:pt x="1744927" y="1910150"/>
                    <a:pt x="1733167" y="1927558"/>
                  </a:cubicBezTo>
                  <a:lnTo>
                    <a:pt x="1731233" y="1931120"/>
                  </a:lnTo>
                  <a:lnTo>
                    <a:pt x="1731233" y="1931119"/>
                  </a:lnTo>
                  <a:lnTo>
                    <a:pt x="1702995" y="1983144"/>
                  </a:lnTo>
                  <a:cubicBezTo>
                    <a:pt x="1686436" y="2022294"/>
                    <a:pt x="1677279" y="2065337"/>
                    <a:pt x="1677279" y="2110519"/>
                  </a:cubicBezTo>
                  <a:cubicBezTo>
                    <a:pt x="1677279" y="2291246"/>
                    <a:pt x="1823788" y="2437755"/>
                    <a:pt x="2004515" y="2437755"/>
                  </a:cubicBezTo>
                  <a:cubicBezTo>
                    <a:pt x="2185242" y="2437755"/>
                    <a:pt x="2331751" y="2291246"/>
                    <a:pt x="2331751" y="2110519"/>
                  </a:cubicBezTo>
                  <a:cubicBezTo>
                    <a:pt x="2331751" y="1929792"/>
                    <a:pt x="2185242" y="1783283"/>
                    <a:pt x="2004515" y="1783283"/>
                  </a:cubicBezTo>
                  <a:close/>
                  <a:moveTo>
                    <a:pt x="428836" y="1783283"/>
                  </a:moveTo>
                  <a:cubicBezTo>
                    <a:pt x="248109" y="1783283"/>
                    <a:pt x="101600" y="1929792"/>
                    <a:pt x="101600" y="2110519"/>
                  </a:cubicBezTo>
                  <a:cubicBezTo>
                    <a:pt x="101600" y="2291246"/>
                    <a:pt x="248109" y="2437755"/>
                    <a:pt x="428836" y="2437755"/>
                  </a:cubicBezTo>
                  <a:cubicBezTo>
                    <a:pt x="609563" y="2437755"/>
                    <a:pt x="756072" y="2291246"/>
                    <a:pt x="756072" y="2110519"/>
                  </a:cubicBezTo>
                  <a:cubicBezTo>
                    <a:pt x="756072" y="2065337"/>
                    <a:pt x="746915" y="2022294"/>
                    <a:pt x="730356" y="1983144"/>
                  </a:cubicBezTo>
                  <a:lnTo>
                    <a:pt x="716167" y="1957003"/>
                  </a:lnTo>
                  <a:lnTo>
                    <a:pt x="716166" y="1957003"/>
                  </a:lnTo>
                  <a:lnTo>
                    <a:pt x="700185" y="1927558"/>
                  </a:lnTo>
                  <a:cubicBezTo>
                    <a:pt x="688423" y="1910149"/>
                    <a:pt x="675031" y="1893933"/>
                    <a:pt x="660226" y="1879129"/>
                  </a:cubicBezTo>
                  <a:lnTo>
                    <a:pt x="652056" y="1872387"/>
                  </a:lnTo>
                  <a:lnTo>
                    <a:pt x="652056" y="1872387"/>
                  </a:lnTo>
                  <a:lnTo>
                    <a:pt x="611797" y="1839170"/>
                  </a:lnTo>
                  <a:cubicBezTo>
                    <a:pt x="559569" y="1803886"/>
                    <a:pt x="496609" y="1783283"/>
                    <a:pt x="428836" y="1783283"/>
                  </a:cubicBezTo>
                  <a:close/>
                  <a:moveTo>
                    <a:pt x="1239930" y="172720"/>
                  </a:moveTo>
                  <a:cubicBezTo>
                    <a:pt x="1381379" y="172720"/>
                    <a:pt x="1496046" y="287387"/>
                    <a:pt x="1496046" y="428836"/>
                  </a:cubicBezTo>
                  <a:cubicBezTo>
                    <a:pt x="1496046" y="570285"/>
                    <a:pt x="1381379" y="684952"/>
                    <a:pt x="1239930" y="684952"/>
                  </a:cubicBezTo>
                  <a:cubicBezTo>
                    <a:pt x="1098481" y="684952"/>
                    <a:pt x="983814" y="570285"/>
                    <a:pt x="983814" y="428836"/>
                  </a:cubicBezTo>
                  <a:cubicBezTo>
                    <a:pt x="983814" y="287387"/>
                    <a:pt x="1098481" y="172720"/>
                    <a:pt x="1239930" y="172720"/>
                  </a:cubicBezTo>
                  <a:close/>
                  <a:moveTo>
                    <a:pt x="1239930" y="101600"/>
                  </a:moveTo>
                  <a:cubicBezTo>
                    <a:pt x="1059203" y="101600"/>
                    <a:pt x="912694" y="248109"/>
                    <a:pt x="912694" y="428836"/>
                  </a:cubicBezTo>
                  <a:cubicBezTo>
                    <a:pt x="912694" y="609563"/>
                    <a:pt x="1059203" y="756072"/>
                    <a:pt x="1239930" y="756072"/>
                  </a:cubicBezTo>
                  <a:lnTo>
                    <a:pt x="1284379" y="751591"/>
                  </a:lnTo>
                  <a:lnTo>
                    <a:pt x="1284379" y="751591"/>
                  </a:lnTo>
                  <a:lnTo>
                    <a:pt x="1305879" y="749424"/>
                  </a:lnTo>
                  <a:cubicBezTo>
                    <a:pt x="1454995" y="718910"/>
                    <a:pt x="1567166" y="586972"/>
                    <a:pt x="1567166" y="428836"/>
                  </a:cubicBezTo>
                  <a:cubicBezTo>
                    <a:pt x="1567166" y="248109"/>
                    <a:pt x="1420657" y="101600"/>
                    <a:pt x="1239930" y="101600"/>
                  </a:cubicBezTo>
                  <a:close/>
                  <a:moveTo>
                    <a:pt x="1239930" y="0"/>
                  </a:moveTo>
                  <a:cubicBezTo>
                    <a:pt x="1476770" y="0"/>
                    <a:pt x="1668766" y="191996"/>
                    <a:pt x="1668766" y="428836"/>
                  </a:cubicBezTo>
                  <a:cubicBezTo>
                    <a:pt x="1668766" y="636071"/>
                    <a:pt x="1521769" y="808972"/>
                    <a:pt x="1326356" y="848960"/>
                  </a:cubicBezTo>
                  <a:lnTo>
                    <a:pt x="1284379" y="853191"/>
                  </a:lnTo>
                  <a:lnTo>
                    <a:pt x="1284379" y="1055813"/>
                  </a:lnTo>
                  <a:lnTo>
                    <a:pt x="1306036" y="1057997"/>
                  </a:lnTo>
                  <a:cubicBezTo>
                    <a:pt x="1501449" y="1097984"/>
                    <a:pt x="1648446" y="1270885"/>
                    <a:pt x="1648446" y="1478120"/>
                  </a:cubicBezTo>
                  <a:cubicBezTo>
                    <a:pt x="1648446" y="1537330"/>
                    <a:pt x="1636446" y="1593737"/>
                    <a:pt x="1614746" y="1645043"/>
                  </a:cubicBezTo>
                  <a:lnTo>
                    <a:pt x="1585281" y="1699328"/>
                  </a:lnTo>
                  <a:lnTo>
                    <a:pt x="1718805" y="1792828"/>
                  </a:lnTo>
                  <a:lnTo>
                    <a:pt x="1764749" y="1754921"/>
                  </a:lnTo>
                  <a:cubicBezTo>
                    <a:pt x="1833191" y="1708683"/>
                    <a:pt x="1915700" y="1681683"/>
                    <a:pt x="2004515" y="1681683"/>
                  </a:cubicBezTo>
                  <a:cubicBezTo>
                    <a:pt x="2241355" y="1681683"/>
                    <a:pt x="2433351" y="1873679"/>
                    <a:pt x="2433351" y="2110519"/>
                  </a:cubicBezTo>
                  <a:cubicBezTo>
                    <a:pt x="2433351" y="2347359"/>
                    <a:pt x="2241355" y="2539355"/>
                    <a:pt x="2004515" y="2539355"/>
                  </a:cubicBezTo>
                  <a:cubicBezTo>
                    <a:pt x="1767675" y="2539355"/>
                    <a:pt x="1575679" y="2347359"/>
                    <a:pt x="1575679" y="2110519"/>
                  </a:cubicBezTo>
                  <a:cubicBezTo>
                    <a:pt x="1575679" y="2051309"/>
                    <a:pt x="1587679" y="1994902"/>
                    <a:pt x="1609379" y="1943597"/>
                  </a:cubicBezTo>
                  <a:lnTo>
                    <a:pt x="1647846" y="1872727"/>
                  </a:lnTo>
                  <a:lnTo>
                    <a:pt x="1520325" y="1783431"/>
                  </a:lnTo>
                  <a:lnTo>
                    <a:pt x="1459376" y="1833718"/>
                  </a:lnTo>
                  <a:cubicBezTo>
                    <a:pt x="1390934" y="1879957"/>
                    <a:pt x="1308425" y="1906956"/>
                    <a:pt x="1219610" y="1906956"/>
                  </a:cubicBezTo>
                  <a:cubicBezTo>
                    <a:pt x="1130795" y="1906956"/>
                    <a:pt x="1048286" y="1879957"/>
                    <a:pt x="979844" y="1833718"/>
                  </a:cubicBezTo>
                  <a:lnTo>
                    <a:pt x="934432" y="1796250"/>
                  </a:lnTo>
                  <a:lnTo>
                    <a:pt x="798382" y="1896451"/>
                  </a:lnTo>
                  <a:lnTo>
                    <a:pt x="823972" y="1943597"/>
                  </a:lnTo>
                  <a:cubicBezTo>
                    <a:pt x="845672" y="1994902"/>
                    <a:pt x="857672" y="2051309"/>
                    <a:pt x="857672" y="2110519"/>
                  </a:cubicBezTo>
                  <a:cubicBezTo>
                    <a:pt x="857672" y="2347359"/>
                    <a:pt x="665676" y="2539355"/>
                    <a:pt x="428836" y="2539355"/>
                  </a:cubicBezTo>
                  <a:cubicBezTo>
                    <a:pt x="191996" y="2539355"/>
                    <a:pt x="0" y="2347359"/>
                    <a:pt x="0" y="2110519"/>
                  </a:cubicBezTo>
                  <a:cubicBezTo>
                    <a:pt x="0" y="1873679"/>
                    <a:pt x="191996" y="1681683"/>
                    <a:pt x="428836" y="1681683"/>
                  </a:cubicBezTo>
                  <a:cubicBezTo>
                    <a:pt x="547256" y="1681683"/>
                    <a:pt x="654465" y="1729682"/>
                    <a:pt x="732069" y="1807286"/>
                  </a:cubicBezTo>
                  <a:lnTo>
                    <a:pt x="735236" y="1811125"/>
                  </a:lnTo>
                  <a:lnTo>
                    <a:pt x="863390" y="1716740"/>
                  </a:lnTo>
                  <a:lnTo>
                    <a:pt x="824474" y="1645043"/>
                  </a:lnTo>
                  <a:cubicBezTo>
                    <a:pt x="802774" y="1593737"/>
                    <a:pt x="790774" y="1537330"/>
                    <a:pt x="790774" y="1478120"/>
                  </a:cubicBezTo>
                  <a:cubicBezTo>
                    <a:pt x="790774" y="1270885"/>
                    <a:pt x="937771" y="1097984"/>
                    <a:pt x="1133184" y="1057997"/>
                  </a:cubicBezTo>
                  <a:lnTo>
                    <a:pt x="1178229" y="1053456"/>
                  </a:lnTo>
                  <a:lnTo>
                    <a:pt x="1178229" y="851452"/>
                  </a:lnTo>
                  <a:lnTo>
                    <a:pt x="1153504" y="848960"/>
                  </a:lnTo>
                  <a:cubicBezTo>
                    <a:pt x="958091" y="808972"/>
                    <a:pt x="811094" y="636071"/>
                    <a:pt x="811094" y="428836"/>
                  </a:cubicBezTo>
                  <a:cubicBezTo>
                    <a:pt x="811094" y="191996"/>
                    <a:pt x="1003090" y="0"/>
                    <a:pt x="12399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60512" y="1319642"/>
              <a:ext cx="919422" cy="244062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47005" y="2975987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00613" y="2975987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47005" y="3370125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600" kern="0" dirty="0">
                  <a:solidFill>
                    <a:prstClr val="white"/>
                  </a:solidFill>
                </a:rPr>
                <a:t>3</a:t>
              </a:r>
              <a:r>
                <a:rPr lang="en-US" sz="600" kern="0" baseline="30000" dirty="0">
                  <a:solidFill>
                    <a:prstClr val="white"/>
                  </a:solidFill>
                </a:rPr>
                <a:t>rd</a:t>
              </a:r>
              <a:r>
                <a:rPr lang="en-US" sz="600" kern="0" dirty="0">
                  <a:solidFill>
                    <a:prstClr val="white"/>
                  </a:solidFill>
                </a:rPr>
                <a:t> </a:t>
              </a:r>
              <a:r>
                <a:rPr lang="en-US" sz="600" kern="0" dirty="0" smtClean="0">
                  <a:solidFill>
                    <a:prstClr val="white"/>
                  </a:solidFill>
                </a:rPr>
                <a:t>Party</a:t>
              </a:r>
              <a:endParaRPr lang="en-US" sz="600" kern="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00613" y="3370125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pic>
          <p:nvPicPr>
            <p:cNvPr id="47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05" y="3438847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05" y="3048554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453" y="3048554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/>
          <p:cNvGrpSpPr/>
          <p:nvPr/>
        </p:nvGrpSpPr>
        <p:grpSpPr>
          <a:xfrm>
            <a:off x="6103096" y="1078109"/>
            <a:ext cx="1147464" cy="2440623"/>
            <a:chOff x="6232489" y="1319642"/>
            <a:chExt cx="1147464" cy="2440623"/>
          </a:xfrm>
        </p:grpSpPr>
        <p:sp>
          <p:nvSpPr>
            <p:cNvPr id="51" name="Rectangle 50"/>
            <p:cNvSpPr/>
            <p:nvPr/>
          </p:nvSpPr>
          <p:spPr>
            <a:xfrm>
              <a:off x="6346512" y="1319642"/>
              <a:ext cx="919422" cy="244062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Process 53"/>
            <p:cNvSpPr/>
            <p:nvPr/>
          </p:nvSpPr>
          <p:spPr>
            <a:xfrm>
              <a:off x="6232489" y="1363332"/>
              <a:ext cx="1147464" cy="183258"/>
            </a:xfrm>
            <a:prstGeom prst="flowChartProcess">
              <a:avLst/>
            </a:prstGeom>
            <a:solidFill>
              <a:srgbClr val="0D868E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 smtClean="0">
                  <a:solidFill>
                    <a:srgbClr val="FFFFFF"/>
                  </a:solidFill>
                  <a:latin typeface="Arial"/>
                  <a:ea typeface=""/>
                </a:rPr>
                <a:t>Other Services</a:t>
              </a:r>
              <a:endParaRPr lang="en-US" sz="700" kern="0" dirty="0">
                <a:solidFill>
                  <a:srgbClr val="FFFFFF"/>
                </a:solidFill>
                <a:latin typeface="Arial"/>
                <a:ea typeface="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631611" y="1567503"/>
              <a:ext cx="349220" cy="34913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54" name="Rounded Rectangle 172"/>
            <p:cNvSpPr/>
            <p:nvPr/>
          </p:nvSpPr>
          <p:spPr>
            <a:xfrm>
              <a:off x="6631611" y="1567503"/>
              <a:ext cx="349220" cy="175577"/>
            </a:xfrm>
            <a:custGeom>
              <a:avLst/>
              <a:gdLst/>
              <a:ahLst/>
              <a:cxnLst/>
              <a:rect l="l" t="t" r="r" b="b"/>
              <a:pathLst>
                <a:path w="1430689" h="719490">
                  <a:moveTo>
                    <a:pt x="238453" y="0"/>
                  </a:moveTo>
                  <a:lnTo>
                    <a:pt x="1192236" y="0"/>
                  </a:lnTo>
                  <a:cubicBezTo>
                    <a:pt x="1323930" y="0"/>
                    <a:pt x="1430689" y="106759"/>
                    <a:pt x="1430689" y="238453"/>
                  </a:cubicBezTo>
                  <a:lnTo>
                    <a:pt x="1430689" y="603702"/>
                  </a:lnTo>
                  <a:lnTo>
                    <a:pt x="1240916" y="660737"/>
                  </a:lnTo>
                  <a:cubicBezTo>
                    <a:pt x="1079377" y="698570"/>
                    <a:pt x="901773" y="719490"/>
                    <a:pt x="715345" y="719490"/>
                  </a:cubicBezTo>
                  <a:cubicBezTo>
                    <a:pt x="528917" y="719490"/>
                    <a:pt x="351314" y="698570"/>
                    <a:pt x="189774" y="660737"/>
                  </a:cubicBezTo>
                  <a:lnTo>
                    <a:pt x="0" y="603702"/>
                  </a:lnTo>
                  <a:lnTo>
                    <a:pt x="0" y="238453"/>
                  </a:lnTo>
                  <a:cubicBezTo>
                    <a:pt x="0" y="106759"/>
                    <a:pt x="106759" y="0"/>
                    <a:pt x="238453" y="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0"/>
                  </a:srgbClr>
                </a:gs>
                <a:gs pos="100000">
                  <a:srgbClr val="FFFFFF">
                    <a:alpha val="11000"/>
                  </a:srgbClr>
                </a:gs>
              </a:gsLst>
              <a:lin ang="5400000" scaled="0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33004" y="2975987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86612" y="2975987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33004" y="3370125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600" kern="0" dirty="0">
                  <a:solidFill>
                    <a:prstClr val="white"/>
                  </a:solidFill>
                </a:rPr>
                <a:t>3</a:t>
              </a:r>
              <a:r>
                <a:rPr lang="en-US" sz="600" kern="0" baseline="30000" dirty="0">
                  <a:solidFill>
                    <a:prstClr val="white"/>
                  </a:solidFill>
                </a:rPr>
                <a:t>rd</a:t>
              </a:r>
              <a:r>
                <a:rPr lang="en-US" sz="600" kern="0" dirty="0">
                  <a:solidFill>
                    <a:prstClr val="white"/>
                  </a:solidFill>
                </a:rPr>
                <a:t> </a:t>
              </a:r>
              <a:r>
                <a:rPr lang="en-US" sz="600" kern="0" dirty="0" smtClean="0">
                  <a:solidFill>
                    <a:prstClr val="white"/>
                  </a:solidFill>
                </a:rPr>
                <a:t>Party</a:t>
              </a:r>
              <a:endParaRPr lang="en-US" sz="600" kern="0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86612" y="3370125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pic>
          <p:nvPicPr>
            <p:cNvPr id="59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641" y="3438847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641" y="3048554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689" y="3048554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3140204" y="1078109"/>
            <a:ext cx="1147464" cy="2440623"/>
            <a:chOff x="3269597" y="1319642"/>
            <a:chExt cx="1147464" cy="2440623"/>
          </a:xfrm>
        </p:grpSpPr>
        <p:sp>
          <p:nvSpPr>
            <p:cNvPr id="63" name="Rectangle 62"/>
            <p:cNvSpPr/>
            <p:nvPr/>
          </p:nvSpPr>
          <p:spPr>
            <a:xfrm>
              <a:off x="3383621" y="1319642"/>
              <a:ext cx="919422" cy="244062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Process 66"/>
            <p:cNvSpPr/>
            <p:nvPr/>
          </p:nvSpPr>
          <p:spPr>
            <a:xfrm>
              <a:off x="3269597" y="1383357"/>
              <a:ext cx="1147464" cy="183258"/>
            </a:xfrm>
            <a:prstGeom prst="flowChartProcess">
              <a:avLst/>
            </a:prstGeom>
            <a:solidFill>
              <a:srgbClr val="0D868E">
                <a:alpha val="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kern="0" dirty="0" smtClean="0">
                  <a:solidFill>
                    <a:srgbClr val="FFFFFF"/>
                  </a:solidFill>
                  <a:latin typeface="Arial"/>
                  <a:ea typeface=""/>
                </a:rPr>
                <a:t>Mobility Services</a:t>
              </a:r>
              <a:endParaRPr lang="en-US" sz="700" kern="0" dirty="0">
                <a:solidFill>
                  <a:srgbClr val="FFFFFF"/>
                </a:solidFill>
                <a:latin typeface="Arial"/>
                <a:ea typeface="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668719" y="1597769"/>
              <a:ext cx="349220" cy="34913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66" name="Rounded Rectangle 172"/>
            <p:cNvSpPr/>
            <p:nvPr/>
          </p:nvSpPr>
          <p:spPr>
            <a:xfrm>
              <a:off x="3668719" y="1669456"/>
              <a:ext cx="349220" cy="175577"/>
            </a:xfrm>
            <a:custGeom>
              <a:avLst/>
              <a:gdLst/>
              <a:ahLst/>
              <a:cxnLst/>
              <a:rect l="l" t="t" r="r" b="b"/>
              <a:pathLst>
                <a:path w="1430689" h="719490">
                  <a:moveTo>
                    <a:pt x="238453" y="0"/>
                  </a:moveTo>
                  <a:lnTo>
                    <a:pt x="1192236" y="0"/>
                  </a:lnTo>
                  <a:cubicBezTo>
                    <a:pt x="1323930" y="0"/>
                    <a:pt x="1430689" y="106759"/>
                    <a:pt x="1430689" y="238453"/>
                  </a:cubicBezTo>
                  <a:lnTo>
                    <a:pt x="1430689" y="603702"/>
                  </a:lnTo>
                  <a:lnTo>
                    <a:pt x="1240916" y="660737"/>
                  </a:lnTo>
                  <a:cubicBezTo>
                    <a:pt x="1079377" y="698570"/>
                    <a:pt x="901773" y="719490"/>
                    <a:pt x="715345" y="719490"/>
                  </a:cubicBezTo>
                  <a:cubicBezTo>
                    <a:pt x="528917" y="719490"/>
                    <a:pt x="351314" y="698570"/>
                    <a:pt x="189774" y="660737"/>
                  </a:cubicBezTo>
                  <a:lnTo>
                    <a:pt x="0" y="603702"/>
                  </a:lnTo>
                  <a:lnTo>
                    <a:pt x="0" y="238453"/>
                  </a:lnTo>
                  <a:cubicBezTo>
                    <a:pt x="0" y="106759"/>
                    <a:pt x="106759" y="0"/>
                    <a:pt x="238453" y="0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rgbClr val="FFFFFF">
                    <a:alpha val="0"/>
                  </a:srgbClr>
                </a:gs>
                <a:gs pos="100000">
                  <a:srgbClr val="FFFFFF">
                    <a:alpha val="11000"/>
                  </a:srgbClr>
                </a:gs>
              </a:gsLst>
              <a:lin ang="5400000" scaled="0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67" name="Rounded Rectangle 1"/>
            <p:cNvSpPr/>
            <p:nvPr/>
          </p:nvSpPr>
          <p:spPr>
            <a:xfrm>
              <a:off x="3773060" y="1634541"/>
              <a:ext cx="144474" cy="256068"/>
            </a:xfrm>
            <a:custGeom>
              <a:avLst/>
              <a:gdLst/>
              <a:ahLst/>
              <a:cxnLst/>
              <a:rect l="l" t="t" r="r" b="b"/>
              <a:pathLst>
                <a:path w="329688" h="584347">
                  <a:moveTo>
                    <a:pt x="164845" y="537091"/>
                  </a:moveTo>
                  <a:cubicBezTo>
                    <a:pt x="156495" y="537091"/>
                    <a:pt x="149726" y="543859"/>
                    <a:pt x="149726" y="552209"/>
                  </a:cubicBezTo>
                  <a:cubicBezTo>
                    <a:pt x="149726" y="560559"/>
                    <a:pt x="156495" y="567328"/>
                    <a:pt x="164845" y="567328"/>
                  </a:cubicBezTo>
                  <a:cubicBezTo>
                    <a:pt x="173195" y="567328"/>
                    <a:pt x="179963" y="560559"/>
                    <a:pt x="179963" y="552209"/>
                  </a:cubicBezTo>
                  <a:cubicBezTo>
                    <a:pt x="179963" y="543859"/>
                    <a:pt x="173195" y="537091"/>
                    <a:pt x="164845" y="537091"/>
                  </a:cubicBezTo>
                  <a:close/>
                  <a:moveTo>
                    <a:pt x="80090" y="317972"/>
                  </a:moveTo>
                  <a:lnTo>
                    <a:pt x="141981" y="317972"/>
                  </a:lnTo>
                  <a:cubicBezTo>
                    <a:pt x="150526" y="317972"/>
                    <a:pt x="157453" y="324899"/>
                    <a:pt x="157453" y="333445"/>
                  </a:cubicBezTo>
                  <a:lnTo>
                    <a:pt x="157453" y="395335"/>
                  </a:lnTo>
                  <a:cubicBezTo>
                    <a:pt x="157453" y="403881"/>
                    <a:pt x="150526" y="410808"/>
                    <a:pt x="141981" y="410808"/>
                  </a:cubicBezTo>
                  <a:lnTo>
                    <a:pt x="80090" y="410808"/>
                  </a:lnTo>
                  <a:cubicBezTo>
                    <a:pt x="71544" y="410808"/>
                    <a:pt x="64617" y="403881"/>
                    <a:pt x="64617" y="395335"/>
                  </a:cubicBezTo>
                  <a:lnTo>
                    <a:pt x="64617" y="333445"/>
                  </a:lnTo>
                  <a:cubicBezTo>
                    <a:pt x="64617" y="324899"/>
                    <a:pt x="71544" y="317972"/>
                    <a:pt x="80090" y="317972"/>
                  </a:cubicBezTo>
                  <a:close/>
                  <a:moveTo>
                    <a:pt x="187708" y="198055"/>
                  </a:moveTo>
                  <a:lnTo>
                    <a:pt x="249599" y="198055"/>
                  </a:lnTo>
                  <a:cubicBezTo>
                    <a:pt x="258144" y="198055"/>
                    <a:pt x="265071" y="204982"/>
                    <a:pt x="265071" y="213528"/>
                  </a:cubicBezTo>
                  <a:lnTo>
                    <a:pt x="265071" y="275419"/>
                  </a:lnTo>
                  <a:cubicBezTo>
                    <a:pt x="265071" y="283964"/>
                    <a:pt x="258144" y="290891"/>
                    <a:pt x="249599" y="290891"/>
                  </a:cubicBezTo>
                  <a:lnTo>
                    <a:pt x="187708" y="290891"/>
                  </a:lnTo>
                  <a:cubicBezTo>
                    <a:pt x="179162" y="290891"/>
                    <a:pt x="172235" y="283964"/>
                    <a:pt x="172235" y="275419"/>
                  </a:cubicBezTo>
                  <a:lnTo>
                    <a:pt x="172235" y="213528"/>
                  </a:lnTo>
                  <a:cubicBezTo>
                    <a:pt x="172235" y="204982"/>
                    <a:pt x="179162" y="198055"/>
                    <a:pt x="187708" y="198055"/>
                  </a:cubicBezTo>
                  <a:close/>
                  <a:moveTo>
                    <a:pt x="80090" y="197263"/>
                  </a:moveTo>
                  <a:lnTo>
                    <a:pt x="141981" y="197263"/>
                  </a:lnTo>
                  <a:cubicBezTo>
                    <a:pt x="150526" y="197263"/>
                    <a:pt x="157453" y="204190"/>
                    <a:pt x="157453" y="212735"/>
                  </a:cubicBezTo>
                  <a:lnTo>
                    <a:pt x="157453" y="274626"/>
                  </a:lnTo>
                  <a:cubicBezTo>
                    <a:pt x="157453" y="283172"/>
                    <a:pt x="150526" y="290099"/>
                    <a:pt x="141981" y="290099"/>
                  </a:cubicBezTo>
                  <a:lnTo>
                    <a:pt x="80090" y="290099"/>
                  </a:lnTo>
                  <a:cubicBezTo>
                    <a:pt x="71544" y="290099"/>
                    <a:pt x="64617" y="283172"/>
                    <a:pt x="64617" y="274626"/>
                  </a:cubicBezTo>
                  <a:lnTo>
                    <a:pt x="64617" y="212735"/>
                  </a:lnTo>
                  <a:cubicBezTo>
                    <a:pt x="64617" y="204190"/>
                    <a:pt x="71544" y="197263"/>
                    <a:pt x="80090" y="197263"/>
                  </a:cubicBezTo>
                  <a:close/>
                  <a:moveTo>
                    <a:pt x="187708" y="76554"/>
                  </a:moveTo>
                  <a:lnTo>
                    <a:pt x="249599" y="76554"/>
                  </a:lnTo>
                  <a:cubicBezTo>
                    <a:pt x="258144" y="76554"/>
                    <a:pt x="265071" y="83481"/>
                    <a:pt x="265071" y="92027"/>
                  </a:cubicBezTo>
                  <a:lnTo>
                    <a:pt x="265071" y="153918"/>
                  </a:lnTo>
                  <a:cubicBezTo>
                    <a:pt x="265071" y="162463"/>
                    <a:pt x="258144" y="169390"/>
                    <a:pt x="249599" y="169390"/>
                  </a:cubicBezTo>
                  <a:lnTo>
                    <a:pt x="187708" y="169390"/>
                  </a:lnTo>
                  <a:cubicBezTo>
                    <a:pt x="179162" y="169390"/>
                    <a:pt x="172235" y="162463"/>
                    <a:pt x="172235" y="153918"/>
                  </a:cubicBezTo>
                  <a:lnTo>
                    <a:pt x="172235" y="92027"/>
                  </a:lnTo>
                  <a:cubicBezTo>
                    <a:pt x="172235" y="83481"/>
                    <a:pt x="179162" y="76554"/>
                    <a:pt x="187708" y="76554"/>
                  </a:cubicBezTo>
                  <a:close/>
                  <a:moveTo>
                    <a:pt x="80090" y="76554"/>
                  </a:moveTo>
                  <a:lnTo>
                    <a:pt x="141981" y="76554"/>
                  </a:lnTo>
                  <a:cubicBezTo>
                    <a:pt x="150526" y="76554"/>
                    <a:pt x="157453" y="83481"/>
                    <a:pt x="157453" y="92027"/>
                  </a:cubicBezTo>
                  <a:lnTo>
                    <a:pt x="157453" y="153918"/>
                  </a:lnTo>
                  <a:cubicBezTo>
                    <a:pt x="157453" y="162463"/>
                    <a:pt x="150526" y="169390"/>
                    <a:pt x="141981" y="169390"/>
                  </a:cubicBezTo>
                  <a:lnTo>
                    <a:pt x="80090" y="169390"/>
                  </a:lnTo>
                  <a:cubicBezTo>
                    <a:pt x="71544" y="169390"/>
                    <a:pt x="64617" y="162463"/>
                    <a:pt x="64617" y="153918"/>
                  </a:cubicBezTo>
                  <a:lnTo>
                    <a:pt x="64617" y="92027"/>
                  </a:lnTo>
                  <a:cubicBezTo>
                    <a:pt x="64617" y="83481"/>
                    <a:pt x="71544" y="76554"/>
                    <a:pt x="80090" y="76554"/>
                  </a:cubicBezTo>
                  <a:close/>
                  <a:moveTo>
                    <a:pt x="41874" y="50570"/>
                  </a:moveTo>
                  <a:lnTo>
                    <a:pt x="41874" y="518268"/>
                  </a:lnTo>
                  <a:lnTo>
                    <a:pt x="287814" y="518268"/>
                  </a:lnTo>
                  <a:lnTo>
                    <a:pt x="287814" y="50570"/>
                  </a:lnTo>
                  <a:close/>
                  <a:moveTo>
                    <a:pt x="40011" y="0"/>
                  </a:moveTo>
                  <a:lnTo>
                    <a:pt x="289677" y="0"/>
                  </a:lnTo>
                  <a:cubicBezTo>
                    <a:pt x="311775" y="0"/>
                    <a:pt x="329688" y="17914"/>
                    <a:pt x="329688" y="40011"/>
                  </a:cubicBezTo>
                  <a:lnTo>
                    <a:pt x="329688" y="544336"/>
                  </a:lnTo>
                  <a:cubicBezTo>
                    <a:pt x="329688" y="566434"/>
                    <a:pt x="311775" y="584347"/>
                    <a:pt x="289677" y="584347"/>
                  </a:cubicBezTo>
                  <a:lnTo>
                    <a:pt x="40011" y="584347"/>
                  </a:lnTo>
                  <a:cubicBezTo>
                    <a:pt x="17914" y="584347"/>
                    <a:pt x="0" y="566434"/>
                    <a:pt x="0" y="544336"/>
                  </a:cubicBezTo>
                  <a:lnTo>
                    <a:pt x="0" y="40011"/>
                  </a:lnTo>
                  <a:cubicBezTo>
                    <a:pt x="0" y="17914"/>
                    <a:pt x="17914" y="0"/>
                    <a:pt x="400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70112" y="2975987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23720" y="2975987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870112" y="3370125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600" kern="0" dirty="0">
                  <a:solidFill>
                    <a:prstClr val="white"/>
                  </a:solidFill>
                </a:rPr>
                <a:t>3</a:t>
              </a:r>
              <a:r>
                <a:rPr lang="en-US" sz="600" kern="0" baseline="30000" dirty="0">
                  <a:solidFill>
                    <a:prstClr val="white"/>
                  </a:solidFill>
                </a:rPr>
                <a:t>rd</a:t>
              </a:r>
              <a:r>
                <a:rPr lang="en-US" sz="600" kern="0" dirty="0">
                  <a:solidFill>
                    <a:prstClr val="white"/>
                  </a:solidFill>
                </a:rPr>
                <a:t> </a:t>
              </a:r>
              <a:r>
                <a:rPr lang="en-US" sz="600" kern="0" dirty="0" smtClean="0">
                  <a:solidFill>
                    <a:prstClr val="white"/>
                  </a:solidFill>
                </a:rPr>
                <a:t>Party</a:t>
              </a:r>
              <a:endParaRPr lang="en-US" sz="600" kern="0" dirty="0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23720" y="3370125"/>
              <a:ext cx="392826" cy="3468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kern="0" dirty="0">
                <a:solidFill>
                  <a:prstClr val="white"/>
                </a:solidFill>
              </a:endParaRPr>
            </a:p>
          </p:txBody>
        </p:sp>
        <p:pic>
          <p:nvPicPr>
            <p:cNvPr id="72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749" y="3438847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749" y="3048554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spius\Pictures\cisco logo blue grad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797" y="3048554"/>
              <a:ext cx="359464" cy="2111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TextBox 74"/>
          <p:cNvSpPr txBox="1"/>
          <p:nvPr/>
        </p:nvSpPr>
        <p:spPr>
          <a:xfrm>
            <a:off x="3276857" y="2125355"/>
            <a:ext cx="3842431" cy="400110"/>
          </a:xfrm>
          <a:prstGeom prst="rect">
            <a:avLst/>
          </a:prstGeom>
          <a:gradFill rotWithShape="1">
            <a:gsLst>
              <a:gs pos="0">
                <a:srgbClr val="2B7727"/>
              </a:gs>
              <a:gs pos="43000">
                <a:srgbClr val="2D8D2B"/>
              </a:gs>
              <a:gs pos="100000">
                <a:srgbClr val="57B74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wrap="none" rtlCol="0" anchor="ctr"/>
          <a:lstStyle>
            <a:defPPr>
              <a:defRPr lang="en-US"/>
            </a:defPPr>
            <a:lvl1pPr algn="ctr" defTabSz="914400" fontAlgn="auto">
              <a:spcBef>
                <a:spcPts val="0"/>
              </a:spcBef>
              <a:spcAft>
                <a:spcPts val="0"/>
              </a:spcAft>
              <a:defRPr sz="1000" kern="0">
                <a:solidFill>
                  <a:prstClr val="white"/>
                </a:solidFill>
                <a:latin typeface="Arial"/>
                <a:ea typeface=""/>
              </a:defRPr>
            </a:lvl1pPr>
          </a:lstStyle>
          <a:p>
            <a:r>
              <a:rPr lang="en-US" dirty="0"/>
              <a:t>Management and Orchestration</a:t>
            </a:r>
          </a:p>
          <a:p>
            <a:r>
              <a:rPr lang="en-US" dirty="0"/>
              <a:t>(MANO)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3238504" y="4148065"/>
            <a:ext cx="3958973" cy="53592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F688A"/>
              </a:gs>
              <a:gs pos="50000">
                <a:srgbClr val="2595C3"/>
              </a:gs>
              <a:gs pos="100000">
                <a:srgbClr val="31C0F7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3539743" y="4211513"/>
            <a:ext cx="3467561" cy="342652"/>
            <a:chOff x="2540516" y="3985793"/>
            <a:chExt cx="3468465" cy="342742"/>
          </a:xfrm>
        </p:grpSpPr>
        <p:sp>
          <p:nvSpPr>
            <p:cNvPr id="83" name="Rectangle 82"/>
            <p:cNvSpPr/>
            <p:nvPr/>
          </p:nvSpPr>
          <p:spPr>
            <a:xfrm>
              <a:off x="4128732" y="4030174"/>
              <a:ext cx="657723" cy="253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456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FFFFFF"/>
                  </a:solidFill>
                </a:rPr>
                <a:t>Storage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3785990" y="3985793"/>
              <a:ext cx="342743" cy="342742"/>
              <a:chOff x="6160066" y="2318696"/>
              <a:chExt cx="746650" cy="74665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160066" y="2318696"/>
                <a:ext cx="746650" cy="746650"/>
              </a:xfrm>
              <a:prstGeom prst="ellipse">
                <a:avLst/>
              </a:prstGeom>
              <a:solidFill>
                <a:srgbClr val="004F8A"/>
              </a:solidFill>
              <a:ln w="127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82103" tIns="41051" rIns="82103" bIns="4105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Freeform 31"/>
              <p:cNvSpPr>
                <a:spLocks noEditPoints="1"/>
              </p:cNvSpPr>
              <p:nvPr/>
            </p:nvSpPr>
            <p:spPr bwMode="auto">
              <a:xfrm>
                <a:off x="6377376" y="2441396"/>
                <a:ext cx="343159" cy="501253"/>
              </a:xfrm>
              <a:custGeom>
                <a:avLst/>
                <a:gdLst>
                  <a:gd name="T0" fmla="*/ 145 w 156"/>
                  <a:gd name="T1" fmla="*/ 0 h 228"/>
                  <a:gd name="T2" fmla="*/ 11 w 156"/>
                  <a:gd name="T3" fmla="*/ 0 h 228"/>
                  <a:gd name="T4" fmla="*/ 0 w 156"/>
                  <a:gd name="T5" fmla="*/ 11 h 228"/>
                  <a:gd name="T6" fmla="*/ 0 w 156"/>
                  <a:gd name="T7" fmla="*/ 218 h 228"/>
                  <a:gd name="T8" fmla="*/ 11 w 156"/>
                  <a:gd name="T9" fmla="*/ 228 h 228"/>
                  <a:gd name="T10" fmla="*/ 145 w 156"/>
                  <a:gd name="T11" fmla="*/ 228 h 228"/>
                  <a:gd name="T12" fmla="*/ 156 w 156"/>
                  <a:gd name="T13" fmla="*/ 218 h 228"/>
                  <a:gd name="T14" fmla="*/ 156 w 156"/>
                  <a:gd name="T15" fmla="*/ 11 h 228"/>
                  <a:gd name="T16" fmla="*/ 145 w 156"/>
                  <a:gd name="T17" fmla="*/ 0 h 228"/>
                  <a:gd name="T18" fmla="*/ 146 w 156"/>
                  <a:gd name="T19" fmla="*/ 135 h 228"/>
                  <a:gd name="T20" fmla="*/ 146 w 156"/>
                  <a:gd name="T21" fmla="*/ 137 h 228"/>
                  <a:gd name="T22" fmla="*/ 10 w 156"/>
                  <a:gd name="T23" fmla="*/ 137 h 228"/>
                  <a:gd name="T24" fmla="*/ 10 w 156"/>
                  <a:gd name="T25" fmla="*/ 135 h 228"/>
                  <a:gd name="T26" fmla="*/ 95 w 156"/>
                  <a:gd name="T27" fmla="*/ 135 h 228"/>
                  <a:gd name="T28" fmla="*/ 95 w 156"/>
                  <a:gd name="T29" fmla="*/ 130 h 228"/>
                  <a:gd name="T30" fmla="*/ 146 w 156"/>
                  <a:gd name="T31" fmla="*/ 130 h 228"/>
                  <a:gd name="T32" fmla="*/ 146 w 156"/>
                  <a:gd name="T33" fmla="*/ 135 h 228"/>
                  <a:gd name="T34" fmla="*/ 146 w 156"/>
                  <a:gd name="T35" fmla="*/ 103 h 228"/>
                  <a:gd name="T36" fmla="*/ 146 w 156"/>
                  <a:gd name="T37" fmla="*/ 105 h 228"/>
                  <a:gd name="T38" fmla="*/ 10 w 156"/>
                  <a:gd name="T39" fmla="*/ 105 h 228"/>
                  <a:gd name="T40" fmla="*/ 10 w 156"/>
                  <a:gd name="T41" fmla="*/ 103 h 228"/>
                  <a:gd name="T42" fmla="*/ 95 w 156"/>
                  <a:gd name="T43" fmla="*/ 103 h 228"/>
                  <a:gd name="T44" fmla="*/ 95 w 156"/>
                  <a:gd name="T45" fmla="*/ 98 h 228"/>
                  <a:gd name="T46" fmla="*/ 146 w 156"/>
                  <a:gd name="T47" fmla="*/ 98 h 228"/>
                  <a:gd name="T48" fmla="*/ 146 w 156"/>
                  <a:gd name="T49" fmla="*/ 103 h 228"/>
                  <a:gd name="T50" fmla="*/ 146 w 156"/>
                  <a:gd name="T51" fmla="*/ 72 h 228"/>
                  <a:gd name="T52" fmla="*/ 146 w 156"/>
                  <a:gd name="T53" fmla="*/ 73 h 228"/>
                  <a:gd name="T54" fmla="*/ 10 w 156"/>
                  <a:gd name="T55" fmla="*/ 73 h 228"/>
                  <a:gd name="T56" fmla="*/ 10 w 156"/>
                  <a:gd name="T57" fmla="*/ 72 h 228"/>
                  <a:gd name="T58" fmla="*/ 95 w 156"/>
                  <a:gd name="T59" fmla="*/ 72 h 228"/>
                  <a:gd name="T60" fmla="*/ 95 w 156"/>
                  <a:gd name="T61" fmla="*/ 67 h 228"/>
                  <a:gd name="T62" fmla="*/ 146 w 156"/>
                  <a:gd name="T63" fmla="*/ 67 h 228"/>
                  <a:gd name="T64" fmla="*/ 146 w 156"/>
                  <a:gd name="T65" fmla="*/ 72 h 228"/>
                  <a:gd name="T66" fmla="*/ 146 w 156"/>
                  <a:gd name="T67" fmla="*/ 40 h 228"/>
                  <a:gd name="T68" fmla="*/ 146 w 156"/>
                  <a:gd name="T69" fmla="*/ 42 h 228"/>
                  <a:gd name="T70" fmla="*/ 10 w 156"/>
                  <a:gd name="T71" fmla="*/ 42 h 228"/>
                  <a:gd name="T72" fmla="*/ 10 w 156"/>
                  <a:gd name="T73" fmla="*/ 40 h 228"/>
                  <a:gd name="T74" fmla="*/ 95 w 156"/>
                  <a:gd name="T75" fmla="*/ 40 h 228"/>
                  <a:gd name="T76" fmla="*/ 95 w 156"/>
                  <a:gd name="T77" fmla="*/ 35 h 228"/>
                  <a:gd name="T78" fmla="*/ 146 w 156"/>
                  <a:gd name="T79" fmla="*/ 35 h 228"/>
                  <a:gd name="T80" fmla="*/ 146 w 156"/>
                  <a:gd name="T81" fmla="*/ 4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28">
                    <a:moveTo>
                      <a:pt x="14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24"/>
                      <a:pt x="5" y="228"/>
                      <a:pt x="11" y="228"/>
                    </a:cubicBezTo>
                    <a:cubicBezTo>
                      <a:pt x="145" y="228"/>
                      <a:pt x="145" y="228"/>
                      <a:pt x="145" y="228"/>
                    </a:cubicBezTo>
                    <a:cubicBezTo>
                      <a:pt x="151" y="228"/>
                      <a:pt x="156" y="224"/>
                      <a:pt x="156" y="218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56" y="5"/>
                      <a:pt x="151" y="0"/>
                      <a:pt x="145" y="0"/>
                    </a:cubicBezTo>
                    <a:close/>
                    <a:moveTo>
                      <a:pt x="146" y="135"/>
                    </a:move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0" y="137"/>
                      <a:pt x="10" y="137"/>
                      <a:pt x="10" y="13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5" y="135"/>
                      <a:pt x="95" y="135"/>
                      <a:pt x="95" y="135"/>
                    </a:cubicBezTo>
                    <a:cubicBezTo>
                      <a:pt x="95" y="130"/>
                      <a:pt x="95" y="130"/>
                      <a:pt x="95" y="130"/>
                    </a:cubicBezTo>
                    <a:cubicBezTo>
                      <a:pt x="146" y="130"/>
                      <a:pt x="146" y="130"/>
                      <a:pt x="146" y="130"/>
                    </a:cubicBezTo>
                    <a:lnTo>
                      <a:pt x="146" y="135"/>
                    </a:lnTo>
                    <a:close/>
                    <a:moveTo>
                      <a:pt x="146" y="103"/>
                    </a:move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5" y="98"/>
                      <a:pt x="95" y="98"/>
                      <a:pt x="95" y="98"/>
                    </a:cubicBezTo>
                    <a:cubicBezTo>
                      <a:pt x="146" y="98"/>
                      <a:pt x="146" y="98"/>
                      <a:pt x="146" y="98"/>
                    </a:cubicBezTo>
                    <a:lnTo>
                      <a:pt x="146" y="103"/>
                    </a:lnTo>
                    <a:close/>
                    <a:moveTo>
                      <a:pt x="146" y="72"/>
                    </a:moveTo>
                    <a:cubicBezTo>
                      <a:pt x="146" y="73"/>
                      <a:pt x="146" y="73"/>
                      <a:pt x="146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5" y="72"/>
                      <a:pt x="95" y="72"/>
                      <a:pt x="95" y="72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146" y="67"/>
                      <a:pt x="146" y="67"/>
                      <a:pt x="146" y="67"/>
                    </a:cubicBezTo>
                    <a:lnTo>
                      <a:pt x="146" y="72"/>
                    </a:lnTo>
                    <a:close/>
                    <a:moveTo>
                      <a:pt x="146" y="40"/>
                    </a:moveTo>
                    <a:cubicBezTo>
                      <a:pt x="146" y="42"/>
                      <a:pt x="146" y="42"/>
                      <a:pt x="146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146" y="35"/>
                      <a:pt x="146" y="35"/>
                      <a:pt x="146" y="35"/>
                    </a:cubicBezTo>
                    <a:lnTo>
                      <a:pt x="146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ctr" anchorCtr="0" compatLnSpc="1">
                <a:prstTxWarp prst="textNoShape">
                  <a:avLst/>
                </a:prstTxWarp>
              </a:bodyPr>
              <a:lstStyle/>
              <a:p>
                <a:pPr defTabSz="45695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5328810" y="4030174"/>
              <a:ext cx="680171" cy="253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456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FFFFFF"/>
                  </a:solidFill>
                </a:rPr>
                <a:t>Network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4986068" y="3985793"/>
              <a:ext cx="342742" cy="342742"/>
              <a:chOff x="7499861" y="1383280"/>
              <a:chExt cx="746650" cy="74665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7499861" y="1383280"/>
                <a:ext cx="746650" cy="746650"/>
              </a:xfrm>
              <a:prstGeom prst="ellipse">
                <a:avLst/>
              </a:prstGeom>
              <a:solidFill>
                <a:srgbClr val="004F8A"/>
              </a:solidFill>
              <a:ln w="127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82103" tIns="41051" rIns="82103" bIns="4105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Freeform 24"/>
              <p:cNvSpPr>
                <a:spLocks noEditPoints="1"/>
              </p:cNvSpPr>
              <p:nvPr/>
            </p:nvSpPr>
            <p:spPr bwMode="auto">
              <a:xfrm>
                <a:off x="7604170" y="1490362"/>
                <a:ext cx="554632" cy="549085"/>
              </a:xfrm>
              <a:custGeom>
                <a:avLst/>
                <a:gdLst/>
                <a:ahLst/>
                <a:cxnLst>
                  <a:cxn ang="0">
                    <a:pos x="1329" y="160"/>
                  </a:cxn>
                  <a:cxn ang="0">
                    <a:pos x="1045" y="28"/>
                  </a:cxn>
                  <a:cxn ang="0">
                    <a:pos x="220" y="282"/>
                  </a:cxn>
                  <a:cxn ang="0">
                    <a:pos x="47" y="592"/>
                  </a:cxn>
                  <a:cxn ang="0">
                    <a:pos x="350" y="1503"/>
                  </a:cxn>
                  <a:cxn ang="0">
                    <a:pos x="600" y="1628"/>
                  </a:cxn>
                  <a:cxn ang="0">
                    <a:pos x="1236" y="1564"/>
                  </a:cxn>
                  <a:cxn ang="0">
                    <a:pos x="1647" y="1034"/>
                  </a:cxn>
                  <a:cxn ang="0">
                    <a:pos x="1514" y="463"/>
                  </a:cxn>
                  <a:cxn ang="0">
                    <a:pos x="1456" y="368"/>
                  </a:cxn>
                  <a:cxn ang="0">
                    <a:pos x="1198" y="647"/>
                  </a:cxn>
                  <a:cxn ang="0">
                    <a:pos x="1422" y="844"/>
                  </a:cxn>
                  <a:cxn ang="0">
                    <a:pos x="881" y="266"/>
                  </a:cxn>
                  <a:cxn ang="0">
                    <a:pos x="759" y="476"/>
                  </a:cxn>
                  <a:cxn ang="0">
                    <a:pos x="489" y="721"/>
                  </a:cxn>
                  <a:cxn ang="0">
                    <a:pos x="572" y="354"/>
                  </a:cxn>
                  <a:cxn ang="0">
                    <a:pos x="865" y="622"/>
                  </a:cxn>
                  <a:cxn ang="0">
                    <a:pos x="940" y="645"/>
                  </a:cxn>
                  <a:cxn ang="0">
                    <a:pos x="857" y="918"/>
                  </a:cxn>
                  <a:cxn ang="0">
                    <a:pos x="1196" y="566"/>
                  </a:cxn>
                  <a:cxn ang="0">
                    <a:pos x="1352" y="417"/>
                  </a:cxn>
                  <a:cxn ang="0">
                    <a:pos x="1342" y="451"/>
                  </a:cxn>
                  <a:cxn ang="0">
                    <a:pos x="1302" y="250"/>
                  </a:cxn>
                  <a:cxn ang="0">
                    <a:pos x="1098" y="127"/>
                  </a:cxn>
                  <a:cxn ang="0">
                    <a:pos x="1110" y="581"/>
                  </a:cxn>
                  <a:cxn ang="0">
                    <a:pos x="1022" y="104"/>
                  </a:cxn>
                  <a:cxn ang="0">
                    <a:pos x="791" y="89"/>
                  </a:cxn>
                  <a:cxn ang="0">
                    <a:pos x="793" y="90"/>
                  </a:cxn>
                  <a:cxn ang="0">
                    <a:pos x="641" y="223"/>
                  </a:cxn>
                  <a:cxn ang="0">
                    <a:pos x="760" y="203"/>
                  </a:cxn>
                  <a:cxn ang="0">
                    <a:pos x="632" y="92"/>
                  </a:cxn>
                  <a:cxn ang="0">
                    <a:pos x="609" y="98"/>
                  </a:cxn>
                  <a:cxn ang="0">
                    <a:pos x="362" y="287"/>
                  </a:cxn>
                  <a:cxn ang="0">
                    <a:pos x="509" y="298"/>
                  </a:cxn>
                  <a:cxn ang="0">
                    <a:pos x="122" y="615"/>
                  </a:cxn>
                  <a:cxn ang="0">
                    <a:pos x="255" y="428"/>
                  </a:cxn>
                  <a:cxn ang="0">
                    <a:pos x="286" y="1340"/>
                  </a:cxn>
                  <a:cxn ang="0">
                    <a:pos x="310" y="1209"/>
                  </a:cxn>
                  <a:cxn ang="0">
                    <a:pos x="217" y="1006"/>
                  </a:cxn>
                  <a:cxn ang="0">
                    <a:pos x="295" y="588"/>
                  </a:cxn>
                  <a:cxn ang="0">
                    <a:pos x="348" y="1061"/>
                  </a:cxn>
                  <a:cxn ang="0">
                    <a:pos x="634" y="1382"/>
                  </a:cxn>
                  <a:cxn ang="0">
                    <a:pos x="436" y="1046"/>
                  </a:cxn>
                  <a:cxn ang="0">
                    <a:pos x="399" y="1176"/>
                  </a:cxn>
                  <a:cxn ang="0">
                    <a:pos x="990" y="1444"/>
                  </a:cxn>
                  <a:cxn ang="0">
                    <a:pos x="1108" y="1024"/>
                  </a:cxn>
                  <a:cxn ang="0">
                    <a:pos x="732" y="1329"/>
                  </a:cxn>
                  <a:cxn ang="0">
                    <a:pos x="1263" y="1407"/>
                  </a:cxn>
                  <a:cxn ang="0">
                    <a:pos x="1394" y="1262"/>
                  </a:cxn>
                  <a:cxn ang="0">
                    <a:pos x="1126" y="1296"/>
                  </a:cxn>
                  <a:cxn ang="0">
                    <a:pos x="1395" y="1260"/>
                  </a:cxn>
                  <a:cxn ang="0">
                    <a:pos x="1417" y="475"/>
                  </a:cxn>
                  <a:cxn ang="0">
                    <a:pos x="1515" y="736"/>
                  </a:cxn>
                  <a:cxn ang="0">
                    <a:pos x="1552" y="1078"/>
                  </a:cxn>
                  <a:cxn ang="0">
                    <a:pos x="1497" y="1170"/>
                  </a:cxn>
                  <a:cxn ang="0">
                    <a:pos x="1561" y="1051"/>
                  </a:cxn>
                </a:cxnLst>
                <a:rect l="0" t="0" r="r" b="b"/>
                <a:pathLst>
                  <a:path w="1678" h="1666">
                    <a:moveTo>
                      <a:pt x="1621" y="547"/>
                    </a:moveTo>
                    <a:cubicBezTo>
                      <a:pt x="1570" y="408"/>
                      <a:pt x="1481" y="283"/>
                      <a:pt x="1364" y="187"/>
                    </a:cubicBezTo>
                    <a:cubicBezTo>
                      <a:pt x="1359" y="184"/>
                      <a:pt x="1355" y="180"/>
                      <a:pt x="1350" y="176"/>
                    </a:cubicBezTo>
                    <a:cubicBezTo>
                      <a:pt x="1343" y="171"/>
                      <a:pt x="1336" y="166"/>
                      <a:pt x="1329" y="160"/>
                    </a:cubicBezTo>
                    <a:cubicBezTo>
                      <a:pt x="1267" y="115"/>
                      <a:pt x="1197" y="78"/>
                      <a:pt x="1121" y="51"/>
                    </a:cubicBezTo>
                    <a:cubicBezTo>
                      <a:pt x="1118" y="50"/>
                      <a:pt x="1115" y="49"/>
                      <a:pt x="1112" y="48"/>
                    </a:cubicBezTo>
                    <a:cubicBezTo>
                      <a:pt x="1102" y="44"/>
                      <a:pt x="1092" y="41"/>
                      <a:pt x="1082" y="38"/>
                    </a:cubicBezTo>
                    <a:cubicBezTo>
                      <a:pt x="1070" y="35"/>
                      <a:pt x="1058" y="31"/>
                      <a:pt x="1045" y="28"/>
                    </a:cubicBezTo>
                    <a:cubicBezTo>
                      <a:pt x="967" y="8"/>
                      <a:pt x="888" y="0"/>
                      <a:pt x="811" y="3"/>
                    </a:cubicBezTo>
                    <a:cubicBezTo>
                      <a:pt x="802" y="3"/>
                      <a:pt x="793" y="4"/>
                      <a:pt x="785" y="4"/>
                    </a:cubicBezTo>
                    <a:cubicBezTo>
                      <a:pt x="628" y="15"/>
                      <a:pt x="478" y="70"/>
                      <a:pt x="353" y="161"/>
                    </a:cubicBezTo>
                    <a:cubicBezTo>
                      <a:pt x="305" y="196"/>
                      <a:pt x="260" y="237"/>
                      <a:pt x="220" y="282"/>
                    </a:cubicBezTo>
                    <a:cubicBezTo>
                      <a:pt x="180" y="327"/>
                      <a:pt x="145" y="377"/>
                      <a:pt x="115" y="431"/>
                    </a:cubicBezTo>
                    <a:cubicBezTo>
                      <a:pt x="93" y="470"/>
                      <a:pt x="74" y="512"/>
                      <a:pt x="59" y="556"/>
                    </a:cubicBezTo>
                    <a:cubicBezTo>
                      <a:pt x="58" y="558"/>
                      <a:pt x="57" y="560"/>
                      <a:pt x="56" y="563"/>
                    </a:cubicBezTo>
                    <a:cubicBezTo>
                      <a:pt x="53" y="572"/>
                      <a:pt x="50" y="582"/>
                      <a:pt x="47" y="592"/>
                    </a:cubicBezTo>
                    <a:cubicBezTo>
                      <a:pt x="2" y="738"/>
                      <a:pt x="0" y="888"/>
                      <a:pt x="34" y="1028"/>
                    </a:cubicBezTo>
                    <a:cubicBezTo>
                      <a:pt x="51" y="1096"/>
                      <a:pt x="76" y="1162"/>
                      <a:pt x="109" y="1224"/>
                    </a:cubicBezTo>
                    <a:cubicBezTo>
                      <a:pt x="151" y="1304"/>
                      <a:pt x="208" y="1378"/>
                      <a:pt x="275" y="1441"/>
                    </a:cubicBezTo>
                    <a:cubicBezTo>
                      <a:pt x="299" y="1463"/>
                      <a:pt x="324" y="1484"/>
                      <a:pt x="350" y="1503"/>
                    </a:cubicBezTo>
                    <a:cubicBezTo>
                      <a:pt x="414" y="1549"/>
                      <a:pt x="485" y="1588"/>
                      <a:pt x="563" y="1615"/>
                    </a:cubicBezTo>
                    <a:cubicBezTo>
                      <a:pt x="566" y="1616"/>
                      <a:pt x="568" y="1617"/>
                      <a:pt x="571" y="1618"/>
                    </a:cubicBezTo>
                    <a:cubicBezTo>
                      <a:pt x="580" y="1621"/>
                      <a:pt x="590" y="1625"/>
                      <a:pt x="599" y="1627"/>
                    </a:cubicBezTo>
                    <a:cubicBezTo>
                      <a:pt x="600" y="1628"/>
                      <a:pt x="600" y="1628"/>
                      <a:pt x="600" y="1628"/>
                    </a:cubicBezTo>
                    <a:cubicBezTo>
                      <a:pt x="613" y="1632"/>
                      <a:pt x="626" y="1635"/>
                      <a:pt x="638" y="1638"/>
                    </a:cubicBezTo>
                    <a:cubicBezTo>
                      <a:pt x="719" y="1659"/>
                      <a:pt x="800" y="1666"/>
                      <a:pt x="879" y="1663"/>
                    </a:cubicBezTo>
                    <a:cubicBezTo>
                      <a:pt x="912" y="1661"/>
                      <a:pt x="944" y="1658"/>
                      <a:pt x="976" y="1653"/>
                    </a:cubicBezTo>
                    <a:cubicBezTo>
                      <a:pt x="1067" y="1638"/>
                      <a:pt x="1155" y="1607"/>
                      <a:pt x="1236" y="1564"/>
                    </a:cubicBezTo>
                    <a:cubicBezTo>
                      <a:pt x="1298" y="1531"/>
                      <a:pt x="1355" y="1489"/>
                      <a:pt x="1407" y="1441"/>
                    </a:cubicBezTo>
                    <a:cubicBezTo>
                      <a:pt x="1504" y="1352"/>
                      <a:pt x="1581" y="1237"/>
                      <a:pt x="1627" y="1103"/>
                    </a:cubicBezTo>
                    <a:cubicBezTo>
                      <a:pt x="1630" y="1094"/>
                      <a:pt x="1633" y="1084"/>
                      <a:pt x="1636" y="1074"/>
                    </a:cubicBezTo>
                    <a:cubicBezTo>
                      <a:pt x="1640" y="1061"/>
                      <a:pt x="1644" y="1047"/>
                      <a:pt x="1647" y="1034"/>
                    </a:cubicBezTo>
                    <a:cubicBezTo>
                      <a:pt x="1659" y="985"/>
                      <a:pt x="1667" y="936"/>
                      <a:pt x="1670" y="887"/>
                    </a:cubicBezTo>
                    <a:cubicBezTo>
                      <a:pt x="1678" y="770"/>
                      <a:pt x="1660" y="654"/>
                      <a:pt x="1621" y="547"/>
                    </a:cubicBezTo>
                    <a:close/>
                    <a:moveTo>
                      <a:pt x="1456" y="368"/>
                    </a:moveTo>
                    <a:cubicBezTo>
                      <a:pt x="1480" y="399"/>
                      <a:pt x="1499" y="431"/>
                      <a:pt x="1514" y="463"/>
                    </a:cubicBezTo>
                    <a:cubicBezTo>
                      <a:pt x="1496" y="443"/>
                      <a:pt x="1478" y="423"/>
                      <a:pt x="1459" y="405"/>
                    </a:cubicBezTo>
                    <a:cubicBezTo>
                      <a:pt x="1451" y="393"/>
                      <a:pt x="1442" y="381"/>
                      <a:pt x="1433" y="370"/>
                    </a:cubicBezTo>
                    <a:cubicBezTo>
                      <a:pt x="1432" y="358"/>
                      <a:pt x="1430" y="346"/>
                      <a:pt x="1428" y="334"/>
                    </a:cubicBezTo>
                    <a:cubicBezTo>
                      <a:pt x="1438" y="345"/>
                      <a:pt x="1448" y="356"/>
                      <a:pt x="1456" y="368"/>
                    </a:cubicBezTo>
                    <a:close/>
                    <a:moveTo>
                      <a:pt x="1422" y="844"/>
                    </a:moveTo>
                    <a:cubicBezTo>
                      <a:pt x="1381" y="876"/>
                      <a:pt x="1330" y="901"/>
                      <a:pt x="1271" y="919"/>
                    </a:cubicBezTo>
                    <a:cubicBezTo>
                      <a:pt x="1248" y="926"/>
                      <a:pt x="1223" y="931"/>
                      <a:pt x="1198" y="936"/>
                    </a:cubicBezTo>
                    <a:cubicBezTo>
                      <a:pt x="1207" y="836"/>
                      <a:pt x="1207" y="739"/>
                      <a:pt x="1198" y="647"/>
                    </a:cubicBezTo>
                    <a:cubicBezTo>
                      <a:pt x="1205" y="646"/>
                      <a:pt x="1212" y="644"/>
                      <a:pt x="1218" y="642"/>
                    </a:cubicBezTo>
                    <a:cubicBezTo>
                      <a:pt x="1261" y="629"/>
                      <a:pt x="1300" y="610"/>
                      <a:pt x="1333" y="584"/>
                    </a:cubicBezTo>
                    <a:cubicBezTo>
                      <a:pt x="1343" y="601"/>
                      <a:pt x="1351" y="619"/>
                      <a:pt x="1359" y="637"/>
                    </a:cubicBezTo>
                    <a:cubicBezTo>
                      <a:pt x="1389" y="702"/>
                      <a:pt x="1410" y="772"/>
                      <a:pt x="1422" y="844"/>
                    </a:cubicBezTo>
                    <a:close/>
                    <a:moveTo>
                      <a:pt x="702" y="422"/>
                    </a:moveTo>
                    <a:cubicBezTo>
                      <a:pt x="697" y="416"/>
                      <a:pt x="692" y="410"/>
                      <a:pt x="688" y="405"/>
                    </a:cubicBezTo>
                    <a:cubicBezTo>
                      <a:pt x="667" y="377"/>
                      <a:pt x="652" y="348"/>
                      <a:pt x="644" y="320"/>
                    </a:cubicBezTo>
                    <a:cubicBezTo>
                      <a:pt x="720" y="289"/>
                      <a:pt x="800" y="271"/>
                      <a:pt x="881" y="266"/>
                    </a:cubicBezTo>
                    <a:cubicBezTo>
                      <a:pt x="819" y="308"/>
                      <a:pt x="759" y="360"/>
                      <a:pt x="702" y="422"/>
                    </a:cubicBezTo>
                    <a:close/>
                    <a:moveTo>
                      <a:pt x="960" y="310"/>
                    </a:moveTo>
                    <a:cubicBezTo>
                      <a:pt x="888" y="547"/>
                      <a:pt x="888" y="547"/>
                      <a:pt x="888" y="547"/>
                    </a:cubicBezTo>
                    <a:cubicBezTo>
                      <a:pt x="839" y="528"/>
                      <a:pt x="796" y="504"/>
                      <a:pt x="759" y="476"/>
                    </a:cubicBezTo>
                    <a:cubicBezTo>
                      <a:pt x="784" y="449"/>
                      <a:pt x="809" y="425"/>
                      <a:pt x="834" y="403"/>
                    </a:cubicBezTo>
                    <a:cubicBezTo>
                      <a:pt x="875" y="366"/>
                      <a:pt x="917" y="335"/>
                      <a:pt x="960" y="310"/>
                    </a:cubicBezTo>
                    <a:close/>
                    <a:moveTo>
                      <a:pt x="650" y="481"/>
                    </a:moveTo>
                    <a:cubicBezTo>
                      <a:pt x="591" y="552"/>
                      <a:pt x="538" y="633"/>
                      <a:pt x="489" y="721"/>
                    </a:cubicBezTo>
                    <a:cubicBezTo>
                      <a:pt x="465" y="698"/>
                      <a:pt x="443" y="674"/>
                      <a:pt x="424" y="649"/>
                    </a:cubicBezTo>
                    <a:cubicBezTo>
                      <a:pt x="392" y="607"/>
                      <a:pt x="368" y="564"/>
                      <a:pt x="353" y="520"/>
                    </a:cubicBezTo>
                    <a:cubicBezTo>
                      <a:pt x="411" y="459"/>
                      <a:pt x="477" y="407"/>
                      <a:pt x="548" y="366"/>
                    </a:cubicBezTo>
                    <a:cubicBezTo>
                      <a:pt x="556" y="362"/>
                      <a:pt x="564" y="358"/>
                      <a:pt x="572" y="354"/>
                    </a:cubicBezTo>
                    <a:cubicBezTo>
                      <a:pt x="583" y="388"/>
                      <a:pt x="602" y="422"/>
                      <a:pt x="625" y="453"/>
                    </a:cubicBezTo>
                    <a:cubicBezTo>
                      <a:pt x="633" y="463"/>
                      <a:pt x="641" y="472"/>
                      <a:pt x="650" y="481"/>
                    </a:cubicBezTo>
                    <a:close/>
                    <a:moveTo>
                      <a:pt x="708" y="535"/>
                    </a:moveTo>
                    <a:cubicBezTo>
                      <a:pt x="752" y="570"/>
                      <a:pt x="805" y="600"/>
                      <a:pt x="865" y="622"/>
                    </a:cubicBezTo>
                    <a:cubicBezTo>
                      <a:pt x="782" y="895"/>
                      <a:pt x="782" y="895"/>
                      <a:pt x="782" y="895"/>
                    </a:cubicBezTo>
                    <a:cubicBezTo>
                      <a:pt x="694" y="865"/>
                      <a:pt x="616" y="822"/>
                      <a:pt x="551" y="773"/>
                    </a:cubicBezTo>
                    <a:cubicBezTo>
                      <a:pt x="598" y="685"/>
                      <a:pt x="651" y="605"/>
                      <a:pt x="708" y="535"/>
                    </a:cubicBezTo>
                    <a:close/>
                    <a:moveTo>
                      <a:pt x="940" y="645"/>
                    </a:moveTo>
                    <a:cubicBezTo>
                      <a:pt x="1002" y="660"/>
                      <a:pt x="1063" y="664"/>
                      <a:pt x="1120" y="660"/>
                    </a:cubicBezTo>
                    <a:cubicBezTo>
                      <a:pt x="1121" y="668"/>
                      <a:pt x="1122" y="675"/>
                      <a:pt x="1122" y="683"/>
                    </a:cubicBezTo>
                    <a:cubicBezTo>
                      <a:pt x="1129" y="766"/>
                      <a:pt x="1127" y="854"/>
                      <a:pt x="1118" y="945"/>
                    </a:cubicBezTo>
                    <a:cubicBezTo>
                      <a:pt x="1036" y="950"/>
                      <a:pt x="947" y="941"/>
                      <a:pt x="857" y="918"/>
                    </a:cubicBezTo>
                    <a:lnTo>
                      <a:pt x="940" y="645"/>
                    </a:lnTo>
                    <a:close/>
                    <a:moveTo>
                      <a:pt x="1126" y="341"/>
                    </a:moveTo>
                    <a:cubicBezTo>
                      <a:pt x="1190" y="390"/>
                      <a:pt x="1246" y="449"/>
                      <a:pt x="1292" y="516"/>
                    </a:cubicBezTo>
                    <a:cubicBezTo>
                      <a:pt x="1267" y="538"/>
                      <a:pt x="1234" y="555"/>
                      <a:pt x="1196" y="566"/>
                    </a:cubicBezTo>
                    <a:cubicBezTo>
                      <a:pt x="1193" y="567"/>
                      <a:pt x="1191" y="568"/>
                      <a:pt x="1188" y="568"/>
                    </a:cubicBezTo>
                    <a:cubicBezTo>
                      <a:pt x="1184" y="544"/>
                      <a:pt x="1179" y="519"/>
                      <a:pt x="1174" y="495"/>
                    </a:cubicBezTo>
                    <a:cubicBezTo>
                      <a:pt x="1162" y="441"/>
                      <a:pt x="1145" y="389"/>
                      <a:pt x="1126" y="341"/>
                    </a:cubicBezTo>
                    <a:close/>
                    <a:moveTo>
                      <a:pt x="1352" y="417"/>
                    </a:moveTo>
                    <a:cubicBezTo>
                      <a:pt x="1351" y="423"/>
                      <a:pt x="1350" y="429"/>
                      <a:pt x="1348" y="434"/>
                    </a:cubicBezTo>
                    <a:cubicBezTo>
                      <a:pt x="1348" y="435"/>
                      <a:pt x="1347" y="437"/>
                      <a:pt x="1347" y="438"/>
                    </a:cubicBezTo>
                    <a:cubicBezTo>
                      <a:pt x="1347" y="439"/>
                      <a:pt x="1346" y="441"/>
                      <a:pt x="1345" y="442"/>
                    </a:cubicBezTo>
                    <a:cubicBezTo>
                      <a:pt x="1344" y="445"/>
                      <a:pt x="1343" y="448"/>
                      <a:pt x="1342" y="451"/>
                    </a:cubicBezTo>
                    <a:cubicBezTo>
                      <a:pt x="1318" y="417"/>
                      <a:pt x="1291" y="385"/>
                      <a:pt x="1262" y="356"/>
                    </a:cubicBezTo>
                    <a:cubicBezTo>
                      <a:pt x="1294" y="374"/>
                      <a:pt x="1324" y="394"/>
                      <a:pt x="1352" y="417"/>
                    </a:cubicBezTo>
                    <a:close/>
                    <a:moveTo>
                      <a:pt x="1297" y="243"/>
                    </a:moveTo>
                    <a:cubicBezTo>
                      <a:pt x="1299" y="245"/>
                      <a:pt x="1301" y="247"/>
                      <a:pt x="1302" y="250"/>
                    </a:cubicBezTo>
                    <a:cubicBezTo>
                      <a:pt x="1317" y="269"/>
                      <a:pt x="1329" y="289"/>
                      <a:pt x="1338" y="309"/>
                    </a:cubicBezTo>
                    <a:cubicBezTo>
                      <a:pt x="1291" y="279"/>
                      <a:pt x="1240" y="254"/>
                      <a:pt x="1186" y="234"/>
                    </a:cubicBezTo>
                    <a:cubicBezTo>
                      <a:pt x="1224" y="232"/>
                      <a:pt x="1261" y="235"/>
                      <a:pt x="1297" y="243"/>
                    </a:cubicBezTo>
                    <a:close/>
                    <a:moveTo>
                      <a:pt x="1098" y="127"/>
                    </a:moveTo>
                    <a:cubicBezTo>
                      <a:pt x="1122" y="136"/>
                      <a:pt x="1146" y="146"/>
                      <a:pt x="1169" y="157"/>
                    </a:cubicBezTo>
                    <a:cubicBezTo>
                      <a:pt x="1141" y="159"/>
                      <a:pt x="1112" y="164"/>
                      <a:pt x="1084" y="172"/>
                    </a:cubicBezTo>
                    <a:lnTo>
                      <a:pt x="1098" y="127"/>
                    </a:lnTo>
                    <a:close/>
                    <a:moveTo>
                      <a:pt x="1110" y="581"/>
                    </a:moveTo>
                    <a:cubicBezTo>
                      <a:pt x="1064" y="585"/>
                      <a:pt x="1014" y="581"/>
                      <a:pt x="963" y="570"/>
                    </a:cubicBezTo>
                    <a:cubicBezTo>
                      <a:pt x="1035" y="332"/>
                      <a:pt x="1035" y="332"/>
                      <a:pt x="1035" y="332"/>
                    </a:cubicBezTo>
                    <a:cubicBezTo>
                      <a:pt x="1070" y="404"/>
                      <a:pt x="1095" y="488"/>
                      <a:pt x="1110" y="581"/>
                    </a:cubicBezTo>
                    <a:close/>
                    <a:moveTo>
                      <a:pt x="1022" y="104"/>
                    </a:moveTo>
                    <a:cubicBezTo>
                      <a:pt x="1009" y="148"/>
                      <a:pt x="1009" y="148"/>
                      <a:pt x="1009" y="148"/>
                    </a:cubicBezTo>
                    <a:cubicBezTo>
                      <a:pt x="990" y="127"/>
                      <a:pt x="969" y="107"/>
                      <a:pt x="947" y="89"/>
                    </a:cubicBezTo>
                    <a:cubicBezTo>
                      <a:pt x="972" y="93"/>
                      <a:pt x="997" y="97"/>
                      <a:pt x="1022" y="104"/>
                    </a:cubicBezTo>
                    <a:close/>
                    <a:moveTo>
                      <a:pt x="791" y="89"/>
                    </a:moveTo>
                    <a:cubicBezTo>
                      <a:pt x="792" y="90"/>
                      <a:pt x="792" y="90"/>
                      <a:pt x="793" y="90"/>
                    </a:cubicBezTo>
                    <a:cubicBezTo>
                      <a:pt x="793" y="89"/>
                      <a:pt x="793" y="89"/>
                      <a:pt x="793" y="89"/>
                    </a:cubicBezTo>
                    <a:cubicBezTo>
                      <a:pt x="793" y="89"/>
                      <a:pt x="793" y="89"/>
                      <a:pt x="793" y="89"/>
                    </a:cubicBezTo>
                    <a:cubicBezTo>
                      <a:pt x="793" y="90"/>
                      <a:pt x="793" y="90"/>
                      <a:pt x="793" y="90"/>
                    </a:cubicBezTo>
                    <a:cubicBezTo>
                      <a:pt x="827" y="103"/>
                      <a:pt x="860" y="121"/>
                      <a:pt x="889" y="144"/>
                    </a:cubicBezTo>
                    <a:cubicBezTo>
                      <a:pt x="833" y="130"/>
                      <a:pt x="776" y="123"/>
                      <a:pt x="720" y="122"/>
                    </a:cubicBezTo>
                    <a:cubicBezTo>
                      <a:pt x="741" y="109"/>
                      <a:pt x="764" y="98"/>
                      <a:pt x="791" y="89"/>
                    </a:cubicBezTo>
                    <a:close/>
                    <a:moveTo>
                      <a:pt x="641" y="223"/>
                    </a:moveTo>
                    <a:cubicBezTo>
                      <a:pt x="642" y="222"/>
                      <a:pt x="642" y="221"/>
                      <a:pt x="642" y="220"/>
                    </a:cubicBezTo>
                    <a:cubicBezTo>
                      <a:pt x="643" y="218"/>
                      <a:pt x="644" y="215"/>
                      <a:pt x="645" y="212"/>
                    </a:cubicBezTo>
                    <a:cubicBezTo>
                      <a:pt x="646" y="209"/>
                      <a:pt x="647" y="206"/>
                      <a:pt x="648" y="203"/>
                    </a:cubicBezTo>
                    <a:cubicBezTo>
                      <a:pt x="685" y="200"/>
                      <a:pt x="722" y="200"/>
                      <a:pt x="760" y="203"/>
                    </a:cubicBezTo>
                    <a:cubicBezTo>
                      <a:pt x="718" y="211"/>
                      <a:pt x="678" y="223"/>
                      <a:pt x="638" y="238"/>
                    </a:cubicBezTo>
                    <a:cubicBezTo>
                      <a:pt x="639" y="233"/>
                      <a:pt x="640" y="228"/>
                      <a:pt x="641" y="223"/>
                    </a:cubicBezTo>
                    <a:close/>
                    <a:moveTo>
                      <a:pt x="609" y="98"/>
                    </a:moveTo>
                    <a:cubicBezTo>
                      <a:pt x="616" y="96"/>
                      <a:pt x="624" y="94"/>
                      <a:pt x="632" y="92"/>
                    </a:cubicBezTo>
                    <a:cubicBezTo>
                      <a:pt x="623" y="100"/>
                      <a:pt x="615" y="109"/>
                      <a:pt x="608" y="119"/>
                    </a:cubicBezTo>
                    <a:cubicBezTo>
                      <a:pt x="593" y="124"/>
                      <a:pt x="578" y="129"/>
                      <a:pt x="564" y="135"/>
                    </a:cubicBezTo>
                    <a:cubicBezTo>
                      <a:pt x="538" y="140"/>
                      <a:pt x="512" y="146"/>
                      <a:pt x="487" y="153"/>
                    </a:cubicBezTo>
                    <a:cubicBezTo>
                      <a:pt x="522" y="130"/>
                      <a:pt x="563" y="112"/>
                      <a:pt x="609" y="98"/>
                    </a:cubicBezTo>
                    <a:close/>
                    <a:moveTo>
                      <a:pt x="335" y="377"/>
                    </a:moveTo>
                    <a:cubicBezTo>
                      <a:pt x="337" y="361"/>
                      <a:pt x="341" y="344"/>
                      <a:pt x="345" y="328"/>
                    </a:cubicBezTo>
                    <a:cubicBezTo>
                      <a:pt x="347" y="323"/>
                      <a:pt x="348" y="319"/>
                      <a:pt x="350" y="314"/>
                    </a:cubicBezTo>
                    <a:cubicBezTo>
                      <a:pt x="353" y="305"/>
                      <a:pt x="357" y="296"/>
                      <a:pt x="362" y="287"/>
                    </a:cubicBezTo>
                    <a:cubicBezTo>
                      <a:pt x="425" y="254"/>
                      <a:pt x="493" y="230"/>
                      <a:pt x="562" y="216"/>
                    </a:cubicBezTo>
                    <a:cubicBezTo>
                      <a:pt x="561" y="220"/>
                      <a:pt x="560" y="225"/>
                      <a:pt x="559" y="230"/>
                    </a:cubicBezTo>
                    <a:cubicBezTo>
                      <a:pt x="557" y="244"/>
                      <a:pt x="556" y="258"/>
                      <a:pt x="557" y="273"/>
                    </a:cubicBezTo>
                    <a:cubicBezTo>
                      <a:pt x="541" y="281"/>
                      <a:pt x="525" y="289"/>
                      <a:pt x="509" y="298"/>
                    </a:cubicBezTo>
                    <a:cubicBezTo>
                      <a:pt x="447" y="333"/>
                      <a:pt x="388" y="377"/>
                      <a:pt x="334" y="428"/>
                    </a:cubicBezTo>
                    <a:cubicBezTo>
                      <a:pt x="333" y="411"/>
                      <a:pt x="333" y="394"/>
                      <a:pt x="335" y="377"/>
                    </a:cubicBezTo>
                    <a:close/>
                    <a:moveTo>
                      <a:pt x="122" y="615"/>
                    </a:moveTo>
                    <a:cubicBezTo>
                      <a:pt x="122" y="615"/>
                      <a:pt x="122" y="615"/>
                      <a:pt x="122" y="615"/>
                    </a:cubicBezTo>
                    <a:cubicBezTo>
                      <a:pt x="122" y="615"/>
                      <a:pt x="123" y="614"/>
                      <a:pt x="123" y="614"/>
                    </a:cubicBezTo>
                    <a:cubicBezTo>
                      <a:pt x="125" y="605"/>
                      <a:pt x="128" y="597"/>
                      <a:pt x="131" y="588"/>
                    </a:cubicBezTo>
                    <a:cubicBezTo>
                      <a:pt x="160" y="502"/>
                      <a:pt x="204" y="425"/>
                      <a:pt x="258" y="359"/>
                    </a:cubicBezTo>
                    <a:cubicBezTo>
                      <a:pt x="255" y="382"/>
                      <a:pt x="254" y="405"/>
                      <a:pt x="255" y="428"/>
                    </a:cubicBezTo>
                    <a:cubicBezTo>
                      <a:pt x="256" y="452"/>
                      <a:pt x="260" y="476"/>
                      <a:pt x="265" y="500"/>
                    </a:cubicBezTo>
                    <a:cubicBezTo>
                      <a:pt x="202" y="573"/>
                      <a:pt x="150" y="658"/>
                      <a:pt x="109" y="751"/>
                    </a:cubicBezTo>
                    <a:cubicBezTo>
                      <a:pt x="105" y="705"/>
                      <a:pt x="109" y="659"/>
                      <a:pt x="122" y="615"/>
                    </a:cubicBezTo>
                    <a:close/>
                    <a:moveTo>
                      <a:pt x="286" y="1340"/>
                    </a:moveTo>
                    <a:cubicBezTo>
                      <a:pt x="204" y="1250"/>
                      <a:pt x="145" y="1141"/>
                      <a:pt x="114" y="1023"/>
                    </a:cubicBezTo>
                    <a:cubicBezTo>
                      <a:pt x="115" y="1015"/>
                      <a:pt x="116" y="1008"/>
                      <a:pt x="118" y="1001"/>
                    </a:cubicBezTo>
                    <a:cubicBezTo>
                      <a:pt x="129" y="1019"/>
                      <a:pt x="141" y="1036"/>
                      <a:pt x="155" y="1054"/>
                    </a:cubicBezTo>
                    <a:cubicBezTo>
                      <a:pt x="197" y="1109"/>
                      <a:pt x="250" y="1162"/>
                      <a:pt x="310" y="1209"/>
                    </a:cubicBezTo>
                    <a:cubicBezTo>
                      <a:pt x="300" y="1253"/>
                      <a:pt x="293" y="1297"/>
                      <a:pt x="286" y="1340"/>
                    </a:cubicBezTo>
                    <a:close/>
                    <a:moveTo>
                      <a:pt x="348" y="1061"/>
                    </a:moveTo>
                    <a:cubicBezTo>
                      <a:pt x="342" y="1082"/>
                      <a:pt x="336" y="1103"/>
                      <a:pt x="331" y="1124"/>
                    </a:cubicBezTo>
                    <a:cubicBezTo>
                      <a:pt x="287" y="1087"/>
                      <a:pt x="249" y="1047"/>
                      <a:pt x="217" y="1006"/>
                    </a:cubicBezTo>
                    <a:cubicBezTo>
                      <a:pt x="187" y="966"/>
                      <a:pt x="163" y="925"/>
                      <a:pt x="145" y="884"/>
                    </a:cubicBezTo>
                    <a:cubicBezTo>
                      <a:pt x="145" y="883"/>
                      <a:pt x="145" y="882"/>
                      <a:pt x="146" y="881"/>
                    </a:cubicBezTo>
                    <a:cubicBezTo>
                      <a:pt x="149" y="871"/>
                      <a:pt x="152" y="861"/>
                      <a:pt x="155" y="851"/>
                    </a:cubicBezTo>
                    <a:cubicBezTo>
                      <a:pt x="189" y="753"/>
                      <a:pt x="237" y="665"/>
                      <a:pt x="295" y="588"/>
                    </a:cubicBezTo>
                    <a:cubicBezTo>
                      <a:pt x="312" y="626"/>
                      <a:pt x="335" y="662"/>
                      <a:pt x="361" y="697"/>
                    </a:cubicBezTo>
                    <a:cubicBezTo>
                      <a:pt x="387" y="731"/>
                      <a:pt x="418" y="764"/>
                      <a:pt x="452" y="794"/>
                    </a:cubicBezTo>
                    <a:cubicBezTo>
                      <a:pt x="418" y="866"/>
                      <a:pt x="387" y="942"/>
                      <a:pt x="361" y="1022"/>
                    </a:cubicBezTo>
                    <a:cubicBezTo>
                      <a:pt x="357" y="1035"/>
                      <a:pt x="352" y="1048"/>
                      <a:pt x="348" y="1061"/>
                    </a:cubicBezTo>
                    <a:close/>
                    <a:moveTo>
                      <a:pt x="586" y="1540"/>
                    </a:moveTo>
                    <a:cubicBezTo>
                      <a:pt x="500" y="1509"/>
                      <a:pt x="423" y="1464"/>
                      <a:pt x="357" y="1408"/>
                    </a:cubicBezTo>
                    <a:cubicBezTo>
                      <a:pt x="363" y="1359"/>
                      <a:pt x="370" y="1309"/>
                      <a:pt x="380" y="1259"/>
                    </a:cubicBezTo>
                    <a:cubicBezTo>
                      <a:pt x="456" y="1308"/>
                      <a:pt x="541" y="1350"/>
                      <a:pt x="634" y="1382"/>
                    </a:cubicBezTo>
                    <a:lnTo>
                      <a:pt x="586" y="1540"/>
                    </a:lnTo>
                    <a:close/>
                    <a:moveTo>
                      <a:pt x="399" y="1176"/>
                    </a:moveTo>
                    <a:cubicBezTo>
                      <a:pt x="406" y="1146"/>
                      <a:pt x="414" y="1115"/>
                      <a:pt x="424" y="1084"/>
                    </a:cubicBezTo>
                    <a:cubicBezTo>
                      <a:pt x="428" y="1072"/>
                      <a:pt x="432" y="1059"/>
                      <a:pt x="436" y="1046"/>
                    </a:cubicBezTo>
                    <a:cubicBezTo>
                      <a:pt x="459" y="976"/>
                      <a:pt x="486" y="908"/>
                      <a:pt x="515" y="845"/>
                    </a:cubicBezTo>
                    <a:cubicBezTo>
                      <a:pt x="586" y="896"/>
                      <a:pt x="668" y="939"/>
                      <a:pt x="759" y="971"/>
                    </a:cubicBezTo>
                    <a:cubicBezTo>
                      <a:pt x="657" y="1306"/>
                      <a:pt x="657" y="1306"/>
                      <a:pt x="657" y="1306"/>
                    </a:cubicBezTo>
                    <a:cubicBezTo>
                      <a:pt x="560" y="1273"/>
                      <a:pt x="473" y="1228"/>
                      <a:pt x="399" y="1176"/>
                    </a:cubicBezTo>
                    <a:close/>
                    <a:moveTo>
                      <a:pt x="926" y="1580"/>
                    </a:moveTo>
                    <a:cubicBezTo>
                      <a:pt x="839" y="1590"/>
                      <a:pt x="750" y="1585"/>
                      <a:pt x="661" y="1563"/>
                    </a:cubicBezTo>
                    <a:cubicBezTo>
                      <a:pt x="710" y="1405"/>
                      <a:pt x="710" y="1405"/>
                      <a:pt x="710" y="1405"/>
                    </a:cubicBezTo>
                    <a:cubicBezTo>
                      <a:pt x="805" y="1430"/>
                      <a:pt x="899" y="1443"/>
                      <a:pt x="990" y="1444"/>
                    </a:cubicBezTo>
                    <a:cubicBezTo>
                      <a:pt x="970" y="1491"/>
                      <a:pt x="949" y="1537"/>
                      <a:pt x="926" y="1580"/>
                    </a:cubicBezTo>
                    <a:close/>
                    <a:moveTo>
                      <a:pt x="732" y="1329"/>
                    </a:moveTo>
                    <a:cubicBezTo>
                      <a:pt x="834" y="994"/>
                      <a:pt x="834" y="994"/>
                      <a:pt x="834" y="994"/>
                    </a:cubicBezTo>
                    <a:cubicBezTo>
                      <a:pt x="928" y="1018"/>
                      <a:pt x="1020" y="1028"/>
                      <a:pt x="1108" y="1024"/>
                    </a:cubicBezTo>
                    <a:cubicBezTo>
                      <a:pt x="1095" y="1106"/>
                      <a:pt x="1076" y="1189"/>
                      <a:pt x="1051" y="1273"/>
                    </a:cubicBezTo>
                    <a:cubicBezTo>
                      <a:pt x="1047" y="1286"/>
                      <a:pt x="1043" y="1299"/>
                      <a:pt x="1039" y="1311"/>
                    </a:cubicBezTo>
                    <a:cubicBezTo>
                      <a:pt x="1033" y="1329"/>
                      <a:pt x="1027" y="1347"/>
                      <a:pt x="1020" y="1365"/>
                    </a:cubicBezTo>
                    <a:cubicBezTo>
                      <a:pt x="929" y="1367"/>
                      <a:pt x="831" y="1355"/>
                      <a:pt x="732" y="1329"/>
                    </a:cubicBezTo>
                    <a:close/>
                    <a:moveTo>
                      <a:pt x="1343" y="1393"/>
                    </a:moveTo>
                    <a:cubicBezTo>
                      <a:pt x="1251" y="1475"/>
                      <a:pt x="1141" y="1533"/>
                      <a:pt x="1023" y="1562"/>
                    </a:cubicBezTo>
                    <a:cubicBezTo>
                      <a:pt x="1042" y="1523"/>
                      <a:pt x="1060" y="1483"/>
                      <a:pt x="1076" y="1441"/>
                    </a:cubicBezTo>
                    <a:cubicBezTo>
                      <a:pt x="1142" y="1436"/>
                      <a:pt x="1204" y="1425"/>
                      <a:pt x="1263" y="1407"/>
                    </a:cubicBezTo>
                    <a:cubicBezTo>
                      <a:pt x="1294" y="1398"/>
                      <a:pt x="1323" y="1387"/>
                      <a:pt x="1351" y="1374"/>
                    </a:cubicBezTo>
                    <a:cubicBezTo>
                      <a:pt x="1348" y="1381"/>
                      <a:pt x="1346" y="1387"/>
                      <a:pt x="1343" y="1393"/>
                    </a:cubicBezTo>
                    <a:close/>
                    <a:moveTo>
                      <a:pt x="1395" y="1260"/>
                    </a:moveTo>
                    <a:cubicBezTo>
                      <a:pt x="1394" y="1260"/>
                      <a:pt x="1394" y="1261"/>
                      <a:pt x="1394" y="1262"/>
                    </a:cubicBezTo>
                    <a:cubicBezTo>
                      <a:pt x="1349" y="1291"/>
                      <a:pt x="1298" y="1314"/>
                      <a:pt x="1240" y="1331"/>
                    </a:cubicBezTo>
                    <a:cubicBezTo>
                      <a:pt x="1198" y="1344"/>
                      <a:pt x="1153" y="1353"/>
                      <a:pt x="1106" y="1359"/>
                    </a:cubicBezTo>
                    <a:cubicBezTo>
                      <a:pt x="1109" y="1351"/>
                      <a:pt x="1111" y="1344"/>
                      <a:pt x="1114" y="1336"/>
                    </a:cubicBezTo>
                    <a:cubicBezTo>
                      <a:pt x="1118" y="1323"/>
                      <a:pt x="1122" y="1310"/>
                      <a:pt x="1126" y="1296"/>
                    </a:cubicBezTo>
                    <a:cubicBezTo>
                      <a:pt x="1155" y="1202"/>
                      <a:pt x="1175" y="1109"/>
                      <a:pt x="1188" y="1017"/>
                    </a:cubicBezTo>
                    <a:cubicBezTo>
                      <a:pt x="1225" y="1012"/>
                      <a:pt x="1260" y="1004"/>
                      <a:pt x="1294" y="994"/>
                    </a:cubicBezTo>
                    <a:cubicBezTo>
                      <a:pt x="1344" y="979"/>
                      <a:pt x="1391" y="959"/>
                      <a:pt x="1433" y="933"/>
                    </a:cubicBezTo>
                    <a:cubicBezTo>
                      <a:pt x="1440" y="1039"/>
                      <a:pt x="1428" y="1150"/>
                      <a:pt x="1395" y="1260"/>
                    </a:cubicBezTo>
                    <a:close/>
                    <a:moveTo>
                      <a:pt x="1431" y="604"/>
                    </a:moveTo>
                    <a:cubicBezTo>
                      <a:pt x="1419" y="577"/>
                      <a:pt x="1405" y="551"/>
                      <a:pt x="1390" y="525"/>
                    </a:cubicBezTo>
                    <a:cubicBezTo>
                      <a:pt x="1398" y="514"/>
                      <a:pt x="1405" y="502"/>
                      <a:pt x="1411" y="489"/>
                    </a:cubicBezTo>
                    <a:cubicBezTo>
                      <a:pt x="1414" y="484"/>
                      <a:pt x="1416" y="480"/>
                      <a:pt x="1417" y="475"/>
                    </a:cubicBezTo>
                    <a:cubicBezTo>
                      <a:pt x="1467" y="525"/>
                      <a:pt x="1510" y="582"/>
                      <a:pt x="1544" y="645"/>
                    </a:cubicBezTo>
                    <a:cubicBezTo>
                      <a:pt x="1542" y="660"/>
                      <a:pt x="1539" y="674"/>
                      <a:pt x="1535" y="689"/>
                    </a:cubicBezTo>
                    <a:cubicBezTo>
                      <a:pt x="1533" y="694"/>
                      <a:pt x="1532" y="698"/>
                      <a:pt x="1530" y="703"/>
                    </a:cubicBezTo>
                    <a:cubicBezTo>
                      <a:pt x="1526" y="714"/>
                      <a:pt x="1521" y="725"/>
                      <a:pt x="1515" y="736"/>
                    </a:cubicBezTo>
                    <a:cubicBezTo>
                      <a:pt x="1508" y="751"/>
                      <a:pt x="1499" y="764"/>
                      <a:pt x="1489" y="777"/>
                    </a:cubicBezTo>
                    <a:cubicBezTo>
                      <a:pt x="1476" y="717"/>
                      <a:pt x="1456" y="659"/>
                      <a:pt x="1431" y="604"/>
                    </a:cubicBezTo>
                    <a:close/>
                    <a:moveTo>
                      <a:pt x="1561" y="1051"/>
                    </a:moveTo>
                    <a:cubicBezTo>
                      <a:pt x="1558" y="1060"/>
                      <a:pt x="1555" y="1069"/>
                      <a:pt x="1552" y="1078"/>
                    </a:cubicBezTo>
                    <a:cubicBezTo>
                      <a:pt x="1555" y="1069"/>
                      <a:pt x="1558" y="1061"/>
                      <a:pt x="1560" y="1052"/>
                    </a:cubicBezTo>
                    <a:cubicBezTo>
                      <a:pt x="1560" y="1052"/>
                      <a:pt x="1560" y="1052"/>
                      <a:pt x="1560" y="1052"/>
                    </a:cubicBezTo>
                    <a:cubicBezTo>
                      <a:pt x="1559" y="1058"/>
                      <a:pt x="1557" y="1063"/>
                      <a:pt x="1555" y="1069"/>
                    </a:cubicBezTo>
                    <a:cubicBezTo>
                      <a:pt x="1542" y="1105"/>
                      <a:pt x="1522" y="1139"/>
                      <a:pt x="1497" y="1170"/>
                    </a:cubicBezTo>
                    <a:cubicBezTo>
                      <a:pt x="1515" y="1071"/>
                      <a:pt x="1518" y="972"/>
                      <a:pt x="1507" y="876"/>
                    </a:cubicBezTo>
                    <a:cubicBezTo>
                      <a:pt x="1524" y="860"/>
                      <a:pt x="1540" y="842"/>
                      <a:pt x="1554" y="823"/>
                    </a:cubicBezTo>
                    <a:cubicBezTo>
                      <a:pt x="1568" y="805"/>
                      <a:pt x="1580" y="785"/>
                      <a:pt x="1590" y="764"/>
                    </a:cubicBezTo>
                    <a:cubicBezTo>
                      <a:pt x="1599" y="858"/>
                      <a:pt x="1590" y="955"/>
                      <a:pt x="1561" y="1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ctr" anchorCtr="0" compatLnSpc="1">
                <a:prstTxWarp prst="textNoShape">
                  <a:avLst/>
                </a:prstTxWarp>
              </a:bodyPr>
              <a:lstStyle/>
              <a:p>
                <a:pPr defTabSz="45695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2863605" y="4030174"/>
              <a:ext cx="733084" cy="253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456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FFFFFF"/>
                  </a:solidFill>
                </a:rPr>
                <a:t>Compute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2540516" y="3985793"/>
              <a:ext cx="342743" cy="342742"/>
            </a:xfrm>
            <a:prstGeom prst="ellipse">
              <a:avLst/>
            </a:prstGeom>
            <a:solidFill>
              <a:srgbClr val="004F8A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82103" tIns="41051" rIns="82103" bIns="410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rgbClr val="FFFFFF"/>
                </a:solidFill>
              </a:endParaRPr>
            </a:p>
          </p:txBody>
        </p:sp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845" y="4061149"/>
              <a:ext cx="211420" cy="211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" name="TextBox 121"/>
          <p:cNvSpPr txBox="1"/>
          <p:nvPr/>
        </p:nvSpPr>
        <p:spPr>
          <a:xfrm>
            <a:off x="4342391" y="1874529"/>
            <a:ext cx="1721186" cy="201702"/>
          </a:xfrm>
          <a:prstGeom prst="rect">
            <a:avLst/>
          </a:prstGeom>
          <a:gradFill rotWithShape="1">
            <a:gsLst>
              <a:gs pos="0">
                <a:srgbClr val="2B7727"/>
              </a:gs>
              <a:gs pos="43000">
                <a:srgbClr val="2D8D2B"/>
              </a:gs>
              <a:gs pos="100000">
                <a:srgbClr val="57B74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wrap="none" rtlCol="0" anchor="ctr"/>
          <a:lstStyle>
            <a:defPPr>
              <a:defRPr lang="en-US"/>
            </a:defPPr>
            <a:lvl1pPr algn="ctr" defTabSz="914400" fontAlgn="auto">
              <a:spcBef>
                <a:spcPts val="0"/>
              </a:spcBef>
              <a:spcAft>
                <a:spcPts val="0"/>
              </a:spcAft>
              <a:defRPr sz="1000" kern="0">
                <a:solidFill>
                  <a:prstClr val="white"/>
                </a:solidFill>
                <a:latin typeface="Arial"/>
                <a:ea typeface=""/>
              </a:defRPr>
            </a:lvl1pPr>
          </a:lstStyle>
          <a:p>
            <a:r>
              <a:rPr lang="en-US" dirty="0"/>
              <a:t>Service Broker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294110" y="2156491"/>
            <a:ext cx="819158" cy="321617"/>
          </a:xfrm>
          <a:prstGeom prst="roundRect">
            <a:avLst>
              <a:gd name="adj" fmla="val 11044"/>
            </a:avLst>
          </a:prstGeom>
          <a:solidFill>
            <a:srgbClr val="272848">
              <a:lumMod val="75000"/>
              <a:alpha val="35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03" tIns="45708" rIns="82103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105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FFFFFF"/>
                </a:solidFill>
                <a:cs typeface="Arial" charset="0"/>
              </a:rPr>
              <a:t>Catalog </a:t>
            </a:r>
            <a:br>
              <a:rPr lang="en-US" sz="900" kern="0" dirty="0">
                <a:solidFill>
                  <a:srgbClr val="FFFFFF"/>
                </a:solidFill>
                <a:cs typeface="Arial" charset="0"/>
              </a:rPr>
            </a:br>
            <a:r>
              <a:rPr lang="en-US" sz="900" kern="0" dirty="0">
                <a:solidFill>
                  <a:srgbClr val="FFFFFF"/>
                </a:solidFill>
                <a:cs typeface="Arial" charset="0"/>
              </a:rPr>
              <a:t>of Functions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220587" y="2156491"/>
            <a:ext cx="861069" cy="321617"/>
          </a:xfrm>
          <a:prstGeom prst="roundRect">
            <a:avLst>
              <a:gd name="adj" fmla="val 12449"/>
            </a:avLst>
          </a:prstGeom>
          <a:solidFill>
            <a:srgbClr val="272848">
              <a:lumMod val="75000"/>
              <a:alpha val="35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03" tIns="45708" rIns="82103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105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FFFFFF"/>
                </a:solidFill>
                <a:cs typeface="Arial" charset="0"/>
              </a:rPr>
              <a:t>Service </a:t>
            </a:r>
            <a:r>
              <a:rPr lang="en-US" sz="900" kern="0" dirty="0" smtClean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sz="900" kern="0" dirty="0" smtClean="0">
                <a:solidFill>
                  <a:srgbClr val="FFFFFF"/>
                </a:solidFill>
                <a:cs typeface="Arial" charset="0"/>
              </a:rPr>
            </a:br>
            <a:r>
              <a:rPr lang="en-US" sz="900" kern="0" dirty="0" smtClean="0">
                <a:solidFill>
                  <a:srgbClr val="FFFFFF"/>
                </a:solidFill>
                <a:cs typeface="Arial" charset="0"/>
              </a:rPr>
              <a:t>Profiles</a:t>
            </a:r>
            <a:endParaRPr lang="en-US" sz="900" kern="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396427" y="3669392"/>
            <a:ext cx="687333" cy="357819"/>
            <a:chOff x="6682731" y="4201189"/>
            <a:chExt cx="687333" cy="357819"/>
          </a:xfrm>
        </p:grpSpPr>
        <p:sp>
          <p:nvSpPr>
            <p:cNvPr id="97" name="Rounded Rectangle 96"/>
            <p:cNvSpPr/>
            <p:nvPr/>
          </p:nvSpPr>
          <p:spPr>
            <a:xfrm>
              <a:off x="6682731" y="4201189"/>
              <a:ext cx="687333" cy="35781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>
                    <a:alpha val="7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kern="0" dirty="0">
                  <a:solidFill>
                    <a:prstClr val="white"/>
                  </a:solidFill>
                  <a:latin typeface="+mn-lt"/>
                  <a:ea typeface="+mn-ea"/>
                </a:rPr>
                <a:t>VIM</a:t>
              </a: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79728" y="4284367"/>
              <a:ext cx="283149" cy="27091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77599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66" y="108807"/>
            <a:ext cx="8345488" cy="731837"/>
          </a:xfrm>
        </p:spPr>
        <p:txBody>
          <a:bodyPr/>
          <a:lstStyle/>
          <a:p>
            <a:r>
              <a:rPr lang="en-US" dirty="0" smtClean="0"/>
              <a:t>Interoperability Testing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7766" y="632770"/>
            <a:ext cx="7315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Participants (partial list)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NFVi</a:t>
            </a:r>
            <a:r>
              <a:rPr lang="en-US" dirty="0" smtClean="0"/>
              <a:t> vendors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Alcatel-Lucent </a:t>
            </a:r>
            <a:r>
              <a:rPr lang="en-US" sz="1600" dirty="0" err="1"/>
              <a:t>CloudBand</a:t>
            </a:r>
            <a:r>
              <a:rPr lang="en-US" sz="1600" dirty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Cisco </a:t>
            </a:r>
            <a:r>
              <a:rPr lang="en-US" sz="1600" dirty="0" err="1"/>
              <a:t>NFVi</a:t>
            </a:r>
            <a:r>
              <a:rPr lang="en-US" sz="1600" dirty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Huawei </a:t>
            </a:r>
            <a:r>
              <a:rPr lang="en-US" sz="1600" dirty="0" err="1"/>
              <a:t>FusionSphere</a:t>
            </a:r>
            <a:r>
              <a:rPr lang="en-US" sz="1600" dirty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Juniper Contrail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VNFs vendors (12 vendors)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Alcatel-Lucent </a:t>
            </a: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Cisco </a:t>
            </a:r>
            <a:r>
              <a:rPr lang="en-US" sz="1600" dirty="0" err="1"/>
              <a:t>ASAv</a:t>
            </a:r>
            <a:r>
              <a:rPr lang="en-US" sz="1600" dirty="0"/>
              <a:t> (virtual </a:t>
            </a:r>
            <a:r>
              <a:rPr lang="en-US" sz="1600" dirty="0" smtClean="0"/>
              <a:t>firewall), CSR1000v </a:t>
            </a:r>
            <a:r>
              <a:rPr lang="en-US" sz="1600" dirty="0"/>
              <a:t>(virtual router)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Hitachi </a:t>
            </a:r>
            <a:r>
              <a:rPr lang="en-US" sz="1600" dirty="0" err="1"/>
              <a:t>vMC</a:t>
            </a:r>
            <a:r>
              <a:rPr lang="en-US" sz="1600" dirty="0"/>
              <a:t> (virtual mobile core -- consisting of EPC components MME, SGSN, SCGW, </a:t>
            </a:r>
            <a:r>
              <a:rPr lang="en-US" sz="1600" dirty="0" err="1"/>
              <a:t>uEPC</a:t>
            </a:r>
            <a:r>
              <a:rPr lang="en-US" sz="1600" dirty="0"/>
              <a:t>)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Huawei VNE (virtual router)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Juniper </a:t>
            </a:r>
            <a:r>
              <a:rPr lang="en-US" sz="1600" dirty="0" err="1"/>
              <a:t>vMX</a:t>
            </a:r>
            <a:r>
              <a:rPr lang="en-US" sz="1600" dirty="0"/>
              <a:t> (virtual </a:t>
            </a:r>
            <a:r>
              <a:rPr lang="en-US" sz="1600" dirty="0" smtClean="0"/>
              <a:t>router), </a:t>
            </a:r>
            <a:r>
              <a:rPr lang="en-US" sz="1600" dirty="0" err="1" smtClean="0"/>
              <a:t>vSRX</a:t>
            </a:r>
            <a:r>
              <a:rPr lang="en-US" sz="1600" dirty="0" smtClean="0"/>
              <a:t> </a:t>
            </a:r>
            <a:r>
              <a:rPr lang="en-US" sz="1600" dirty="0"/>
              <a:t>(virtual firewall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err="1" smtClean="0"/>
              <a:t>Metaswitch</a:t>
            </a:r>
            <a:r>
              <a:rPr lang="en-US" sz="1600" dirty="0" smtClean="0"/>
              <a:t> </a:t>
            </a:r>
            <a:r>
              <a:rPr lang="en-US" sz="1600" dirty="0" err="1"/>
              <a:t>Perimeta</a:t>
            </a:r>
            <a:r>
              <a:rPr lang="en-US" sz="1600" dirty="0"/>
              <a:t> </a:t>
            </a:r>
            <a:r>
              <a:rPr lang="en-US" sz="1600" dirty="0" err="1"/>
              <a:t>vSBC</a:t>
            </a:r>
            <a:r>
              <a:rPr lang="en-US" sz="1600" dirty="0"/>
              <a:t> (virtual session border </a:t>
            </a:r>
            <a:r>
              <a:rPr lang="en-US" sz="1600" dirty="0" smtClean="0"/>
              <a:t>controller)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44627" y="4487547"/>
            <a:ext cx="95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http</a:t>
            </a:r>
            <a:r>
              <a:rPr lang="en-US" sz="1050" dirty="0"/>
              <a:t>://</a:t>
            </a:r>
            <a:r>
              <a:rPr lang="en-US" sz="1050" dirty="0" err="1"/>
              <a:t>www.lightreading.com</a:t>
            </a:r>
            <a:r>
              <a:rPr lang="en-US" sz="1050" dirty="0"/>
              <a:t>/</a:t>
            </a:r>
            <a:r>
              <a:rPr lang="en-US" sz="1050" dirty="0" err="1"/>
              <a:t>nfv</a:t>
            </a:r>
            <a:r>
              <a:rPr lang="en-US" sz="1050" dirty="0"/>
              <a:t>/</a:t>
            </a:r>
            <a:r>
              <a:rPr lang="en-US" sz="1050" dirty="0" err="1"/>
              <a:t>nfv</a:t>
            </a:r>
            <a:r>
              <a:rPr lang="en-US" sz="1050" dirty="0"/>
              <a:t>-tests-and-trials/exclusive!-</a:t>
            </a:r>
            <a:r>
              <a:rPr lang="en-US" sz="1050" dirty="0" err="1"/>
              <a:t>nfv</a:t>
            </a:r>
            <a:r>
              <a:rPr lang="en-US" sz="1050" dirty="0"/>
              <a:t>-interop-evaluation-results/d/d-id/719675?page_number=2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148" y="390328"/>
            <a:ext cx="1169279" cy="187585"/>
          </a:xfrm>
          <a:prstGeom prst="rect">
            <a:avLst/>
          </a:prstGeom>
        </p:spPr>
      </p:pic>
      <p:pic>
        <p:nvPicPr>
          <p:cNvPr id="7" name="Picture 6" descr="https://sp.yimg.com/ib/th?id=HN.608003744197773123&amp;pid=15.1&amp;P=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11" y="197072"/>
            <a:ext cx="813088" cy="555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37766" y="108807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Interoperability Results</a:t>
            </a:r>
            <a:endParaRPr lang="en-US" dirty="0"/>
          </a:p>
        </p:txBody>
      </p:sp>
      <p:pic>
        <p:nvPicPr>
          <p:cNvPr id="2050" name="Picture 2" descr="f the 39 tests, 25 passed (64%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0" y="840644"/>
            <a:ext cx="5519450" cy="36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148" y="390328"/>
            <a:ext cx="1169279" cy="187585"/>
          </a:xfrm>
          <a:prstGeom prst="rect">
            <a:avLst/>
          </a:prstGeom>
        </p:spPr>
      </p:pic>
      <p:pic>
        <p:nvPicPr>
          <p:cNvPr id="8" name="Picture 7" descr="https://sp.yimg.com/ib/th?id=HN.608003744197773123&amp;pid=15.1&amp;P=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11" y="197072"/>
            <a:ext cx="813088" cy="5553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01270" y="1877232"/>
            <a:ext cx="2791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“In </a:t>
            </a:r>
            <a:r>
              <a:rPr lang="en-US" sz="1600" dirty="0"/>
              <a:t>fact, the success rate -- 25 of the 39 combinations tested, or 64%, passed -- was "a great result," noted EANTC managing director Carsten </a:t>
            </a:r>
            <a:r>
              <a:rPr lang="en-US" sz="1600" dirty="0" err="1"/>
              <a:t>Rossenhövel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2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72" y="2137272"/>
            <a:ext cx="73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Cisco’s </a:t>
            </a:r>
            <a:r>
              <a:rPr lang="en-US" sz="2800" dirty="0" err="1"/>
              <a:t>NFVi</a:t>
            </a:r>
            <a:r>
              <a:rPr lang="en-US" sz="2800" dirty="0"/>
              <a:t> </a:t>
            </a:r>
            <a:r>
              <a:rPr lang="en-US" sz="2800" dirty="0" smtClean="0"/>
              <a:t>Benefits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9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45488" cy="731837"/>
          </a:xfrm>
        </p:spPr>
        <p:txBody>
          <a:bodyPr anchor="t"/>
          <a:lstStyle/>
          <a:p>
            <a:r>
              <a:rPr lang="en-GB" sz="2800" dirty="0"/>
              <a:t>Cisco NFV </a:t>
            </a:r>
            <a:r>
              <a:rPr lang="en-GB" sz="2800" dirty="0" smtClean="0"/>
              <a:t>Infrastructure</a:t>
            </a:r>
            <a:br>
              <a:rPr lang="en-GB" sz="2800" dirty="0" smtClean="0"/>
            </a:br>
            <a:r>
              <a:rPr lang="en-GB" sz="2400" dirty="0" smtClean="0"/>
              <a:t>Value </a:t>
            </a:r>
            <a:r>
              <a:rPr lang="en-GB" sz="2400" dirty="0"/>
              <a:t>Proposition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395226" y="1144200"/>
            <a:ext cx="3196324" cy="2755452"/>
            <a:chOff x="5135747" y="683024"/>
            <a:chExt cx="3869107" cy="3335437"/>
          </a:xfrm>
        </p:grpSpPr>
        <p:sp>
          <p:nvSpPr>
            <p:cNvPr id="12" name="Freeform 11"/>
            <p:cNvSpPr/>
            <p:nvPr/>
          </p:nvSpPr>
          <p:spPr>
            <a:xfrm>
              <a:off x="6010365" y="683024"/>
              <a:ext cx="2119870" cy="1827474"/>
            </a:xfrm>
            <a:custGeom>
              <a:avLst/>
              <a:gdLst>
                <a:gd name="connsiteX0" fmla="*/ 1059935 w 2119870"/>
                <a:gd name="connsiteY0" fmla="*/ 0 h 1827474"/>
                <a:gd name="connsiteX1" fmla="*/ 2119870 w 2119870"/>
                <a:gd name="connsiteY1" fmla="*/ 1827474 h 1827474"/>
                <a:gd name="connsiteX2" fmla="*/ 0 w 2119870"/>
                <a:gd name="connsiteY2" fmla="*/ 1827474 h 1827474"/>
                <a:gd name="connsiteX3" fmla="*/ 1059935 w 2119870"/>
                <a:gd name="connsiteY3" fmla="*/ 0 h 182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9870" h="1827474">
                  <a:moveTo>
                    <a:pt x="1059935" y="0"/>
                  </a:moveTo>
                  <a:lnTo>
                    <a:pt x="2119870" y="1827474"/>
                  </a:lnTo>
                  <a:lnTo>
                    <a:pt x="0" y="1827474"/>
                  </a:lnTo>
                  <a:lnTo>
                    <a:pt x="1059935" y="0"/>
                  </a:lnTo>
                  <a:close/>
                </a:path>
              </a:pathLst>
            </a:custGeom>
            <a:gradFill rotWithShape="1">
              <a:gsLst>
                <a:gs pos="0">
                  <a:srgbClr val="236068"/>
                </a:gs>
                <a:gs pos="80000">
                  <a:srgbClr val="3CBBB9"/>
                </a:gs>
                <a:gs pos="100000">
                  <a:srgbClr val="45D9D9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US" sz="1500" kern="0" dirty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135747" y="2556218"/>
              <a:ext cx="1911694" cy="1462243"/>
            </a:xfrm>
            <a:custGeom>
              <a:avLst/>
              <a:gdLst>
                <a:gd name="connsiteX0" fmla="*/ 848101 w 1911694"/>
                <a:gd name="connsiteY0" fmla="*/ 0 h 1462243"/>
                <a:gd name="connsiteX1" fmla="*/ 1911694 w 1911694"/>
                <a:gd name="connsiteY1" fmla="*/ 0 h 1462243"/>
                <a:gd name="connsiteX2" fmla="*/ 1911694 w 1911694"/>
                <a:gd name="connsiteY2" fmla="*/ 1462243 h 1462243"/>
                <a:gd name="connsiteX3" fmla="*/ 0 w 1911694"/>
                <a:gd name="connsiteY3" fmla="*/ 1462243 h 1462243"/>
                <a:gd name="connsiteX4" fmla="*/ 848101 w 1911694"/>
                <a:gd name="connsiteY4" fmla="*/ 0 h 146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694" h="1462243">
                  <a:moveTo>
                    <a:pt x="848101" y="0"/>
                  </a:moveTo>
                  <a:lnTo>
                    <a:pt x="1911694" y="0"/>
                  </a:lnTo>
                  <a:lnTo>
                    <a:pt x="1911694" y="1462243"/>
                  </a:lnTo>
                  <a:lnTo>
                    <a:pt x="0" y="1462243"/>
                  </a:lnTo>
                  <a:lnTo>
                    <a:pt x="848101" y="0"/>
                  </a:lnTo>
                  <a:close/>
                </a:path>
              </a:pathLst>
            </a:custGeom>
            <a:gradFill>
              <a:gsLst>
                <a:gs pos="0">
                  <a:srgbClr val="0F688A"/>
                </a:gs>
                <a:gs pos="50000">
                  <a:srgbClr val="2595C3"/>
                </a:gs>
                <a:gs pos="100000">
                  <a:srgbClr val="31C0F7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62" fontAlgn="auto">
                <a:lnSpc>
                  <a:spcPct val="90000"/>
                </a:lnSpc>
                <a:spcAft>
                  <a:spcPts val="0"/>
                </a:spcAft>
              </a:pPr>
              <a:endParaRPr lang="en-US" sz="14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7093161" y="2556218"/>
              <a:ext cx="1911693" cy="1462243"/>
            </a:xfrm>
            <a:custGeom>
              <a:avLst/>
              <a:gdLst>
                <a:gd name="connsiteX0" fmla="*/ 0 w 1911693"/>
                <a:gd name="connsiteY0" fmla="*/ 0 h 1462243"/>
                <a:gd name="connsiteX1" fmla="*/ 1063592 w 1911693"/>
                <a:gd name="connsiteY1" fmla="*/ 0 h 1462243"/>
                <a:gd name="connsiteX2" fmla="*/ 1911693 w 1911693"/>
                <a:gd name="connsiteY2" fmla="*/ 1462243 h 1462243"/>
                <a:gd name="connsiteX3" fmla="*/ 0 w 1911693"/>
                <a:gd name="connsiteY3" fmla="*/ 1462243 h 1462243"/>
                <a:gd name="connsiteX4" fmla="*/ 0 w 1911693"/>
                <a:gd name="connsiteY4" fmla="*/ 0 h 146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693" h="1462243">
                  <a:moveTo>
                    <a:pt x="0" y="0"/>
                  </a:moveTo>
                  <a:lnTo>
                    <a:pt x="1063592" y="0"/>
                  </a:lnTo>
                  <a:lnTo>
                    <a:pt x="1911693" y="1462243"/>
                  </a:lnTo>
                  <a:lnTo>
                    <a:pt x="0" y="146224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2848"/>
                </a:gs>
                <a:gs pos="99000">
                  <a:srgbClr val="6466AB"/>
                </a:gs>
              </a:gsLst>
              <a:lin ang="14280000" scaled="0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endParaRPr lang="en-US" sz="1200" dirty="0"/>
            </a:p>
          </p:txBody>
        </p:sp>
        <p:pic>
          <p:nvPicPr>
            <p:cNvPr id="28" name="Picture 27" descr="0AC4495E-624D-4344-A56A-E0B4A9C578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100" y="2646142"/>
              <a:ext cx="771806" cy="73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28"/>
            <p:cNvSpPr/>
            <p:nvPr/>
          </p:nvSpPr>
          <p:spPr>
            <a:xfrm rot="19060947">
              <a:off x="7360007" y="2635118"/>
              <a:ext cx="709334" cy="619860"/>
            </a:xfrm>
            <a:custGeom>
              <a:avLst/>
              <a:gdLst>
                <a:gd name="connsiteX0" fmla="*/ 1018837 w 3365914"/>
                <a:gd name="connsiteY0" fmla="*/ 1530048 h 2941346"/>
                <a:gd name="connsiteX1" fmla="*/ 1056595 w 3365914"/>
                <a:gd name="connsiteY1" fmla="*/ 1566414 h 2941346"/>
                <a:gd name="connsiteX2" fmla="*/ 1161313 w 3365914"/>
                <a:gd name="connsiteY2" fmla="*/ 1915797 h 2941346"/>
                <a:gd name="connsiteX3" fmla="*/ 1410803 w 3365914"/>
                <a:gd name="connsiteY3" fmla="*/ 2208469 h 2941346"/>
                <a:gd name="connsiteX4" fmla="*/ 1246978 w 3365914"/>
                <a:gd name="connsiteY4" fmla="*/ 2388401 h 2941346"/>
                <a:gd name="connsiteX5" fmla="*/ 926407 w 3365914"/>
                <a:gd name="connsiteY5" fmla="*/ 2125394 h 2941346"/>
                <a:gd name="connsiteX6" fmla="*/ 858534 w 3365914"/>
                <a:gd name="connsiteY6" fmla="*/ 1943568 h 2941346"/>
                <a:gd name="connsiteX7" fmla="*/ 850689 w 3365914"/>
                <a:gd name="connsiteY7" fmla="*/ 1888853 h 2941346"/>
                <a:gd name="connsiteX8" fmla="*/ 834195 w 3365914"/>
                <a:gd name="connsiteY8" fmla="*/ 1936849 h 2941346"/>
                <a:gd name="connsiteX9" fmla="*/ 1002113 w 3365914"/>
                <a:gd name="connsiteY9" fmla="*/ 2324436 h 2941346"/>
                <a:gd name="connsiteX10" fmla="*/ 1164380 w 3365914"/>
                <a:gd name="connsiteY10" fmla="*/ 2437045 h 2941346"/>
                <a:gd name="connsiteX11" fmla="*/ 1234096 w 3365914"/>
                <a:gd name="connsiteY11" fmla="*/ 2473413 h 2941346"/>
                <a:gd name="connsiteX12" fmla="*/ 1284506 w 3365914"/>
                <a:gd name="connsiteY12" fmla="*/ 2486378 h 2941346"/>
                <a:gd name="connsiteX13" fmla="*/ 1468173 w 3365914"/>
                <a:gd name="connsiteY13" fmla="*/ 2435583 h 2941346"/>
                <a:gd name="connsiteX14" fmla="*/ 1520587 w 3365914"/>
                <a:gd name="connsiteY14" fmla="*/ 2348018 h 2941346"/>
                <a:gd name="connsiteX15" fmla="*/ 1528204 w 3365914"/>
                <a:gd name="connsiteY15" fmla="*/ 2295991 h 2941346"/>
                <a:gd name="connsiteX16" fmla="*/ 1538878 w 3365914"/>
                <a:gd name="connsiteY16" fmla="*/ 2298950 h 2941346"/>
                <a:gd name="connsiteX17" fmla="*/ 1914472 w 3365914"/>
                <a:gd name="connsiteY17" fmla="*/ 2405716 h 2941346"/>
                <a:gd name="connsiteX18" fmla="*/ 1869116 w 3365914"/>
                <a:gd name="connsiteY18" fmla="*/ 2631594 h 2941346"/>
                <a:gd name="connsiteX19" fmla="*/ 1583629 w 3365914"/>
                <a:gd name="connsiteY19" fmla="*/ 2602825 h 2941346"/>
                <a:gd name="connsiteX20" fmla="*/ 1569043 w 3365914"/>
                <a:gd name="connsiteY20" fmla="*/ 2601667 h 2941346"/>
                <a:gd name="connsiteX21" fmla="*/ 1591762 w 3365914"/>
                <a:gd name="connsiteY21" fmla="*/ 2607967 h 2941346"/>
                <a:gd name="connsiteX22" fmla="*/ 1967356 w 3365914"/>
                <a:gd name="connsiteY22" fmla="*/ 2714733 h 2941346"/>
                <a:gd name="connsiteX23" fmla="*/ 1922000 w 3365914"/>
                <a:gd name="connsiteY23" fmla="*/ 2940611 h 2941346"/>
                <a:gd name="connsiteX24" fmla="*/ 1325222 w 3365914"/>
                <a:gd name="connsiteY24" fmla="*/ 2824729 h 2941346"/>
                <a:gd name="connsiteX25" fmla="*/ 790430 w 3365914"/>
                <a:gd name="connsiteY25" fmla="*/ 2582080 h 2941346"/>
                <a:gd name="connsiteX26" fmla="*/ 326601 w 3365914"/>
                <a:gd name="connsiteY26" fmla="*/ 1892595 h 2941346"/>
                <a:gd name="connsiteX27" fmla="*/ 86533 w 3365914"/>
                <a:gd name="connsiteY27" fmla="*/ 1784224 h 2941346"/>
                <a:gd name="connsiteX28" fmla="*/ 23551 w 3365914"/>
                <a:gd name="connsiteY28" fmla="*/ 1601877 h 2941346"/>
                <a:gd name="connsiteX29" fmla="*/ 216367 w 3365914"/>
                <a:gd name="connsiteY29" fmla="*/ 1250721 h 2941346"/>
                <a:gd name="connsiteX30" fmla="*/ 405358 w 3365914"/>
                <a:gd name="connsiteY30" fmla="*/ 1185678 h 2941346"/>
                <a:gd name="connsiteX31" fmla="*/ 695542 w 3365914"/>
                <a:gd name="connsiteY31" fmla="*/ 1361624 h 2941346"/>
                <a:gd name="connsiteX32" fmla="*/ 1004250 w 3365914"/>
                <a:gd name="connsiteY32" fmla="*/ 1517223 h 2941346"/>
                <a:gd name="connsiteX33" fmla="*/ 1007786 w 3365914"/>
                <a:gd name="connsiteY33" fmla="*/ 1523007 h 2941346"/>
                <a:gd name="connsiteX34" fmla="*/ 3365914 w 3365914"/>
                <a:gd name="connsiteY34" fmla="*/ 1825613 h 2941346"/>
                <a:gd name="connsiteX35" fmla="*/ 3169259 w 3365914"/>
                <a:gd name="connsiteY35" fmla="*/ 1987869 h 2941346"/>
                <a:gd name="connsiteX36" fmla="*/ 2379917 w 3365914"/>
                <a:gd name="connsiteY36" fmla="*/ 2228977 h 2941346"/>
                <a:gd name="connsiteX37" fmla="*/ 1590575 w 3365914"/>
                <a:gd name="connsiteY37" fmla="*/ 1987869 h 2941346"/>
                <a:gd name="connsiteX38" fmla="*/ 1442712 w 3365914"/>
                <a:gd name="connsiteY38" fmla="*/ 1865870 h 2941346"/>
                <a:gd name="connsiteX39" fmla="*/ 1501825 w 3365914"/>
                <a:gd name="connsiteY39" fmla="*/ 1853953 h 2941346"/>
                <a:gd name="connsiteX40" fmla="*/ 2811311 w 3365914"/>
                <a:gd name="connsiteY40" fmla="*/ 1734768 h 2941346"/>
                <a:gd name="connsiteX41" fmla="*/ 1580247 w 3365914"/>
                <a:gd name="connsiteY41" fmla="*/ 1720614 h 2941346"/>
                <a:gd name="connsiteX42" fmla="*/ 1503866 w 3365914"/>
                <a:gd name="connsiteY42" fmla="*/ 1734901 h 2941346"/>
                <a:gd name="connsiteX43" fmla="*/ 1590575 w 3365914"/>
                <a:gd name="connsiteY43" fmla="*/ 1663360 h 2941346"/>
                <a:gd name="connsiteX44" fmla="*/ 2379917 w 3365914"/>
                <a:gd name="connsiteY44" fmla="*/ 1422249 h 2941346"/>
                <a:gd name="connsiteX45" fmla="*/ 3169259 w 3365914"/>
                <a:gd name="connsiteY45" fmla="*/ 1663360 h 2941346"/>
                <a:gd name="connsiteX46" fmla="*/ 1513099 w 3365914"/>
                <a:gd name="connsiteY46" fmla="*/ 0 h 2941346"/>
                <a:gd name="connsiteX47" fmla="*/ 1642719 w 3365914"/>
                <a:gd name="connsiteY47" fmla="*/ 140773 h 2941346"/>
                <a:gd name="connsiteX48" fmla="*/ 1855603 w 3365914"/>
                <a:gd name="connsiteY48" fmla="*/ 722532 h 2941346"/>
                <a:gd name="connsiteX49" fmla="*/ 1707075 w 3365914"/>
                <a:gd name="connsiteY49" fmla="*/ 1323948 h 2941346"/>
                <a:gd name="connsiteX50" fmla="*/ 1593488 w 3365914"/>
                <a:gd name="connsiteY50" fmla="*/ 1477950 h 2941346"/>
                <a:gd name="connsiteX51" fmla="*/ 1463865 w 3365914"/>
                <a:gd name="connsiteY51" fmla="*/ 1337177 h 2941346"/>
                <a:gd name="connsiteX52" fmla="*/ 1250984 w 3365914"/>
                <a:gd name="connsiteY52" fmla="*/ 755418 h 2941346"/>
                <a:gd name="connsiteX53" fmla="*/ 1399510 w 3365914"/>
                <a:gd name="connsiteY53" fmla="*/ 154002 h 2941346"/>
                <a:gd name="connsiteX54" fmla="*/ 2838584 w 3365914"/>
                <a:gd name="connsiteY54" fmla="*/ 295347 h 2941346"/>
                <a:gd name="connsiteX55" fmla="*/ 2830164 w 3365914"/>
                <a:gd name="connsiteY55" fmla="*/ 467957 h 2941346"/>
                <a:gd name="connsiteX56" fmla="*/ 2590797 w 3365914"/>
                <a:gd name="connsiteY56" fmla="*/ 973617 h 2941346"/>
                <a:gd name="connsiteX57" fmla="*/ 2109733 w 3365914"/>
                <a:gd name="connsiteY57" fmla="*/ 1259214 h 2941346"/>
                <a:gd name="connsiteX58" fmla="*/ 1938666 w 3365914"/>
                <a:gd name="connsiteY58" fmla="*/ 1283736 h 2941346"/>
                <a:gd name="connsiteX59" fmla="*/ 1947084 w 3365914"/>
                <a:gd name="connsiteY59" fmla="*/ 1111124 h 2941346"/>
                <a:gd name="connsiteX60" fmla="*/ 2186453 w 3365914"/>
                <a:gd name="connsiteY60" fmla="*/ 605466 h 2941346"/>
                <a:gd name="connsiteX61" fmla="*/ 2667516 w 3365914"/>
                <a:gd name="connsiteY61" fmla="*/ 319867 h 294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65914" h="2941346">
                  <a:moveTo>
                    <a:pt x="1018837" y="1530048"/>
                  </a:moveTo>
                  <a:cubicBezTo>
                    <a:pt x="1031858" y="1540753"/>
                    <a:pt x="1044571" y="1552923"/>
                    <a:pt x="1056595" y="1566414"/>
                  </a:cubicBezTo>
                  <a:cubicBezTo>
                    <a:pt x="1104690" y="1620379"/>
                    <a:pt x="1143119" y="1852708"/>
                    <a:pt x="1161313" y="1915797"/>
                  </a:cubicBezTo>
                  <a:cubicBezTo>
                    <a:pt x="1179507" y="1978885"/>
                    <a:pt x="1355857" y="2110956"/>
                    <a:pt x="1410803" y="2208469"/>
                  </a:cubicBezTo>
                  <a:cubicBezTo>
                    <a:pt x="1465750" y="2305982"/>
                    <a:pt x="1427594" y="2470095"/>
                    <a:pt x="1246978" y="2388401"/>
                  </a:cubicBezTo>
                  <a:cubicBezTo>
                    <a:pt x="1066361" y="2306706"/>
                    <a:pt x="942792" y="2160628"/>
                    <a:pt x="926407" y="2125394"/>
                  </a:cubicBezTo>
                  <a:cubicBezTo>
                    <a:pt x="914117" y="2098968"/>
                    <a:pt x="877615" y="2024661"/>
                    <a:pt x="858534" y="1943568"/>
                  </a:cubicBezTo>
                  <a:lnTo>
                    <a:pt x="850689" y="1888853"/>
                  </a:lnTo>
                  <a:lnTo>
                    <a:pt x="834195" y="1936849"/>
                  </a:lnTo>
                  <a:cubicBezTo>
                    <a:pt x="808606" y="2058357"/>
                    <a:pt x="835887" y="2193127"/>
                    <a:pt x="1002113" y="2324436"/>
                  </a:cubicBezTo>
                  <a:cubicBezTo>
                    <a:pt x="1057521" y="2368205"/>
                    <a:pt x="1111693" y="2405342"/>
                    <a:pt x="1164380" y="2437045"/>
                  </a:cubicBezTo>
                  <a:lnTo>
                    <a:pt x="1234096" y="2473413"/>
                  </a:lnTo>
                  <a:lnTo>
                    <a:pt x="1284506" y="2486378"/>
                  </a:lnTo>
                  <a:cubicBezTo>
                    <a:pt x="1371116" y="2492775"/>
                    <a:pt x="1439673" y="2454598"/>
                    <a:pt x="1468173" y="2435583"/>
                  </a:cubicBezTo>
                  <a:cubicBezTo>
                    <a:pt x="1506173" y="2410229"/>
                    <a:pt x="1509503" y="2379508"/>
                    <a:pt x="1520587" y="2348018"/>
                  </a:cubicBezTo>
                  <a:lnTo>
                    <a:pt x="1528204" y="2295991"/>
                  </a:lnTo>
                  <a:lnTo>
                    <a:pt x="1538878" y="2298950"/>
                  </a:lnTo>
                  <a:cubicBezTo>
                    <a:pt x="1705047" y="2338447"/>
                    <a:pt x="1835541" y="2348482"/>
                    <a:pt x="1914472" y="2405716"/>
                  </a:cubicBezTo>
                  <a:cubicBezTo>
                    <a:pt x="2072332" y="2520185"/>
                    <a:pt x="1975477" y="2657876"/>
                    <a:pt x="1869116" y="2631594"/>
                  </a:cubicBezTo>
                  <a:cubicBezTo>
                    <a:pt x="1815936" y="2618453"/>
                    <a:pt x="1700366" y="2611446"/>
                    <a:pt x="1583629" y="2602825"/>
                  </a:cubicBezTo>
                  <a:lnTo>
                    <a:pt x="1569043" y="2601667"/>
                  </a:lnTo>
                  <a:lnTo>
                    <a:pt x="1591762" y="2607967"/>
                  </a:lnTo>
                  <a:cubicBezTo>
                    <a:pt x="1757932" y="2647463"/>
                    <a:pt x="1888425" y="2657498"/>
                    <a:pt x="1967356" y="2714733"/>
                  </a:cubicBezTo>
                  <a:cubicBezTo>
                    <a:pt x="2125216" y="2829202"/>
                    <a:pt x="1991791" y="2951992"/>
                    <a:pt x="1922000" y="2940611"/>
                  </a:cubicBezTo>
                  <a:cubicBezTo>
                    <a:pt x="1852210" y="2929230"/>
                    <a:pt x="1440932" y="2863926"/>
                    <a:pt x="1325222" y="2824729"/>
                  </a:cubicBezTo>
                  <a:cubicBezTo>
                    <a:pt x="1209511" y="2785533"/>
                    <a:pt x="956867" y="2737436"/>
                    <a:pt x="790430" y="2582080"/>
                  </a:cubicBezTo>
                  <a:cubicBezTo>
                    <a:pt x="623993" y="2426725"/>
                    <a:pt x="400821" y="1944349"/>
                    <a:pt x="326601" y="1892595"/>
                  </a:cubicBezTo>
                  <a:cubicBezTo>
                    <a:pt x="252381" y="1840841"/>
                    <a:pt x="166556" y="1820348"/>
                    <a:pt x="86533" y="1784224"/>
                  </a:cubicBezTo>
                  <a:cubicBezTo>
                    <a:pt x="-9811" y="1740874"/>
                    <a:pt x="-17549" y="1701860"/>
                    <a:pt x="23551" y="1601877"/>
                  </a:cubicBezTo>
                  <a:cubicBezTo>
                    <a:pt x="64650" y="1501893"/>
                    <a:pt x="158573" y="1335504"/>
                    <a:pt x="216367" y="1250721"/>
                  </a:cubicBezTo>
                  <a:cubicBezTo>
                    <a:pt x="274161" y="1165938"/>
                    <a:pt x="288134" y="1116003"/>
                    <a:pt x="405358" y="1185678"/>
                  </a:cubicBezTo>
                  <a:cubicBezTo>
                    <a:pt x="502086" y="1244327"/>
                    <a:pt x="634397" y="1319788"/>
                    <a:pt x="695542" y="1361624"/>
                  </a:cubicBezTo>
                  <a:cubicBezTo>
                    <a:pt x="756688" y="1403460"/>
                    <a:pt x="904875" y="1434933"/>
                    <a:pt x="1004250" y="1517223"/>
                  </a:cubicBezTo>
                  <a:lnTo>
                    <a:pt x="1007786" y="1523007"/>
                  </a:lnTo>
                  <a:close/>
                  <a:moveTo>
                    <a:pt x="3365914" y="1825613"/>
                  </a:moveTo>
                  <a:lnTo>
                    <a:pt x="3169259" y="1987869"/>
                  </a:lnTo>
                  <a:cubicBezTo>
                    <a:pt x="2943938" y="2140092"/>
                    <a:pt x="2672309" y="2228977"/>
                    <a:pt x="2379917" y="2228977"/>
                  </a:cubicBezTo>
                  <a:cubicBezTo>
                    <a:pt x="2087528" y="2228977"/>
                    <a:pt x="1815899" y="2140092"/>
                    <a:pt x="1590575" y="1987869"/>
                  </a:cubicBezTo>
                  <a:lnTo>
                    <a:pt x="1442712" y="1865870"/>
                  </a:lnTo>
                  <a:lnTo>
                    <a:pt x="1501825" y="1853953"/>
                  </a:lnTo>
                  <a:cubicBezTo>
                    <a:pt x="2150535" y="1723523"/>
                    <a:pt x="2249416" y="1711868"/>
                    <a:pt x="2811311" y="1734768"/>
                  </a:cubicBezTo>
                  <a:cubicBezTo>
                    <a:pt x="2305222" y="1625454"/>
                    <a:pt x="2049965" y="1636538"/>
                    <a:pt x="1580247" y="1720614"/>
                  </a:cubicBezTo>
                  <a:lnTo>
                    <a:pt x="1503866" y="1734901"/>
                  </a:lnTo>
                  <a:lnTo>
                    <a:pt x="1590575" y="1663360"/>
                  </a:lnTo>
                  <a:cubicBezTo>
                    <a:pt x="1815899" y="1511134"/>
                    <a:pt x="2087528" y="1422249"/>
                    <a:pt x="2379917" y="1422249"/>
                  </a:cubicBezTo>
                  <a:cubicBezTo>
                    <a:pt x="2672309" y="1422249"/>
                    <a:pt x="2943938" y="1511134"/>
                    <a:pt x="3169259" y="1663360"/>
                  </a:cubicBezTo>
                  <a:close/>
                  <a:moveTo>
                    <a:pt x="1513099" y="0"/>
                  </a:moveTo>
                  <a:lnTo>
                    <a:pt x="1642719" y="140773"/>
                  </a:lnTo>
                  <a:cubicBezTo>
                    <a:pt x="1765994" y="303441"/>
                    <a:pt x="1843684" y="503395"/>
                    <a:pt x="1855603" y="722532"/>
                  </a:cubicBezTo>
                  <a:cubicBezTo>
                    <a:pt x="1867523" y="941671"/>
                    <a:pt x="1811979" y="1148872"/>
                    <a:pt x="1707075" y="1323948"/>
                  </a:cubicBezTo>
                  <a:lnTo>
                    <a:pt x="1593488" y="1477950"/>
                  </a:lnTo>
                  <a:lnTo>
                    <a:pt x="1463865" y="1337177"/>
                  </a:lnTo>
                  <a:cubicBezTo>
                    <a:pt x="1340593" y="1174512"/>
                    <a:pt x="1262903" y="974558"/>
                    <a:pt x="1250984" y="755418"/>
                  </a:cubicBezTo>
                  <a:cubicBezTo>
                    <a:pt x="1239064" y="536282"/>
                    <a:pt x="1294608" y="329080"/>
                    <a:pt x="1399510" y="154002"/>
                  </a:cubicBezTo>
                  <a:close/>
                  <a:moveTo>
                    <a:pt x="2838584" y="295347"/>
                  </a:moveTo>
                  <a:lnTo>
                    <a:pt x="2830164" y="467957"/>
                  </a:lnTo>
                  <a:cubicBezTo>
                    <a:pt x="2803636" y="650361"/>
                    <a:pt x="2724228" y="827067"/>
                    <a:pt x="2590797" y="973617"/>
                  </a:cubicBezTo>
                  <a:cubicBezTo>
                    <a:pt x="2457364" y="1120167"/>
                    <a:pt x="2288855" y="1215749"/>
                    <a:pt x="2109733" y="1259214"/>
                  </a:cubicBezTo>
                  <a:lnTo>
                    <a:pt x="1938666" y="1283736"/>
                  </a:lnTo>
                  <a:lnTo>
                    <a:pt x="1947084" y="1111124"/>
                  </a:lnTo>
                  <a:cubicBezTo>
                    <a:pt x="1973613" y="928724"/>
                    <a:pt x="2053020" y="752017"/>
                    <a:pt x="2186453" y="605466"/>
                  </a:cubicBezTo>
                  <a:cubicBezTo>
                    <a:pt x="2319885" y="458917"/>
                    <a:pt x="2488393" y="363335"/>
                    <a:pt x="2667516" y="3198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12-Point Star 109"/>
            <p:cNvSpPr/>
            <p:nvPr/>
          </p:nvSpPr>
          <p:spPr>
            <a:xfrm>
              <a:off x="6738738" y="1271187"/>
              <a:ext cx="661920" cy="661920"/>
            </a:xfrm>
            <a:custGeom>
              <a:avLst/>
              <a:gdLst/>
              <a:ahLst/>
              <a:cxnLst/>
              <a:rect l="l" t="t" r="r" b="b"/>
              <a:pathLst>
                <a:path w="862246" h="862246">
                  <a:moveTo>
                    <a:pt x="564243" y="293535"/>
                  </a:moveTo>
                  <a:cubicBezTo>
                    <a:pt x="574886" y="293535"/>
                    <a:pt x="585529" y="297596"/>
                    <a:pt x="593650" y="305716"/>
                  </a:cubicBezTo>
                  <a:cubicBezTo>
                    <a:pt x="609891" y="321958"/>
                    <a:pt x="609891" y="348290"/>
                    <a:pt x="593650" y="364532"/>
                  </a:cubicBezTo>
                  <a:lnTo>
                    <a:pt x="400540" y="557641"/>
                  </a:lnTo>
                  <a:lnTo>
                    <a:pt x="396068" y="564376"/>
                  </a:lnTo>
                  <a:lnTo>
                    <a:pt x="396068" y="564375"/>
                  </a:lnTo>
                  <a:cubicBezTo>
                    <a:pt x="383887" y="576556"/>
                    <a:pt x="366029" y="579602"/>
                    <a:pt x="351010" y="573511"/>
                  </a:cubicBezTo>
                  <a:lnTo>
                    <a:pt x="349910" y="572781"/>
                  </a:lnTo>
                  <a:lnTo>
                    <a:pt x="349549" y="572710"/>
                  </a:lnTo>
                  <a:cubicBezTo>
                    <a:pt x="344543" y="570680"/>
                    <a:pt x="339851" y="567635"/>
                    <a:pt x="335791" y="563575"/>
                  </a:cubicBezTo>
                  <a:lnTo>
                    <a:pt x="335792" y="563574"/>
                  </a:lnTo>
                  <a:lnTo>
                    <a:pt x="334488" y="561610"/>
                  </a:lnTo>
                  <a:lnTo>
                    <a:pt x="244829" y="471951"/>
                  </a:lnTo>
                  <a:cubicBezTo>
                    <a:pt x="228587" y="455710"/>
                    <a:pt x="228587" y="429377"/>
                    <a:pt x="244829" y="413136"/>
                  </a:cubicBezTo>
                  <a:cubicBezTo>
                    <a:pt x="261070" y="396895"/>
                    <a:pt x="287403" y="396895"/>
                    <a:pt x="303644" y="413136"/>
                  </a:cubicBezTo>
                  <a:lnTo>
                    <a:pt x="365529" y="475022"/>
                  </a:lnTo>
                  <a:lnTo>
                    <a:pt x="534835" y="305716"/>
                  </a:lnTo>
                  <a:cubicBezTo>
                    <a:pt x="542956" y="297596"/>
                    <a:pt x="553599" y="293535"/>
                    <a:pt x="564243" y="293535"/>
                  </a:cubicBezTo>
                  <a:close/>
                  <a:moveTo>
                    <a:pt x="431123" y="186736"/>
                  </a:moveTo>
                  <a:cubicBezTo>
                    <a:pt x="296152" y="186736"/>
                    <a:pt x="186736" y="296152"/>
                    <a:pt x="186736" y="431123"/>
                  </a:cubicBezTo>
                  <a:cubicBezTo>
                    <a:pt x="186736" y="566095"/>
                    <a:pt x="296152" y="675511"/>
                    <a:pt x="431123" y="675511"/>
                  </a:cubicBezTo>
                  <a:cubicBezTo>
                    <a:pt x="566095" y="675511"/>
                    <a:pt x="675511" y="566095"/>
                    <a:pt x="675511" y="431123"/>
                  </a:cubicBezTo>
                  <a:cubicBezTo>
                    <a:pt x="675511" y="296152"/>
                    <a:pt x="566095" y="186736"/>
                    <a:pt x="431123" y="186736"/>
                  </a:cubicBezTo>
                  <a:close/>
                  <a:moveTo>
                    <a:pt x="431123" y="0"/>
                  </a:moveTo>
                  <a:lnTo>
                    <a:pt x="514810" y="118798"/>
                  </a:lnTo>
                  <a:lnTo>
                    <a:pt x="646685" y="57760"/>
                  </a:lnTo>
                  <a:lnTo>
                    <a:pt x="659761" y="202485"/>
                  </a:lnTo>
                  <a:lnTo>
                    <a:pt x="804486" y="215561"/>
                  </a:lnTo>
                  <a:lnTo>
                    <a:pt x="743448" y="347436"/>
                  </a:lnTo>
                  <a:lnTo>
                    <a:pt x="862246" y="431123"/>
                  </a:lnTo>
                  <a:lnTo>
                    <a:pt x="743448" y="514810"/>
                  </a:lnTo>
                  <a:lnTo>
                    <a:pt x="804486" y="646685"/>
                  </a:lnTo>
                  <a:lnTo>
                    <a:pt x="659761" y="659761"/>
                  </a:lnTo>
                  <a:lnTo>
                    <a:pt x="646685" y="804487"/>
                  </a:lnTo>
                  <a:lnTo>
                    <a:pt x="514810" y="743448"/>
                  </a:lnTo>
                  <a:lnTo>
                    <a:pt x="431123" y="862246"/>
                  </a:lnTo>
                  <a:lnTo>
                    <a:pt x="347436" y="743448"/>
                  </a:lnTo>
                  <a:lnTo>
                    <a:pt x="215561" y="804487"/>
                  </a:lnTo>
                  <a:lnTo>
                    <a:pt x="202485" y="659761"/>
                  </a:lnTo>
                  <a:lnTo>
                    <a:pt x="57760" y="646685"/>
                  </a:lnTo>
                  <a:lnTo>
                    <a:pt x="118798" y="514810"/>
                  </a:lnTo>
                  <a:lnTo>
                    <a:pt x="0" y="431123"/>
                  </a:lnTo>
                  <a:lnTo>
                    <a:pt x="118798" y="347436"/>
                  </a:lnTo>
                  <a:lnTo>
                    <a:pt x="57760" y="215561"/>
                  </a:lnTo>
                  <a:lnTo>
                    <a:pt x="202485" y="202485"/>
                  </a:lnTo>
                  <a:lnTo>
                    <a:pt x="215561" y="57760"/>
                  </a:lnTo>
                  <a:lnTo>
                    <a:pt x="347436" y="118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58131" y="3392246"/>
              <a:ext cx="1383492" cy="569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Carrier Grade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Package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44433" y="3392246"/>
              <a:ext cx="962635" cy="569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Lifecycle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Support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49627" y="1922369"/>
              <a:ext cx="1053287" cy="569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Validated </a:t>
              </a:r>
              <a:r>
                <a:rPr lang="en-US" sz="1200" smtClean="0">
                  <a:solidFill>
                    <a:schemeClr val="bg1"/>
                  </a:solidFill>
                </a:rPr>
                <a:t/>
              </a:r>
              <a:br>
                <a:rPr lang="en-US" sz="1200" smtClean="0">
                  <a:solidFill>
                    <a:schemeClr val="bg1"/>
                  </a:solidFill>
                </a:rPr>
              </a:br>
              <a:r>
                <a:rPr lang="en-US" sz="1200" smtClean="0">
                  <a:solidFill>
                    <a:schemeClr val="bg1"/>
                  </a:solidFill>
                </a:rPr>
                <a:t>Design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5279721" y="3999432"/>
            <a:ext cx="3387294" cy="683663"/>
          </a:xfrm>
          <a:prstGeom prst="roundRect">
            <a:avLst>
              <a:gd name="adj" fmla="val 1208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6" name="Rounded Rectangle 45"/>
          <p:cNvSpPr/>
          <p:nvPr/>
        </p:nvSpPr>
        <p:spPr>
          <a:xfrm>
            <a:off x="5336136" y="4051178"/>
            <a:ext cx="3274464" cy="580172"/>
          </a:xfrm>
          <a:prstGeom prst="roundRect">
            <a:avLst>
              <a:gd name="adj" fmla="val 763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5775960" y="4001395"/>
            <a:ext cx="2491217" cy="568878"/>
            <a:chOff x="2732136" y="3080732"/>
            <a:chExt cx="2491217" cy="56887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1570" y="3280465"/>
              <a:ext cx="440690" cy="2906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3709" y="3356953"/>
              <a:ext cx="809644" cy="12988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2136" y="3256504"/>
              <a:ext cx="393108" cy="393106"/>
            </a:xfrm>
            <a:prstGeom prst="rect">
              <a:avLst/>
            </a:prstGeom>
          </p:spPr>
        </p:pic>
        <p:pic>
          <p:nvPicPr>
            <p:cNvPr id="51" name="Picture 4" descr="http://linuxcon2012-addvin.rhcloud.com/pics/redha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13" y="3080732"/>
              <a:ext cx="317662" cy="36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/>
          <p:cNvGrpSpPr/>
          <p:nvPr/>
        </p:nvGrpSpPr>
        <p:grpSpPr>
          <a:xfrm>
            <a:off x="533402" y="3009900"/>
            <a:ext cx="4324348" cy="647700"/>
            <a:chOff x="533402" y="3009900"/>
            <a:chExt cx="4324348" cy="647700"/>
          </a:xfrm>
        </p:grpSpPr>
        <p:sp>
          <p:nvSpPr>
            <p:cNvPr id="52" name="Rectangle 51"/>
            <p:cNvSpPr/>
            <p:nvPr/>
          </p:nvSpPr>
          <p:spPr>
            <a:xfrm>
              <a:off x="533402" y="3009900"/>
              <a:ext cx="4324348" cy="647700"/>
            </a:xfrm>
            <a:prstGeom prst="rect">
              <a:avLst/>
            </a:prstGeom>
            <a:gradFill>
              <a:gsLst>
                <a:gs pos="0">
                  <a:srgbClr val="272848"/>
                </a:gs>
                <a:gs pos="99000">
                  <a:srgbClr val="6466AB"/>
                </a:gs>
              </a:gsLst>
              <a:lin ang="14280000" scaled="0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endParaRPr lang="en-US" sz="12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0075" y="3076575"/>
              <a:ext cx="4191000" cy="514350"/>
            </a:xfrm>
            <a:prstGeom prst="rect">
              <a:avLst/>
            </a:prstGeom>
            <a:solidFill>
              <a:schemeClr val="bg1">
                <a:alpha val="18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US" sz="1500" kern="0" dirty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76274" y="3114675"/>
              <a:ext cx="4105275" cy="4381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Open and </a:t>
              </a:r>
              <a:r>
                <a:rPr lang="en-GB" dirty="0" smtClean="0">
                  <a:solidFill>
                    <a:schemeClr val="bg1"/>
                  </a:solidFill>
                </a:rPr>
                <a:t>Workload </a:t>
              </a:r>
              <a:r>
                <a:rPr lang="en-GB" dirty="0">
                  <a:solidFill>
                    <a:schemeClr val="bg1"/>
                  </a:solidFill>
                </a:rPr>
                <a:t>Agnostic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33402" y="2262188"/>
            <a:ext cx="4324348" cy="647700"/>
            <a:chOff x="533402" y="2262188"/>
            <a:chExt cx="4324348" cy="647700"/>
          </a:xfrm>
        </p:grpSpPr>
        <p:sp>
          <p:nvSpPr>
            <p:cNvPr id="53" name="Rectangle 52"/>
            <p:cNvSpPr/>
            <p:nvPr/>
          </p:nvSpPr>
          <p:spPr>
            <a:xfrm>
              <a:off x="533402" y="2262188"/>
              <a:ext cx="4324348" cy="647700"/>
            </a:xfrm>
            <a:prstGeom prst="rect">
              <a:avLst/>
            </a:prstGeom>
            <a:gradFill rotWithShape="1">
              <a:gsLst>
                <a:gs pos="0">
                  <a:srgbClr val="236068"/>
                </a:gs>
                <a:gs pos="80000">
                  <a:srgbClr val="3CBBB9"/>
                </a:gs>
                <a:gs pos="100000">
                  <a:srgbClr val="45D9D9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US" sz="1500" kern="0" dirty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0075" y="2328863"/>
              <a:ext cx="4191000" cy="514350"/>
            </a:xfrm>
            <a:prstGeom prst="rect">
              <a:avLst/>
            </a:prstGeom>
            <a:solidFill>
              <a:schemeClr val="bg1">
                <a:alpha val="18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US" sz="1500" kern="0" dirty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6274" y="2366963"/>
              <a:ext cx="4105275" cy="4381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Simplified and </a:t>
              </a:r>
              <a:r>
                <a:rPr lang="en-GB" dirty="0" smtClean="0">
                  <a:solidFill>
                    <a:schemeClr val="bg1"/>
                  </a:solidFill>
                </a:rPr>
                <a:t>Automated Operations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33402" y="1514475"/>
            <a:ext cx="4324348" cy="647700"/>
            <a:chOff x="533402" y="1514475"/>
            <a:chExt cx="4324348" cy="647700"/>
          </a:xfrm>
        </p:grpSpPr>
        <p:sp>
          <p:nvSpPr>
            <p:cNvPr id="54" name="Rectangle 53"/>
            <p:cNvSpPr/>
            <p:nvPr/>
          </p:nvSpPr>
          <p:spPr>
            <a:xfrm>
              <a:off x="533402" y="1514475"/>
              <a:ext cx="4324348" cy="647700"/>
            </a:xfrm>
            <a:prstGeom prst="rect">
              <a:avLst/>
            </a:prstGeom>
            <a:gradFill>
              <a:gsLst>
                <a:gs pos="0">
                  <a:srgbClr val="0F688A"/>
                </a:gs>
                <a:gs pos="50000">
                  <a:srgbClr val="2595C3"/>
                </a:gs>
                <a:gs pos="100000">
                  <a:srgbClr val="31C0F7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62" fontAlgn="auto">
                <a:lnSpc>
                  <a:spcPct val="90000"/>
                </a:lnSpc>
                <a:spcAft>
                  <a:spcPts val="0"/>
                </a:spcAft>
              </a:pPr>
              <a:endParaRPr lang="en-US" sz="14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0075" y="1581150"/>
              <a:ext cx="4191000" cy="514350"/>
            </a:xfrm>
            <a:prstGeom prst="rect">
              <a:avLst/>
            </a:prstGeom>
            <a:solidFill>
              <a:schemeClr val="bg1">
                <a:alpha val="18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US" sz="1500" kern="0" dirty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6274" y="1619250"/>
              <a:ext cx="4105275" cy="4381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Designed for </a:t>
              </a:r>
              <a:r>
                <a:rPr lang="en-GB" dirty="0" smtClean="0">
                  <a:solidFill>
                    <a:schemeClr val="bg1"/>
                  </a:solidFill>
                </a:rPr>
                <a:t>High Service </a:t>
              </a:r>
              <a:r>
                <a:rPr lang="en-GB" dirty="0">
                  <a:solidFill>
                    <a:schemeClr val="bg1"/>
                  </a:solidFill>
                </a:rPr>
                <a:t>Availability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0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45488" cy="731837"/>
          </a:xfrm>
        </p:spPr>
        <p:txBody>
          <a:bodyPr anchor="t"/>
          <a:lstStyle/>
          <a:p>
            <a:r>
              <a:rPr lang="en-US" sz="2800" dirty="0" smtClean="0"/>
              <a:t>Benefits of Cisco NFV Infrastructure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39782" y="1143001"/>
            <a:ext cx="6272784" cy="1779104"/>
            <a:chOff x="2139696" y="1144988"/>
            <a:chExt cx="6272784" cy="1779104"/>
          </a:xfrm>
        </p:grpSpPr>
        <p:sp>
          <p:nvSpPr>
            <p:cNvPr id="10" name="Rectangle 9"/>
            <p:cNvSpPr/>
            <p:nvPr/>
          </p:nvSpPr>
          <p:spPr>
            <a:xfrm>
              <a:off x="2139696" y="1144988"/>
              <a:ext cx="6272784" cy="1779104"/>
            </a:xfrm>
            <a:prstGeom prst="rect">
              <a:avLst/>
            </a:prstGeom>
            <a:gradFill rotWithShape="1">
              <a:gsLst>
                <a:gs pos="0">
                  <a:srgbClr val="0F688A"/>
                </a:gs>
                <a:gs pos="50000">
                  <a:srgbClr val="2595C3"/>
                </a:gs>
                <a:gs pos="100000">
                  <a:srgbClr val="31C0F7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09" fontAlgn="auto">
                <a:spcBef>
                  <a:spcPts val="0"/>
                </a:spcBef>
                <a:spcAft>
                  <a:spcPts val="0"/>
                </a:spcAft>
              </a:pPr>
              <a:endParaRPr lang="en-US" sz="1200" kern="0" dirty="0">
                <a:solidFill>
                  <a:srgbClr val="FFFFFF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53174" y="1824438"/>
              <a:ext cx="1932051" cy="732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GB" sz="1600" smtClean="0">
                  <a:solidFill>
                    <a:schemeClr val="bg1"/>
                  </a:solidFill>
                </a:rPr>
                <a:t>TCO </a:t>
              </a:r>
              <a:r>
                <a:rPr lang="en-GB" sz="1600">
                  <a:solidFill>
                    <a:schemeClr val="bg1"/>
                  </a:solidFill>
                </a:rPr>
                <a:t>Savings </a:t>
              </a:r>
              <a:r>
                <a:rPr lang="en-GB" sz="1600" smtClean="0">
                  <a:solidFill>
                    <a:schemeClr val="bg1"/>
                  </a:solidFill>
                </a:rPr>
                <a:t>over </a:t>
              </a:r>
              <a:r>
                <a:rPr lang="en-GB" sz="1600" dirty="0">
                  <a:solidFill>
                    <a:schemeClr val="bg1"/>
                  </a:solidFill>
                </a:rPr>
                <a:t>Do It Yourself NFVI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19700" y="1691469"/>
              <a:ext cx="129387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GB" sz="4000" dirty="0" smtClean="0">
                  <a:solidFill>
                    <a:schemeClr val="bg1"/>
                  </a:solidFill>
                </a:rPr>
                <a:t>40%</a:t>
              </a:r>
              <a:endParaRPr lang="en-GB" sz="40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24449" y="1485729"/>
              <a:ext cx="3076575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Cisco NFV </a:t>
              </a:r>
              <a:r>
                <a:rPr lang="en-GB" sz="1600" dirty="0" smtClean="0">
                  <a:solidFill>
                    <a:schemeClr val="bg1"/>
                  </a:solidFill>
                </a:rPr>
                <a:t>Infrastructure up to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27060" y="3038774"/>
            <a:ext cx="6276362" cy="1533226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62458" y="3263604"/>
            <a:ext cx="5766060" cy="85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rtlCol="0" anchor="ctr" anchorCtr="0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/>
            <a:r>
              <a:rPr lang="en-GB" dirty="0">
                <a:solidFill>
                  <a:srgbClr val="2595C3"/>
                </a:solidFill>
                <a:latin typeface="Arial" charset="0"/>
                <a:ea typeface="ＭＳ Ｐゴシック" charset="0"/>
                <a:cs typeface="ＭＳ Ｐゴシック" charset="0"/>
              </a:rPr>
              <a:t>Main differentiators</a:t>
            </a:r>
          </a:p>
          <a:p>
            <a:pPr marL="173038" indent="-173038" algn="l">
              <a:buFont typeface="Arial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Service </a:t>
            </a:r>
            <a:r>
              <a:rPr lang="en-GB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Velocity: time to deploy reduced to 3-4 weeks</a:t>
            </a:r>
          </a:p>
          <a:p>
            <a:pPr marL="173038" indent="-173038" algn="l">
              <a:buFont typeface="Arial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Automated OpenStack Installation and Upgrades</a:t>
            </a:r>
          </a:p>
          <a:p>
            <a:pPr marL="173038" indent="-173038" algn="l">
              <a:buFont typeface="Arial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Lower Risk of Service Outages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596025" y="1282149"/>
            <a:ext cx="2723322" cy="1490869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1739515" y="1296077"/>
            <a:ext cx="2446585" cy="1467478"/>
            <a:chOff x="906984" y="1233676"/>
            <a:chExt cx="2502966" cy="1501296"/>
          </a:xfrm>
        </p:grpSpPr>
        <p:pic>
          <p:nvPicPr>
            <p:cNvPr id="30" name="Picture 2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" t="1888" r="2165" b="1888"/>
            <a:stretch/>
          </p:blipFill>
          <p:spPr bwMode="auto">
            <a:xfrm>
              <a:off x="906984" y="1233676"/>
              <a:ext cx="2502966" cy="1501296"/>
            </a:xfrm>
            <a:prstGeom prst="rect">
              <a:avLst/>
            </a:prstGeom>
            <a:solidFill>
              <a:srgbClr val="EB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2408189" y="2571615"/>
              <a:ext cx="763818" cy="1538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 smtClean="0">
                  <a:solidFill>
                    <a:srgbClr val="4D4D4D"/>
                  </a:solidFill>
                </a:rPr>
                <a:t>DIY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44481" y="2564756"/>
              <a:ext cx="689374" cy="1678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58738"/>
              <a:r>
                <a:rPr lang="en-US" sz="700" dirty="0" smtClean="0">
                  <a:solidFill>
                    <a:srgbClr val="4D4D4D"/>
                  </a:solidFill>
                </a:rPr>
                <a:t>Cisco NFVI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142133" y="4304105"/>
            <a:ext cx="2553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smtClean="0"/>
              <a:t>Source: Cisco</a:t>
            </a:r>
            <a:r>
              <a:rPr lang="en-GB" sz="900" dirty="0"/>
              <a:t> </a:t>
            </a:r>
            <a:r>
              <a:rPr lang="en-GB" sz="900" dirty="0" smtClean="0"/>
              <a:t>based on 103 case studies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488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val 2"/>
          <p:cNvSpPr/>
          <p:nvPr/>
        </p:nvSpPr>
        <p:spPr>
          <a:xfrm rot="3720000" flipH="1" flipV="1">
            <a:off x="1947761" y="2617680"/>
            <a:ext cx="2056942" cy="2027560"/>
          </a:xfrm>
          <a:custGeom>
            <a:avLst/>
            <a:gdLst/>
            <a:ahLst/>
            <a:cxnLst/>
            <a:rect l="l" t="t" r="r" b="b"/>
            <a:pathLst>
              <a:path w="1946549" h="1918744">
                <a:moveTo>
                  <a:pt x="1946549" y="932457"/>
                </a:moveTo>
                <a:lnTo>
                  <a:pt x="1600683" y="724640"/>
                </a:lnTo>
                <a:lnTo>
                  <a:pt x="237833" y="0"/>
                </a:lnTo>
                <a:cubicBezTo>
                  <a:pt x="85564" y="265916"/>
                  <a:pt x="0" y="574236"/>
                  <a:pt x="0" y="902540"/>
                </a:cubicBezTo>
                <a:cubicBezTo>
                  <a:pt x="0" y="1278110"/>
                  <a:pt x="111974" y="1627527"/>
                  <a:pt x="305092" y="1918744"/>
                </a:cubicBezTo>
                <a:close/>
              </a:path>
            </a:pathLst>
          </a:custGeom>
          <a:solidFill>
            <a:srgbClr val="EAE9EB"/>
          </a:solidFill>
          <a:ln w="317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647498" cy="7318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Scaling with Business Needs</a:t>
            </a:r>
            <a:endParaRPr lang="en-US" sz="2800" dirty="0"/>
          </a:p>
        </p:txBody>
      </p:sp>
      <p:sp>
        <p:nvSpPr>
          <p:cNvPr id="163" name="Oval 2"/>
          <p:cNvSpPr/>
          <p:nvPr/>
        </p:nvSpPr>
        <p:spPr>
          <a:xfrm rot="17880000" flipH="1">
            <a:off x="1968855" y="796889"/>
            <a:ext cx="2056942" cy="2047873"/>
          </a:xfrm>
          <a:custGeom>
            <a:avLst/>
            <a:gdLst>
              <a:gd name="connsiteX0" fmla="*/ 215629 w 1946549"/>
              <a:gd name="connsiteY0" fmla="*/ 57385 h 1937967"/>
              <a:gd name="connsiteX1" fmla="*/ 249017 w 1946549"/>
              <a:gd name="connsiteY1" fmla="*/ 0 h 1937967"/>
              <a:gd name="connsiteX2" fmla="*/ 1236710 w 1946549"/>
              <a:gd name="connsiteY2" fmla="*/ 525166 h 1937967"/>
              <a:gd name="connsiteX3" fmla="*/ 1544349 w 1946549"/>
              <a:gd name="connsiteY3" fmla="*/ 711788 h 1937967"/>
              <a:gd name="connsiteX4" fmla="*/ 1946549 w 1946549"/>
              <a:gd name="connsiteY4" fmla="*/ 951680 h 1937967"/>
              <a:gd name="connsiteX5" fmla="*/ 305092 w 1946549"/>
              <a:gd name="connsiteY5" fmla="*/ 1937967 h 1937967"/>
              <a:gd name="connsiteX6" fmla="*/ 0 w 1946549"/>
              <a:gd name="connsiteY6" fmla="*/ 921763 h 1937967"/>
              <a:gd name="connsiteX7" fmla="*/ 215629 w 1946549"/>
              <a:gd name="connsiteY7" fmla="*/ 57385 h 1937967"/>
              <a:gd name="connsiteX0" fmla="*/ 215629 w 1946549"/>
              <a:gd name="connsiteY0" fmla="*/ 57385 h 1937967"/>
              <a:gd name="connsiteX1" fmla="*/ 249017 w 1946549"/>
              <a:gd name="connsiteY1" fmla="*/ 0 h 1937967"/>
              <a:gd name="connsiteX2" fmla="*/ 1236710 w 1946549"/>
              <a:gd name="connsiteY2" fmla="*/ 525166 h 1937967"/>
              <a:gd name="connsiteX3" fmla="*/ 1561927 w 1946549"/>
              <a:gd name="connsiteY3" fmla="*/ 694023 h 1937967"/>
              <a:gd name="connsiteX4" fmla="*/ 1946549 w 1946549"/>
              <a:gd name="connsiteY4" fmla="*/ 951680 h 1937967"/>
              <a:gd name="connsiteX5" fmla="*/ 305092 w 1946549"/>
              <a:gd name="connsiteY5" fmla="*/ 1937967 h 1937967"/>
              <a:gd name="connsiteX6" fmla="*/ 0 w 1946549"/>
              <a:gd name="connsiteY6" fmla="*/ 921763 h 1937967"/>
              <a:gd name="connsiteX7" fmla="*/ 215629 w 1946549"/>
              <a:gd name="connsiteY7" fmla="*/ 57385 h 193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6549" h="1937967">
                <a:moveTo>
                  <a:pt x="215629" y="57385"/>
                </a:moveTo>
                <a:cubicBezTo>
                  <a:pt x="226103" y="37860"/>
                  <a:pt x="236925" y="18548"/>
                  <a:pt x="249017" y="0"/>
                </a:cubicBezTo>
                <a:lnTo>
                  <a:pt x="1236710" y="525166"/>
                </a:lnTo>
                <a:lnTo>
                  <a:pt x="1561927" y="694023"/>
                </a:lnTo>
                <a:lnTo>
                  <a:pt x="1946549" y="951680"/>
                </a:lnTo>
                <a:lnTo>
                  <a:pt x="305092" y="1937967"/>
                </a:lnTo>
                <a:cubicBezTo>
                  <a:pt x="111974" y="1646750"/>
                  <a:pt x="0" y="1297333"/>
                  <a:pt x="0" y="921763"/>
                </a:cubicBezTo>
                <a:cubicBezTo>
                  <a:pt x="0" y="609217"/>
                  <a:pt x="77547" y="314784"/>
                  <a:pt x="215629" y="57385"/>
                </a:cubicBezTo>
                <a:close/>
              </a:path>
            </a:pathLst>
          </a:custGeom>
          <a:solidFill>
            <a:srgbClr val="EAE9EB"/>
          </a:solidFill>
          <a:ln w="317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166" name="Oval 2"/>
          <p:cNvSpPr/>
          <p:nvPr/>
        </p:nvSpPr>
        <p:spPr>
          <a:xfrm rot="3720000">
            <a:off x="874568" y="797126"/>
            <a:ext cx="2056942" cy="2047873"/>
          </a:xfrm>
          <a:custGeom>
            <a:avLst/>
            <a:gdLst>
              <a:gd name="connsiteX0" fmla="*/ 215629 w 1946549"/>
              <a:gd name="connsiteY0" fmla="*/ 57385 h 1937967"/>
              <a:gd name="connsiteX1" fmla="*/ 249017 w 1946549"/>
              <a:gd name="connsiteY1" fmla="*/ 0 h 1937967"/>
              <a:gd name="connsiteX2" fmla="*/ 1236710 w 1946549"/>
              <a:gd name="connsiteY2" fmla="*/ 525166 h 1937967"/>
              <a:gd name="connsiteX3" fmla="*/ 1635533 w 1946549"/>
              <a:gd name="connsiteY3" fmla="*/ 764160 h 1937967"/>
              <a:gd name="connsiteX4" fmla="*/ 1946549 w 1946549"/>
              <a:gd name="connsiteY4" fmla="*/ 951680 h 1937967"/>
              <a:gd name="connsiteX5" fmla="*/ 305092 w 1946549"/>
              <a:gd name="connsiteY5" fmla="*/ 1937967 h 1937967"/>
              <a:gd name="connsiteX6" fmla="*/ 0 w 1946549"/>
              <a:gd name="connsiteY6" fmla="*/ 921763 h 1937967"/>
              <a:gd name="connsiteX7" fmla="*/ 215629 w 1946549"/>
              <a:gd name="connsiteY7" fmla="*/ 57385 h 1937967"/>
              <a:gd name="connsiteX0" fmla="*/ 215629 w 1946549"/>
              <a:gd name="connsiteY0" fmla="*/ 57385 h 1937967"/>
              <a:gd name="connsiteX1" fmla="*/ 249017 w 1946549"/>
              <a:gd name="connsiteY1" fmla="*/ 0 h 1937967"/>
              <a:gd name="connsiteX2" fmla="*/ 1236710 w 1946549"/>
              <a:gd name="connsiteY2" fmla="*/ 525166 h 1937967"/>
              <a:gd name="connsiteX3" fmla="*/ 1652121 w 1946549"/>
              <a:gd name="connsiteY3" fmla="*/ 743160 h 1937967"/>
              <a:gd name="connsiteX4" fmla="*/ 1946549 w 1946549"/>
              <a:gd name="connsiteY4" fmla="*/ 951680 h 1937967"/>
              <a:gd name="connsiteX5" fmla="*/ 305092 w 1946549"/>
              <a:gd name="connsiteY5" fmla="*/ 1937967 h 1937967"/>
              <a:gd name="connsiteX6" fmla="*/ 0 w 1946549"/>
              <a:gd name="connsiteY6" fmla="*/ 921763 h 1937967"/>
              <a:gd name="connsiteX7" fmla="*/ 215629 w 1946549"/>
              <a:gd name="connsiteY7" fmla="*/ 57385 h 193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6549" h="1937967">
                <a:moveTo>
                  <a:pt x="215629" y="57385"/>
                </a:moveTo>
                <a:cubicBezTo>
                  <a:pt x="226103" y="37860"/>
                  <a:pt x="236925" y="18548"/>
                  <a:pt x="249017" y="0"/>
                </a:cubicBezTo>
                <a:lnTo>
                  <a:pt x="1236710" y="525166"/>
                </a:lnTo>
                <a:lnTo>
                  <a:pt x="1652121" y="743160"/>
                </a:lnTo>
                <a:lnTo>
                  <a:pt x="1946549" y="951680"/>
                </a:lnTo>
                <a:lnTo>
                  <a:pt x="305092" y="1937967"/>
                </a:lnTo>
                <a:cubicBezTo>
                  <a:pt x="111974" y="1646750"/>
                  <a:pt x="0" y="1297333"/>
                  <a:pt x="0" y="921763"/>
                </a:cubicBezTo>
                <a:cubicBezTo>
                  <a:pt x="0" y="609217"/>
                  <a:pt x="77547" y="314784"/>
                  <a:pt x="215629" y="57385"/>
                </a:cubicBezTo>
                <a:close/>
              </a:path>
            </a:pathLst>
          </a:custGeom>
          <a:solidFill>
            <a:srgbClr val="EAE9EB"/>
          </a:solidFill>
          <a:ln w="317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162" name="Oval 2"/>
          <p:cNvSpPr/>
          <p:nvPr/>
        </p:nvSpPr>
        <p:spPr>
          <a:xfrm rot="17880000" flipV="1">
            <a:off x="894381" y="2607167"/>
            <a:ext cx="2056942" cy="2027560"/>
          </a:xfrm>
          <a:custGeom>
            <a:avLst/>
            <a:gdLst/>
            <a:ahLst/>
            <a:cxnLst/>
            <a:rect l="l" t="t" r="r" b="b"/>
            <a:pathLst>
              <a:path w="1946549" h="1918744">
                <a:moveTo>
                  <a:pt x="1946549" y="932457"/>
                </a:moveTo>
                <a:lnTo>
                  <a:pt x="1600683" y="724640"/>
                </a:lnTo>
                <a:lnTo>
                  <a:pt x="237833" y="0"/>
                </a:lnTo>
                <a:cubicBezTo>
                  <a:pt x="85564" y="265916"/>
                  <a:pt x="0" y="574236"/>
                  <a:pt x="0" y="902540"/>
                </a:cubicBezTo>
                <a:cubicBezTo>
                  <a:pt x="0" y="1278110"/>
                  <a:pt x="111974" y="1627527"/>
                  <a:pt x="305092" y="1918744"/>
                </a:cubicBezTo>
                <a:close/>
              </a:path>
            </a:pathLst>
          </a:custGeom>
          <a:solidFill>
            <a:srgbClr val="EAE9EB"/>
          </a:solidFill>
          <a:ln w="317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164" name="Oval 2"/>
          <p:cNvSpPr/>
          <p:nvPr/>
        </p:nvSpPr>
        <p:spPr>
          <a:xfrm flipH="1">
            <a:off x="2472419" y="1691306"/>
            <a:ext cx="2056942" cy="2101351"/>
          </a:xfrm>
          <a:custGeom>
            <a:avLst/>
            <a:gdLst/>
            <a:ahLst/>
            <a:cxnLst/>
            <a:rect l="l" t="t" r="r" b="b"/>
            <a:pathLst>
              <a:path w="2268439" h="2317414">
                <a:moveTo>
                  <a:pt x="324511" y="0"/>
                </a:moveTo>
                <a:lnTo>
                  <a:pt x="2268439" y="1168030"/>
                </a:lnTo>
                <a:lnTo>
                  <a:pt x="355543" y="2317414"/>
                </a:lnTo>
                <a:cubicBezTo>
                  <a:pt x="130491" y="1978040"/>
                  <a:pt x="0" y="1570842"/>
                  <a:pt x="0" y="1133166"/>
                </a:cubicBezTo>
                <a:cubicBezTo>
                  <a:pt x="0" y="716903"/>
                  <a:pt x="118035" y="328209"/>
                  <a:pt x="324511" y="0"/>
                </a:cubicBezTo>
                <a:close/>
              </a:path>
            </a:pathLst>
          </a:custGeom>
          <a:solidFill>
            <a:srgbClr val="EAE9EB"/>
          </a:solidFill>
          <a:ln w="317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167" name="Oval 2"/>
          <p:cNvSpPr/>
          <p:nvPr/>
        </p:nvSpPr>
        <p:spPr>
          <a:xfrm>
            <a:off x="364426" y="1678757"/>
            <a:ext cx="2056942" cy="2101351"/>
          </a:xfrm>
          <a:custGeom>
            <a:avLst/>
            <a:gdLst/>
            <a:ahLst/>
            <a:cxnLst/>
            <a:rect l="l" t="t" r="r" b="b"/>
            <a:pathLst>
              <a:path w="2268439" h="2317414">
                <a:moveTo>
                  <a:pt x="324511" y="0"/>
                </a:moveTo>
                <a:lnTo>
                  <a:pt x="2268439" y="1168030"/>
                </a:lnTo>
                <a:lnTo>
                  <a:pt x="355543" y="2317414"/>
                </a:lnTo>
                <a:cubicBezTo>
                  <a:pt x="130491" y="1978040"/>
                  <a:pt x="0" y="1570842"/>
                  <a:pt x="0" y="1133166"/>
                </a:cubicBezTo>
                <a:cubicBezTo>
                  <a:pt x="0" y="716903"/>
                  <a:pt x="118035" y="328209"/>
                  <a:pt x="324511" y="0"/>
                </a:cubicBezTo>
                <a:close/>
              </a:path>
            </a:pathLst>
          </a:custGeom>
          <a:solidFill>
            <a:srgbClr val="EAE9EB"/>
          </a:solidFill>
          <a:ln w="317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152863" y="1623044"/>
            <a:ext cx="3359125" cy="243494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349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954482" y="2693857"/>
            <a:ext cx="1593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Extensions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697128" y="2007050"/>
            <a:ext cx="1492034" cy="149203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2" name="Freeform 45"/>
          <p:cNvSpPr>
            <a:spLocks/>
          </p:cNvSpPr>
          <p:nvPr/>
        </p:nvSpPr>
        <p:spPr bwMode="auto">
          <a:xfrm rot="3600000">
            <a:off x="2663830" y="2512873"/>
            <a:ext cx="622996" cy="578269"/>
          </a:xfrm>
          <a:custGeom>
            <a:avLst/>
            <a:gdLst>
              <a:gd name="T0" fmla="*/ 161 w 413"/>
              <a:gd name="T1" fmla="*/ 383 h 383"/>
              <a:gd name="T2" fmla="*/ 413 w 413"/>
              <a:gd name="T3" fmla="*/ 238 h 383"/>
              <a:gd name="T4" fmla="*/ 0 w 413"/>
              <a:gd name="T5" fmla="*/ 0 h 383"/>
              <a:gd name="T6" fmla="*/ 0 w 413"/>
              <a:gd name="T7" fmla="*/ 291 h 383"/>
              <a:gd name="T8" fmla="*/ 161 w 413"/>
              <a:gd name="T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383">
                <a:moveTo>
                  <a:pt x="161" y="383"/>
                </a:moveTo>
                <a:cubicBezTo>
                  <a:pt x="413" y="238"/>
                  <a:pt x="413" y="238"/>
                  <a:pt x="413" y="238"/>
                </a:cubicBezTo>
                <a:cubicBezTo>
                  <a:pt x="330" y="96"/>
                  <a:pt x="176" y="0"/>
                  <a:pt x="0" y="0"/>
                </a:cubicBezTo>
                <a:cubicBezTo>
                  <a:pt x="0" y="291"/>
                  <a:pt x="0" y="291"/>
                  <a:pt x="0" y="291"/>
                </a:cubicBezTo>
                <a:cubicBezTo>
                  <a:pt x="69" y="291"/>
                  <a:pt x="129" y="328"/>
                  <a:pt x="161" y="383"/>
                </a:cubicBezTo>
                <a:close/>
              </a:path>
            </a:pathLst>
          </a:cu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349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213" name="Freeform 41"/>
          <p:cNvSpPr>
            <a:spLocks/>
          </p:cNvSpPr>
          <p:nvPr/>
        </p:nvSpPr>
        <p:spPr bwMode="auto">
          <a:xfrm>
            <a:off x="1831042" y="2035152"/>
            <a:ext cx="622357" cy="578269"/>
          </a:xfrm>
          <a:custGeom>
            <a:avLst/>
            <a:gdLst>
              <a:gd name="T0" fmla="*/ 412 w 412"/>
              <a:gd name="T1" fmla="*/ 291 h 383"/>
              <a:gd name="T2" fmla="*/ 412 w 412"/>
              <a:gd name="T3" fmla="*/ 0 h 383"/>
              <a:gd name="T4" fmla="*/ 0 w 412"/>
              <a:gd name="T5" fmla="*/ 238 h 383"/>
              <a:gd name="T6" fmla="*/ 252 w 412"/>
              <a:gd name="T7" fmla="*/ 383 h 383"/>
              <a:gd name="T8" fmla="*/ 412 w 412"/>
              <a:gd name="T9" fmla="*/ 291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383">
                <a:moveTo>
                  <a:pt x="412" y="291"/>
                </a:moveTo>
                <a:cubicBezTo>
                  <a:pt x="412" y="0"/>
                  <a:pt x="412" y="0"/>
                  <a:pt x="412" y="0"/>
                </a:cubicBezTo>
                <a:cubicBezTo>
                  <a:pt x="236" y="0"/>
                  <a:pt x="82" y="96"/>
                  <a:pt x="0" y="238"/>
                </a:cubicBezTo>
                <a:cubicBezTo>
                  <a:pt x="252" y="383"/>
                  <a:pt x="252" y="383"/>
                  <a:pt x="252" y="383"/>
                </a:cubicBezTo>
                <a:cubicBezTo>
                  <a:pt x="284" y="328"/>
                  <a:pt x="344" y="291"/>
                  <a:pt x="412" y="291"/>
                </a:cubicBezTo>
                <a:close/>
              </a:path>
            </a:pathLst>
          </a:cu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349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214" name="Freeform 45"/>
          <p:cNvSpPr>
            <a:spLocks/>
          </p:cNvSpPr>
          <p:nvPr/>
        </p:nvSpPr>
        <p:spPr bwMode="auto">
          <a:xfrm rot="18000000" flipH="1">
            <a:off x="1615150" y="2519452"/>
            <a:ext cx="622996" cy="578269"/>
          </a:xfrm>
          <a:custGeom>
            <a:avLst/>
            <a:gdLst>
              <a:gd name="T0" fmla="*/ 161 w 413"/>
              <a:gd name="T1" fmla="*/ 383 h 383"/>
              <a:gd name="T2" fmla="*/ 413 w 413"/>
              <a:gd name="T3" fmla="*/ 238 h 383"/>
              <a:gd name="T4" fmla="*/ 0 w 413"/>
              <a:gd name="T5" fmla="*/ 0 h 383"/>
              <a:gd name="T6" fmla="*/ 0 w 413"/>
              <a:gd name="T7" fmla="*/ 291 h 383"/>
              <a:gd name="T8" fmla="*/ 161 w 413"/>
              <a:gd name="T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383">
                <a:moveTo>
                  <a:pt x="161" y="383"/>
                </a:moveTo>
                <a:cubicBezTo>
                  <a:pt x="413" y="238"/>
                  <a:pt x="413" y="238"/>
                  <a:pt x="413" y="238"/>
                </a:cubicBezTo>
                <a:cubicBezTo>
                  <a:pt x="330" y="96"/>
                  <a:pt x="176" y="0"/>
                  <a:pt x="0" y="0"/>
                </a:cubicBezTo>
                <a:cubicBezTo>
                  <a:pt x="0" y="291"/>
                  <a:pt x="0" y="291"/>
                  <a:pt x="0" y="291"/>
                </a:cubicBezTo>
                <a:cubicBezTo>
                  <a:pt x="69" y="291"/>
                  <a:pt x="129" y="328"/>
                  <a:pt x="161" y="383"/>
                </a:cubicBezTo>
                <a:close/>
              </a:path>
            </a:pathLst>
          </a:cu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349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215" name="Freeform 42"/>
          <p:cNvSpPr>
            <a:spLocks/>
          </p:cNvSpPr>
          <p:nvPr/>
        </p:nvSpPr>
        <p:spPr bwMode="auto">
          <a:xfrm>
            <a:off x="2446821" y="2886072"/>
            <a:ext cx="622996" cy="579546"/>
          </a:xfrm>
          <a:custGeom>
            <a:avLst/>
            <a:gdLst>
              <a:gd name="T0" fmla="*/ 0 w 413"/>
              <a:gd name="T1" fmla="*/ 93 h 384"/>
              <a:gd name="T2" fmla="*/ 0 w 413"/>
              <a:gd name="T3" fmla="*/ 384 h 384"/>
              <a:gd name="T4" fmla="*/ 413 w 413"/>
              <a:gd name="T5" fmla="*/ 146 h 384"/>
              <a:gd name="T6" fmla="*/ 161 w 413"/>
              <a:gd name="T7" fmla="*/ 0 h 384"/>
              <a:gd name="T8" fmla="*/ 0 w 413"/>
              <a:gd name="T9" fmla="*/ 9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384">
                <a:moveTo>
                  <a:pt x="0" y="93"/>
                </a:moveTo>
                <a:cubicBezTo>
                  <a:pt x="0" y="384"/>
                  <a:pt x="0" y="384"/>
                  <a:pt x="0" y="384"/>
                </a:cubicBezTo>
                <a:cubicBezTo>
                  <a:pt x="176" y="384"/>
                  <a:pt x="330" y="288"/>
                  <a:pt x="413" y="146"/>
                </a:cubicBezTo>
                <a:cubicBezTo>
                  <a:pt x="161" y="0"/>
                  <a:pt x="161" y="0"/>
                  <a:pt x="161" y="0"/>
                </a:cubicBezTo>
                <a:cubicBezTo>
                  <a:pt x="129" y="56"/>
                  <a:pt x="69" y="93"/>
                  <a:pt x="0" y="93"/>
                </a:cubicBezTo>
                <a:close/>
              </a:path>
            </a:pathLst>
          </a:cu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349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216" name="Freeform 44"/>
          <p:cNvSpPr>
            <a:spLocks/>
          </p:cNvSpPr>
          <p:nvPr/>
        </p:nvSpPr>
        <p:spPr bwMode="auto">
          <a:xfrm>
            <a:off x="1824464" y="2886072"/>
            <a:ext cx="622357" cy="579546"/>
          </a:xfrm>
          <a:custGeom>
            <a:avLst/>
            <a:gdLst>
              <a:gd name="T0" fmla="*/ 252 w 412"/>
              <a:gd name="T1" fmla="*/ 0 h 384"/>
              <a:gd name="T2" fmla="*/ 0 w 412"/>
              <a:gd name="T3" fmla="*/ 146 h 384"/>
              <a:gd name="T4" fmla="*/ 412 w 412"/>
              <a:gd name="T5" fmla="*/ 384 h 384"/>
              <a:gd name="T6" fmla="*/ 412 w 412"/>
              <a:gd name="T7" fmla="*/ 93 h 384"/>
              <a:gd name="T8" fmla="*/ 252 w 412"/>
              <a:gd name="T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384">
                <a:moveTo>
                  <a:pt x="252" y="0"/>
                </a:moveTo>
                <a:cubicBezTo>
                  <a:pt x="0" y="146"/>
                  <a:pt x="0" y="146"/>
                  <a:pt x="0" y="146"/>
                </a:cubicBezTo>
                <a:cubicBezTo>
                  <a:pt x="82" y="288"/>
                  <a:pt x="236" y="384"/>
                  <a:pt x="412" y="384"/>
                </a:cubicBezTo>
                <a:cubicBezTo>
                  <a:pt x="412" y="93"/>
                  <a:pt x="412" y="93"/>
                  <a:pt x="412" y="93"/>
                </a:cubicBezTo>
                <a:cubicBezTo>
                  <a:pt x="344" y="93"/>
                  <a:pt x="284" y="56"/>
                  <a:pt x="252" y="0"/>
                </a:cubicBezTo>
                <a:close/>
              </a:path>
            </a:pathLst>
          </a:cu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349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217" name="Freeform 45"/>
          <p:cNvSpPr>
            <a:spLocks/>
          </p:cNvSpPr>
          <p:nvPr/>
        </p:nvSpPr>
        <p:spPr bwMode="auto">
          <a:xfrm>
            <a:off x="2453399" y="2035152"/>
            <a:ext cx="622996" cy="578269"/>
          </a:xfrm>
          <a:custGeom>
            <a:avLst/>
            <a:gdLst>
              <a:gd name="T0" fmla="*/ 161 w 413"/>
              <a:gd name="T1" fmla="*/ 383 h 383"/>
              <a:gd name="T2" fmla="*/ 413 w 413"/>
              <a:gd name="T3" fmla="*/ 238 h 383"/>
              <a:gd name="T4" fmla="*/ 0 w 413"/>
              <a:gd name="T5" fmla="*/ 0 h 383"/>
              <a:gd name="T6" fmla="*/ 0 w 413"/>
              <a:gd name="T7" fmla="*/ 291 h 383"/>
              <a:gd name="T8" fmla="*/ 161 w 413"/>
              <a:gd name="T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383">
                <a:moveTo>
                  <a:pt x="161" y="383"/>
                </a:moveTo>
                <a:cubicBezTo>
                  <a:pt x="413" y="238"/>
                  <a:pt x="413" y="238"/>
                  <a:pt x="413" y="238"/>
                </a:cubicBezTo>
                <a:cubicBezTo>
                  <a:pt x="330" y="96"/>
                  <a:pt x="176" y="0"/>
                  <a:pt x="0" y="0"/>
                </a:cubicBezTo>
                <a:cubicBezTo>
                  <a:pt x="0" y="291"/>
                  <a:pt x="0" y="291"/>
                  <a:pt x="0" y="291"/>
                </a:cubicBezTo>
                <a:cubicBezTo>
                  <a:pt x="69" y="291"/>
                  <a:pt x="129" y="328"/>
                  <a:pt x="161" y="383"/>
                </a:cubicBezTo>
                <a:close/>
              </a:path>
            </a:pathLst>
          </a:custGeom>
          <a:gradFill rotWithShape="1">
            <a:gsLst>
              <a:gs pos="0">
                <a:srgbClr val="236068"/>
              </a:gs>
              <a:gs pos="80000">
                <a:srgbClr val="3CBBB9"/>
              </a:gs>
              <a:gs pos="100000">
                <a:srgbClr val="45D9D9"/>
              </a:gs>
            </a:gsLst>
            <a:lin ang="16200000" scaled="0"/>
          </a:gradFill>
          <a:ln w="349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endParaRPr lang="en-US" sz="15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331063" y="2388996"/>
            <a:ext cx="1463052" cy="773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Modular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lang="en-US" sz="1200" dirty="0" smtClean="0">
                <a:latin typeface="Arial"/>
              </a:rPr>
              <a:t>POD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b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</a:b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Configuration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745664" y="1195666"/>
            <a:ext cx="2029141" cy="773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algn="ctr" defTabSz="457130">
              <a:defRPr/>
            </a:pPr>
            <a:r>
              <a:rPr lang="en-GB" sz="1200" dirty="0">
                <a:latin typeface="Arial"/>
              </a:rPr>
              <a:t>Carrier Grade </a:t>
            </a:r>
            <a:endParaRPr lang="en-GB" sz="1200" dirty="0" smtClean="0">
              <a:latin typeface="Arial"/>
            </a:endParaRPr>
          </a:p>
          <a:p>
            <a:pPr lvl="0" algn="ctr" defTabSz="457130">
              <a:defRPr/>
            </a:pPr>
            <a:r>
              <a:rPr lang="en-GB" sz="1200" dirty="0" smtClean="0">
                <a:latin typeface="Arial"/>
              </a:rPr>
              <a:t>Performance</a:t>
            </a:r>
            <a:r>
              <a:rPr lang="en-GB" sz="1200" dirty="0">
                <a:latin typeface="Arial"/>
              </a:rPr>
              <a:t>, </a:t>
            </a:r>
            <a:endParaRPr lang="en-GB" sz="1200" dirty="0" smtClean="0">
              <a:latin typeface="Arial"/>
            </a:endParaRPr>
          </a:p>
          <a:p>
            <a:pPr lvl="0" algn="ctr" defTabSz="457130">
              <a:defRPr/>
            </a:pPr>
            <a:r>
              <a:rPr lang="en-GB" sz="1200" dirty="0" smtClean="0">
                <a:latin typeface="Arial"/>
              </a:rPr>
              <a:t>Availability</a:t>
            </a:r>
            <a:r>
              <a:rPr lang="en-GB" sz="1200" dirty="0">
                <a:latin typeface="Arial"/>
              </a:rPr>
              <a:t>,</a:t>
            </a:r>
            <a:r>
              <a:rPr lang="en-GB" sz="1200" dirty="0" smtClean="0">
                <a:latin typeface="Arial"/>
              </a:rPr>
              <a:t/>
            </a:r>
            <a:br>
              <a:rPr lang="en-GB" sz="1200" dirty="0" smtClean="0">
                <a:latin typeface="Arial"/>
              </a:rPr>
            </a:br>
            <a:r>
              <a:rPr lang="en-GB" sz="1200" dirty="0" smtClean="0">
                <a:latin typeface="Arial"/>
              </a:rPr>
              <a:t>Security</a:t>
            </a:r>
            <a:endParaRPr lang="en-GB" sz="1200" dirty="0">
              <a:latin typeface="Arial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2447880" y="1129101"/>
            <a:ext cx="1559128" cy="773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Easy</a:t>
            </a:r>
            <a:r>
              <a:rPr lang="en-US" sz="1200" dirty="0">
                <a:latin typeface="Arial"/>
              </a:rPr>
              <a:t> </a:t>
            </a:r>
            <a:r>
              <a:rPr lang="en-US" sz="1200" dirty="0" smtClean="0">
                <a:latin typeface="Arial"/>
              </a:rPr>
              <a:t>t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o</a:t>
            </a:r>
            <a:r>
              <a:rPr lang="en-US" sz="1200" dirty="0">
                <a:latin typeface="Arial"/>
              </a:rPr>
              <a:t/>
            </a:r>
            <a:br>
              <a:rPr lang="en-US" sz="1200" dirty="0">
                <a:latin typeface="Arial"/>
              </a:rPr>
            </a:b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Manage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145541" y="2351760"/>
            <a:ext cx="1441222" cy="773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</a:rPr>
              <a:t>Pre-integrated </a:t>
            </a:r>
            <a:b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</a:rPr>
              <a:t>and</a:t>
            </a:r>
            <a:b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</a:rPr>
              <a:t> Validated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2517609" y="3653776"/>
            <a:ext cx="1344033" cy="773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</a:rPr>
              <a:t>Single Point </a:t>
            </a:r>
            <a:b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</a:rPr>
              <a:t>of</a:t>
            </a:r>
            <a:r>
              <a:rPr lang="en-US" sz="1200" dirty="0">
                <a:latin typeface="Arial"/>
              </a:rPr>
              <a:t>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</a:rPr>
              <a:t>Ownership</a:t>
            </a:r>
            <a:b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</a:rPr>
            </a:b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033489" y="3609385"/>
            <a:ext cx="1327006" cy="73002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457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Advanced </a:t>
            </a: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/>
            </a:r>
            <a:b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</a:b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Services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 </a:t>
            </a:r>
            <a:br>
              <a:rPr kumimoji="0" lang="en-GB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</a:b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delivery</a:t>
            </a:r>
            <a:endParaRPr kumimoji="0" lang="en-GB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272391" y="3036673"/>
            <a:ext cx="1017719" cy="9023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"/>
                </a:schemeClr>
              </a:gs>
              <a:gs pos="100000">
                <a:schemeClr val="bg1">
                  <a:alpha val="3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kern="0" dirty="0">
              <a:solidFill>
                <a:prstClr val="white"/>
              </a:solidFill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6322264" y="3036673"/>
            <a:ext cx="1017719" cy="9023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"/>
                </a:schemeClr>
              </a:gs>
              <a:gs pos="100000">
                <a:schemeClr val="bg1">
                  <a:alpha val="3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kern="0" dirty="0">
              <a:solidFill>
                <a:prstClr val="white"/>
              </a:solidFill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7372137" y="3036673"/>
            <a:ext cx="1017719" cy="9023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"/>
                </a:schemeClr>
              </a:gs>
              <a:gs pos="100000">
                <a:schemeClr val="bg1">
                  <a:alpha val="3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kern="0" dirty="0">
              <a:solidFill>
                <a:prstClr val="white"/>
              </a:solidFill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7363326" y="3446912"/>
            <a:ext cx="1034716" cy="484746"/>
          </a:xfrm>
          <a:prstGeom prst="rect">
            <a:avLst/>
          </a:prstGeom>
          <a:noFill/>
          <a:effectLst/>
        </p:spPr>
        <p:txBody>
          <a:bodyPr wrap="square" lIns="68579" tIns="34289" rIns="68579" bIns="34289" rtlCol="0">
            <a:spAutoFit/>
          </a:bodyPr>
          <a:lstStyle>
            <a:defPPr>
              <a:defRPr lang="en-US"/>
            </a:defPPr>
            <a:lvl1pPr marL="0" marR="0" lvl="0" indent="0" algn="ctr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900" b="0" dirty="0" smtClean="0">
                <a:solidFill>
                  <a:schemeClr val="bg1"/>
                </a:solidFill>
              </a:rPr>
              <a:t>Storage</a:t>
            </a:r>
          </a:p>
          <a:p>
            <a:r>
              <a:rPr lang="en-US" sz="900" b="0" dirty="0" smtClean="0">
                <a:solidFill>
                  <a:schemeClr val="bg1"/>
                </a:solidFill>
              </a:rPr>
              <a:t>Expansion Module</a:t>
            </a:r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6314173" y="3446912"/>
            <a:ext cx="1020278" cy="484746"/>
          </a:xfrm>
          <a:prstGeom prst="rect">
            <a:avLst/>
          </a:prstGeom>
          <a:noFill/>
          <a:effectLst/>
        </p:spPr>
        <p:txBody>
          <a:bodyPr wrap="square" lIns="68579" tIns="34289" rIns="68579" bIns="34289" rtlCol="0">
            <a:spAutoFit/>
          </a:bodyPr>
          <a:lstStyle>
            <a:defPPr>
              <a:defRPr lang="en-US"/>
            </a:defPPr>
            <a:lvl1pPr marL="0" marR="0" lvl="0" indent="0" algn="ctr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900" b="0" dirty="0">
                <a:solidFill>
                  <a:schemeClr val="bg1"/>
                </a:solidFill>
              </a:rPr>
              <a:t>Compute </a:t>
            </a:r>
            <a:r>
              <a:rPr lang="en-US" sz="900" b="0" dirty="0" smtClean="0">
                <a:solidFill>
                  <a:schemeClr val="bg1"/>
                </a:solidFill>
              </a:rPr>
              <a:t>Expansion Module</a:t>
            </a:r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5269832" y="3585411"/>
            <a:ext cx="1029903" cy="346247"/>
          </a:xfrm>
          <a:prstGeom prst="rect">
            <a:avLst/>
          </a:prstGeom>
          <a:noFill/>
          <a:effectLst/>
        </p:spPr>
        <p:txBody>
          <a:bodyPr wrap="square" lIns="68579" tIns="34289" rIns="68579" bIns="34289" rtlCol="0">
            <a:spAutoFit/>
          </a:bodyPr>
          <a:lstStyle>
            <a:defPPr>
              <a:defRPr lang="en-US"/>
            </a:defPPr>
            <a:lvl1pPr marL="0" marR="0" lvl="0" indent="0" algn="ctr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900" b="0" dirty="0">
                <a:solidFill>
                  <a:schemeClr val="bg1"/>
                </a:solidFill>
              </a:rPr>
              <a:t>NFVI</a:t>
            </a:r>
          </a:p>
          <a:p>
            <a:r>
              <a:rPr lang="en-US" sz="900" b="0" dirty="0" smtClean="0">
                <a:solidFill>
                  <a:schemeClr val="bg1"/>
                </a:solidFill>
              </a:rPr>
              <a:t>Branch Solution</a:t>
            </a:r>
            <a:endParaRPr lang="en-US" sz="900" b="0" dirty="0">
              <a:solidFill>
                <a:schemeClr val="bg1"/>
              </a:solidFill>
            </a:endParaRPr>
          </a:p>
        </p:txBody>
      </p:sp>
      <p:grpSp>
        <p:nvGrpSpPr>
          <p:cNvPr id="303" name="Group 302"/>
          <p:cNvGrpSpPr/>
          <p:nvPr/>
        </p:nvGrpSpPr>
        <p:grpSpPr>
          <a:xfrm>
            <a:off x="5625699" y="3093012"/>
            <a:ext cx="447255" cy="447257"/>
            <a:chOff x="613777" y="1410821"/>
            <a:chExt cx="419296" cy="419298"/>
          </a:xfrm>
          <a:solidFill>
            <a:schemeClr val="bg1"/>
          </a:solidFill>
        </p:grpSpPr>
        <p:sp>
          <p:nvSpPr>
            <p:cNvPr id="304" name="Freeform 32"/>
            <p:cNvSpPr>
              <a:spLocks/>
            </p:cNvSpPr>
            <p:nvPr/>
          </p:nvSpPr>
          <p:spPr bwMode="auto">
            <a:xfrm>
              <a:off x="613777" y="1524424"/>
              <a:ext cx="305695" cy="305695"/>
            </a:xfrm>
            <a:custGeom>
              <a:avLst/>
              <a:gdLst>
                <a:gd name="T0" fmla="*/ 555 w 583"/>
                <a:gd name="T1" fmla="*/ 460 h 584"/>
                <a:gd name="T2" fmla="*/ 387 w 583"/>
                <a:gd name="T3" fmla="*/ 362 h 584"/>
                <a:gd name="T4" fmla="*/ 375 w 583"/>
                <a:gd name="T5" fmla="*/ 348 h 584"/>
                <a:gd name="T6" fmla="*/ 355 w 583"/>
                <a:gd name="T7" fmla="*/ 302 h 584"/>
                <a:gd name="T8" fmla="*/ 401 w 583"/>
                <a:gd name="T9" fmla="*/ 183 h 584"/>
                <a:gd name="T10" fmla="*/ 401 w 583"/>
                <a:gd name="T11" fmla="*/ 110 h 584"/>
                <a:gd name="T12" fmla="*/ 291 w 583"/>
                <a:gd name="T13" fmla="*/ 0 h 584"/>
                <a:gd name="T14" fmla="*/ 182 w 583"/>
                <a:gd name="T15" fmla="*/ 110 h 584"/>
                <a:gd name="T16" fmla="*/ 182 w 583"/>
                <a:gd name="T17" fmla="*/ 183 h 584"/>
                <a:gd name="T18" fmla="*/ 228 w 583"/>
                <a:gd name="T19" fmla="*/ 304 h 584"/>
                <a:gd name="T20" fmla="*/ 208 w 583"/>
                <a:gd name="T21" fmla="*/ 348 h 584"/>
                <a:gd name="T22" fmla="*/ 196 w 583"/>
                <a:gd name="T23" fmla="*/ 362 h 584"/>
                <a:gd name="T24" fmla="*/ 28 w 583"/>
                <a:gd name="T25" fmla="*/ 460 h 584"/>
                <a:gd name="T26" fmla="*/ 18 w 583"/>
                <a:gd name="T27" fmla="*/ 474 h 584"/>
                <a:gd name="T28" fmla="*/ 0 w 583"/>
                <a:gd name="T29" fmla="*/ 584 h 584"/>
                <a:gd name="T30" fmla="*/ 583 w 583"/>
                <a:gd name="T31" fmla="*/ 584 h 584"/>
                <a:gd name="T32" fmla="*/ 565 w 583"/>
                <a:gd name="T33" fmla="*/ 474 h 584"/>
                <a:gd name="T34" fmla="*/ 555 w 583"/>
                <a:gd name="T35" fmla="*/ 46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3" h="584">
                  <a:moveTo>
                    <a:pt x="555" y="460"/>
                  </a:moveTo>
                  <a:lnTo>
                    <a:pt x="387" y="362"/>
                  </a:lnTo>
                  <a:cubicBezTo>
                    <a:pt x="382" y="359"/>
                    <a:pt x="377" y="353"/>
                    <a:pt x="375" y="348"/>
                  </a:cubicBezTo>
                  <a:lnTo>
                    <a:pt x="355" y="302"/>
                  </a:lnTo>
                  <a:cubicBezTo>
                    <a:pt x="382" y="283"/>
                    <a:pt x="401" y="219"/>
                    <a:pt x="401" y="183"/>
                  </a:cubicBezTo>
                  <a:lnTo>
                    <a:pt x="401" y="110"/>
                  </a:lnTo>
                  <a:cubicBezTo>
                    <a:pt x="401" y="50"/>
                    <a:pt x="351" y="0"/>
                    <a:pt x="291" y="0"/>
                  </a:cubicBezTo>
                  <a:cubicBezTo>
                    <a:pt x="231" y="0"/>
                    <a:pt x="182" y="50"/>
                    <a:pt x="182" y="110"/>
                  </a:cubicBezTo>
                  <a:lnTo>
                    <a:pt x="182" y="183"/>
                  </a:lnTo>
                  <a:cubicBezTo>
                    <a:pt x="182" y="219"/>
                    <a:pt x="200" y="284"/>
                    <a:pt x="228" y="304"/>
                  </a:cubicBezTo>
                  <a:lnTo>
                    <a:pt x="208" y="348"/>
                  </a:lnTo>
                  <a:cubicBezTo>
                    <a:pt x="206" y="353"/>
                    <a:pt x="200" y="359"/>
                    <a:pt x="196" y="362"/>
                  </a:cubicBezTo>
                  <a:lnTo>
                    <a:pt x="28" y="460"/>
                  </a:lnTo>
                  <a:cubicBezTo>
                    <a:pt x="23" y="462"/>
                    <a:pt x="19" y="469"/>
                    <a:pt x="18" y="474"/>
                  </a:cubicBezTo>
                  <a:lnTo>
                    <a:pt x="0" y="584"/>
                  </a:lnTo>
                  <a:lnTo>
                    <a:pt x="583" y="584"/>
                  </a:lnTo>
                  <a:lnTo>
                    <a:pt x="565" y="474"/>
                  </a:lnTo>
                  <a:cubicBezTo>
                    <a:pt x="564" y="469"/>
                    <a:pt x="560" y="462"/>
                    <a:pt x="555" y="4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3"/>
            <p:cNvSpPr>
              <a:spLocks noEditPoints="1"/>
            </p:cNvSpPr>
            <p:nvPr/>
          </p:nvSpPr>
          <p:spPr bwMode="auto">
            <a:xfrm>
              <a:off x="822392" y="1410821"/>
              <a:ext cx="210681" cy="208616"/>
            </a:xfrm>
            <a:custGeom>
              <a:avLst/>
              <a:gdLst>
                <a:gd name="T0" fmla="*/ 200 w 400"/>
                <a:gd name="T1" fmla="*/ 283 h 399"/>
                <a:gd name="T2" fmla="*/ 116 w 400"/>
                <a:gd name="T3" fmla="*/ 200 h 399"/>
                <a:gd name="T4" fmla="*/ 200 w 400"/>
                <a:gd name="T5" fmla="*/ 116 h 399"/>
                <a:gd name="T6" fmla="*/ 283 w 400"/>
                <a:gd name="T7" fmla="*/ 200 h 399"/>
                <a:gd name="T8" fmla="*/ 200 w 400"/>
                <a:gd name="T9" fmla="*/ 283 h 399"/>
                <a:gd name="T10" fmla="*/ 400 w 400"/>
                <a:gd name="T11" fmla="*/ 216 h 399"/>
                <a:gd name="T12" fmla="*/ 400 w 400"/>
                <a:gd name="T13" fmla="*/ 183 h 399"/>
                <a:gd name="T14" fmla="*/ 316 w 400"/>
                <a:gd name="T15" fmla="*/ 155 h 399"/>
                <a:gd name="T16" fmla="*/ 314 w 400"/>
                <a:gd name="T17" fmla="*/ 148 h 399"/>
                <a:gd name="T18" fmla="*/ 353 w 400"/>
                <a:gd name="T19" fmla="*/ 70 h 399"/>
                <a:gd name="T20" fmla="*/ 329 w 400"/>
                <a:gd name="T21" fmla="*/ 46 h 399"/>
                <a:gd name="T22" fmla="*/ 251 w 400"/>
                <a:gd name="T23" fmla="*/ 86 h 399"/>
                <a:gd name="T24" fmla="*/ 244 w 400"/>
                <a:gd name="T25" fmla="*/ 83 h 399"/>
                <a:gd name="T26" fmla="*/ 216 w 400"/>
                <a:gd name="T27" fmla="*/ 0 h 399"/>
                <a:gd name="T28" fmla="*/ 183 w 400"/>
                <a:gd name="T29" fmla="*/ 0 h 399"/>
                <a:gd name="T30" fmla="*/ 155 w 400"/>
                <a:gd name="T31" fmla="*/ 83 h 399"/>
                <a:gd name="T32" fmla="*/ 149 w 400"/>
                <a:gd name="T33" fmla="*/ 86 h 399"/>
                <a:gd name="T34" fmla="*/ 70 w 400"/>
                <a:gd name="T35" fmla="*/ 46 h 399"/>
                <a:gd name="T36" fmla="*/ 47 w 400"/>
                <a:gd name="T37" fmla="*/ 70 h 399"/>
                <a:gd name="T38" fmla="*/ 86 w 400"/>
                <a:gd name="T39" fmla="*/ 148 h 399"/>
                <a:gd name="T40" fmla="*/ 83 w 400"/>
                <a:gd name="T41" fmla="*/ 155 h 399"/>
                <a:gd name="T42" fmla="*/ 0 w 400"/>
                <a:gd name="T43" fmla="*/ 183 h 399"/>
                <a:gd name="T44" fmla="*/ 0 w 400"/>
                <a:gd name="T45" fmla="*/ 216 h 399"/>
                <a:gd name="T46" fmla="*/ 83 w 400"/>
                <a:gd name="T47" fmla="*/ 244 h 399"/>
                <a:gd name="T48" fmla="*/ 86 w 400"/>
                <a:gd name="T49" fmla="*/ 250 h 399"/>
                <a:gd name="T50" fmla="*/ 47 w 400"/>
                <a:gd name="T51" fmla="*/ 329 h 399"/>
                <a:gd name="T52" fmla="*/ 70 w 400"/>
                <a:gd name="T53" fmla="*/ 353 h 399"/>
                <a:gd name="T54" fmla="*/ 149 w 400"/>
                <a:gd name="T55" fmla="*/ 313 h 399"/>
                <a:gd name="T56" fmla="*/ 155 w 400"/>
                <a:gd name="T57" fmla="*/ 316 h 399"/>
                <a:gd name="T58" fmla="*/ 183 w 400"/>
                <a:gd name="T59" fmla="*/ 399 h 399"/>
                <a:gd name="T60" fmla="*/ 216 w 400"/>
                <a:gd name="T61" fmla="*/ 399 h 399"/>
                <a:gd name="T62" fmla="*/ 244 w 400"/>
                <a:gd name="T63" fmla="*/ 316 h 399"/>
                <a:gd name="T64" fmla="*/ 251 w 400"/>
                <a:gd name="T65" fmla="*/ 313 h 399"/>
                <a:gd name="T66" fmla="*/ 329 w 400"/>
                <a:gd name="T67" fmla="*/ 352 h 399"/>
                <a:gd name="T68" fmla="*/ 353 w 400"/>
                <a:gd name="T69" fmla="*/ 329 h 399"/>
                <a:gd name="T70" fmla="*/ 314 w 400"/>
                <a:gd name="T71" fmla="*/ 251 h 399"/>
                <a:gd name="T72" fmla="*/ 317 w 400"/>
                <a:gd name="T73" fmla="*/ 244 h 399"/>
                <a:gd name="T74" fmla="*/ 400 w 400"/>
                <a:gd name="T75" fmla="*/ 21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0" h="399">
                  <a:moveTo>
                    <a:pt x="200" y="283"/>
                  </a:moveTo>
                  <a:cubicBezTo>
                    <a:pt x="154" y="283"/>
                    <a:pt x="116" y="246"/>
                    <a:pt x="116" y="200"/>
                  </a:cubicBezTo>
                  <a:cubicBezTo>
                    <a:pt x="116" y="154"/>
                    <a:pt x="154" y="116"/>
                    <a:pt x="200" y="116"/>
                  </a:cubicBezTo>
                  <a:cubicBezTo>
                    <a:pt x="246" y="116"/>
                    <a:pt x="283" y="154"/>
                    <a:pt x="283" y="200"/>
                  </a:cubicBezTo>
                  <a:cubicBezTo>
                    <a:pt x="283" y="246"/>
                    <a:pt x="246" y="283"/>
                    <a:pt x="200" y="283"/>
                  </a:cubicBezTo>
                  <a:moveTo>
                    <a:pt x="400" y="216"/>
                  </a:moveTo>
                  <a:lnTo>
                    <a:pt x="400" y="183"/>
                  </a:lnTo>
                  <a:lnTo>
                    <a:pt x="316" y="155"/>
                  </a:lnTo>
                  <a:cubicBezTo>
                    <a:pt x="316" y="153"/>
                    <a:pt x="315" y="150"/>
                    <a:pt x="314" y="148"/>
                  </a:cubicBezTo>
                  <a:lnTo>
                    <a:pt x="353" y="70"/>
                  </a:lnTo>
                  <a:lnTo>
                    <a:pt x="329" y="46"/>
                  </a:lnTo>
                  <a:lnTo>
                    <a:pt x="251" y="86"/>
                  </a:lnTo>
                  <a:cubicBezTo>
                    <a:pt x="249" y="85"/>
                    <a:pt x="246" y="84"/>
                    <a:pt x="244" y="83"/>
                  </a:cubicBezTo>
                  <a:lnTo>
                    <a:pt x="216" y="0"/>
                  </a:lnTo>
                  <a:lnTo>
                    <a:pt x="183" y="0"/>
                  </a:lnTo>
                  <a:lnTo>
                    <a:pt x="155" y="83"/>
                  </a:lnTo>
                  <a:cubicBezTo>
                    <a:pt x="153" y="84"/>
                    <a:pt x="151" y="85"/>
                    <a:pt x="149" y="86"/>
                  </a:cubicBezTo>
                  <a:lnTo>
                    <a:pt x="70" y="46"/>
                  </a:lnTo>
                  <a:lnTo>
                    <a:pt x="47" y="70"/>
                  </a:lnTo>
                  <a:lnTo>
                    <a:pt x="86" y="148"/>
                  </a:lnTo>
                  <a:cubicBezTo>
                    <a:pt x="85" y="150"/>
                    <a:pt x="84" y="153"/>
                    <a:pt x="83" y="155"/>
                  </a:cubicBezTo>
                  <a:lnTo>
                    <a:pt x="0" y="183"/>
                  </a:lnTo>
                  <a:lnTo>
                    <a:pt x="0" y="216"/>
                  </a:lnTo>
                  <a:lnTo>
                    <a:pt x="83" y="244"/>
                  </a:lnTo>
                  <a:cubicBezTo>
                    <a:pt x="84" y="246"/>
                    <a:pt x="85" y="248"/>
                    <a:pt x="86" y="250"/>
                  </a:cubicBezTo>
                  <a:lnTo>
                    <a:pt x="47" y="329"/>
                  </a:lnTo>
                  <a:lnTo>
                    <a:pt x="70" y="353"/>
                  </a:lnTo>
                  <a:lnTo>
                    <a:pt x="149" y="313"/>
                  </a:lnTo>
                  <a:cubicBezTo>
                    <a:pt x="151" y="314"/>
                    <a:pt x="153" y="315"/>
                    <a:pt x="155" y="316"/>
                  </a:cubicBezTo>
                  <a:lnTo>
                    <a:pt x="183" y="399"/>
                  </a:lnTo>
                  <a:lnTo>
                    <a:pt x="216" y="399"/>
                  </a:lnTo>
                  <a:lnTo>
                    <a:pt x="244" y="316"/>
                  </a:lnTo>
                  <a:cubicBezTo>
                    <a:pt x="246" y="315"/>
                    <a:pt x="249" y="314"/>
                    <a:pt x="251" y="313"/>
                  </a:cubicBezTo>
                  <a:lnTo>
                    <a:pt x="329" y="352"/>
                  </a:lnTo>
                  <a:lnTo>
                    <a:pt x="353" y="329"/>
                  </a:lnTo>
                  <a:lnTo>
                    <a:pt x="314" y="251"/>
                  </a:lnTo>
                  <a:cubicBezTo>
                    <a:pt x="315" y="248"/>
                    <a:pt x="316" y="246"/>
                    <a:pt x="317" y="244"/>
                  </a:cubicBezTo>
                  <a:lnTo>
                    <a:pt x="40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6570954" y="3100766"/>
            <a:ext cx="631205" cy="325217"/>
            <a:chOff x="4499683" y="664284"/>
            <a:chExt cx="401483" cy="206857"/>
          </a:xfrm>
          <a:solidFill>
            <a:schemeClr val="bg1"/>
          </a:solidFill>
        </p:grpSpPr>
        <p:sp>
          <p:nvSpPr>
            <p:cNvPr id="307" name="Freeform 79"/>
            <p:cNvSpPr>
              <a:spLocks noEditPoints="1"/>
            </p:cNvSpPr>
            <p:nvPr/>
          </p:nvSpPr>
          <p:spPr bwMode="auto">
            <a:xfrm>
              <a:off x="4499683" y="664284"/>
              <a:ext cx="284572" cy="206857"/>
            </a:xfrm>
            <a:custGeom>
              <a:avLst/>
              <a:gdLst>
                <a:gd name="T0" fmla="*/ 433 w 550"/>
                <a:gd name="T1" fmla="*/ 266 h 400"/>
                <a:gd name="T2" fmla="*/ 116 w 550"/>
                <a:gd name="T3" fmla="*/ 266 h 400"/>
                <a:gd name="T4" fmla="*/ 116 w 550"/>
                <a:gd name="T5" fmla="*/ 66 h 400"/>
                <a:gd name="T6" fmla="*/ 433 w 550"/>
                <a:gd name="T7" fmla="*/ 66 h 400"/>
                <a:gd name="T8" fmla="*/ 433 w 550"/>
                <a:gd name="T9" fmla="*/ 266 h 400"/>
                <a:gd name="T10" fmla="*/ 545 w 550"/>
                <a:gd name="T11" fmla="*/ 348 h 400"/>
                <a:gd name="T12" fmla="*/ 500 w 550"/>
                <a:gd name="T13" fmla="*/ 288 h 400"/>
                <a:gd name="T14" fmla="*/ 500 w 550"/>
                <a:gd name="T15" fmla="*/ 33 h 400"/>
                <a:gd name="T16" fmla="*/ 466 w 550"/>
                <a:gd name="T17" fmla="*/ 0 h 400"/>
                <a:gd name="T18" fmla="*/ 83 w 550"/>
                <a:gd name="T19" fmla="*/ 0 h 400"/>
                <a:gd name="T20" fmla="*/ 50 w 550"/>
                <a:gd name="T21" fmla="*/ 33 h 400"/>
                <a:gd name="T22" fmla="*/ 50 w 550"/>
                <a:gd name="T23" fmla="*/ 288 h 400"/>
                <a:gd name="T24" fmla="*/ 5 w 550"/>
                <a:gd name="T25" fmla="*/ 348 h 400"/>
                <a:gd name="T26" fmla="*/ 0 w 550"/>
                <a:gd name="T27" fmla="*/ 363 h 400"/>
                <a:gd name="T28" fmla="*/ 0 w 550"/>
                <a:gd name="T29" fmla="*/ 383 h 400"/>
                <a:gd name="T30" fmla="*/ 16 w 550"/>
                <a:gd name="T31" fmla="*/ 400 h 400"/>
                <a:gd name="T32" fmla="*/ 533 w 550"/>
                <a:gd name="T33" fmla="*/ 400 h 400"/>
                <a:gd name="T34" fmla="*/ 550 w 550"/>
                <a:gd name="T35" fmla="*/ 383 h 400"/>
                <a:gd name="T36" fmla="*/ 550 w 550"/>
                <a:gd name="T37" fmla="*/ 363 h 400"/>
                <a:gd name="T38" fmla="*/ 545 w 550"/>
                <a:gd name="T39" fmla="*/ 34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0" h="400">
                  <a:moveTo>
                    <a:pt x="433" y="266"/>
                  </a:moveTo>
                  <a:lnTo>
                    <a:pt x="116" y="266"/>
                  </a:lnTo>
                  <a:lnTo>
                    <a:pt x="116" y="66"/>
                  </a:lnTo>
                  <a:lnTo>
                    <a:pt x="433" y="66"/>
                  </a:lnTo>
                  <a:lnTo>
                    <a:pt x="433" y="266"/>
                  </a:lnTo>
                  <a:close/>
                  <a:moveTo>
                    <a:pt x="545" y="348"/>
                  </a:moveTo>
                  <a:lnTo>
                    <a:pt x="500" y="288"/>
                  </a:lnTo>
                  <a:lnTo>
                    <a:pt x="500" y="33"/>
                  </a:lnTo>
                  <a:cubicBezTo>
                    <a:pt x="500" y="15"/>
                    <a:pt x="485" y="0"/>
                    <a:pt x="466" y="0"/>
                  </a:cubicBezTo>
                  <a:lnTo>
                    <a:pt x="83" y="0"/>
                  </a:lnTo>
                  <a:cubicBezTo>
                    <a:pt x="65" y="0"/>
                    <a:pt x="50" y="15"/>
                    <a:pt x="50" y="33"/>
                  </a:cubicBezTo>
                  <a:lnTo>
                    <a:pt x="50" y="288"/>
                  </a:lnTo>
                  <a:lnTo>
                    <a:pt x="5" y="348"/>
                  </a:lnTo>
                  <a:cubicBezTo>
                    <a:pt x="2" y="351"/>
                    <a:pt x="0" y="358"/>
                    <a:pt x="0" y="363"/>
                  </a:cubicBezTo>
                  <a:lnTo>
                    <a:pt x="0" y="383"/>
                  </a:lnTo>
                  <a:cubicBezTo>
                    <a:pt x="0" y="392"/>
                    <a:pt x="7" y="400"/>
                    <a:pt x="16" y="400"/>
                  </a:cubicBezTo>
                  <a:lnTo>
                    <a:pt x="533" y="400"/>
                  </a:lnTo>
                  <a:cubicBezTo>
                    <a:pt x="542" y="400"/>
                    <a:pt x="550" y="392"/>
                    <a:pt x="550" y="383"/>
                  </a:cubicBezTo>
                  <a:lnTo>
                    <a:pt x="550" y="363"/>
                  </a:lnTo>
                  <a:cubicBezTo>
                    <a:pt x="550" y="358"/>
                    <a:pt x="547" y="351"/>
                    <a:pt x="545" y="3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80"/>
            <p:cNvSpPr>
              <a:spLocks/>
            </p:cNvSpPr>
            <p:nvPr/>
          </p:nvSpPr>
          <p:spPr bwMode="auto">
            <a:xfrm rot="10800000">
              <a:off x="4806309" y="698569"/>
              <a:ext cx="94857" cy="124572"/>
            </a:xfrm>
            <a:custGeom>
              <a:avLst/>
              <a:gdLst>
                <a:gd name="T0" fmla="*/ 166 w 183"/>
                <a:gd name="T1" fmla="*/ 7 h 240"/>
                <a:gd name="T2" fmla="*/ 0 w 183"/>
                <a:gd name="T3" fmla="*/ 120 h 240"/>
                <a:gd name="T4" fmla="*/ 166 w 183"/>
                <a:gd name="T5" fmla="*/ 233 h 240"/>
                <a:gd name="T6" fmla="*/ 183 w 183"/>
                <a:gd name="T7" fmla="*/ 224 h 240"/>
                <a:gd name="T8" fmla="*/ 183 w 183"/>
                <a:gd name="T9" fmla="*/ 16 h 240"/>
                <a:gd name="T10" fmla="*/ 166 w 183"/>
                <a:gd name="T11" fmla="*/ 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240">
                  <a:moveTo>
                    <a:pt x="166" y="7"/>
                  </a:moveTo>
                  <a:lnTo>
                    <a:pt x="0" y="120"/>
                  </a:lnTo>
                  <a:lnTo>
                    <a:pt x="166" y="233"/>
                  </a:lnTo>
                  <a:cubicBezTo>
                    <a:pt x="175" y="240"/>
                    <a:pt x="183" y="236"/>
                    <a:pt x="183" y="224"/>
                  </a:cubicBezTo>
                  <a:lnTo>
                    <a:pt x="183" y="16"/>
                  </a:lnTo>
                  <a:cubicBezTo>
                    <a:pt x="183" y="4"/>
                    <a:pt x="175" y="0"/>
                    <a:pt x="16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7732909" y="3106564"/>
            <a:ext cx="299374" cy="297772"/>
            <a:chOff x="2464468" y="3770964"/>
            <a:chExt cx="386249" cy="384184"/>
          </a:xfrm>
          <a:solidFill>
            <a:schemeClr val="bg1"/>
          </a:solidFill>
        </p:grpSpPr>
        <p:sp>
          <p:nvSpPr>
            <p:cNvPr id="310" name="Freeform 46"/>
            <p:cNvSpPr>
              <a:spLocks noEditPoints="1"/>
            </p:cNvSpPr>
            <p:nvPr/>
          </p:nvSpPr>
          <p:spPr bwMode="auto">
            <a:xfrm>
              <a:off x="2464468" y="3770964"/>
              <a:ext cx="386249" cy="113603"/>
            </a:xfrm>
            <a:custGeom>
              <a:avLst/>
              <a:gdLst>
                <a:gd name="T0" fmla="*/ 108 w 733"/>
                <a:gd name="T1" fmla="*/ 150 h 217"/>
                <a:gd name="T2" fmla="*/ 67 w 733"/>
                <a:gd name="T3" fmla="*/ 108 h 217"/>
                <a:gd name="T4" fmla="*/ 108 w 733"/>
                <a:gd name="T5" fmla="*/ 67 h 217"/>
                <a:gd name="T6" fmla="*/ 150 w 733"/>
                <a:gd name="T7" fmla="*/ 108 h 217"/>
                <a:gd name="T8" fmla="*/ 108 w 733"/>
                <a:gd name="T9" fmla="*/ 150 h 217"/>
                <a:gd name="T10" fmla="*/ 700 w 733"/>
                <a:gd name="T11" fmla="*/ 0 h 217"/>
                <a:gd name="T12" fmla="*/ 33 w 733"/>
                <a:gd name="T13" fmla="*/ 0 h 217"/>
                <a:gd name="T14" fmla="*/ 0 w 733"/>
                <a:gd name="T15" fmla="*/ 33 h 217"/>
                <a:gd name="T16" fmla="*/ 0 w 733"/>
                <a:gd name="T17" fmla="*/ 217 h 217"/>
                <a:gd name="T18" fmla="*/ 733 w 733"/>
                <a:gd name="T19" fmla="*/ 217 h 217"/>
                <a:gd name="T20" fmla="*/ 733 w 733"/>
                <a:gd name="T21" fmla="*/ 33 h 217"/>
                <a:gd name="T22" fmla="*/ 700 w 733"/>
                <a:gd name="T2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217">
                  <a:moveTo>
                    <a:pt x="108" y="150"/>
                  </a:moveTo>
                  <a:cubicBezTo>
                    <a:pt x="85" y="150"/>
                    <a:pt x="67" y="131"/>
                    <a:pt x="67" y="108"/>
                  </a:cubicBezTo>
                  <a:cubicBezTo>
                    <a:pt x="67" y="85"/>
                    <a:pt x="85" y="67"/>
                    <a:pt x="108" y="67"/>
                  </a:cubicBezTo>
                  <a:cubicBezTo>
                    <a:pt x="131" y="67"/>
                    <a:pt x="150" y="85"/>
                    <a:pt x="150" y="108"/>
                  </a:cubicBezTo>
                  <a:cubicBezTo>
                    <a:pt x="150" y="131"/>
                    <a:pt x="131" y="150"/>
                    <a:pt x="108" y="150"/>
                  </a:cubicBezTo>
                  <a:moveTo>
                    <a:pt x="700" y="0"/>
                  </a:move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217"/>
                  </a:lnTo>
                  <a:lnTo>
                    <a:pt x="733" y="217"/>
                  </a:lnTo>
                  <a:lnTo>
                    <a:pt x="733" y="33"/>
                  </a:lnTo>
                  <a:cubicBezTo>
                    <a:pt x="733" y="15"/>
                    <a:pt x="718" y="0"/>
                    <a:pt x="7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47"/>
            <p:cNvSpPr>
              <a:spLocks/>
            </p:cNvSpPr>
            <p:nvPr/>
          </p:nvSpPr>
          <p:spPr bwMode="auto">
            <a:xfrm>
              <a:off x="2464468" y="4041545"/>
              <a:ext cx="386249" cy="113603"/>
            </a:xfrm>
            <a:custGeom>
              <a:avLst/>
              <a:gdLst>
                <a:gd name="T0" fmla="*/ 0 w 733"/>
                <a:gd name="T1" fmla="*/ 183 h 216"/>
                <a:gd name="T2" fmla="*/ 33 w 733"/>
                <a:gd name="T3" fmla="*/ 216 h 216"/>
                <a:gd name="T4" fmla="*/ 700 w 733"/>
                <a:gd name="T5" fmla="*/ 216 h 216"/>
                <a:gd name="T6" fmla="*/ 733 w 733"/>
                <a:gd name="T7" fmla="*/ 183 h 216"/>
                <a:gd name="T8" fmla="*/ 733 w 733"/>
                <a:gd name="T9" fmla="*/ 0 h 216"/>
                <a:gd name="T10" fmla="*/ 0 w 733"/>
                <a:gd name="T11" fmla="*/ 0 h 216"/>
                <a:gd name="T12" fmla="*/ 0 w 733"/>
                <a:gd name="T13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3" h="216">
                  <a:moveTo>
                    <a:pt x="0" y="183"/>
                  </a:moveTo>
                  <a:cubicBezTo>
                    <a:pt x="0" y="201"/>
                    <a:pt x="15" y="216"/>
                    <a:pt x="33" y="216"/>
                  </a:cubicBezTo>
                  <a:lnTo>
                    <a:pt x="700" y="216"/>
                  </a:lnTo>
                  <a:cubicBezTo>
                    <a:pt x="718" y="216"/>
                    <a:pt x="733" y="201"/>
                    <a:pt x="733" y="183"/>
                  </a:cubicBezTo>
                  <a:lnTo>
                    <a:pt x="733" y="0"/>
                  </a:lnTo>
                  <a:lnTo>
                    <a:pt x="0" y="0"/>
                  </a:ln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48"/>
            <p:cNvSpPr>
              <a:spLocks noChangeArrowheads="1"/>
            </p:cNvSpPr>
            <p:nvPr/>
          </p:nvSpPr>
          <p:spPr bwMode="auto">
            <a:xfrm>
              <a:off x="2464468" y="3917614"/>
              <a:ext cx="386249" cy="888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3" name="Freeform 312"/>
          <p:cNvSpPr/>
          <p:nvPr/>
        </p:nvSpPr>
        <p:spPr>
          <a:xfrm>
            <a:off x="2337289" y="2550791"/>
            <a:ext cx="210602" cy="375798"/>
          </a:xfrm>
          <a:custGeom>
            <a:avLst/>
            <a:gdLst>
              <a:gd name="connsiteX0" fmla="*/ 949779 w 2659118"/>
              <a:gd name="connsiteY0" fmla="*/ 4491277 h 4744915"/>
              <a:gd name="connsiteX1" fmla="*/ 1709342 w 2659118"/>
              <a:gd name="connsiteY1" fmla="*/ 4491277 h 4744915"/>
              <a:gd name="connsiteX2" fmla="*/ 1708598 w 2659118"/>
              <a:gd name="connsiteY2" fmla="*/ 4493672 h 4744915"/>
              <a:gd name="connsiteX3" fmla="*/ 1329560 w 2659118"/>
              <a:gd name="connsiteY3" fmla="*/ 4744915 h 4744915"/>
              <a:gd name="connsiteX4" fmla="*/ 950522 w 2659118"/>
              <a:gd name="connsiteY4" fmla="*/ 4493672 h 4744915"/>
              <a:gd name="connsiteX5" fmla="*/ 840517 w 2659118"/>
              <a:gd name="connsiteY5" fmla="*/ 4209286 h 4744915"/>
              <a:gd name="connsiteX6" fmla="*/ 1818601 w 2659118"/>
              <a:gd name="connsiteY6" fmla="*/ 4209286 h 4744915"/>
              <a:gd name="connsiteX7" fmla="*/ 1875570 w 2659118"/>
              <a:gd name="connsiteY7" fmla="*/ 4266255 h 4744915"/>
              <a:gd name="connsiteX8" fmla="*/ 1875570 w 2659118"/>
              <a:gd name="connsiteY8" fmla="*/ 4330993 h 4744915"/>
              <a:gd name="connsiteX9" fmla="*/ 1818601 w 2659118"/>
              <a:gd name="connsiteY9" fmla="*/ 4387962 h 4744915"/>
              <a:gd name="connsiteX10" fmla="*/ 840517 w 2659118"/>
              <a:gd name="connsiteY10" fmla="*/ 4387962 h 4744915"/>
              <a:gd name="connsiteX11" fmla="*/ 783548 w 2659118"/>
              <a:gd name="connsiteY11" fmla="*/ 4330993 h 4744915"/>
              <a:gd name="connsiteX12" fmla="*/ 783548 w 2659118"/>
              <a:gd name="connsiteY12" fmla="*/ 4266255 h 4744915"/>
              <a:gd name="connsiteX13" fmla="*/ 840517 w 2659118"/>
              <a:gd name="connsiteY13" fmla="*/ 4209286 h 4744915"/>
              <a:gd name="connsiteX14" fmla="*/ 840517 w 2659118"/>
              <a:gd name="connsiteY14" fmla="*/ 3927294 h 4744915"/>
              <a:gd name="connsiteX15" fmla="*/ 1818601 w 2659118"/>
              <a:gd name="connsiteY15" fmla="*/ 3927294 h 4744915"/>
              <a:gd name="connsiteX16" fmla="*/ 1875570 w 2659118"/>
              <a:gd name="connsiteY16" fmla="*/ 3984263 h 4744915"/>
              <a:gd name="connsiteX17" fmla="*/ 1875570 w 2659118"/>
              <a:gd name="connsiteY17" fmla="*/ 4049001 h 4744915"/>
              <a:gd name="connsiteX18" fmla="*/ 1818601 w 2659118"/>
              <a:gd name="connsiteY18" fmla="*/ 4105970 h 4744915"/>
              <a:gd name="connsiteX19" fmla="*/ 840517 w 2659118"/>
              <a:gd name="connsiteY19" fmla="*/ 4105970 h 4744915"/>
              <a:gd name="connsiteX20" fmla="*/ 783548 w 2659118"/>
              <a:gd name="connsiteY20" fmla="*/ 4049001 h 4744915"/>
              <a:gd name="connsiteX21" fmla="*/ 783548 w 2659118"/>
              <a:gd name="connsiteY21" fmla="*/ 3984263 h 4744915"/>
              <a:gd name="connsiteX22" fmla="*/ 840517 w 2659118"/>
              <a:gd name="connsiteY22" fmla="*/ 3927294 h 4744915"/>
              <a:gd name="connsiteX23" fmla="*/ 840517 w 2659118"/>
              <a:gd name="connsiteY23" fmla="*/ 3645302 h 4744915"/>
              <a:gd name="connsiteX24" fmla="*/ 1818601 w 2659118"/>
              <a:gd name="connsiteY24" fmla="*/ 3645302 h 4744915"/>
              <a:gd name="connsiteX25" fmla="*/ 1875570 w 2659118"/>
              <a:gd name="connsiteY25" fmla="*/ 3702271 h 4744915"/>
              <a:gd name="connsiteX26" fmla="*/ 1875570 w 2659118"/>
              <a:gd name="connsiteY26" fmla="*/ 3767009 h 4744915"/>
              <a:gd name="connsiteX27" fmla="*/ 1818601 w 2659118"/>
              <a:gd name="connsiteY27" fmla="*/ 3823978 h 4744915"/>
              <a:gd name="connsiteX28" fmla="*/ 840517 w 2659118"/>
              <a:gd name="connsiteY28" fmla="*/ 3823978 h 4744915"/>
              <a:gd name="connsiteX29" fmla="*/ 783548 w 2659118"/>
              <a:gd name="connsiteY29" fmla="*/ 3767009 h 4744915"/>
              <a:gd name="connsiteX30" fmla="*/ 783548 w 2659118"/>
              <a:gd name="connsiteY30" fmla="*/ 3702271 h 4744915"/>
              <a:gd name="connsiteX31" fmla="*/ 840517 w 2659118"/>
              <a:gd name="connsiteY31" fmla="*/ 3645302 h 4744915"/>
              <a:gd name="connsiteX32" fmla="*/ 1887832 w 2659118"/>
              <a:gd name="connsiteY32" fmla="*/ 367147 h 4744915"/>
              <a:gd name="connsiteX33" fmla="*/ 2399331 w 2659118"/>
              <a:gd name="connsiteY33" fmla="*/ 1570503 h 4744915"/>
              <a:gd name="connsiteX34" fmla="*/ 1887832 w 2659118"/>
              <a:gd name="connsiteY34" fmla="*/ 367147 h 4744915"/>
              <a:gd name="connsiteX35" fmla="*/ 1329559 w 2659118"/>
              <a:gd name="connsiteY35" fmla="*/ 0 h 4744915"/>
              <a:gd name="connsiteX36" fmla="*/ 2659118 w 2659118"/>
              <a:gd name="connsiteY36" fmla="*/ 1329559 h 4744915"/>
              <a:gd name="connsiteX37" fmla="*/ 2432050 w 2659118"/>
              <a:gd name="connsiteY37" fmla="*/ 2072928 h 4744915"/>
              <a:gd name="connsiteX38" fmla="*/ 2397105 w 2659118"/>
              <a:gd name="connsiteY38" fmla="*/ 2119660 h 4744915"/>
              <a:gd name="connsiteX39" fmla="*/ 2351882 w 2659118"/>
              <a:gd name="connsiteY39" fmla="*/ 2196370 h 4744915"/>
              <a:gd name="connsiteX40" fmla="*/ 1965435 w 2659118"/>
              <a:gd name="connsiteY40" fmla="*/ 3389582 h 4744915"/>
              <a:gd name="connsiteX41" fmla="*/ 1813032 w 2659118"/>
              <a:gd name="connsiteY41" fmla="*/ 3541985 h 4744915"/>
              <a:gd name="connsiteX42" fmla="*/ 846087 w 2659118"/>
              <a:gd name="connsiteY42" fmla="*/ 3541985 h 4744915"/>
              <a:gd name="connsiteX43" fmla="*/ 693684 w 2659118"/>
              <a:gd name="connsiteY43" fmla="*/ 3389582 h 4744915"/>
              <a:gd name="connsiteX44" fmla="*/ 317441 w 2659118"/>
              <a:gd name="connsiteY44" fmla="*/ 2222553 h 4744915"/>
              <a:gd name="connsiteX45" fmla="*/ 239538 w 2659118"/>
              <a:gd name="connsiteY45" fmla="*/ 2089605 h 4744915"/>
              <a:gd name="connsiteX46" fmla="*/ 227068 w 2659118"/>
              <a:gd name="connsiteY46" fmla="*/ 2072928 h 4744915"/>
              <a:gd name="connsiteX47" fmla="*/ 0 w 2659118"/>
              <a:gd name="connsiteY47" fmla="*/ 1329559 h 4744915"/>
              <a:gd name="connsiteX48" fmla="*/ 1329559 w 2659118"/>
              <a:gd name="connsiteY48" fmla="*/ 0 h 47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659118" h="4744915">
                <a:moveTo>
                  <a:pt x="949779" y="4491277"/>
                </a:moveTo>
                <a:lnTo>
                  <a:pt x="1709342" y="4491277"/>
                </a:lnTo>
                <a:lnTo>
                  <a:pt x="1708598" y="4493672"/>
                </a:lnTo>
                <a:cubicBezTo>
                  <a:pt x="1646150" y="4641317"/>
                  <a:pt x="1499953" y="4744915"/>
                  <a:pt x="1329560" y="4744915"/>
                </a:cubicBezTo>
                <a:cubicBezTo>
                  <a:pt x="1159167" y="4744915"/>
                  <a:pt x="1012971" y="4641317"/>
                  <a:pt x="950522" y="4493672"/>
                </a:cubicBezTo>
                <a:close/>
                <a:moveTo>
                  <a:pt x="840517" y="4209286"/>
                </a:moveTo>
                <a:lnTo>
                  <a:pt x="1818601" y="4209286"/>
                </a:lnTo>
                <a:cubicBezTo>
                  <a:pt x="1850064" y="4209286"/>
                  <a:pt x="1875570" y="4234792"/>
                  <a:pt x="1875570" y="4266255"/>
                </a:cubicBezTo>
                <a:lnTo>
                  <a:pt x="1875570" y="4330993"/>
                </a:lnTo>
                <a:cubicBezTo>
                  <a:pt x="1875570" y="4362456"/>
                  <a:pt x="1850064" y="4387962"/>
                  <a:pt x="1818601" y="4387962"/>
                </a:cubicBezTo>
                <a:lnTo>
                  <a:pt x="840517" y="4387962"/>
                </a:lnTo>
                <a:cubicBezTo>
                  <a:pt x="809054" y="4387962"/>
                  <a:pt x="783548" y="4362456"/>
                  <a:pt x="783548" y="4330993"/>
                </a:cubicBezTo>
                <a:lnTo>
                  <a:pt x="783548" y="4266255"/>
                </a:lnTo>
                <a:cubicBezTo>
                  <a:pt x="783548" y="4234792"/>
                  <a:pt x="809054" y="4209286"/>
                  <a:pt x="840517" y="4209286"/>
                </a:cubicBezTo>
                <a:close/>
                <a:moveTo>
                  <a:pt x="840517" y="3927294"/>
                </a:moveTo>
                <a:lnTo>
                  <a:pt x="1818601" y="3927294"/>
                </a:lnTo>
                <a:cubicBezTo>
                  <a:pt x="1850064" y="3927294"/>
                  <a:pt x="1875570" y="3952800"/>
                  <a:pt x="1875570" y="3984263"/>
                </a:cubicBezTo>
                <a:lnTo>
                  <a:pt x="1875570" y="4049001"/>
                </a:lnTo>
                <a:cubicBezTo>
                  <a:pt x="1875570" y="4080464"/>
                  <a:pt x="1850064" y="4105970"/>
                  <a:pt x="1818601" y="4105970"/>
                </a:cubicBezTo>
                <a:lnTo>
                  <a:pt x="840517" y="4105970"/>
                </a:lnTo>
                <a:cubicBezTo>
                  <a:pt x="809054" y="4105970"/>
                  <a:pt x="783548" y="4080464"/>
                  <a:pt x="783548" y="4049001"/>
                </a:cubicBezTo>
                <a:lnTo>
                  <a:pt x="783548" y="3984263"/>
                </a:lnTo>
                <a:cubicBezTo>
                  <a:pt x="783548" y="3952800"/>
                  <a:pt x="809054" y="3927294"/>
                  <a:pt x="840517" y="3927294"/>
                </a:cubicBezTo>
                <a:close/>
                <a:moveTo>
                  <a:pt x="840517" y="3645302"/>
                </a:moveTo>
                <a:lnTo>
                  <a:pt x="1818601" y="3645302"/>
                </a:lnTo>
                <a:cubicBezTo>
                  <a:pt x="1850064" y="3645302"/>
                  <a:pt x="1875570" y="3670808"/>
                  <a:pt x="1875570" y="3702271"/>
                </a:cubicBezTo>
                <a:lnTo>
                  <a:pt x="1875570" y="3767009"/>
                </a:lnTo>
                <a:cubicBezTo>
                  <a:pt x="1875570" y="3798472"/>
                  <a:pt x="1850064" y="3823978"/>
                  <a:pt x="1818601" y="3823978"/>
                </a:cubicBezTo>
                <a:lnTo>
                  <a:pt x="840517" y="3823978"/>
                </a:lnTo>
                <a:cubicBezTo>
                  <a:pt x="809054" y="3823978"/>
                  <a:pt x="783548" y="3798472"/>
                  <a:pt x="783548" y="3767009"/>
                </a:cubicBezTo>
                <a:lnTo>
                  <a:pt x="783548" y="3702271"/>
                </a:lnTo>
                <a:cubicBezTo>
                  <a:pt x="783548" y="3670808"/>
                  <a:pt x="809054" y="3645302"/>
                  <a:pt x="840517" y="3645302"/>
                </a:cubicBezTo>
                <a:close/>
                <a:moveTo>
                  <a:pt x="1887832" y="367147"/>
                </a:moveTo>
                <a:cubicBezTo>
                  <a:pt x="2304117" y="890872"/>
                  <a:pt x="2355045" y="1187549"/>
                  <a:pt x="2399331" y="1570503"/>
                </a:cubicBezTo>
                <a:cubicBezTo>
                  <a:pt x="2461331" y="1205712"/>
                  <a:pt x="2463544" y="731939"/>
                  <a:pt x="1887832" y="367147"/>
                </a:cubicBezTo>
                <a:close/>
                <a:moveTo>
                  <a:pt x="1329559" y="0"/>
                </a:moveTo>
                <a:cubicBezTo>
                  <a:pt x="2063854" y="0"/>
                  <a:pt x="2659118" y="595264"/>
                  <a:pt x="2659118" y="1329559"/>
                </a:cubicBezTo>
                <a:cubicBezTo>
                  <a:pt x="2659118" y="1604920"/>
                  <a:pt x="2575409" y="1860729"/>
                  <a:pt x="2432050" y="2072928"/>
                </a:cubicBezTo>
                <a:lnTo>
                  <a:pt x="2397105" y="2119660"/>
                </a:lnTo>
                <a:lnTo>
                  <a:pt x="2351882" y="2196370"/>
                </a:lnTo>
                <a:cubicBezTo>
                  <a:pt x="2017873" y="2782557"/>
                  <a:pt x="1974555" y="3161591"/>
                  <a:pt x="1965435" y="3389582"/>
                </a:cubicBezTo>
                <a:cubicBezTo>
                  <a:pt x="1965435" y="3473752"/>
                  <a:pt x="1897202" y="3541985"/>
                  <a:pt x="1813032" y="3541985"/>
                </a:cubicBezTo>
                <a:lnTo>
                  <a:pt x="846087" y="3541985"/>
                </a:lnTo>
                <a:cubicBezTo>
                  <a:pt x="761917" y="3541985"/>
                  <a:pt x="693684" y="3473752"/>
                  <a:pt x="693684" y="3389582"/>
                </a:cubicBezTo>
                <a:cubicBezTo>
                  <a:pt x="690847" y="3179628"/>
                  <a:pt x="576294" y="2701557"/>
                  <a:pt x="317441" y="2222553"/>
                </a:cubicBezTo>
                <a:lnTo>
                  <a:pt x="239538" y="2089605"/>
                </a:lnTo>
                <a:lnTo>
                  <a:pt x="227068" y="2072928"/>
                </a:lnTo>
                <a:cubicBezTo>
                  <a:pt x="83709" y="1860729"/>
                  <a:pt x="0" y="1604920"/>
                  <a:pt x="0" y="1329559"/>
                </a:cubicBezTo>
                <a:cubicBezTo>
                  <a:pt x="0" y="595264"/>
                  <a:pt x="595264" y="0"/>
                  <a:pt x="13295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147504" y="1681721"/>
            <a:ext cx="1323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 smtClean="0">
                <a:solidFill>
                  <a:schemeClr val="bg1"/>
                </a:solidFill>
              </a:rPr>
              <a:t>POD Delivery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272391" y="1984687"/>
            <a:ext cx="1505481" cy="6708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"/>
                </a:schemeClr>
              </a:gs>
              <a:gs pos="100000">
                <a:schemeClr val="bg1">
                  <a:alpha val="3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kern="0" dirty="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884375" y="1984687"/>
            <a:ext cx="1505481" cy="6708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"/>
                </a:schemeClr>
              </a:gs>
              <a:gs pos="100000">
                <a:schemeClr val="bg1">
                  <a:alpha val="3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kern="0" dirty="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05666" y="2187970"/>
            <a:ext cx="750845" cy="238525"/>
          </a:xfrm>
          <a:prstGeom prst="rect">
            <a:avLst/>
          </a:prstGeom>
          <a:noFill/>
          <a:effectLst/>
        </p:spPr>
        <p:txBody>
          <a:bodyPr wrap="none" lIns="68579" tIns="34289" rIns="68579" bIns="34289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</a:rPr>
              <a:t>Half Rack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5342223" y="2189979"/>
            <a:ext cx="447530" cy="304038"/>
            <a:chOff x="6167723" y="1882227"/>
            <a:chExt cx="447530" cy="304038"/>
          </a:xfrm>
        </p:grpSpPr>
        <p:sp>
          <p:nvSpPr>
            <p:cNvPr id="100" name="Rounded Rectangle 3"/>
            <p:cNvSpPr/>
            <p:nvPr/>
          </p:nvSpPr>
          <p:spPr>
            <a:xfrm>
              <a:off x="6167723" y="1889976"/>
              <a:ext cx="447530" cy="296289"/>
            </a:xfrm>
            <a:custGeom>
              <a:avLst/>
              <a:gdLst>
                <a:gd name="connsiteX0" fmla="*/ 74936 w 1908341"/>
                <a:gd name="connsiteY0" fmla="*/ 2330947 h 2633940"/>
                <a:gd name="connsiteX1" fmla="*/ 1833405 w 1908341"/>
                <a:gd name="connsiteY1" fmla="*/ 2330947 h 2633940"/>
                <a:gd name="connsiteX2" fmla="*/ 1908341 w 1908341"/>
                <a:gd name="connsiteY2" fmla="*/ 2405883 h 2633940"/>
                <a:gd name="connsiteX3" fmla="*/ 1908341 w 1908341"/>
                <a:gd name="connsiteY3" fmla="*/ 2559004 h 2633940"/>
                <a:gd name="connsiteX4" fmla="*/ 1833405 w 1908341"/>
                <a:gd name="connsiteY4" fmla="*/ 2633940 h 2633940"/>
                <a:gd name="connsiteX5" fmla="*/ 74936 w 1908341"/>
                <a:gd name="connsiteY5" fmla="*/ 2633940 h 2633940"/>
                <a:gd name="connsiteX6" fmla="*/ 0 w 1908341"/>
                <a:gd name="connsiteY6" fmla="*/ 2559004 h 2633940"/>
                <a:gd name="connsiteX7" fmla="*/ 0 w 1908341"/>
                <a:gd name="connsiteY7" fmla="*/ 2405883 h 2633940"/>
                <a:gd name="connsiteX8" fmla="*/ 74936 w 1908341"/>
                <a:gd name="connsiteY8" fmla="*/ 2330947 h 2633940"/>
                <a:gd name="connsiteX9" fmla="*/ 310626 w 1908341"/>
                <a:gd name="connsiteY9" fmla="*/ 1905729 h 2633940"/>
                <a:gd name="connsiteX10" fmla="*/ 256444 w 1908341"/>
                <a:gd name="connsiteY10" fmla="*/ 1959911 h 2633940"/>
                <a:gd name="connsiteX11" fmla="*/ 256444 w 1908341"/>
                <a:gd name="connsiteY11" fmla="*/ 2070622 h 2633940"/>
                <a:gd name="connsiteX12" fmla="*/ 310626 w 1908341"/>
                <a:gd name="connsiteY12" fmla="*/ 2124804 h 2633940"/>
                <a:gd name="connsiteX13" fmla="*/ 1602437 w 1908341"/>
                <a:gd name="connsiteY13" fmla="*/ 2124804 h 2633940"/>
                <a:gd name="connsiteX14" fmla="*/ 1656619 w 1908341"/>
                <a:gd name="connsiteY14" fmla="*/ 2070622 h 2633940"/>
                <a:gd name="connsiteX15" fmla="*/ 1656619 w 1908341"/>
                <a:gd name="connsiteY15" fmla="*/ 1959911 h 2633940"/>
                <a:gd name="connsiteX16" fmla="*/ 1602437 w 1908341"/>
                <a:gd name="connsiteY16" fmla="*/ 1905729 h 2633940"/>
                <a:gd name="connsiteX17" fmla="*/ 310626 w 1908341"/>
                <a:gd name="connsiteY17" fmla="*/ 1905729 h 2633940"/>
                <a:gd name="connsiteX18" fmla="*/ 310626 w 1908341"/>
                <a:gd name="connsiteY18" fmla="*/ 1559654 h 2633940"/>
                <a:gd name="connsiteX19" fmla="*/ 256444 w 1908341"/>
                <a:gd name="connsiteY19" fmla="*/ 1613836 h 2633940"/>
                <a:gd name="connsiteX20" fmla="*/ 256444 w 1908341"/>
                <a:gd name="connsiteY20" fmla="*/ 1724547 h 2633940"/>
                <a:gd name="connsiteX21" fmla="*/ 310626 w 1908341"/>
                <a:gd name="connsiteY21" fmla="*/ 1778729 h 2633940"/>
                <a:gd name="connsiteX22" fmla="*/ 1602437 w 1908341"/>
                <a:gd name="connsiteY22" fmla="*/ 1778729 h 2633940"/>
                <a:gd name="connsiteX23" fmla="*/ 1656619 w 1908341"/>
                <a:gd name="connsiteY23" fmla="*/ 1724547 h 2633940"/>
                <a:gd name="connsiteX24" fmla="*/ 1656619 w 1908341"/>
                <a:gd name="connsiteY24" fmla="*/ 1613836 h 2633940"/>
                <a:gd name="connsiteX25" fmla="*/ 1602437 w 1908341"/>
                <a:gd name="connsiteY25" fmla="*/ 1559654 h 2633940"/>
                <a:gd name="connsiteX26" fmla="*/ 310626 w 1908341"/>
                <a:gd name="connsiteY26" fmla="*/ 1559654 h 2633940"/>
                <a:gd name="connsiteX27" fmla="*/ 310626 w 1908341"/>
                <a:gd name="connsiteY27" fmla="*/ 1216754 h 2633940"/>
                <a:gd name="connsiteX28" fmla="*/ 256444 w 1908341"/>
                <a:gd name="connsiteY28" fmla="*/ 1270936 h 2633940"/>
                <a:gd name="connsiteX29" fmla="*/ 256444 w 1908341"/>
                <a:gd name="connsiteY29" fmla="*/ 1381647 h 2633940"/>
                <a:gd name="connsiteX30" fmla="*/ 310626 w 1908341"/>
                <a:gd name="connsiteY30" fmla="*/ 1435829 h 2633940"/>
                <a:gd name="connsiteX31" fmla="*/ 1602437 w 1908341"/>
                <a:gd name="connsiteY31" fmla="*/ 1435829 h 2633940"/>
                <a:gd name="connsiteX32" fmla="*/ 1656619 w 1908341"/>
                <a:gd name="connsiteY32" fmla="*/ 1381647 h 2633940"/>
                <a:gd name="connsiteX33" fmla="*/ 1656619 w 1908341"/>
                <a:gd name="connsiteY33" fmla="*/ 1270936 h 2633940"/>
                <a:gd name="connsiteX34" fmla="*/ 1602437 w 1908341"/>
                <a:gd name="connsiteY34" fmla="*/ 1216754 h 2633940"/>
                <a:gd name="connsiteX35" fmla="*/ 310626 w 1908341"/>
                <a:gd name="connsiteY35" fmla="*/ 1216754 h 2633940"/>
                <a:gd name="connsiteX36" fmla="*/ 310626 w 1908341"/>
                <a:gd name="connsiteY36" fmla="*/ 867504 h 2633940"/>
                <a:gd name="connsiteX37" fmla="*/ 256444 w 1908341"/>
                <a:gd name="connsiteY37" fmla="*/ 921686 h 2633940"/>
                <a:gd name="connsiteX38" fmla="*/ 256444 w 1908341"/>
                <a:gd name="connsiteY38" fmla="*/ 1032397 h 2633940"/>
                <a:gd name="connsiteX39" fmla="*/ 310626 w 1908341"/>
                <a:gd name="connsiteY39" fmla="*/ 1086579 h 2633940"/>
                <a:gd name="connsiteX40" fmla="*/ 1602437 w 1908341"/>
                <a:gd name="connsiteY40" fmla="*/ 1086579 h 2633940"/>
                <a:gd name="connsiteX41" fmla="*/ 1656619 w 1908341"/>
                <a:gd name="connsiteY41" fmla="*/ 1032397 h 2633940"/>
                <a:gd name="connsiteX42" fmla="*/ 1656619 w 1908341"/>
                <a:gd name="connsiteY42" fmla="*/ 921686 h 2633940"/>
                <a:gd name="connsiteX43" fmla="*/ 1602437 w 1908341"/>
                <a:gd name="connsiteY43" fmla="*/ 867504 h 2633940"/>
                <a:gd name="connsiteX44" fmla="*/ 310626 w 1908341"/>
                <a:gd name="connsiteY44" fmla="*/ 867504 h 2633940"/>
                <a:gd name="connsiteX45" fmla="*/ 310626 w 1908341"/>
                <a:gd name="connsiteY45" fmla="*/ 518254 h 2633940"/>
                <a:gd name="connsiteX46" fmla="*/ 256444 w 1908341"/>
                <a:gd name="connsiteY46" fmla="*/ 572436 h 2633940"/>
                <a:gd name="connsiteX47" fmla="*/ 256444 w 1908341"/>
                <a:gd name="connsiteY47" fmla="*/ 683147 h 2633940"/>
                <a:gd name="connsiteX48" fmla="*/ 310626 w 1908341"/>
                <a:gd name="connsiteY48" fmla="*/ 737329 h 2633940"/>
                <a:gd name="connsiteX49" fmla="*/ 1602437 w 1908341"/>
                <a:gd name="connsiteY49" fmla="*/ 737329 h 2633940"/>
                <a:gd name="connsiteX50" fmla="*/ 1656619 w 1908341"/>
                <a:gd name="connsiteY50" fmla="*/ 683147 h 2633940"/>
                <a:gd name="connsiteX51" fmla="*/ 1656619 w 1908341"/>
                <a:gd name="connsiteY51" fmla="*/ 572436 h 2633940"/>
                <a:gd name="connsiteX52" fmla="*/ 1602437 w 1908341"/>
                <a:gd name="connsiteY52" fmla="*/ 518254 h 2633940"/>
                <a:gd name="connsiteX53" fmla="*/ 310626 w 1908341"/>
                <a:gd name="connsiteY53" fmla="*/ 518254 h 2633940"/>
                <a:gd name="connsiteX54" fmla="*/ 310626 w 1908341"/>
                <a:gd name="connsiteY54" fmla="*/ 165829 h 2633940"/>
                <a:gd name="connsiteX55" fmla="*/ 256444 w 1908341"/>
                <a:gd name="connsiteY55" fmla="*/ 220011 h 2633940"/>
                <a:gd name="connsiteX56" fmla="*/ 256444 w 1908341"/>
                <a:gd name="connsiteY56" fmla="*/ 330722 h 2633940"/>
                <a:gd name="connsiteX57" fmla="*/ 310626 w 1908341"/>
                <a:gd name="connsiteY57" fmla="*/ 384904 h 2633940"/>
                <a:gd name="connsiteX58" fmla="*/ 1602437 w 1908341"/>
                <a:gd name="connsiteY58" fmla="*/ 384904 h 2633940"/>
                <a:gd name="connsiteX59" fmla="*/ 1656619 w 1908341"/>
                <a:gd name="connsiteY59" fmla="*/ 330722 h 2633940"/>
                <a:gd name="connsiteX60" fmla="*/ 1656619 w 1908341"/>
                <a:gd name="connsiteY60" fmla="*/ 220011 h 2633940"/>
                <a:gd name="connsiteX61" fmla="*/ 1602437 w 1908341"/>
                <a:gd name="connsiteY61" fmla="*/ 165829 h 2633940"/>
                <a:gd name="connsiteX62" fmla="*/ 310626 w 1908341"/>
                <a:gd name="connsiteY62" fmla="*/ 165829 h 2633940"/>
                <a:gd name="connsiteX63" fmla="*/ 263092 w 1908341"/>
                <a:gd name="connsiteY63" fmla="*/ 0 h 2633940"/>
                <a:gd name="connsiteX64" fmla="*/ 1646796 w 1908341"/>
                <a:gd name="connsiteY64" fmla="*/ 0 h 2633940"/>
                <a:gd name="connsiteX65" fmla="*/ 1789968 w 1908341"/>
                <a:gd name="connsiteY65" fmla="*/ 1098352 h 2633940"/>
                <a:gd name="connsiteX66" fmla="*/ 1793144 w 1908341"/>
                <a:gd name="connsiteY66" fmla="*/ 2267382 h 2633940"/>
                <a:gd name="connsiteX67" fmla="*/ 123094 w 1908341"/>
                <a:gd name="connsiteY67" fmla="*/ 2264207 h 2633940"/>
                <a:gd name="connsiteX68" fmla="*/ 119919 w 1908341"/>
                <a:gd name="connsiteY68" fmla="*/ 143173 h 2633940"/>
                <a:gd name="connsiteX69" fmla="*/ 263092 w 1908341"/>
                <a:gd name="connsiteY69" fmla="*/ 0 h 2633940"/>
                <a:gd name="connsiteX0" fmla="*/ 74936 w 1908341"/>
                <a:gd name="connsiteY0" fmla="*/ 2330947 h 2633940"/>
                <a:gd name="connsiteX1" fmla="*/ 1833405 w 1908341"/>
                <a:gd name="connsiteY1" fmla="*/ 2330947 h 2633940"/>
                <a:gd name="connsiteX2" fmla="*/ 1908341 w 1908341"/>
                <a:gd name="connsiteY2" fmla="*/ 2405883 h 2633940"/>
                <a:gd name="connsiteX3" fmla="*/ 1908341 w 1908341"/>
                <a:gd name="connsiteY3" fmla="*/ 2559004 h 2633940"/>
                <a:gd name="connsiteX4" fmla="*/ 1833405 w 1908341"/>
                <a:gd name="connsiteY4" fmla="*/ 2633940 h 2633940"/>
                <a:gd name="connsiteX5" fmla="*/ 74936 w 1908341"/>
                <a:gd name="connsiteY5" fmla="*/ 2633940 h 2633940"/>
                <a:gd name="connsiteX6" fmla="*/ 0 w 1908341"/>
                <a:gd name="connsiteY6" fmla="*/ 2559004 h 2633940"/>
                <a:gd name="connsiteX7" fmla="*/ 0 w 1908341"/>
                <a:gd name="connsiteY7" fmla="*/ 2405883 h 2633940"/>
                <a:gd name="connsiteX8" fmla="*/ 74936 w 1908341"/>
                <a:gd name="connsiteY8" fmla="*/ 2330947 h 2633940"/>
                <a:gd name="connsiteX9" fmla="*/ 310626 w 1908341"/>
                <a:gd name="connsiteY9" fmla="*/ 1905729 h 2633940"/>
                <a:gd name="connsiteX10" fmla="*/ 256444 w 1908341"/>
                <a:gd name="connsiteY10" fmla="*/ 1959911 h 2633940"/>
                <a:gd name="connsiteX11" fmla="*/ 256444 w 1908341"/>
                <a:gd name="connsiteY11" fmla="*/ 2070622 h 2633940"/>
                <a:gd name="connsiteX12" fmla="*/ 310626 w 1908341"/>
                <a:gd name="connsiteY12" fmla="*/ 2124804 h 2633940"/>
                <a:gd name="connsiteX13" fmla="*/ 1602437 w 1908341"/>
                <a:gd name="connsiteY13" fmla="*/ 2124804 h 2633940"/>
                <a:gd name="connsiteX14" fmla="*/ 1656619 w 1908341"/>
                <a:gd name="connsiteY14" fmla="*/ 2070622 h 2633940"/>
                <a:gd name="connsiteX15" fmla="*/ 1656619 w 1908341"/>
                <a:gd name="connsiteY15" fmla="*/ 1959911 h 2633940"/>
                <a:gd name="connsiteX16" fmla="*/ 1602437 w 1908341"/>
                <a:gd name="connsiteY16" fmla="*/ 1905729 h 2633940"/>
                <a:gd name="connsiteX17" fmla="*/ 310626 w 1908341"/>
                <a:gd name="connsiteY17" fmla="*/ 1905729 h 2633940"/>
                <a:gd name="connsiteX18" fmla="*/ 310626 w 1908341"/>
                <a:gd name="connsiteY18" fmla="*/ 1559654 h 2633940"/>
                <a:gd name="connsiteX19" fmla="*/ 256444 w 1908341"/>
                <a:gd name="connsiteY19" fmla="*/ 1613836 h 2633940"/>
                <a:gd name="connsiteX20" fmla="*/ 256444 w 1908341"/>
                <a:gd name="connsiteY20" fmla="*/ 1724547 h 2633940"/>
                <a:gd name="connsiteX21" fmla="*/ 310626 w 1908341"/>
                <a:gd name="connsiteY21" fmla="*/ 1778729 h 2633940"/>
                <a:gd name="connsiteX22" fmla="*/ 1602437 w 1908341"/>
                <a:gd name="connsiteY22" fmla="*/ 1778729 h 2633940"/>
                <a:gd name="connsiteX23" fmla="*/ 1656619 w 1908341"/>
                <a:gd name="connsiteY23" fmla="*/ 1724547 h 2633940"/>
                <a:gd name="connsiteX24" fmla="*/ 1656619 w 1908341"/>
                <a:gd name="connsiteY24" fmla="*/ 1613836 h 2633940"/>
                <a:gd name="connsiteX25" fmla="*/ 1602437 w 1908341"/>
                <a:gd name="connsiteY25" fmla="*/ 1559654 h 2633940"/>
                <a:gd name="connsiteX26" fmla="*/ 310626 w 1908341"/>
                <a:gd name="connsiteY26" fmla="*/ 1559654 h 2633940"/>
                <a:gd name="connsiteX27" fmla="*/ 310626 w 1908341"/>
                <a:gd name="connsiteY27" fmla="*/ 1216754 h 2633940"/>
                <a:gd name="connsiteX28" fmla="*/ 256444 w 1908341"/>
                <a:gd name="connsiteY28" fmla="*/ 1270936 h 2633940"/>
                <a:gd name="connsiteX29" fmla="*/ 256444 w 1908341"/>
                <a:gd name="connsiteY29" fmla="*/ 1381647 h 2633940"/>
                <a:gd name="connsiteX30" fmla="*/ 310626 w 1908341"/>
                <a:gd name="connsiteY30" fmla="*/ 1435829 h 2633940"/>
                <a:gd name="connsiteX31" fmla="*/ 1602437 w 1908341"/>
                <a:gd name="connsiteY31" fmla="*/ 1435829 h 2633940"/>
                <a:gd name="connsiteX32" fmla="*/ 1656619 w 1908341"/>
                <a:gd name="connsiteY32" fmla="*/ 1381647 h 2633940"/>
                <a:gd name="connsiteX33" fmla="*/ 1656619 w 1908341"/>
                <a:gd name="connsiteY33" fmla="*/ 1270936 h 2633940"/>
                <a:gd name="connsiteX34" fmla="*/ 1602437 w 1908341"/>
                <a:gd name="connsiteY34" fmla="*/ 1216754 h 2633940"/>
                <a:gd name="connsiteX35" fmla="*/ 310626 w 1908341"/>
                <a:gd name="connsiteY35" fmla="*/ 1216754 h 2633940"/>
                <a:gd name="connsiteX36" fmla="*/ 310626 w 1908341"/>
                <a:gd name="connsiteY36" fmla="*/ 867504 h 2633940"/>
                <a:gd name="connsiteX37" fmla="*/ 256444 w 1908341"/>
                <a:gd name="connsiteY37" fmla="*/ 921686 h 2633940"/>
                <a:gd name="connsiteX38" fmla="*/ 256444 w 1908341"/>
                <a:gd name="connsiteY38" fmla="*/ 1032397 h 2633940"/>
                <a:gd name="connsiteX39" fmla="*/ 310626 w 1908341"/>
                <a:gd name="connsiteY39" fmla="*/ 1086579 h 2633940"/>
                <a:gd name="connsiteX40" fmla="*/ 1602437 w 1908341"/>
                <a:gd name="connsiteY40" fmla="*/ 1086579 h 2633940"/>
                <a:gd name="connsiteX41" fmla="*/ 1656619 w 1908341"/>
                <a:gd name="connsiteY41" fmla="*/ 1032397 h 2633940"/>
                <a:gd name="connsiteX42" fmla="*/ 1656619 w 1908341"/>
                <a:gd name="connsiteY42" fmla="*/ 921686 h 2633940"/>
                <a:gd name="connsiteX43" fmla="*/ 1602437 w 1908341"/>
                <a:gd name="connsiteY43" fmla="*/ 867504 h 2633940"/>
                <a:gd name="connsiteX44" fmla="*/ 310626 w 1908341"/>
                <a:gd name="connsiteY44" fmla="*/ 867504 h 2633940"/>
                <a:gd name="connsiteX45" fmla="*/ 310626 w 1908341"/>
                <a:gd name="connsiteY45" fmla="*/ 518254 h 2633940"/>
                <a:gd name="connsiteX46" fmla="*/ 256444 w 1908341"/>
                <a:gd name="connsiteY46" fmla="*/ 572436 h 2633940"/>
                <a:gd name="connsiteX47" fmla="*/ 256444 w 1908341"/>
                <a:gd name="connsiteY47" fmla="*/ 683147 h 2633940"/>
                <a:gd name="connsiteX48" fmla="*/ 310626 w 1908341"/>
                <a:gd name="connsiteY48" fmla="*/ 737329 h 2633940"/>
                <a:gd name="connsiteX49" fmla="*/ 1602437 w 1908341"/>
                <a:gd name="connsiteY49" fmla="*/ 737329 h 2633940"/>
                <a:gd name="connsiteX50" fmla="*/ 1656619 w 1908341"/>
                <a:gd name="connsiteY50" fmla="*/ 683147 h 2633940"/>
                <a:gd name="connsiteX51" fmla="*/ 1656619 w 1908341"/>
                <a:gd name="connsiteY51" fmla="*/ 572436 h 2633940"/>
                <a:gd name="connsiteX52" fmla="*/ 1602437 w 1908341"/>
                <a:gd name="connsiteY52" fmla="*/ 518254 h 2633940"/>
                <a:gd name="connsiteX53" fmla="*/ 310626 w 1908341"/>
                <a:gd name="connsiteY53" fmla="*/ 518254 h 2633940"/>
                <a:gd name="connsiteX54" fmla="*/ 310626 w 1908341"/>
                <a:gd name="connsiteY54" fmla="*/ 165829 h 2633940"/>
                <a:gd name="connsiteX55" fmla="*/ 256444 w 1908341"/>
                <a:gd name="connsiteY55" fmla="*/ 220011 h 2633940"/>
                <a:gd name="connsiteX56" fmla="*/ 256444 w 1908341"/>
                <a:gd name="connsiteY56" fmla="*/ 330722 h 2633940"/>
                <a:gd name="connsiteX57" fmla="*/ 310626 w 1908341"/>
                <a:gd name="connsiteY57" fmla="*/ 384904 h 2633940"/>
                <a:gd name="connsiteX58" fmla="*/ 1602437 w 1908341"/>
                <a:gd name="connsiteY58" fmla="*/ 384904 h 2633940"/>
                <a:gd name="connsiteX59" fmla="*/ 1656619 w 1908341"/>
                <a:gd name="connsiteY59" fmla="*/ 330722 h 2633940"/>
                <a:gd name="connsiteX60" fmla="*/ 1656619 w 1908341"/>
                <a:gd name="connsiteY60" fmla="*/ 220011 h 2633940"/>
                <a:gd name="connsiteX61" fmla="*/ 1602437 w 1908341"/>
                <a:gd name="connsiteY61" fmla="*/ 165829 h 2633940"/>
                <a:gd name="connsiteX62" fmla="*/ 310626 w 1908341"/>
                <a:gd name="connsiteY62" fmla="*/ 165829 h 2633940"/>
                <a:gd name="connsiteX63" fmla="*/ 263092 w 1908341"/>
                <a:gd name="connsiteY63" fmla="*/ 0 h 2633940"/>
                <a:gd name="connsiteX64" fmla="*/ 1725077 w 1908341"/>
                <a:gd name="connsiteY64" fmla="*/ 945231 h 2633940"/>
                <a:gd name="connsiteX65" fmla="*/ 1789968 w 1908341"/>
                <a:gd name="connsiteY65" fmla="*/ 1098352 h 2633940"/>
                <a:gd name="connsiteX66" fmla="*/ 1793144 w 1908341"/>
                <a:gd name="connsiteY66" fmla="*/ 2267382 h 2633940"/>
                <a:gd name="connsiteX67" fmla="*/ 123094 w 1908341"/>
                <a:gd name="connsiteY67" fmla="*/ 2264207 h 2633940"/>
                <a:gd name="connsiteX68" fmla="*/ 119919 w 1908341"/>
                <a:gd name="connsiteY68" fmla="*/ 143173 h 2633940"/>
                <a:gd name="connsiteX69" fmla="*/ 263092 w 1908341"/>
                <a:gd name="connsiteY69" fmla="*/ 0 h 2633940"/>
                <a:gd name="connsiteX0" fmla="*/ 74936 w 1908341"/>
                <a:gd name="connsiteY0" fmla="*/ 2330947 h 2633940"/>
                <a:gd name="connsiteX1" fmla="*/ 1833405 w 1908341"/>
                <a:gd name="connsiteY1" fmla="*/ 2330947 h 2633940"/>
                <a:gd name="connsiteX2" fmla="*/ 1908341 w 1908341"/>
                <a:gd name="connsiteY2" fmla="*/ 2405883 h 2633940"/>
                <a:gd name="connsiteX3" fmla="*/ 1908341 w 1908341"/>
                <a:gd name="connsiteY3" fmla="*/ 2559004 h 2633940"/>
                <a:gd name="connsiteX4" fmla="*/ 1833405 w 1908341"/>
                <a:gd name="connsiteY4" fmla="*/ 2633940 h 2633940"/>
                <a:gd name="connsiteX5" fmla="*/ 74936 w 1908341"/>
                <a:gd name="connsiteY5" fmla="*/ 2633940 h 2633940"/>
                <a:gd name="connsiteX6" fmla="*/ 0 w 1908341"/>
                <a:gd name="connsiteY6" fmla="*/ 2559004 h 2633940"/>
                <a:gd name="connsiteX7" fmla="*/ 0 w 1908341"/>
                <a:gd name="connsiteY7" fmla="*/ 2405883 h 2633940"/>
                <a:gd name="connsiteX8" fmla="*/ 74936 w 1908341"/>
                <a:gd name="connsiteY8" fmla="*/ 2330947 h 2633940"/>
                <a:gd name="connsiteX9" fmla="*/ 310626 w 1908341"/>
                <a:gd name="connsiteY9" fmla="*/ 1905729 h 2633940"/>
                <a:gd name="connsiteX10" fmla="*/ 256444 w 1908341"/>
                <a:gd name="connsiteY10" fmla="*/ 1959911 h 2633940"/>
                <a:gd name="connsiteX11" fmla="*/ 256444 w 1908341"/>
                <a:gd name="connsiteY11" fmla="*/ 2070622 h 2633940"/>
                <a:gd name="connsiteX12" fmla="*/ 310626 w 1908341"/>
                <a:gd name="connsiteY12" fmla="*/ 2124804 h 2633940"/>
                <a:gd name="connsiteX13" fmla="*/ 1602437 w 1908341"/>
                <a:gd name="connsiteY13" fmla="*/ 2124804 h 2633940"/>
                <a:gd name="connsiteX14" fmla="*/ 1656619 w 1908341"/>
                <a:gd name="connsiteY14" fmla="*/ 2070622 h 2633940"/>
                <a:gd name="connsiteX15" fmla="*/ 1656619 w 1908341"/>
                <a:gd name="connsiteY15" fmla="*/ 1959911 h 2633940"/>
                <a:gd name="connsiteX16" fmla="*/ 1602437 w 1908341"/>
                <a:gd name="connsiteY16" fmla="*/ 1905729 h 2633940"/>
                <a:gd name="connsiteX17" fmla="*/ 310626 w 1908341"/>
                <a:gd name="connsiteY17" fmla="*/ 1905729 h 2633940"/>
                <a:gd name="connsiteX18" fmla="*/ 310626 w 1908341"/>
                <a:gd name="connsiteY18" fmla="*/ 1559654 h 2633940"/>
                <a:gd name="connsiteX19" fmla="*/ 256444 w 1908341"/>
                <a:gd name="connsiteY19" fmla="*/ 1613836 h 2633940"/>
                <a:gd name="connsiteX20" fmla="*/ 256444 w 1908341"/>
                <a:gd name="connsiteY20" fmla="*/ 1724547 h 2633940"/>
                <a:gd name="connsiteX21" fmla="*/ 310626 w 1908341"/>
                <a:gd name="connsiteY21" fmla="*/ 1778729 h 2633940"/>
                <a:gd name="connsiteX22" fmla="*/ 1602437 w 1908341"/>
                <a:gd name="connsiteY22" fmla="*/ 1778729 h 2633940"/>
                <a:gd name="connsiteX23" fmla="*/ 1656619 w 1908341"/>
                <a:gd name="connsiteY23" fmla="*/ 1724547 h 2633940"/>
                <a:gd name="connsiteX24" fmla="*/ 1656619 w 1908341"/>
                <a:gd name="connsiteY24" fmla="*/ 1613836 h 2633940"/>
                <a:gd name="connsiteX25" fmla="*/ 1602437 w 1908341"/>
                <a:gd name="connsiteY25" fmla="*/ 1559654 h 2633940"/>
                <a:gd name="connsiteX26" fmla="*/ 310626 w 1908341"/>
                <a:gd name="connsiteY26" fmla="*/ 1559654 h 2633940"/>
                <a:gd name="connsiteX27" fmla="*/ 310626 w 1908341"/>
                <a:gd name="connsiteY27" fmla="*/ 1216754 h 2633940"/>
                <a:gd name="connsiteX28" fmla="*/ 256444 w 1908341"/>
                <a:gd name="connsiteY28" fmla="*/ 1270936 h 2633940"/>
                <a:gd name="connsiteX29" fmla="*/ 256444 w 1908341"/>
                <a:gd name="connsiteY29" fmla="*/ 1381647 h 2633940"/>
                <a:gd name="connsiteX30" fmla="*/ 310626 w 1908341"/>
                <a:gd name="connsiteY30" fmla="*/ 1435829 h 2633940"/>
                <a:gd name="connsiteX31" fmla="*/ 1602437 w 1908341"/>
                <a:gd name="connsiteY31" fmla="*/ 1435829 h 2633940"/>
                <a:gd name="connsiteX32" fmla="*/ 1656619 w 1908341"/>
                <a:gd name="connsiteY32" fmla="*/ 1381647 h 2633940"/>
                <a:gd name="connsiteX33" fmla="*/ 1656619 w 1908341"/>
                <a:gd name="connsiteY33" fmla="*/ 1270936 h 2633940"/>
                <a:gd name="connsiteX34" fmla="*/ 1602437 w 1908341"/>
                <a:gd name="connsiteY34" fmla="*/ 1216754 h 2633940"/>
                <a:gd name="connsiteX35" fmla="*/ 310626 w 1908341"/>
                <a:gd name="connsiteY35" fmla="*/ 1216754 h 2633940"/>
                <a:gd name="connsiteX36" fmla="*/ 310626 w 1908341"/>
                <a:gd name="connsiteY36" fmla="*/ 867504 h 2633940"/>
                <a:gd name="connsiteX37" fmla="*/ 256444 w 1908341"/>
                <a:gd name="connsiteY37" fmla="*/ 921686 h 2633940"/>
                <a:gd name="connsiteX38" fmla="*/ 256444 w 1908341"/>
                <a:gd name="connsiteY38" fmla="*/ 1032397 h 2633940"/>
                <a:gd name="connsiteX39" fmla="*/ 310626 w 1908341"/>
                <a:gd name="connsiteY39" fmla="*/ 1086579 h 2633940"/>
                <a:gd name="connsiteX40" fmla="*/ 1602437 w 1908341"/>
                <a:gd name="connsiteY40" fmla="*/ 1086579 h 2633940"/>
                <a:gd name="connsiteX41" fmla="*/ 1656619 w 1908341"/>
                <a:gd name="connsiteY41" fmla="*/ 1032397 h 2633940"/>
                <a:gd name="connsiteX42" fmla="*/ 1656619 w 1908341"/>
                <a:gd name="connsiteY42" fmla="*/ 921686 h 2633940"/>
                <a:gd name="connsiteX43" fmla="*/ 1602437 w 1908341"/>
                <a:gd name="connsiteY43" fmla="*/ 867504 h 2633940"/>
                <a:gd name="connsiteX44" fmla="*/ 310626 w 1908341"/>
                <a:gd name="connsiteY44" fmla="*/ 867504 h 2633940"/>
                <a:gd name="connsiteX45" fmla="*/ 310626 w 1908341"/>
                <a:gd name="connsiteY45" fmla="*/ 518254 h 2633940"/>
                <a:gd name="connsiteX46" fmla="*/ 256444 w 1908341"/>
                <a:gd name="connsiteY46" fmla="*/ 572436 h 2633940"/>
                <a:gd name="connsiteX47" fmla="*/ 256444 w 1908341"/>
                <a:gd name="connsiteY47" fmla="*/ 683147 h 2633940"/>
                <a:gd name="connsiteX48" fmla="*/ 310626 w 1908341"/>
                <a:gd name="connsiteY48" fmla="*/ 737329 h 2633940"/>
                <a:gd name="connsiteX49" fmla="*/ 1602437 w 1908341"/>
                <a:gd name="connsiteY49" fmla="*/ 737329 h 2633940"/>
                <a:gd name="connsiteX50" fmla="*/ 1656619 w 1908341"/>
                <a:gd name="connsiteY50" fmla="*/ 683147 h 2633940"/>
                <a:gd name="connsiteX51" fmla="*/ 1656619 w 1908341"/>
                <a:gd name="connsiteY51" fmla="*/ 572436 h 2633940"/>
                <a:gd name="connsiteX52" fmla="*/ 1602437 w 1908341"/>
                <a:gd name="connsiteY52" fmla="*/ 518254 h 2633940"/>
                <a:gd name="connsiteX53" fmla="*/ 310626 w 1908341"/>
                <a:gd name="connsiteY53" fmla="*/ 518254 h 2633940"/>
                <a:gd name="connsiteX54" fmla="*/ 310626 w 1908341"/>
                <a:gd name="connsiteY54" fmla="*/ 165829 h 2633940"/>
                <a:gd name="connsiteX55" fmla="*/ 256444 w 1908341"/>
                <a:gd name="connsiteY55" fmla="*/ 220011 h 2633940"/>
                <a:gd name="connsiteX56" fmla="*/ 256444 w 1908341"/>
                <a:gd name="connsiteY56" fmla="*/ 330722 h 2633940"/>
                <a:gd name="connsiteX57" fmla="*/ 310626 w 1908341"/>
                <a:gd name="connsiteY57" fmla="*/ 384904 h 2633940"/>
                <a:gd name="connsiteX58" fmla="*/ 1602437 w 1908341"/>
                <a:gd name="connsiteY58" fmla="*/ 384904 h 2633940"/>
                <a:gd name="connsiteX59" fmla="*/ 1656619 w 1908341"/>
                <a:gd name="connsiteY59" fmla="*/ 330722 h 2633940"/>
                <a:gd name="connsiteX60" fmla="*/ 1656619 w 1908341"/>
                <a:gd name="connsiteY60" fmla="*/ 220011 h 2633940"/>
                <a:gd name="connsiteX61" fmla="*/ 1602437 w 1908341"/>
                <a:gd name="connsiteY61" fmla="*/ 165829 h 2633940"/>
                <a:gd name="connsiteX62" fmla="*/ 310626 w 1908341"/>
                <a:gd name="connsiteY62" fmla="*/ 165829 h 2633940"/>
                <a:gd name="connsiteX63" fmla="*/ 263092 w 1908341"/>
                <a:gd name="connsiteY63" fmla="*/ 0 h 2633940"/>
                <a:gd name="connsiteX64" fmla="*/ 1725077 w 1908341"/>
                <a:gd name="connsiteY64" fmla="*/ 945231 h 2633940"/>
                <a:gd name="connsiteX65" fmla="*/ 1789968 w 1908341"/>
                <a:gd name="connsiteY65" fmla="*/ 1098352 h 2633940"/>
                <a:gd name="connsiteX66" fmla="*/ 1793144 w 1908341"/>
                <a:gd name="connsiteY66" fmla="*/ 2267382 h 2633940"/>
                <a:gd name="connsiteX67" fmla="*/ 123094 w 1908341"/>
                <a:gd name="connsiteY67" fmla="*/ 2264207 h 2633940"/>
                <a:gd name="connsiteX68" fmla="*/ 119919 w 1908341"/>
                <a:gd name="connsiteY68" fmla="*/ 1158049 h 2633940"/>
                <a:gd name="connsiteX69" fmla="*/ 263092 w 1908341"/>
                <a:gd name="connsiteY69" fmla="*/ 0 h 2633940"/>
                <a:gd name="connsiteX0" fmla="*/ 74936 w 1908341"/>
                <a:gd name="connsiteY0" fmla="*/ 2165119 h 2468112"/>
                <a:gd name="connsiteX1" fmla="*/ 1833405 w 1908341"/>
                <a:gd name="connsiteY1" fmla="*/ 2165119 h 2468112"/>
                <a:gd name="connsiteX2" fmla="*/ 1908341 w 1908341"/>
                <a:gd name="connsiteY2" fmla="*/ 2240055 h 2468112"/>
                <a:gd name="connsiteX3" fmla="*/ 1908341 w 1908341"/>
                <a:gd name="connsiteY3" fmla="*/ 2393176 h 2468112"/>
                <a:gd name="connsiteX4" fmla="*/ 1833405 w 1908341"/>
                <a:gd name="connsiteY4" fmla="*/ 2468112 h 2468112"/>
                <a:gd name="connsiteX5" fmla="*/ 74936 w 1908341"/>
                <a:gd name="connsiteY5" fmla="*/ 2468112 h 2468112"/>
                <a:gd name="connsiteX6" fmla="*/ 0 w 1908341"/>
                <a:gd name="connsiteY6" fmla="*/ 2393176 h 2468112"/>
                <a:gd name="connsiteX7" fmla="*/ 0 w 1908341"/>
                <a:gd name="connsiteY7" fmla="*/ 2240055 h 2468112"/>
                <a:gd name="connsiteX8" fmla="*/ 74936 w 1908341"/>
                <a:gd name="connsiteY8" fmla="*/ 2165119 h 2468112"/>
                <a:gd name="connsiteX9" fmla="*/ 310626 w 1908341"/>
                <a:gd name="connsiteY9" fmla="*/ 1739901 h 2468112"/>
                <a:gd name="connsiteX10" fmla="*/ 256444 w 1908341"/>
                <a:gd name="connsiteY10" fmla="*/ 1794083 h 2468112"/>
                <a:gd name="connsiteX11" fmla="*/ 256444 w 1908341"/>
                <a:gd name="connsiteY11" fmla="*/ 1904794 h 2468112"/>
                <a:gd name="connsiteX12" fmla="*/ 310626 w 1908341"/>
                <a:gd name="connsiteY12" fmla="*/ 1958976 h 2468112"/>
                <a:gd name="connsiteX13" fmla="*/ 1602437 w 1908341"/>
                <a:gd name="connsiteY13" fmla="*/ 1958976 h 2468112"/>
                <a:gd name="connsiteX14" fmla="*/ 1656619 w 1908341"/>
                <a:gd name="connsiteY14" fmla="*/ 1904794 h 2468112"/>
                <a:gd name="connsiteX15" fmla="*/ 1656619 w 1908341"/>
                <a:gd name="connsiteY15" fmla="*/ 1794083 h 2468112"/>
                <a:gd name="connsiteX16" fmla="*/ 1602437 w 1908341"/>
                <a:gd name="connsiteY16" fmla="*/ 1739901 h 2468112"/>
                <a:gd name="connsiteX17" fmla="*/ 310626 w 1908341"/>
                <a:gd name="connsiteY17" fmla="*/ 1739901 h 2468112"/>
                <a:gd name="connsiteX18" fmla="*/ 310626 w 1908341"/>
                <a:gd name="connsiteY18" fmla="*/ 1393826 h 2468112"/>
                <a:gd name="connsiteX19" fmla="*/ 256444 w 1908341"/>
                <a:gd name="connsiteY19" fmla="*/ 1448008 h 2468112"/>
                <a:gd name="connsiteX20" fmla="*/ 256444 w 1908341"/>
                <a:gd name="connsiteY20" fmla="*/ 1558719 h 2468112"/>
                <a:gd name="connsiteX21" fmla="*/ 310626 w 1908341"/>
                <a:gd name="connsiteY21" fmla="*/ 1612901 h 2468112"/>
                <a:gd name="connsiteX22" fmla="*/ 1602437 w 1908341"/>
                <a:gd name="connsiteY22" fmla="*/ 1612901 h 2468112"/>
                <a:gd name="connsiteX23" fmla="*/ 1656619 w 1908341"/>
                <a:gd name="connsiteY23" fmla="*/ 1558719 h 2468112"/>
                <a:gd name="connsiteX24" fmla="*/ 1656619 w 1908341"/>
                <a:gd name="connsiteY24" fmla="*/ 1448008 h 2468112"/>
                <a:gd name="connsiteX25" fmla="*/ 1602437 w 1908341"/>
                <a:gd name="connsiteY25" fmla="*/ 1393826 h 2468112"/>
                <a:gd name="connsiteX26" fmla="*/ 310626 w 1908341"/>
                <a:gd name="connsiteY26" fmla="*/ 1393826 h 2468112"/>
                <a:gd name="connsiteX27" fmla="*/ 310626 w 1908341"/>
                <a:gd name="connsiteY27" fmla="*/ 1050926 h 2468112"/>
                <a:gd name="connsiteX28" fmla="*/ 256444 w 1908341"/>
                <a:gd name="connsiteY28" fmla="*/ 1105108 h 2468112"/>
                <a:gd name="connsiteX29" fmla="*/ 256444 w 1908341"/>
                <a:gd name="connsiteY29" fmla="*/ 1215819 h 2468112"/>
                <a:gd name="connsiteX30" fmla="*/ 310626 w 1908341"/>
                <a:gd name="connsiteY30" fmla="*/ 1270001 h 2468112"/>
                <a:gd name="connsiteX31" fmla="*/ 1602437 w 1908341"/>
                <a:gd name="connsiteY31" fmla="*/ 1270001 h 2468112"/>
                <a:gd name="connsiteX32" fmla="*/ 1656619 w 1908341"/>
                <a:gd name="connsiteY32" fmla="*/ 1215819 h 2468112"/>
                <a:gd name="connsiteX33" fmla="*/ 1656619 w 1908341"/>
                <a:gd name="connsiteY33" fmla="*/ 1105108 h 2468112"/>
                <a:gd name="connsiteX34" fmla="*/ 1602437 w 1908341"/>
                <a:gd name="connsiteY34" fmla="*/ 1050926 h 2468112"/>
                <a:gd name="connsiteX35" fmla="*/ 310626 w 1908341"/>
                <a:gd name="connsiteY35" fmla="*/ 1050926 h 2468112"/>
                <a:gd name="connsiteX36" fmla="*/ 310626 w 1908341"/>
                <a:gd name="connsiteY36" fmla="*/ 701676 h 2468112"/>
                <a:gd name="connsiteX37" fmla="*/ 256444 w 1908341"/>
                <a:gd name="connsiteY37" fmla="*/ 755858 h 2468112"/>
                <a:gd name="connsiteX38" fmla="*/ 256444 w 1908341"/>
                <a:gd name="connsiteY38" fmla="*/ 866569 h 2468112"/>
                <a:gd name="connsiteX39" fmla="*/ 310626 w 1908341"/>
                <a:gd name="connsiteY39" fmla="*/ 920751 h 2468112"/>
                <a:gd name="connsiteX40" fmla="*/ 1602437 w 1908341"/>
                <a:gd name="connsiteY40" fmla="*/ 920751 h 2468112"/>
                <a:gd name="connsiteX41" fmla="*/ 1656619 w 1908341"/>
                <a:gd name="connsiteY41" fmla="*/ 866569 h 2468112"/>
                <a:gd name="connsiteX42" fmla="*/ 1656619 w 1908341"/>
                <a:gd name="connsiteY42" fmla="*/ 755858 h 2468112"/>
                <a:gd name="connsiteX43" fmla="*/ 1602437 w 1908341"/>
                <a:gd name="connsiteY43" fmla="*/ 701676 h 2468112"/>
                <a:gd name="connsiteX44" fmla="*/ 310626 w 1908341"/>
                <a:gd name="connsiteY44" fmla="*/ 701676 h 2468112"/>
                <a:gd name="connsiteX45" fmla="*/ 310626 w 1908341"/>
                <a:gd name="connsiteY45" fmla="*/ 352426 h 2468112"/>
                <a:gd name="connsiteX46" fmla="*/ 256444 w 1908341"/>
                <a:gd name="connsiteY46" fmla="*/ 406608 h 2468112"/>
                <a:gd name="connsiteX47" fmla="*/ 256444 w 1908341"/>
                <a:gd name="connsiteY47" fmla="*/ 517319 h 2468112"/>
                <a:gd name="connsiteX48" fmla="*/ 310626 w 1908341"/>
                <a:gd name="connsiteY48" fmla="*/ 571501 h 2468112"/>
                <a:gd name="connsiteX49" fmla="*/ 1602437 w 1908341"/>
                <a:gd name="connsiteY49" fmla="*/ 571501 h 2468112"/>
                <a:gd name="connsiteX50" fmla="*/ 1656619 w 1908341"/>
                <a:gd name="connsiteY50" fmla="*/ 517319 h 2468112"/>
                <a:gd name="connsiteX51" fmla="*/ 1656619 w 1908341"/>
                <a:gd name="connsiteY51" fmla="*/ 406608 h 2468112"/>
                <a:gd name="connsiteX52" fmla="*/ 1602437 w 1908341"/>
                <a:gd name="connsiteY52" fmla="*/ 352426 h 2468112"/>
                <a:gd name="connsiteX53" fmla="*/ 310626 w 1908341"/>
                <a:gd name="connsiteY53" fmla="*/ 352426 h 2468112"/>
                <a:gd name="connsiteX54" fmla="*/ 310626 w 1908341"/>
                <a:gd name="connsiteY54" fmla="*/ 1 h 2468112"/>
                <a:gd name="connsiteX55" fmla="*/ 256444 w 1908341"/>
                <a:gd name="connsiteY55" fmla="*/ 54183 h 2468112"/>
                <a:gd name="connsiteX56" fmla="*/ 256444 w 1908341"/>
                <a:gd name="connsiteY56" fmla="*/ 164894 h 2468112"/>
                <a:gd name="connsiteX57" fmla="*/ 310626 w 1908341"/>
                <a:gd name="connsiteY57" fmla="*/ 219076 h 2468112"/>
                <a:gd name="connsiteX58" fmla="*/ 1602437 w 1908341"/>
                <a:gd name="connsiteY58" fmla="*/ 219076 h 2468112"/>
                <a:gd name="connsiteX59" fmla="*/ 1656619 w 1908341"/>
                <a:gd name="connsiteY59" fmla="*/ 164894 h 2468112"/>
                <a:gd name="connsiteX60" fmla="*/ 1656619 w 1908341"/>
                <a:gd name="connsiteY60" fmla="*/ 54183 h 2468112"/>
                <a:gd name="connsiteX61" fmla="*/ 1602437 w 1908341"/>
                <a:gd name="connsiteY61" fmla="*/ 1 h 2468112"/>
                <a:gd name="connsiteX62" fmla="*/ 310626 w 1908341"/>
                <a:gd name="connsiteY62" fmla="*/ 1 h 2468112"/>
                <a:gd name="connsiteX63" fmla="*/ 170574 w 1908341"/>
                <a:gd name="connsiteY63" fmla="*/ 759502 h 2468112"/>
                <a:gd name="connsiteX64" fmla="*/ 1725077 w 1908341"/>
                <a:gd name="connsiteY64" fmla="*/ 779403 h 2468112"/>
                <a:gd name="connsiteX65" fmla="*/ 1789968 w 1908341"/>
                <a:gd name="connsiteY65" fmla="*/ 932524 h 2468112"/>
                <a:gd name="connsiteX66" fmla="*/ 1793144 w 1908341"/>
                <a:gd name="connsiteY66" fmla="*/ 2101554 h 2468112"/>
                <a:gd name="connsiteX67" fmla="*/ 123094 w 1908341"/>
                <a:gd name="connsiteY67" fmla="*/ 2098379 h 2468112"/>
                <a:gd name="connsiteX68" fmla="*/ 119919 w 1908341"/>
                <a:gd name="connsiteY68" fmla="*/ 992221 h 2468112"/>
                <a:gd name="connsiteX69" fmla="*/ 170574 w 1908341"/>
                <a:gd name="connsiteY69" fmla="*/ 759502 h 2468112"/>
                <a:gd name="connsiteX0" fmla="*/ 74936 w 1908341"/>
                <a:gd name="connsiteY0" fmla="*/ 2165119 h 2468112"/>
                <a:gd name="connsiteX1" fmla="*/ 1833405 w 1908341"/>
                <a:gd name="connsiteY1" fmla="*/ 2165119 h 2468112"/>
                <a:gd name="connsiteX2" fmla="*/ 1908341 w 1908341"/>
                <a:gd name="connsiteY2" fmla="*/ 2240055 h 2468112"/>
                <a:gd name="connsiteX3" fmla="*/ 1908341 w 1908341"/>
                <a:gd name="connsiteY3" fmla="*/ 2393176 h 2468112"/>
                <a:gd name="connsiteX4" fmla="*/ 1833405 w 1908341"/>
                <a:gd name="connsiteY4" fmla="*/ 2468112 h 2468112"/>
                <a:gd name="connsiteX5" fmla="*/ 74936 w 1908341"/>
                <a:gd name="connsiteY5" fmla="*/ 2468112 h 2468112"/>
                <a:gd name="connsiteX6" fmla="*/ 0 w 1908341"/>
                <a:gd name="connsiteY6" fmla="*/ 2393176 h 2468112"/>
                <a:gd name="connsiteX7" fmla="*/ 0 w 1908341"/>
                <a:gd name="connsiteY7" fmla="*/ 2240055 h 2468112"/>
                <a:gd name="connsiteX8" fmla="*/ 74936 w 1908341"/>
                <a:gd name="connsiteY8" fmla="*/ 2165119 h 2468112"/>
                <a:gd name="connsiteX9" fmla="*/ 310626 w 1908341"/>
                <a:gd name="connsiteY9" fmla="*/ 1739901 h 2468112"/>
                <a:gd name="connsiteX10" fmla="*/ 256444 w 1908341"/>
                <a:gd name="connsiteY10" fmla="*/ 1794083 h 2468112"/>
                <a:gd name="connsiteX11" fmla="*/ 256444 w 1908341"/>
                <a:gd name="connsiteY11" fmla="*/ 1904794 h 2468112"/>
                <a:gd name="connsiteX12" fmla="*/ 310626 w 1908341"/>
                <a:gd name="connsiteY12" fmla="*/ 1958976 h 2468112"/>
                <a:gd name="connsiteX13" fmla="*/ 1602437 w 1908341"/>
                <a:gd name="connsiteY13" fmla="*/ 1958976 h 2468112"/>
                <a:gd name="connsiteX14" fmla="*/ 1656619 w 1908341"/>
                <a:gd name="connsiteY14" fmla="*/ 1904794 h 2468112"/>
                <a:gd name="connsiteX15" fmla="*/ 1656619 w 1908341"/>
                <a:gd name="connsiteY15" fmla="*/ 1794083 h 2468112"/>
                <a:gd name="connsiteX16" fmla="*/ 1602437 w 1908341"/>
                <a:gd name="connsiteY16" fmla="*/ 1739901 h 2468112"/>
                <a:gd name="connsiteX17" fmla="*/ 310626 w 1908341"/>
                <a:gd name="connsiteY17" fmla="*/ 1739901 h 2468112"/>
                <a:gd name="connsiteX18" fmla="*/ 310626 w 1908341"/>
                <a:gd name="connsiteY18" fmla="*/ 1393826 h 2468112"/>
                <a:gd name="connsiteX19" fmla="*/ 256444 w 1908341"/>
                <a:gd name="connsiteY19" fmla="*/ 1448008 h 2468112"/>
                <a:gd name="connsiteX20" fmla="*/ 256444 w 1908341"/>
                <a:gd name="connsiteY20" fmla="*/ 1558719 h 2468112"/>
                <a:gd name="connsiteX21" fmla="*/ 310626 w 1908341"/>
                <a:gd name="connsiteY21" fmla="*/ 1612901 h 2468112"/>
                <a:gd name="connsiteX22" fmla="*/ 1602437 w 1908341"/>
                <a:gd name="connsiteY22" fmla="*/ 1612901 h 2468112"/>
                <a:gd name="connsiteX23" fmla="*/ 1656619 w 1908341"/>
                <a:gd name="connsiteY23" fmla="*/ 1558719 h 2468112"/>
                <a:gd name="connsiteX24" fmla="*/ 1656619 w 1908341"/>
                <a:gd name="connsiteY24" fmla="*/ 1448008 h 2468112"/>
                <a:gd name="connsiteX25" fmla="*/ 1602437 w 1908341"/>
                <a:gd name="connsiteY25" fmla="*/ 1393826 h 2468112"/>
                <a:gd name="connsiteX26" fmla="*/ 310626 w 1908341"/>
                <a:gd name="connsiteY26" fmla="*/ 1393826 h 2468112"/>
                <a:gd name="connsiteX27" fmla="*/ 310626 w 1908341"/>
                <a:gd name="connsiteY27" fmla="*/ 1050926 h 2468112"/>
                <a:gd name="connsiteX28" fmla="*/ 256444 w 1908341"/>
                <a:gd name="connsiteY28" fmla="*/ 1105108 h 2468112"/>
                <a:gd name="connsiteX29" fmla="*/ 256444 w 1908341"/>
                <a:gd name="connsiteY29" fmla="*/ 1215819 h 2468112"/>
                <a:gd name="connsiteX30" fmla="*/ 310626 w 1908341"/>
                <a:gd name="connsiteY30" fmla="*/ 1270001 h 2468112"/>
                <a:gd name="connsiteX31" fmla="*/ 1602437 w 1908341"/>
                <a:gd name="connsiteY31" fmla="*/ 1270001 h 2468112"/>
                <a:gd name="connsiteX32" fmla="*/ 1656619 w 1908341"/>
                <a:gd name="connsiteY32" fmla="*/ 1215819 h 2468112"/>
                <a:gd name="connsiteX33" fmla="*/ 1656619 w 1908341"/>
                <a:gd name="connsiteY33" fmla="*/ 1105108 h 2468112"/>
                <a:gd name="connsiteX34" fmla="*/ 1602437 w 1908341"/>
                <a:gd name="connsiteY34" fmla="*/ 1050926 h 2468112"/>
                <a:gd name="connsiteX35" fmla="*/ 310626 w 1908341"/>
                <a:gd name="connsiteY35" fmla="*/ 1050926 h 2468112"/>
                <a:gd name="connsiteX36" fmla="*/ 310626 w 1908341"/>
                <a:gd name="connsiteY36" fmla="*/ 701676 h 2468112"/>
                <a:gd name="connsiteX37" fmla="*/ 256444 w 1908341"/>
                <a:gd name="connsiteY37" fmla="*/ 755858 h 2468112"/>
                <a:gd name="connsiteX38" fmla="*/ 256444 w 1908341"/>
                <a:gd name="connsiteY38" fmla="*/ 866569 h 2468112"/>
                <a:gd name="connsiteX39" fmla="*/ 310626 w 1908341"/>
                <a:gd name="connsiteY39" fmla="*/ 920751 h 2468112"/>
                <a:gd name="connsiteX40" fmla="*/ 1602437 w 1908341"/>
                <a:gd name="connsiteY40" fmla="*/ 920751 h 2468112"/>
                <a:gd name="connsiteX41" fmla="*/ 1656619 w 1908341"/>
                <a:gd name="connsiteY41" fmla="*/ 866569 h 2468112"/>
                <a:gd name="connsiteX42" fmla="*/ 1656619 w 1908341"/>
                <a:gd name="connsiteY42" fmla="*/ 755858 h 2468112"/>
                <a:gd name="connsiteX43" fmla="*/ 1602437 w 1908341"/>
                <a:gd name="connsiteY43" fmla="*/ 701676 h 2468112"/>
                <a:gd name="connsiteX44" fmla="*/ 310626 w 1908341"/>
                <a:gd name="connsiteY44" fmla="*/ 701676 h 2468112"/>
                <a:gd name="connsiteX45" fmla="*/ 310626 w 1908341"/>
                <a:gd name="connsiteY45" fmla="*/ 352426 h 2468112"/>
                <a:gd name="connsiteX46" fmla="*/ 256444 w 1908341"/>
                <a:gd name="connsiteY46" fmla="*/ 406608 h 2468112"/>
                <a:gd name="connsiteX47" fmla="*/ 256444 w 1908341"/>
                <a:gd name="connsiteY47" fmla="*/ 517319 h 2468112"/>
                <a:gd name="connsiteX48" fmla="*/ 310626 w 1908341"/>
                <a:gd name="connsiteY48" fmla="*/ 571501 h 2468112"/>
                <a:gd name="connsiteX49" fmla="*/ 1602437 w 1908341"/>
                <a:gd name="connsiteY49" fmla="*/ 571501 h 2468112"/>
                <a:gd name="connsiteX50" fmla="*/ 1656619 w 1908341"/>
                <a:gd name="connsiteY50" fmla="*/ 517319 h 2468112"/>
                <a:gd name="connsiteX51" fmla="*/ 1656619 w 1908341"/>
                <a:gd name="connsiteY51" fmla="*/ 406608 h 2468112"/>
                <a:gd name="connsiteX52" fmla="*/ 1602437 w 1908341"/>
                <a:gd name="connsiteY52" fmla="*/ 352426 h 2468112"/>
                <a:gd name="connsiteX53" fmla="*/ 310626 w 1908341"/>
                <a:gd name="connsiteY53" fmla="*/ 352426 h 2468112"/>
                <a:gd name="connsiteX54" fmla="*/ 310626 w 1908341"/>
                <a:gd name="connsiteY54" fmla="*/ 1 h 2468112"/>
                <a:gd name="connsiteX55" fmla="*/ 256444 w 1908341"/>
                <a:gd name="connsiteY55" fmla="*/ 54183 h 2468112"/>
                <a:gd name="connsiteX56" fmla="*/ 256444 w 1908341"/>
                <a:gd name="connsiteY56" fmla="*/ 164894 h 2468112"/>
                <a:gd name="connsiteX57" fmla="*/ 310626 w 1908341"/>
                <a:gd name="connsiteY57" fmla="*/ 219076 h 2468112"/>
                <a:gd name="connsiteX58" fmla="*/ 1602437 w 1908341"/>
                <a:gd name="connsiteY58" fmla="*/ 219076 h 2468112"/>
                <a:gd name="connsiteX59" fmla="*/ 1656619 w 1908341"/>
                <a:gd name="connsiteY59" fmla="*/ 164894 h 2468112"/>
                <a:gd name="connsiteX60" fmla="*/ 1656619 w 1908341"/>
                <a:gd name="connsiteY60" fmla="*/ 54183 h 2468112"/>
                <a:gd name="connsiteX61" fmla="*/ 310626 w 1908341"/>
                <a:gd name="connsiteY61" fmla="*/ 1 h 2468112"/>
                <a:gd name="connsiteX62" fmla="*/ 170574 w 1908341"/>
                <a:gd name="connsiteY62" fmla="*/ 759502 h 2468112"/>
                <a:gd name="connsiteX63" fmla="*/ 1725077 w 1908341"/>
                <a:gd name="connsiteY63" fmla="*/ 779403 h 2468112"/>
                <a:gd name="connsiteX64" fmla="*/ 1789968 w 1908341"/>
                <a:gd name="connsiteY64" fmla="*/ 932524 h 2468112"/>
                <a:gd name="connsiteX65" fmla="*/ 1793144 w 1908341"/>
                <a:gd name="connsiteY65" fmla="*/ 2101554 h 2468112"/>
                <a:gd name="connsiteX66" fmla="*/ 123094 w 1908341"/>
                <a:gd name="connsiteY66" fmla="*/ 2098379 h 2468112"/>
                <a:gd name="connsiteX67" fmla="*/ 119919 w 1908341"/>
                <a:gd name="connsiteY67" fmla="*/ 992221 h 2468112"/>
                <a:gd name="connsiteX68" fmla="*/ 170574 w 1908341"/>
                <a:gd name="connsiteY68" fmla="*/ 759502 h 2468112"/>
                <a:gd name="connsiteX0" fmla="*/ 74936 w 1908341"/>
                <a:gd name="connsiteY0" fmla="*/ 2165119 h 2468112"/>
                <a:gd name="connsiteX1" fmla="*/ 1833405 w 1908341"/>
                <a:gd name="connsiteY1" fmla="*/ 2165119 h 2468112"/>
                <a:gd name="connsiteX2" fmla="*/ 1908341 w 1908341"/>
                <a:gd name="connsiteY2" fmla="*/ 2240055 h 2468112"/>
                <a:gd name="connsiteX3" fmla="*/ 1908341 w 1908341"/>
                <a:gd name="connsiteY3" fmla="*/ 2393176 h 2468112"/>
                <a:gd name="connsiteX4" fmla="*/ 1833405 w 1908341"/>
                <a:gd name="connsiteY4" fmla="*/ 2468112 h 2468112"/>
                <a:gd name="connsiteX5" fmla="*/ 74936 w 1908341"/>
                <a:gd name="connsiteY5" fmla="*/ 2468112 h 2468112"/>
                <a:gd name="connsiteX6" fmla="*/ 0 w 1908341"/>
                <a:gd name="connsiteY6" fmla="*/ 2393176 h 2468112"/>
                <a:gd name="connsiteX7" fmla="*/ 0 w 1908341"/>
                <a:gd name="connsiteY7" fmla="*/ 2240055 h 2468112"/>
                <a:gd name="connsiteX8" fmla="*/ 74936 w 1908341"/>
                <a:gd name="connsiteY8" fmla="*/ 2165119 h 2468112"/>
                <a:gd name="connsiteX9" fmla="*/ 310626 w 1908341"/>
                <a:gd name="connsiteY9" fmla="*/ 1739901 h 2468112"/>
                <a:gd name="connsiteX10" fmla="*/ 256444 w 1908341"/>
                <a:gd name="connsiteY10" fmla="*/ 1794083 h 2468112"/>
                <a:gd name="connsiteX11" fmla="*/ 256444 w 1908341"/>
                <a:gd name="connsiteY11" fmla="*/ 1904794 h 2468112"/>
                <a:gd name="connsiteX12" fmla="*/ 310626 w 1908341"/>
                <a:gd name="connsiteY12" fmla="*/ 1958976 h 2468112"/>
                <a:gd name="connsiteX13" fmla="*/ 1602437 w 1908341"/>
                <a:gd name="connsiteY13" fmla="*/ 1958976 h 2468112"/>
                <a:gd name="connsiteX14" fmla="*/ 1656619 w 1908341"/>
                <a:gd name="connsiteY14" fmla="*/ 1904794 h 2468112"/>
                <a:gd name="connsiteX15" fmla="*/ 1656619 w 1908341"/>
                <a:gd name="connsiteY15" fmla="*/ 1794083 h 2468112"/>
                <a:gd name="connsiteX16" fmla="*/ 1602437 w 1908341"/>
                <a:gd name="connsiteY16" fmla="*/ 1739901 h 2468112"/>
                <a:gd name="connsiteX17" fmla="*/ 310626 w 1908341"/>
                <a:gd name="connsiteY17" fmla="*/ 1739901 h 2468112"/>
                <a:gd name="connsiteX18" fmla="*/ 310626 w 1908341"/>
                <a:gd name="connsiteY18" fmla="*/ 1393826 h 2468112"/>
                <a:gd name="connsiteX19" fmla="*/ 256444 w 1908341"/>
                <a:gd name="connsiteY19" fmla="*/ 1448008 h 2468112"/>
                <a:gd name="connsiteX20" fmla="*/ 256444 w 1908341"/>
                <a:gd name="connsiteY20" fmla="*/ 1558719 h 2468112"/>
                <a:gd name="connsiteX21" fmla="*/ 310626 w 1908341"/>
                <a:gd name="connsiteY21" fmla="*/ 1612901 h 2468112"/>
                <a:gd name="connsiteX22" fmla="*/ 1602437 w 1908341"/>
                <a:gd name="connsiteY22" fmla="*/ 1612901 h 2468112"/>
                <a:gd name="connsiteX23" fmla="*/ 1656619 w 1908341"/>
                <a:gd name="connsiteY23" fmla="*/ 1558719 h 2468112"/>
                <a:gd name="connsiteX24" fmla="*/ 1656619 w 1908341"/>
                <a:gd name="connsiteY24" fmla="*/ 1448008 h 2468112"/>
                <a:gd name="connsiteX25" fmla="*/ 1602437 w 1908341"/>
                <a:gd name="connsiteY25" fmla="*/ 1393826 h 2468112"/>
                <a:gd name="connsiteX26" fmla="*/ 310626 w 1908341"/>
                <a:gd name="connsiteY26" fmla="*/ 1393826 h 2468112"/>
                <a:gd name="connsiteX27" fmla="*/ 310626 w 1908341"/>
                <a:gd name="connsiteY27" fmla="*/ 1050926 h 2468112"/>
                <a:gd name="connsiteX28" fmla="*/ 256444 w 1908341"/>
                <a:gd name="connsiteY28" fmla="*/ 1105108 h 2468112"/>
                <a:gd name="connsiteX29" fmla="*/ 256444 w 1908341"/>
                <a:gd name="connsiteY29" fmla="*/ 1215819 h 2468112"/>
                <a:gd name="connsiteX30" fmla="*/ 310626 w 1908341"/>
                <a:gd name="connsiteY30" fmla="*/ 1270001 h 2468112"/>
                <a:gd name="connsiteX31" fmla="*/ 1602437 w 1908341"/>
                <a:gd name="connsiteY31" fmla="*/ 1270001 h 2468112"/>
                <a:gd name="connsiteX32" fmla="*/ 1656619 w 1908341"/>
                <a:gd name="connsiteY32" fmla="*/ 1215819 h 2468112"/>
                <a:gd name="connsiteX33" fmla="*/ 1656619 w 1908341"/>
                <a:gd name="connsiteY33" fmla="*/ 1105108 h 2468112"/>
                <a:gd name="connsiteX34" fmla="*/ 1602437 w 1908341"/>
                <a:gd name="connsiteY34" fmla="*/ 1050926 h 2468112"/>
                <a:gd name="connsiteX35" fmla="*/ 310626 w 1908341"/>
                <a:gd name="connsiteY35" fmla="*/ 1050926 h 2468112"/>
                <a:gd name="connsiteX36" fmla="*/ 310626 w 1908341"/>
                <a:gd name="connsiteY36" fmla="*/ 701676 h 2468112"/>
                <a:gd name="connsiteX37" fmla="*/ 256444 w 1908341"/>
                <a:gd name="connsiteY37" fmla="*/ 755858 h 2468112"/>
                <a:gd name="connsiteX38" fmla="*/ 256444 w 1908341"/>
                <a:gd name="connsiteY38" fmla="*/ 866569 h 2468112"/>
                <a:gd name="connsiteX39" fmla="*/ 310626 w 1908341"/>
                <a:gd name="connsiteY39" fmla="*/ 920751 h 2468112"/>
                <a:gd name="connsiteX40" fmla="*/ 1602437 w 1908341"/>
                <a:gd name="connsiteY40" fmla="*/ 920751 h 2468112"/>
                <a:gd name="connsiteX41" fmla="*/ 1656619 w 1908341"/>
                <a:gd name="connsiteY41" fmla="*/ 866569 h 2468112"/>
                <a:gd name="connsiteX42" fmla="*/ 1656619 w 1908341"/>
                <a:gd name="connsiteY42" fmla="*/ 755858 h 2468112"/>
                <a:gd name="connsiteX43" fmla="*/ 1602437 w 1908341"/>
                <a:gd name="connsiteY43" fmla="*/ 701676 h 2468112"/>
                <a:gd name="connsiteX44" fmla="*/ 310626 w 1908341"/>
                <a:gd name="connsiteY44" fmla="*/ 701676 h 2468112"/>
                <a:gd name="connsiteX45" fmla="*/ 310626 w 1908341"/>
                <a:gd name="connsiteY45" fmla="*/ 352426 h 2468112"/>
                <a:gd name="connsiteX46" fmla="*/ 256444 w 1908341"/>
                <a:gd name="connsiteY46" fmla="*/ 406608 h 2468112"/>
                <a:gd name="connsiteX47" fmla="*/ 256444 w 1908341"/>
                <a:gd name="connsiteY47" fmla="*/ 517319 h 2468112"/>
                <a:gd name="connsiteX48" fmla="*/ 310626 w 1908341"/>
                <a:gd name="connsiteY48" fmla="*/ 571501 h 2468112"/>
                <a:gd name="connsiteX49" fmla="*/ 1602437 w 1908341"/>
                <a:gd name="connsiteY49" fmla="*/ 571501 h 2468112"/>
                <a:gd name="connsiteX50" fmla="*/ 1656619 w 1908341"/>
                <a:gd name="connsiteY50" fmla="*/ 517319 h 2468112"/>
                <a:gd name="connsiteX51" fmla="*/ 1656619 w 1908341"/>
                <a:gd name="connsiteY51" fmla="*/ 406608 h 2468112"/>
                <a:gd name="connsiteX52" fmla="*/ 1602437 w 1908341"/>
                <a:gd name="connsiteY52" fmla="*/ 352426 h 2468112"/>
                <a:gd name="connsiteX53" fmla="*/ 310626 w 1908341"/>
                <a:gd name="connsiteY53" fmla="*/ 352426 h 2468112"/>
                <a:gd name="connsiteX54" fmla="*/ 310626 w 1908341"/>
                <a:gd name="connsiteY54" fmla="*/ 1 h 2468112"/>
                <a:gd name="connsiteX55" fmla="*/ 256444 w 1908341"/>
                <a:gd name="connsiteY55" fmla="*/ 54183 h 2468112"/>
                <a:gd name="connsiteX56" fmla="*/ 256444 w 1908341"/>
                <a:gd name="connsiteY56" fmla="*/ 164894 h 2468112"/>
                <a:gd name="connsiteX57" fmla="*/ 310626 w 1908341"/>
                <a:gd name="connsiteY57" fmla="*/ 219076 h 2468112"/>
                <a:gd name="connsiteX58" fmla="*/ 1602437 w 1908341"/>
                <a:gd name="connsiteY58" fmla="*/ 219076 h 2468112"/>
                <a:gd name="connsiteX59" fmla="*/ 1656619 w 1908341"/>
                <a:gd name="connsiteY59" fmla="*/ 164894 h 2468112"/>
                <a:gd name="connsiteX60" fmla="*/ 310626 w 1908341"/>
                <a:gd name="connsiteY60" fmla="*/ 1 h 2468112"/>
                <a:gd name="connsiteX61" fmla="*/ 170574 w 1908341"/>
                <a:gd name="connsiteY61" fmla="*/ 759502 h 2468112"/>
                <a:gd name="connsiteX62" fmla="*/ 1725077 w 1908341"/>
                <a:gd name="connsiteY62" fmla="*/ 779403 h 2468112"/>
                <a:gd name="connsiteX63" fmla="*/ 1789968 w 1908341"/>
                <a:gd name="connsiteY63" fmla="*/ 932524 h 2468112"/>
                <a:gd name="connsiteX64" fmla="*/ 1793144 w 1908341"/>
                <a:gd name="connsiteY64" fmla="*/ 2101554 h 2468112"/>
                <a:gd name="connsiteX65" fmla="*/ 123094 w 1908341"/>
                <a:gd name="connsiteY65" fmla="*/ 2098379 h 2468112"/>
                <a:gd name="connsiteX66" fmla="*/ 119919 w 1908341"/>
                <a:gd name="connsiteY66" fmla="*/ 992221 h 2468112"/>
                <a:gd name="connsiteX67" fmla="*/ 170574 w 1908341"/>
                <a:gd name="connsiteY67" fmla="*/ 759502 h 2468112"/>
                <a:gd name="connsiteX0" fmla="*/ 74936 w 1908341"/>
                <a:gd name="connsiteY0" fmla="*/ 2165119 h 2468112"/>
                <a:gd name="connsiteX1" fmla="*/ 1833405 w 1908341"/>
                <a:gd name="connsiteY1" fmla="*/ 2165119 h 2468112"/>
                <a:gd name="connsiteX2" fmla="*/ 1908341 w 1908341"/>
                <a:gd name="connsiteY2" fmla="*/ 2240055 h 2468112"/>
                <a:gd name="connsiteX3" fmla="*/ 1908341 w 1908341"/>
                <a:gd name="connsiteY3" fmla="*/ 2393176 h 2468112"/>
                <a:gd name="connsiteX4" fmla="*/ 1833405 w 1908341"/>
                <a:gd name="connsiteY4" fmla="*/ 2468112 h 2468112"/>
                <a:gd name="connsiteX5" fmla="*/ 74936 w 1908341"/>
                <a:gd name="connsiteY5" fmla="*/ 2468112 h 2468112"/>
                <a:gd name="connsiteX6" fmla="*/ 0 w 1908341"/>
                <a:gd name="connsiteY6" fmla="*/ 2393176 h 2468112"/>
                <a:gd name="connsiteX7" fmla="*/ 0 w 1908341"/>
                <a:gd name="connsiteY7" fmla="*/ 2240055 h 2468112"/>
                <a:gd name="connsiteX8" fmla="*/ 74936 w 1908341"/>
                <a:gd name="connsiteY8" fmla="*/ 2165119 h 2468112"/>
                <a:gd name="connsiteX9" fmla="*/ 310626 w 1908341"/>
                <a:gd name="connsiteY9" fmla="*/ 1739901 h 2468112"/>
                <a:gd name="connsiteX10" fmla="*/ 256444 w 1908341"/>
                <a:gd name="connsiteY10" fmla="*/ 1794083 h 2468112"/>
                <a:gd name="connsiteX11" fmla="*/ 256444 w 1908341"/>
                <a:gd name="connsiteY11" fmla="*/ 1904794 h 2468112"/>
                <a:gd name="connsiteX12" fmla="*/ 310626 w 1908341"/>
                <a:gd name="connsiteY12" fmla="*/ 1958976 h 2468112"/>
                <a:gd name="connsiteX13" fmla="*/ 1602437 w 1908341"/>
                <a:gd name="connsiteY13" fmla="*/ 1958976 h 2468112"/>
                <a:gd name="connsiteX14" fmla="*/ 1656619 w 1908341"/>
                <a:gd name="connsiteY14" fmla="*/ 1904794 h 2468112"/>
                <a:gd name="connsiteX15" fmla="*/ 1656619 w 1908341"/>
                <a:gd name="connsiteY15" fmla="*/ 1794083 h 2468112"/>
                <a:gd name="connsiteX16" fmla="*/ 1602437 w 1908341"/>
                <a:gd name="connsiteY16" fmla="*/ 1739901 h 2468112"/>
                <a:gd name="connsiteX17" fmla="*/ 310626 w 1908341"/>
                <a:gd name="connsiteY17" fmla="*/ 1739901 h 2468112"/>
                <a:gd name="connsiteX18" fmla="*/ 310626 w 1908341"/>
                <a:gd name="connsiteY18" fmla="*/ 1393826 h 2468112"/>
                <a:gd name="connsiteX19" fmla="*/ 256444 w 1908341"/>
                <a:gd name="connsiteY19" fmla="*/ 1448008 h 2468112"/>
                <a:gd name="connsiteX20" fmla="*/ 256444 w 1908341"/>
                <a:gd name="connsiteY20" fmla="*/ 1558719 h 2468112"/>
                <a:gd name="connsiteX21" fmla="*/ 310626 w 1908341"/>
                <a:gd name="connsiteY21" fmla="*/ 1612901 h 2468112"/>
                <a:gd name="connsiteX22" fmla="*/ 1602437 w 1908341"/>
                <a:gd name="connsiteY22" fmla="*/ 1612901 h 2468112"/>
                <a:gd name="connsiteX23" fmla="*/ 1656619 w 1908341"/>
                <a:gd name="connsiteY23" fmla="*/ 1558719 h 2468112"/>
                <a:gd name="connsiteX24" fmla="*/ 1656619 w 1908341"/>
                <a:gd name="connsiteY24" fmla="*/ 1448008 h 2468112"/>
                <a:gd name="connsiteX25" fmla="*/ 1602437 w 1908341"/>
                <a:gd name="connsiteY25" fmla="*/ 1393826 h 2468112"/>
                <a:gd name="connsiteX26" fmla="*/ 310626 w 1908341"/>
                <a:gd name="connsiteY26" fmla="*/ 1393826 h 2468112"/>
                <a:gd name="connsiteX27" fmla="*/ 310626 w 1908341"/>
                <a:gd name="connsiteY27" fmla="*/ 1050926 h 2468112"/>
                <a:gd name="connsiteX28" fmla="*/ 256444 w 1908341"/>
                <a:gd name="connsiteY28" fmla="*/ 1105108 h 2468112"/>
                <a:gd name="connsiteX29" fmla="*/ 256444 w 1908341"/>
                <a:gd name="connsiteY29" fmla="*/ 1215819 h 2468112"/>
                <a:gd name="connsiteX30" fmla="*/ 310626 w 1908341"/>
                <a:gd name="connsiteY30" fmla="*/ 1270001 h 2468112"/>
                <a:gd name="connsiteX31" fmla="*/ 1602437 w 1908341"/>
                <a:gd name="connsiteY31" fmla="*/ 1270001 h 2468112"/>
                <a:gd name="connsiteX32" fmla="*/ 1656619 w 1908341"/>
                <a:gd name="connsiteY32" fmla="*/ 1215819 h 2468112"/>
                <a:gd name="connsiteX33" fmla="*/ 1656619 w 1908341"/>
                <a:gd name="connsiteY33" fmla="*/ 1105108 h 2468112"/>
                <a:gd name="connsiteX34" fmla="*/ 1602437 w 1908341"/>
                <a:gd name="connsiteY34" fmla="*/ 1050926 h 2468112"/>
                <a:gd name="connsiteX35" fmla="*/ 310626 w 1908341"/>
                <a:gd name="connsiteY35" fmla="*/ 1050926 h 2468112"/>
                <a:gd name="connsiteX36" fmla="*/ 310626 w 1908341"/>
                <a:gd name="connsiteY36" fmla="*/ 701676 h 2468112"/>
                <a:gd name="connsiteX37" fmla="*/ 256444 w 1908341"/>
                <a:gd name="connsiteY37" fmla="*/ 755858 h 2468112"/>
                <a:gd name="connsiteX38" fmla="*/ 256444 w 1908341"/>
                <a:gd name="connsiteY38" fmla="*/ 866569 h 2468112"/>
                <a:gd name="connsiteX39" fmla="*/ 310626 w 1908341"/>
                <a:gd name="connsiteY39" fmla="*/ 920751 h 2468112"/>
                <a:gd name="connsiteX40" fmla="*/ 1602437 w 1908341"/>
                <a:gd name="connsiteY40" fmla="*/ 920751 h 2468112"/>
                <a:gd name="connsiteX41" fmla="*/ 1656619 w 1908341"/>
                <a:gd name="connsiteY41" fmla="*/ 866569 h 2468112"/>
                <a:gd name="connsiteX42" fmla="*/ 1656619 w 1908341"/>
                <a:gd name="connsiteY42" fmla="*/ 755858 h 2468112"/>
                <a:gd name="connsiteX43" fmla="*/ 1602437 w 1908341"/>
                <a:gd name="connsiteY43" fmla="*/ 701676 h 2468112"/>
                <a:gd name="connsiteX44" fmla="*/ 310626 w 1908341"/>
                <a:gd name="connsiteY44" fmla="*/ 701676 h 2468112"/>
                <a:gd name="connsiteX45" fmla="*/ 310626 w 1908341"/>
                <a:gd name="connsiteY45" fmla="*/ 352426 h 2468112"/>
                <a:gd name="connsiteX46" fmla="*/ 256444 w 1908341"/>
                <a:gd name="connsiteY46" fmla="*/ 406608 h 2468112"/>
                <a:gd name="connsiteX47" fmla="*/ 256444 w 1908341"/>
                <a:gd name="connsiteY47" fmla="*/ 517319 h 2468112"/>
                <a:gd name="connsiteX48" fmla="*/ 310626 w 1908341"/>
                <a:gd name="connsiteY48" fmla="*/ 571501 h 2468112"/>
                <a:gd name="connsiteX49" fmla="*/ 1602437 w 1908341"/>
                <a:gd name="connsiteY49" fmla="*/ 571501 h 2468112"/>
                <a:gd name="connsiteX50" fmla="*/ 1656619 w 1908341"/>
                <a:gd name="connsiteY50" fmla="*/ 517319 h 2468112"/>
                <a:gd name="connsiteX51" fmla="*/ 1656619 w 1908341"/>
                <a:gd name="connsiteY51" fmla="*/ 406608 h 2468112"/>
                <a:gd name="connsiteX52" fmla="*/ 1602437 w 1908341"/>
                <a:gd name="connsiteY52" fmla="*/ 352426 h 2468112"/>
                <a:gd name="connsiteX53" fmla="*/ 310626 w 1908341"/>
                <a:gd name="connsiteY53" fmla="*/ 352426 h 2468112"/>
                <a:gd name="connsiteX54" fmla="*/ 310626 w 1908341"/>
                <a:gd name="connsiteY54" fmla="*/ 1 h 2468112"/>
                <a:gd name="connsiteX55" fmla="*/ 256444 w 1908341"/>
                <a:gd name="connsiteY55" fmla="*/ 54183 h 2468112"/>
                <a:gd name="connsiteX56" fmla="*/ 256444 w 1908341"/>
                <a:gd name="connsiteY56" fmla="*/ 164894 h 2468112"/>
                <a:gd name="connsiteX57" fmla="*/ 310626 w 1908341"/>
                <a:gd name="connsiteY57" fmla="*/ 219076 h 2468112"/>
                <a:gd name="connsiteX58" fmla="*/ 1602437 w 1908341"/>
                <a:gd name="connsiteY58" fmla="*/ 219076 h 2468112"/>
                <a:gd name="connsiteX59" fmla="*/ 310626 w 1908341"/>
                <a:gd name="connsiteY59" fmla="*/ 1 h 2468112"/>
                <a:gd name="connsiteX60" fmla="*/ 170574 w 1908341"/>
                <a:gd name="connsiteY60" fmla="*/ 759502 h 2468112"/>
                <a:gd name="connsiteX61" fmla="*/ 1725077 w 1908341"/>
                <a:gd name="connsiteY61" fmla="*/ 779403 h 2468112"/>
                <a:gd name="connsiteX62" fmla="*/ 1789968 w 1908341"/>
                <a:gd name="connsiteY62" fmla="*/ 932524 h 2468112"/>
                <a:gd name="connsiteX63" fmla="*/ 1793144 w 1908341"/>
                <a:gd name="connsiteY63" fmla="*/ 2101554 h 2468112"/>
                <a:gd name="connsiteX64" fmla="*/ 123094 w 1908341"/>
                <a:gd name="connsiteY64" fmla="*/ 2098379 h 2468112"/>
                <a:gd name="connsiteX65" fmla="*/ 119919 w 1908341"/>
                <a:gd name="connsiteY65" fmla="*/ 992221 h 2468112"/>
                <a:gd name="connsiteX66" fmla="*/ 170574 w 1908341"/>
                <a:gd name="connsiteY66" fmla="*/ 759502 h 2468112"/>
                <a:gd name="connsiteX0" fmla="*/ 74936 w 1908341"/>
                <a:gd name="connsiteY0" fmla="*/ 2165119 h 2468112"/>
                <a:gd name="connsiteX1" fmla="*/ 1833405 w 1908341"/>
                <a:gd name="connsiteY1" fmla="*/ 2165119 h 2468112"/>
                <a:gd name="connsiteX2" fmla="*/ 1908341 w 1908341"/>
                <a:gd name="connsiteY2" fmla="*/ 2240055 h 2468112"/>
                <a:gd name="connsiteX3" fmla="*/ 1908341 w 1908341"/>
                <a:gd name="connsiteY3" fmla="*/ 2393176 h 2468112"/>
                <a:gd name="connsiteX4" fmla="*/ 1833405 w 1908341"/>
                <a:gd name="connsiteY4" fmla="*/ 2468112 h 2468112"/>
                <a:gd name="connsiteX5" fmla="*/ 74936 w 1908341"/>
                <a:gd name="connsiteY5" fmla="*/ 2468112 h 2468112"/>
                <a:gd name="connsiteX6" fmla="*/ 0 w 1908341"/>
                <a:gd name="connsiteY6" fmla="*/ 2393176 h 2468112"/>
                <a:gd name="connsiteX7" fmla="*/ 0 w 1908341"/>
                <a:gd name="connsiteY7" fmla="*/ 2240055 h 2468112"/>
                <a:gd name="connsiteX8" fmla="*/ 74936 w 1908341"/>
                <a:gd name="connsiteY8" fmla="*/ 2165119 h 2468112"/>
                <a:gd name="connsiteX9" fmla="*/ 310626 w 1908341"/>
                <a:gd name="connsiteY9" fmla="*/ 1739901 h 2468112"/>
                <a:gd name="connsiteX10" fmla="*/ 256444 w 1908341"/>
                <a:gd name="connsiteY10" fmla="*/ 1794083 h 2468112"/>
                <a:gd name="connsiteX11" fmla="*/ 256444 w 1908341"/>
                <a:gd name="connsiteY11" fmla="*/ 1904794 h 2468112"/>
                <a:gd name="connsiteX12" fmla="*/ 310626 w 1908341"/>
                <a:gd name="connsiteY12" fmla="*/ 1958976 h 2468112"/>
                <a:gd name="connsiteX13" fmla="*/ 1602437 w 1908341"/>
                <a:gd name="connsiteY13" fmla="*/ 1958976 h 2468112"/>
                <a:gd name="connsiteX14" fmla="*/ 1656619 w 1908341"/>
                <a:gd name="connsiteY14" fmla="*/ 1904794 h 2468112"/>
                <a:gd name="connsiteX15" fmla="*/ 1656619 w 1908341"/>
                <a:gd name="connsiteY15" fmla="*/ 1794083 h 2468112"/>
                <a:gd name="connsiteX16" fmla="*/ 1602437 w 1908341"/>
                <a:gd name="connsiteY16" fmla="*/ 1739901 h 2468112"/>
                <a:gd name="connsiteX17" fmla="*/ 310626 w 1908341"/>
                <a:gd name="connsiteY17" fmla="*/ 1739901 h 2468112"/>
                <a:gd name="connsiteX18" fmla="*/ 310626 w 1908341"/>
                <a:gd name="connsiteY18" fmla="*/ 1393826 h 2468112"/>
                <a:gd name="connsiteX19" fmla="*/ 256444 w 1908341"/>
                <a:gd name="connsiteY19" fmla="*/ 1448008 h 2468112"/>
                <a:gd name="connsiteX20" fmla="*/ 256444 w 1908341"/>
                <a:gd name="connsiteY20" fmla="*/ 1558719 h 2468112"/>
                <a:gd name="connsiteX21" fmla="*/ 310626 w 1908341"/>
                <a:gd name="connsiteY21" fmla="*/ 1612901 h 2468112"/>
                <a:gd name="connsiteX22" fmla="*/ 1602437 w 1908341"/>
                <a:gd name="connsiteY22" fmla="*/ 1612901 h 2468112"/>
                <a:gd name="connsiteX23" fmla="*/ 1656619 w 1908341"/>
                <a:gd name="connsiteY23" fmla="*/ 1558719 h 2468112"/>
                <a:gd name="connsiteX24" fmla="*/ 1656619 w 1908341"/>
                <a:gd name="connsiteY24" fmla="*/ 1448008 h 2468112"/>
                <a:gd name="connsiteX25" fmla="*/ 1602437 w 1908341"/>
                <a:gd name="connsiteY25" fmla="*/ 1393826 h 2468112"/>
                <a:gd name="connsiteX26" fmla="*/ 310626 w 1908341"/>
                <a:gd name="connsiteY26" fmla="*/ 1393826 h 2468112"/>
                <a:gd name="connsiteX27" fmla="*/ 310626 w 1908341"/>
                <a:gd name="connsiteY27" fmla="*/ 1050926 h 2468112"/>
                <a:gd name="connsiteX28" fmla="*/ 256444 w 1908341"/>
                <a:gd name="connsiteY28" fmla="*/ 1105108 h 2468112"/>
                <a:gd name="connsiteX29" fmla="*/ 256444 w 1908341"/>
                <a:gd name="connsiteY29" fmla="*/ 1215819 h 2468112"/>
                <a:gd name="connsiteX30" fmla="*/ 310626 w 1908341"/>
                <a:gd name="connsiteY30" fmla="*/ 1270001 h 2468112"/>
                <a:gd name="connsiteX31" fmla="*/ 1602437 w 1908341"/>
                <a:gd name="connsiteY31" fmla="*/ 1270001 h 2468112"/>
                <a:gd name="connsiteX32" fmla="*/ 1656619 w 1908341"/>
                <a:gd name="connsiteY32" fmla="*/ 1215819 h 2468112"/>
                <a:gd name="connsiteX33" fmla="*/ 1656619 w 1908341"/>
                <a:gd name="connsiteY33" fmla="*/ 1105108 h 2468112"/>
                <a:gd name="connsiteX34" fmla="*/ 1602437 w 1908341"/>
                <a:gd name="connsiteY34" fmla="*/ 1050926 h 2468112"/>
                <a:gd name="connsiteX35" fmla="*/ 310626 w 1908341"/>
                <a:gd name="connsiteY35" fmla="*/ 1050926 h 2468112"/>
                <a:gd name="connsiteX36" fmla="*/ 310626 w 1908341"/>
                <a:gd name="connsiteY36" fmla="*/ 701676 h 2468112"/>
                <a:gd name="connsiteX37" fmla="*/ 256444 w 1908341"/>
                <a:gd name="connsiteY37" fmla="*/ 755858 h 2468112"/>
                <a:gd name="connsiteX38" fmla="*/ 256444 w 1908341"/>
                <a:gd name="connsiteY38" fmla="*/ 866569 h 2468112"/>
                <a:gd name="connsiteX39" fmla="*/ 310626 w 1908341"/>
                <a:gd name="connsiteY39" fmla="*/ 920751 h 2468112"/>
                <a:gd name="connsiteX40" fmla="*/ 1602437 w 1908341"/>
                <a:gd name="connsiteY40" fmla="*/ 920751 h 2468112"/>
                <a:gd name="connsiteX41" fmla="*/ 1656619 w 1908341"/>
                <a:gd name="connsiteY41" fmla="*/ 866569 h 2468112"/>
                <a:gd name="connsiteX42" fmla="*/ 1656619 w 1908341"/>
                <a:gd name="connsiteY42" fmla="*/ 755858 h 2468112"/>
                <a:gd name="connsiteX43" fmla="*/ 1602437 w 1908341"/>
                <a:gd name="connsiteY43" fmla="*/ 701676 h 2468112"/>
                <a:gd name="connsiteX44" fmla="*/ 310626 w 1908341"/>
                <a:gd name="connsiteY44" fmla="*/ 701676 h 2468112"/>
                <a:gd name="connsiteX45" fmla="*/ 310626 w 1908341"/>
                <a:gd name="connsiteY45" fmla="*/ 352426 h 2468112"/>
                <a:gd name="connsiteX46" fmla="*/ 256444 w 1908341"/>
                <a:gd name="connsiteY46" fmla="*/ 406608 h 2468112"/>
                <a:gd name="connsiteX47" fmla="*/ 256444 w 1908341"/>
                <a:gd name="connsiteY47" fmla="*/ 517319 h 2468112"/>
                <a:gd name="connsiteX48" fmla="*/ 310626 w 1908341"/>
                <a:gd name="connsiteY48" fmla="*/ 571501 h 2468112"/>
                <a:gd name="connsiteX49" fmla="*/ 1602437 w 1908341"/>
                <a:gd name="connsiteY49" fmla="*/ 571501 h 2468112"/>
                <a:gd name="connsiteX50" fmla="*/ 1656619 w 1908341"/>
                <a:gd name="connsiteY50" fmla="*/ 517319 h 2468112"/>
                <a:gd name="connsiteX51" fmla="*/ 1656619 w 1908341"/>
                <a:gd name="connsiteY51" fmla="*/ 406608 h 2468112"/>
                <a:gd name="connsiteX52" fmla="*/ 1602437 w 1908341"/>
                <a:gd name="connsiteY52" fmla="*/ 352426 h 2468112"/>
                <a:gd name="connsiteX53" fmla="*/ 310626 w 1908341"/>
                <a:gd name="connsiteY53" fmla="*/ 352426 h 2468112"/>
                <a:gd name="connsiteX54" fmla="*/ 310626 w 1908341"/>
                <a:gd name="connsiteY54" fmla="*/ 1 h 2468112"/>
                <a:gd name="connsiteX55" fmla="*/ 256444 w 1908341"/>
                <a:gd name="connsiteY55" fmla="*/ 54183 h 2468112"/>
                <a:gd name="connsiteX56" fmla="*/ 256444 w 1908341"/>
                <a:gd name="connsiteY56" fmla="*/ 164894 h 2468112"/>
                <a:gd name="connsiteX57" fmla="*/ 310626 w 1908341"/>
                <a:gd name="connsiteY57" fmla="*/ 219076 h 2468112"/>
                <a:gd name="connsiteX58" fmla="*/ 310626 w 1908341"/>
                <a:gd name="connsiteY58" fmla="*/ 1 h 2468112"/>
                <a:gd name="connsiteX59" fmla="*/ 170574 w 1908341"/>
                <a:gd name="connsiteY59" fmla="*/ 759502 h 2468112"/>
                <a:gd name="connsiteX60" fmla="*/ 1725077 w 1908341"/>
                <a:gd name="connsiteY60" fmla="*/ 779403 h 2468112"/>
                <a:gd name="connsiteX61" fmla="*/ 1789968 w 1908341"/>
                <a:gd name="connsiteY61" fmla="*/ 932524 h 2468112"/>
                <a:gd name="connsiteX62" fmla="*/ 1793144 w 1908341"/>
                <a:gd name="connsiteY62" fmla="*/ 2101554 h 2468112"/>
                <a:gd name="connsiteX63" fmla="*/ 123094 w 1908341"/>
                <a:gd name="connsiteY63" fmla="*/ 2098379 h 2468112"/>
                <a:gd name="connsiteX64" fmla="*/ 119919 w 1908341"/>
                <a:gd name="connsiteY64" fmla="*/ 992221 h 2468112"/>
                <a:gd name="connsiteX65" fmla="*/ 170574 w 1908341"/>
                <a:gd name="connsiteY65" fmla="*/ 759502 h 2468112"/>
                <a:gd name="connsiteX0" fmla="*/ 74936 w 1908341"/>
                <a:gd name="connsiteY0" fmla="*/ 2165119 h 2468112"/>
                <a:gd name="connsiteX1" fmla="*/ 1833405 w 1908341"/>
                <a:gd name="connsiteY1" fmla="*/ 2165119 h 2468112"/>
                <a:gd name="connsiteX2" fmla="*/ 1908341 w 1908341"/>
                <a:gd name="connsiteY2" fmla="*/ 2240055 h 2468112"/>
                <a:gd name="connsiteX3" fmla="*/ 1908341 w 1908341"/>
                <a:gd name="connsiteY3" fmla="*/ 2393176 h 2468112"/>
                <a:gd name="connsiteX4" fmla="*/ 1833405 w 1908341"/>
                <a:gd name="connsiteY4" fmla="*/ 2468112 h 2468112"/>
                <a:gd name="connsiteX5" fmla="*/ 74936 w 1908341"/>
                <a:gd name="connsiteY5" fmla="*/ 2468112 h 2468112"/>
                <a:gd name="connsiteX6" fmla="*/ 0 w 1908341"/>
                <a:gd name="connsiteY6" fmla="*/ 2393176 h 2468112"/>
                <a:gd name="connsiteX7" fmla="*/ 0 w 1908341"/>
                <a:gd name="connsiteY7" fmla="*/ 2240055 h 2468112"/>
                <a:gd name="connsiteX8" fmla="*/ 74936 w 1908341"/>
                <a:gd name="connsiteY8" fmla="*/ 2165119 h 2468112"/>
                <a:gd name="connsiteX9" fmla="*/ 310626 w 1908341"/>
                <a:gd name="connsiteY9" fmla="*/ 1739901 h 2468112"/>
                <a:gd name="connsiteX10" fmla="*/ 256444 w 1908341"/>
                <a:gd name="connsiteY10" fmla="*/ 1794083 h 2468112"/>
                <a:gd name="connsiteX11" fmla="*/ 256444 w 1908341"/>
                <a:gd name="connsiteY11" fmla="*/ 1904794 h 2468112"/>
                <a:gd name="connsiteX12" fmla="*/ 310626 w 1908341"/>
                <a:gd name="connsiteY12" fmla="*/ 1958976 h 2468112"/>
                <a:gd name="connsiteX13" fmla="*/ 1602437 w 1908341"/>
                <a:gd name="connsiteY13" fmla="*/ 1958976 h 2468112"/>
                <a:gd name="connsiteX14" fmla="*/ 1656619 w 1908341"/>
                <a:gd name="connsiteY14" fmla="*/ 1904794 h 2468112"/>
                <a:gd name="connsiteX15" fmla="*/ 1656619 w 1908341"/>
                <a:gd name="connsiteY15" fmla="*/ 1794083 h 2468112"/>
                <a:gd name="connsiteX16" fmla="*/ 1602437 w 1908341"/>
                <a:gd name="connsiteY16" fmla="*/ 1739901 h 2468112"/>
                <a:gd name="connsiteX17" fmla="*/ 310626 w 1908341"/>
                <a:gd name="connsiteY17" fmla="*/ 1739901 h 2468112"/>
                <a:gd name="connsiteX18" fmla="*/ 310626 w 1908341"/>
                <a:gd name="connsiteY18" fmla="*/ 1393826 h 2468112"/>
                <a:gd name="connsiteX19" fmla="*/ 256444 w 1908341"/>
                <a:gd name="connsiteY19" fmla="*/ 1448008 h 2468112"/>
                <a:gd name="connsiteX20" fmla="*/ 256444 w 1908341"/>
                <a:gd name="connsiteY20" fmla="*/ 1558719 h 2468112"/>
                <a:gd name="connsiteX21" fmla="*/ 310626 w 1908341"/>
                <a:gd name="connsiteY21" fmla="*/ 1612901 h 2468112"/>
                <a:gd name="connsiteX22" fmla="*/ 1602437 w 1908341"/>
                <a:gd name="connsiteY22" fmla="*/ 1612901 h 2468112"/>
                <a:gd name="connsiteX23" fmla="*/ 1656619 w 1908341"/>
                <a:gd name="connsiteY23" fmla="*/ 1558719 h 2468112"/>
                <a:gd name="connsiteX24" fmla="*/ 1656619 w 1908341"/>
                <a:gd name="connsiteY24" fmla="*/ 1448008 h 2468112"/>
                <a:gd name="connsiteX25" fmla="*/ 1602437 w 1908341"/>
                <a:gd name="connsiteY25" fmla="*/ 1393826 h 2468112"/>
                <a:gd name="connsiteX26" fmla="*/ 310626 w 1908341"/>
                <a:gd name="connsiteY26" fmla="*/ 1393826 h 2468112"/>
                <a:gd name="connsiteX27" fmla="*/ 310626 w 1908341"/>
                <a:gd name="connsiteY27" fmla="*/ 1050926 h 2468112"/>
                <a:gd name="connsiteX28" fmla="*/ 256444 w 1908341"/>
                <a:gd name="connsiteY28" fmla="*/ 1105108 h 2468112"/>
                <a:gd name="connsiteX29" fmla="*/ 256444 w 1908341"/>
                <a:gd name="connsiteY29" fmla="*/ 1215819 h 2468112"/>
                <a:gd name="connsiteX30" fmla="*/ 310626 w 1908341"/>
                <a:gd name="connsiteY30" fmla="*/ 1270001 h 2468112"/>
                <a:gd name="connsiteX31" fmla="*/ 1602437 w 1908341"/>
                <a:gd name="connsiteY31" fmla="*/ 1270001 h 2468112"/>
                <a:gd name="connsiteX32" fmla="*/ 1656619 w 1908341"/>
                <a:gd name="connsiteY32" fmla="*/ 1215819 h 2468112"/>
                <a:gd name="connsiteX33" fmla="*/ 1656619 w 1908341"/>
                <a:gd name="connsiteY33" fmla="*/ 1105108 h 2468112"/>
                <a:gd name="connsiteX34" fmla="*/ 1602437 w 1908341"/>
                <a:gd name="connsiteY34" fmla="*/ 1050926 h 2468112"/>
                <a:gd name="connsiteX35" fmla="*/ 310626 w 1908341"/>
                <a:gd name="connsiteY35" fmla="*/ 1050926 h 2468112"/>
                <a:gd name="connsiteX36" fmla="*/ 310626 w 1908341"/>
                <a:gd name="connsiteY36" fmla="*/ 701676 h 2468112"/>
                <a:gd name="connsiteX37" fmla="*/ 256444 w 1908341"/>
                <a:gd name="connsiteY37" fmla="*/ 755858 h 2468112"/>
                <a:gd name="connsiteX38" fmla="*/ 256444 w 1908341"/>
                <a:gd name="connsiteY38" fmla="*/ 866569 h 2468112"/>
                <a:gd name="connsiteX39" fmla="*/ 310626 w 1908341"/>
                <a:gd name="connsiteY39" fmla="*/ 920751 h 2468112"/>
                <a:gd name="connsiteX40" fmla="*/ 1602437 w 1908341"/>
                <a:gd name="connsiteY40" fmla="*/ 920751 h 2468112"/>
                <a:gd name="connsiteX41" fmla="*/ 1656619 w 1908341"/>
                <a:gd name="connsiteY41" fmla="*/ 866569 h 2468112"/>
                <a:gd name="connsiteX42" fmla="*/ 1656619 w 1908341"/>
                <a:gd name="connsiteY42" fmla="*/ 755858 h 2468112"/>
                <a:gd name="connsiteX43" fmla="*/ 1602437 w 1908341"/>
                <a:gd name="connsiteY43" fmla="*/ 701676 h 2468112"/>
                <a:gd name="connsiteX44" fmla="*/ 310626 w 1908341"/>
                <a:gd name="connsiteY44" fmla="*/ 701676 h 2468112"/>
                <a:gd name="connsiteX45" fmla="*/ 310626 w 1908341"/>
                <a:gd name="connsiteY45" fmla="*/ 352426 h 2468112"/>
                <a:gd name="connsiteX46" fmla="*/ 256444 w 1908341"/>
                <a:gd name="connsiteY46" fmla="*/ 406608 h 2468112"/>
                <a:gd name="connsiteX47" fmla="*/ 256444 w 1908341"/>
                <a:gd name="connsiteY47" fmla="*/ 517319 h 2468112"/>
                <a:gd name="connsiteX48" fmla="*/ 310626 w 1908341"/>
                <a:gd name="connsiteY48" fmla="*/ 571501 h 2468112"/>
                <a:gd name="connsiteX49" fmla="*/ 1602437 w 1908341"/>
                <a:gd name="connsiteY49" fmla="*/ 571501 h 2468112"/>
                <a:gd name="connsiteX50" fmla="*/ 1656619 w 1908341"/>
                <a:gd name="connsiteY50" fmla="*/ 517319 h 2468112"/>
                <a:gd name="connsiteX51" fmla="*/ 1656619 w 1908341"/>
                <a:gd name="connsiteY51" fmla="*/ 406608 h 2468112"/>
                <a:gd name="connsiteX52" fmla="*/ 1602437 w 1908341"/>
                <a:gd name="connsiteY52" fmla="*/ 352426 h 2468112"/>
                <a:gd name="connsiteX53" fmla="*/ 310626 w 1908341"/>
                <a:gd name="connsiteY53" fmla="*/ 352426 h 2468112"/>
                <a:gd name="connsiteX54" fmla="*/ 310626 w 1908341"/>
                <a:gd name="connsiteY54" fmla="*/ 1 h 2468112"/>
                <a:gd name="connsiteX55" fmla="*/ 256444 w 1908341"/>
                <a:gd name="connsiteY55" fmla="*/ 54183 h 2468112"/>
                <a:gd name="connsiteX56" fmla="*/ 256444 w 1908341"/>
                <a:gd name="connsiteY56" fmla="*/ 164894 h 2468112"/>
                <a:gd name="connsiteX57" fmla="*/ 310626 w 1908341"/>
                <a:gd name="connsiteY57" fmla="*/ 1 h 2468112"/>
                <a:gd name="connsiteX58" fmla="*/ 170574 w 1908341"/>
                <a:gd name="connsiteY58" fmla="*/ 759502 h 2468112"/>
                <a:gd name="connsiteX59" fmla="*/ 1725077 w 1908341"/>
                <a:gd name="connsiteY59" fmla="*/ 779403 h 2468112"/>
                <a:gd name="connsiteX60" fmla="*/ 1789968 w 1908341"/>
                <a:gd name="connsiteY60" fmla="*/ 932524 h 2468112"/>
                <a:gd name="connsiteX61" fmla="*/ 1793144 w 1908341"/>
                <a:gd name="connsiteY61" fmla="*/ 2101554 h 2468112"/>
                <a:gd name="connsiteX62" fmla="*/ 123094 w 1908341"/>
                <a:gd name="connsiteY62" fmla="*/ 2098379 h 2468112"/>
                <a:gd name="connsiteX63" fmla="*/ 119919 w 1908341"/>
                <a:gd name="connsiteY63" fmla="*/ 992221 h 2468112"/>
                <a:gd name="connsiteX64" fmla="*/ 170574 w 1908341"/>
                <a:gd name="connsiteY64" fmla="*/ 759502 h 2468112"/>
                <a:gd name="connsiteX0" fmla="*/ 74936 w 1908341"/>
                <a:gd name="connsiteY0" fmla="*/ 2110938 h 2413931"/>
                <a:gd name="connsiteX1" fmla="*/ 1833405 w 1908341"/>
                <a:gd name="connsiteY1" fmla="*/ 2110938 h 2413931"/>
                <a:gd name="connsiteX2" fmla="*/ 1908341 w 1908341"/>
                <a:gd name="connsiteY2" fmla="*/ 2185874 h 2413931"/>
                <a:gd name="connsiteX3" fmla="*/ 1908341 w 1908341"/>
                <a:gd name="connsiteY3" fmla="*/ 2338995 h 2413931"/>
                <a:gd name="connsiteX4" fmla="*/ 1833405 w 1908341"/>
                <a:gd name="connsiteY4" fmla="*/ 2413931 h 2413931"/>
                <a:gd name="connsiteX5" fmla="*/ 74936 w 1908341"/>
                <a:gd name="connsiteY5" fmla="*/ 2413931 h 2413931"/>
                <a:gd name="connsiteX6" fmla="*/ 0 w 1908341"/>
                <a:gd name="connsiteY6" fmla="*/ 2338995 h 2413931"/>
                <a:gd name="connsiteX7" fmla="*/ 0 w 1908341"/>
                <a:gd name="connsiteY7" fmla="*/ 2185874 h 2413931"/>
                <a:gd name="connsiteX8" fmla="*/ 74936 w 1908341"/>
                <a:gd name="connsiteY8" fmla="*/ 2110938 h 2413931"/>
                <a:gd name="connsiteX9" fmla="*/ 310626 w 1908341"/>
                <a:gd name="connsiteY9" fmla="*/ 1685720 h 2413931"/>
                <a:gd name="connsiteX10" fmla="*/ 256444 w 1908341"/>
                <a:gd name="connsiteY10" fmla="*/ 1739902 h 2413931"/>
                <a:gd name="connsiteX11" fmla="*/ 256444 w 1908341"/>
                <a:gd name="connsiteY11" fmla="*/ 1850613 h 2413931"/>
                <a:gd name="connsiteX12" fmla="*/ 310626 w 1908341"/>
                <a:gd name="connsiteY12" fmla="*/ 1904795 h 2413931"/>
                <a:gd name="connsiteX13" fmla="*/ 1602437 w 1908341"/>
                <a:gd name="connsiteY13" fmla="*/ 1904795 h 2413931"/>
                <a:gd name="connsiteX14" fmla="*/ 1656619 w 1908341"/>
                <a:gd name="connsiteY14" fmla="*/ 1850613 h 2413931"/>
                <a:gd name="connsiteX15" fmla="*/ 1656619 w 1908341"/>
                <a:gd name="connsiteY15" fmla="*/ 1739902 h 2413931"/>
                <a:gd name="connsiteX16" fmla="*/ 1602437 w 1908341"/>
                <a:gd name="connsiteY16" fmla="*/ 1685720 h 2413931"/>
                <a:gd name="connsiteX17" fmla="*/ 310626 w 1908341"/>
                <a:gd name="connsiteY17" fmla="*/ 1685720 h 2413931"/>
                <a:gd name="connsiteX18" fmla="*/ 310626 w 1908341"/>
                <a:gd name="connsiteY18" fmla="*/ 1339645 h 2413931"/>
                <a:gd name="connsiteX19" fmla="*/ 256444 w 1908341"/>
                <a:gd name="connsiteY19" fmla="*/ 1393827 h 2413931"/>
                <a:gd name="connsiteX20" fmla="*/ 256444 w 1908341"/>
                <a:gd name="connsiteY20" fmla="*/ 1504538 h 2413931"/>
                <a:gd name="connsiteX21" fmla="*/ 310626 w 1908341"/>
                <a:gd name="connsiteY21" fmla="*/ 1558720 h 2413931"/>
                <a:gd name="connsiteX22" fmla="*/ 1602437 w 1908341"/>
                <a:gd name="connsiteY22" fmla="*/ 1558720 h 2413931"/>
                <a:gd name="connsiteX23" fmla="*/ 1656619 w 1908341"/>
                <a:gd name="connsiteY23" fmla="*/ 1504538 h 2413931"/>
                <a:gd name="connsiteX24" fmla="*/ 1656619 w 1908341"/>
                <a:gd name="connsiteY24" fmla="*/ 1393827 h 2413931"/>
                <a:gd name="connsiteX25" fmla="*/ 1602437 w 1908341"/>
                <a:gd name="connsiteY25" fmla="*/ 1339645 h 2413931"/>
                <a:gd name="connsiteX26" fmla="*/ 310626 w 1908341"/>
                <a:gd name="connsiteY26" fmla="*/ 1339645 h 2413931"/>
                <a:gd name="connsiteX27" fmla="*/ 310626 w 1908341"/>
                <a:gd name="connsiteY27" fmla="*/ 996745 h 2413931"/>
                <a:gd name="connsiteX28" fmla="*/ 256444 w 1908341"/>
                <a:gd name="connsiteY28" fmla="*/ 1050927 h 2413931"/>
                <a:gd name="connsiteX29" fmla="*/ 256444 w 1908341"/>
                <a:gd name="connsiteY29" fmla="*/ 1161638 h 2413931"/>
                <a:gd name="connsiteX30" fmla="*/ 310626 w 1908341"/>
                <a:gd name="connsiteY30" fmla="*/ 1215820 h 2413931"/>
                <a:gd name="connsiteX31" fmla="*/ 1602437 w 1908341"/>
                <a:gd name="connsiteY31" fmla="*/ 1215820 h 2413931"/>
                <a:gd name="connsiteX32" fmla="*/ 1656619 w 1908341"/>
                <a:gd name="connsiteY32" fmla="*/ 1161638 h 2413931"/>
                <a:gd name="connsiteX33" fmla="*/ 1656619 w 1908341"/>
                <a:gd name="connsiteY33" fmla="*/ 1050927 h 2413931"/>
                <a:gd name="connsiteX34" fmla="*/ 1602437 w 1908341"/>
                <a:gd name="connsiteY34" fmla="*/ 996745 h 2413931"/>
                <a:gd name="connsiteX35" fmla="*/ 310626 w 1908341"/>
                <a:gd name="connsiteY35" fmla="*/ 996745 h 2413931"/>
                <a:gd name="connsiteX36" fmla="*/ 310626 w 1908341"/>
                <a:gd name="connsiteY36" fmla="*/ 647495 h 2413931"/>
                <a:gd name="connsiteX37" fmla="*/ 256444 w 1908341"/>
                <a:gd name="connsiteY37" fmla="*/ 701677 h 2413931"/>
                <a:gd name="connsiteX38" fmla="*/ 256444 w 1908341"/>
                <a:gd name="connsiteY38" fmla="*/ 812388 h 2413931"/>
                <a:gd name="connsiteX39" fmla="*/ 310626 w 1908341"/>
                <a:gd name="connsiteY39" fmla="*/ 866570 h 2413931"/>
                <a:gd name="connsiteX40" fmla="*/ 1602437 w 1908341"/>
                <a:gd name="connsiteY40" fmla="*/ 866570 h 2413931"/>
                <a:gd name="connsiteX41" fmla="*/ 1656619 w 1908341"/>
                <a:gd name="connsiteY41" fmla="*/ 812388 h 2413931"/>
                <a:gd name="connsiteX42" fmla="*/ 1656619 w 1908341"/>
                <a:gd name="connsiteY42" fmla="*/ 701677 h 2413931"/>
                <a:gd name="connsiteX43" fmla="*/ 1602437 w 1908341"/>
                <a:gd name="connsiteY43" fmla="*/ 647495 h 2413931"/>
                <a:gd name="connsiteX44" fmla="*/ 310626 w 1908341"/>
                <a:gd name="connsiteY44" fmla="*/ 647495 h 2413931"/>
                <a:gd name="connsiteX45" fmla="*/ 310626 w 1908341"/>
                <a:gd name="connsiteY45" fmla="*/ 298245 h 2413931"/>
                <a:gd name="connsiteX46" fmla="*/ 256444 w 1908341"/>
                <a:gd name="connsiteY46" fmla="*/ 352427 h 2413931"/>
                <a:gd name="connsiteX47" fmla="*/ 256444 w 1908341"/>
                <a:gd name="connsiteY47" fmla="*/ 463138 h 2413931"/>
                <a:gd name="connsiteX48" fmla="*/ 310626 w 1908341"/>
                <a:gd name="connsiteY48" fmla="*/ 517320 h 2413931"/>
                <a:gd name="connsiteX49" fmla="*/ 1602437 w 1908341"/>
                <a:gd name="connsiteY49" fmla="*/ 517320 h 2413931"/>
                <a:gd name="connsiteX50" fmla="*/ 1656619 w 1908341"/>
                <a:gd name="connsiteY50" fmla="*/ 463138 h 2413931"/>
                <a:gd name="connsiteX51" fmla="*/ 1656619 w 1908341"/>
                <a:gd name="connsiteY51" fmla="*/ 352427 h 2413931"/>
                <a:gd name="connsiteX52" fmla="*/ 1602437 w 1908341"/>
                <a:gd name="connsiteY52" fmla="*/ 298245 h 2413931"/>
                <a:gd name="connsiteX53" fmla="*/ 310626 w 1908341"/>
                <a:gd name="connsiteY53" fmla="*/ 298245 h 2413931"/>
                <a:gd name="connsiteX54" fmla="*/ 256444 w 1908341"/>
                <a:gd name="connsiteY54" fmla="*/ 110713 h 2413931"/>
                <a:gd name="connsiteX55" fmla="*/ 256444 w 1908341"/>
                <a:gd name="connsiteY55" fmla="*/ 2 h 2413931"/>
                <a:gd name="connsiteX56" fmla="*/ 256444 w 1908341"/>
                <a:gd name="connsiteY56" fmla="*/ 110713 h 2413931"/>
                <a:gd name="connsiteX57" fmla="*/ 170574 w 1908341"/>
                <a:gd name="connsiteY57" fmla="*/ 705321 h 2413931"/>
                <a:gd name="connsiteX58" fmla="*/ 1725077 w 1908341"/>
                <a:gd name="connsiteY58" fmla="*/ 725222 h 2413931"/>
                <a:gd name="connsiteX59" fmla="*/ 1789968 w 1908341"/>
                <a:gd name="connsiteY59" fmla="*/ 878343 h 2413931"/>
                <a:gd name="connsiteX60" fmla="*/ 1793144 w 1908341"/>
                <a:gd name="connsiteY60" fmla="*/ 2047373 h 2413931"/>
                <a:gd name="connsiteX61" fmla="*/ 123094 w 1908341"/>
                <a:gd name="connsiteY61" fmla="*/ 2044198 h 2413931"/>
                <a:gd name="connsiteX62" fmla="*/ 119919 w 1908341"/>
                <a:gd name="connsiteY62" fmla="*/ 938040 h 2413931"/>
                <a:gd name="connsiteX63" fmla="*/ 170574 w 1908341"/>
                <a:gd name="connsiteY63" fmla="*/ 705321 h 2413931"/>
                <a:gd name="connsiteX0" fmla="*/ 74936 w 1908341"/>
                <a:gd name="connsiteY0" fmla="*/ 1812693 h 2115686"/>
                <a:gd name="connsiteX1" fmla="*/ 1833405 w 1908341"/>
                <a:gd name="connsiteY1" fmla="*/ 1812693 h 2115686"/>
                <a:gd name="connsiteX2" fmla="*/ 1908341 w 1908341"/>
                <a:gd name="connsiteY2" fmla="*/ 1887629 h 2115686"/>
                <a:gd name="connsiteX3" fmla="*/ 1908341 w 1908341"/>
                <a:gd name="connsiteY3" fmla="*/ 2040750 h 2115686"/>
                <a:gd name="connsiteX4" fmla="*/ 1833405 w 1908341"/>
                <a:gd name="connsiteY4" fmla="*/ 2115686 h 2115686"/>
                <a:gd name="connsiteX5" fmla="*/ 74936 w 1908341"/>
                <a:gd name="connsiteY5" fmla="*/ 2115686 h 2115686"/>
                <a:gd name="connsiteX6" fmla="*/ 0 w 1908341"/>
                <a:gd name="connsiteY6" fmla="*/ 2040750 h 2115686"/>
                <a:gd name="connsiteX7" fmla="*/ 0 w 1908341"/>
                <a:gd name="connsiteY7" fmla="*/ 1887629 h 2115686"/>
                <a:gd name="connsiteX8" fmla="*/ 74936 w 1908341"/>
                <a:gd name="connsiteY8" fmla="*/ 1812693 h 2115686"/>
                <a:gd name="connsiteX9" fmla="*/ 310626 w 1908341"/>
                <a:gd name="connsiteY9" fmla="*/ 1387475 h 2115686"/>
                <a:gd name="connsiteX10" fmla="*/ 256444 w 1908341"/>
                <a:gd name="connsiteY10" fmla="*/ 1441657 h 2115686"/>
                <a:gd name="connsiteX11" fmla="*/ 256444 w 1908341"/>
                <a:gd name="connsiteY11" fmla="*/ 1552368 h 2115686"/>
                <a:gd name="connsiteX12" fmla="*/ 310626 w 1908341"/>
                <a:gd name="connsiteY12" fmla="*/ 1606550 h 2115686"/>
                <a:gd name="connsiteX13" fmla="*/ 1602437 w 1908341"/>
                <a:gd name="connsiteY13" fmla="*/ 1606550 h 2115686"/>
                <a:gd name="connsiteX14" fmla="*/ 1656619 w 1908341"/>
                <a:gd name="connsiteY14" fmla="*/ 1552368 h 2115686"/>
                <a:gd name="connsiteX15" fmla="*/ 1656619 w 1908341"/>
                <a:gd name="connsiteY15" fmla="*/ 1441657 h 2115686"/>
                <a:gd name="connsiteX16" fmla="*/ 1602437 w 1908341"/>
                <a:gd name="connsiteY16" fmla="*/ 1387475 h 2115686"/>
                <a:gd name="connsiteX17" fmla="*/ 310626 w 1908341"/>
                <a:gd name="connsiteY17" fmla="*/ 1387475 h 2115686"/>
                <a:gd name="connsiteX18" fmla="*/ 310626 w 1908341"/>
                <a:gd name="connsiteY18" fmla="*/ 1041400 h 2115686"/>
                <a:gd name="connsiteX19" fmla="*/ 256444 w 1908341"/>
                <a:gd name="connsiteY19" fmla="*/ 1095582 h 2115686"/>
                <a:gd name="connsiteX20" fmla="*/ 256444 w 1908341"/>
                <a:gd name="connsiteY20" fmla="*/ 1206293 h 2115686"/>
                <a:gd name="connsiteX21" fmla="*/ 310626 w 1908341"/>
                <a:gd name="connsiteY21" fmla="*/ 1260475 h 2115686"/>
                <a:gd name="connsiteX22" fmla="*/ 1602437 w 1908341"/>
                <a:gd name="connsiteY22" fmla="*/ 1260475 h 2115686"/>
                <a:gd name="connsiteX23" fmla="*/ 1656619 w 1908341"/>
                <a:gd name="connsiteY23" fmla="*/ 1206293 h 2115686"/>
                <a:gd name="connsiteX24" fmla="*/ 1656619 w 1908341"/>
                <a:gd name="connsiteY24" fmla="*/ 1095582 h 2115686"/>
                <a:gd name="connsiteX25" fmla="*/ 1602437 w 1908341"/>
                <a:gd name="connsiteY25" fmla="*/ 1041400 h 2115686"/>
                <a:gd name="connsiteX26" fmla="*/ 310626 w 1908341"/>
                <a:gd name="connsiteY26" fmla="*/ 1041400 h 2115686"/>
                <a:gd name="connsiteX27" fmla="*/ 310626 w 1908341"/>
                <a:gd name="connsiteY27" fmla="*/ 698500 h 2115686"/>
                <a:gd name="connsiteX28" fmla="*/ 256444 w 1908341"/>
                <a:gd name="connsiteY28" fmla="*/ 752682 h 2115686"/>
                <a:gd name="connsiteX29" fmla="*/ 256444 w 1908341"/>
                <a:gd name="connsiteY29" fmla="*/ 863393 h 2115686"/>
                <a:gd name="connsiteX30" fmla="*/ 310626 w 1908341"/>
                <a:gd name="connsiteY30" fmla="*/ 917575 h 2115686"/>
                <a:gd name="connsiteX31" fmla="*/ 1602437 w 1908341"/>
                <a:gd name="connsiteY31" fmla="*/ 917575 h 2115686"/>
                <a:gd name="connsiteX32" fmla="*/ 1656619 w 1908341"/>
                <a:gd name="connsiteY32" fmla="*/ 863393 h 2115686"/>
                <a:gd name="connsiteX33" fmla="*/ 1656619 w 1908341"/>
                <a:gd name="connsiteY33" fmla="*/ 752682 h 2115686"/>
                <a:gd name="connsiteX34" fmla="*/ 1602437 w 1908341"/>
                <a:gd name="connsiteY34" fmla="*/ 698500 h 2115686"/>
                <a:gd name="connsiteX35" fmla="*/ 310626 w 1908341"/>
                <a:gd name="connsiteY35" fmla="*/ 698500 h 2115686"/>
                <a:gd name="connsiteX36" fmla="*/ 310626 w 1908341"/>
                <a:gd name="connsiteY36" fmla="*/ 349250 h 2115686"/>
                <a:gd name="connsiteX37" fmla="*/ 256444 w 1908341"/>
                <a:gd name="connsiteY37" fmla="*/ 403432 h 2115686"/>
                <a:gd name="connsiteX38" fmla="*/ 256444 w 1908341"/>
                <a:gd name="connsiteY38" fmla="*/ 514143 h 2115686"/>
                <a:gd name="connsiteX39" fmla="*/ 310626 w 1908341"/>
                <a:gd name="connsiteY39" fmla="*/ 568325 h 2115686"/>
                <a:gd name="connsiteX40" fmla="*/ 1602437 w 1908341"/>
                <a:gd name="connsiteY40" fmla="*/ 568325 h 2115686"/>
                <a:gd name="connsiteX41" fmla="*/ 1656619 w 1908341"/>
                <a:gd name="connsiteY41" fmla="*/ 514143 h 2115686"/>
                <a:gd name="connsiteX42" fmla="*/ 1656619 w 1908341"/>
                <a:gd name="connsiteY42" fmla="*/ 403432 h 2115686"/>
                <a:gd name="connsiteX43" fmla="*/ 1602437 w 1908341"/>
                <a:gd name="connsiteY43" fmla="*/ 349250 h 2115686"/>
                <a:gd name="connsiteX44" fmla="*/ 310626 w 1908341"/>
                <a:gd name="connsiteY44" fmla="*/ 349250 h 2115686"/>
                <a:gd name="connsiteX45" fmla="*/ 310626 w 1908341"/>
                <a:gd name="connsiteY45" fmla="*/ 0 h 2115686"/>
                <a:gd name="connsiteX46" fmla="*/ 256444 w 1908341"/>
                <a:gd name="connsiteY46" fmla="*/ 54182 h 2115686"/>
                <a:gd name="connsiteX47" fmla="*/ 256444 w 1908341"/>
                <a:gd name="connsiteY47" fmla="*/ 164893 h 2115686"/>
                <a:gd name="connsiteX48" fmla="*/ 310626 w 1908341"/>
                <a:gd name="connsiteY48" fmla="*/ 219075 h 2115686"/>
                <a:gd name="connsiteX49" fmla="*/ 1602437 w 1908341"/>
                <a:gd name="connsiteY49" fmla="*/ 219075 h 2115686"/>
                <a:gd name="connsiteX50" fmla="*/ 1656619 w 1908341"/>
                <a:gd name="connsiteY50" fmla="*/ 164893 h 2115686"/>
                <a:gd name="connsiteX51" fmla="*/ 1656619 w 1908341"/>
                <a:gd name="connsiteY51" fmla="*/ 54182 h 2115686"/>
                <a:gd name="connsiteX52" fmla="*/ 1602437 w 1908341"/>
                <a:gd name="connsiteY52" fmla="*/ 0 h 2115686"/>
                <a:gd name="connsiteX53" fmla="*/ 310626 w 1908341"/>
                <a:gd name="connsiteY53" fmla="*/ 0 h 2115686"/>
                <a:gd name="connsiteX54" fmla="*/ 170574 w 1908341"/>
                <a:gd name="connsiteY54" fmla="*/ 407076 h 2115686"/>
                <a:gd name="connsiteX55" fmla="*/ 1725077 w 1908341"/>
                <a:gd name="connsiteY55" fmla="*/ 426977 h 2115686"/>
                <a:gd name="connsiteX56" fmla="*/ 1789968 w 1908341"/>
                <a:gd name="connsiteY56" fmla="*/ 580098 h 2115686"/>
                <a:gd name="connsiteX57" fmla="*/ 1793144 w 1908341"/>
                <a:gd name="connsiteY57" fmla="*/ 1749128 h 2115686"/>
                <a:gd name="connsiteX58" fmla="*/ 123094 w 1908341"/>
                <a:gd name="connsiteY58" fmla="*/ 1745953 h 2115686"/>
                <a:gd name="connsiteX59" fmla="*/ 119919 w 1908341"/>
                <a:gd name="connsiteY59" fmla="*/ 639795 h 2115686"/>
                <a:gd name="connsiteX60" fmla="*/ 170574 w 1908341"/>
                <a:gd name="connsiteY60" fmla="*/ 407076 h 2115686"/>
                <a:gd name="connsiteX0" fmla="*/ 74936 w 1908341"/>
                <a:gd name="connsiteY0" fmla="*/ 1812693 h 2115686"/>
                <a:gd name="connsiteX1" fmla="*/ 1833405 w 1908341"/>
                <a:gd name="connsiteY1" fmla="*/ 1812693 h 2115686"/>
                <a:gd name="connsiteX2" fmla="*/ 1908341 w 1908341"/>
                <a:gd name="connsiteY2" fmla="*/ 1887629 h 2115686"/>
                <a:gd name="connsiteX3" fmla="*/ 1908341 w 1908341"/>
                <a:gd name="connsiteY3" fmla="*/ 2040750 h 2115686"/>
                <a:gd name="connsiteX4" fmla="*/ 1833405 w 1908341"/>
                <a:gd name="connsiteY4" fmla="*/ 2115686 h 2115686"/>
                <a:gd name="connsiteX5" fmla="*/ 74936 w 1908341"/>
                <a:gd name="connsiteY5" fmla="*/ 2115686 h 2115686"/>
                <a:gd name="connsiteX6" fmla="*/ 0 w 1908341"/>
                <a:gd name="connsiteY6" fmla="*/ 2040750 h 2115686"/>
                <a:gd name="connsiteX7" fmla="*/ 0 w 1908341"/>
                <a:gd name="connsiteY7" fmla="*/ 1887629 h 2115686"/>
                <a:gd name="connsiteX8" fmla="*/ 74936 w 1908341"/>
                <a:gd name="connsiteY8" fmla="*/ 1812693 h 2115686"/>
                <a:gd name="connsiteX9" fmla="*/ 310626 w 1908341"/>
                <a:gd name="connsiteY9" fmla="*/ 1387475 h 2115686"/>
                <a:gd name="connsiteX10" fmla="*/ 256444 w 1908341"/>
                <a:gd name="connsiteY10" fmla="*/ 1441657 h 2115686"/>
                <a:gd name="connsiteX11" fmla="*/ 256444 w 1908341"/>
                <a:gd name="connsiteY11" fmla="*/ 1552368 h 2115686"/>
                <a:gd name="connsiteX12" fmla="*/ 310626 w 1908341"/>
                <a:gd name="connsiteY12" fmla="*/ 1606550 h 2115686"/>
                <a:gd name="connsiteX13" fmla="*/ 1602437 w 1908341"/>
                <a:gd name="connsiteY13" fmla="*/ 1606550 h 2115686"/>
                <a:gd name="connsiteX14" fmla="*/ 1656619 w 1908341"/>
                <a:gd name="connsiteY14" fmla="*/ 1552368 h 2115686"/>
                <a:gd name="connsiteX15" fmla="*/ 1656619 w 1908341"/>
                <a:gd name="connsiteY15" fmla="*/ 1441657 h 2115686"/>
                <a:gd name="connsiteX16" fmla="*/ 1602437 w 1908341"/>
                <a:gd name="connsiteY16" fmla="*/ 1387475 h 2115686"/>
                <a:gd name="connsiteX17" fmla="*/ 310626 w 1908341"/>
                <a:gd name="connsiteY17" fmla="*/ 1387475 h 2115686"/>
                <a:gd name="connsiteX18" fmla="*/ 310626 w 1908341"/>
                <a:gd name="connsiteY18" fmla="*/ 1041400 h 2115686"/>
                <a:gd name="connsiteX19" fmla="*/ 256444 w 1908341"/>
                <a:gd name="connsiteY19" fmla="*/ 1095582 h 2115686"/>
                <a:gd name="connsiteX20" fmla="*/ 256444 w 1908341"/>
                <a:gd name="connsiteY20" fmla="*/ 1206293 h 2115686"/>
                <a:gd name="connsiteX21" fmla="*/ 310626 w 1908341"/>
                <a:gd name="connsiteY21" fmla="*/ 1260475 h 2115686"/>
                <a:gd name="connsiteX22" fmla="*/ 1602437 w 1908341"/>
                <a:gd name="connsiteY22" fmla="*/ 1260475 h 2115686"/>
                <a:gd name="connsiteX23" fmla="*/ 1656619 w 1908341"/>
                <a:gd name="connsiteY23" fmla="*/ 1206293 h 2115686"/>
                <a:gd name="connsiteX24" fmla="*/ 1656619 w 1908341"/>
                <a:gd name="connsiteY24" fmla="*/ 1095582 h 2115686"/>
                <a:gd name="connsiteX25" fmla="*/ 1602437 w 1908341"/>
                <a:gd name="connsiteY25" fmla="*/ 1041400 h 2115686"/>
                <a:gd name="connsiteX26" fmla="*/ 310626 w 1908341"/>
                <a:gd name="connsiteY26" fmla="*/ 1041400 h 2115686"/>
                <a:gd name="connsiteX27" fmla="*/ 310626 w 1908341"/>
                <a:gd name="connsiteY27" fmla="*/ 698500 h 2115686"/>
                <a:gd name="connsiteX28" fmla="*/ 256444 w 1908341"/>
                <a:gd name="connsiteY28" fmla="*/ 752682 h 2115686"/>
                <a:gd name="connsiteX29" fmla="*/ 256444 w 1908341"/>
                <a:gd name="connsiteY29" fmla="*/ 863393 h 2115686"/>
                <a:gd name="connsiteX30" fmla="*/ 310626 w 1908341"/>
                <a:gd name="connsiteY30" fmla="*/ 917575 h 2115686"/>
                <a:gd name="connsiteX31" fmla="*/ 1602437 w 1908341"/>
                <a:gd name="connsiteY31" fmla="*/ 917575 h 2115686"/>
                <a:gd name="connsiteX32" fmla="*/ 1656619 w 1908341"/>
                <a:gd name="connsiteY32" fmla="*/ 863393 h 2115686"/>
                <a:gd name="connsiteX33" fmla="*/ 1656619 w 1908341"/>
                <a:gd name="connsiteY33" fmla="*/ 752682 h 2115686"/>
                <a:gd name="connsiteX34" fmla="*/ 1602437 w 1908341"/>
                <a:gd name="connsiteY34" fmla="*/ 698500 h 2115686"/>
                <a:gd name="connsiteX35" fmla="*/ 310626 w 1908341"/>
                <a:gd name="connsiteY35" fmla="*/ 698500 h 2115686"/>
                <a:gd name="connsiteX36" fmla="*/ 310626 w 1908341"/>
                <a:gd name="connsiteY36" fmla="*/ 349250 h 2115686"/>
                <a:gd name="connsiteX37" fmla="*/ 256444 w 1908341"/>
                <a:gd name="connsiteY37" fmla="*/ 403432 h 2115686"/>
                <a:gd name="connsiteX38" fmla="*/ 256444 w 1908341"/>
                <a:gd name="connsiteY38" fmla="*/ 514143 h 2115686"/>
                <a:gd name="connsiteX39" fmla="*/ 310626 w 1908341"/>
                <a:gd name="connsiteY39" fmla="*/ 568325 h 2115686"/>
                <a:gd name="connsiteX40" fmla="*/ 1602437 w 1908341"/>
                <a:gd name="connsiteY40" fmla="*/ 568325 h 2115686"/>
                <a:gd name="connsiteX41" fmla="*/ 1656619 w 1908341"/>
                <a:gd name="connsiteY41" fmla="*/ 514143 h 2115686"/>
                <a:gd name="connsiteX42" fmla="*/ 1656619 w 1908341"/>
                <a:gd name="connsiteY42" fmla="*/ 403432 h 2115686"/>
                <a:gd name="connsiteX43" fmla="*/ 1602437 w 1908341"/>
                <a:gd name="connsiteY43" fmla="*/ 349250 h 2115686"/>
                <a:gd name="connsiteX44" fmla="*/ 310626 w 1908341"/>
                <a:gd name="connsiteY44" fmla="*/ 349250 h 2115686"/>
                <a:gd name="connsiteX45" fmla="*/ 1602437 w 1908341"/>
                <a:gd name="connsiteY45" fmla="*/ 0 h 2115686"/>
                <a:gd name="connsiteX46" fmla="*/ 256444 w 1908341"/>
                <a:gd name="connsiteY46" fmla="*/ 54182 h 2115686"/>
                <a:gd name="connsiteX47" fmla="*/ 256444 w 1908341"/>
                <a:gd name="connsiteY47" fmla="*/ 164893 h 2115686"/>
                <a:gd name="connsiteX48" fmla="*/ 310626 w 1908341"/>
                <a:gd name="connsiteY48" fmla="*/ 219075 h 2115686"/>
                <a:gd name="connsiteX49" fmla="*/ 1602437 w 1908341"/>
                <a:gd name="connsiteY49" fmla="*/ 219075 h 2115686"/>
                <a:gd name="connsiteX50" fmla="*/ 1656619 w 1908341"/>
                <a:gd name="connsiteY50" fmla="*/ 164893 h 2115686"/>
                <a:gd name="connsiteX51" fmla="*/ 1656619 w 1908341"/>
                <a:gd name="connsiteY51" fmla="*/ 54182 h 2115686"/>
                <a:gd name="connsiteX52" fmla="*/ 1602437 w 1908341"/>
                <a:gd name="connsiteY52" fmla="*/ 0 h 2115686"/>
                <a:gd name="connsiteX53" fmla="*/ 170574 w 1908341"/>
                <a:gd name="connsiteY53" fmla="*/ 407076 h 2115686"/>
                <a:gd name="connsiteX54" fmla="*/ 1725077 w 1908341"/>
                <a:gd name="connsiteY54" fmla="*/ 426977 h 2115686"/>
                <a:gd name="connsiteX55" fmla="*/ 1789968 w 1908341"/>
                <a:gd name="connsiteY55" fmla="*/ 580098 h 2115686"/>
                <a:gd name="connsiteX56" fmla="*/ 1793144 w 1908341"/>
                <a:gd name="connsiteY56" fmla="*/ 1749128 h 2115686"/>
                <a:gd name="connsiteX57" fmla="*/ 123094 w 1908341"/>
                <a:gd name="connsiteY57" fmla="*/ 1745953 h 2115686"/>
                <a:gd name="connsiteX58" fmla="*/ 119919 w 1908341"/>
                <a:gd name="connsiteY58" fmla="*/ 639795 h 2115686"/>
                <a:gd name="connsiteX59" fmla="*/ 170574 w 1908341"/>
                <a:gd name="connsiteY59" fmla="*/ 407076 h 2115686"/>
                <a:gd name="connsiteX0" fmla="*/ 74936 w 1908341"/>
                <a:gd name="connsiteY0" fmla="*/ 1812693 h 2115686"/>
                <a:gd name="connsiteX1" fmla="*/ 1833405 w 1908341"/>
                <a:gd name="connsiteY1" fmla="*/ 1812693 h 2115686"/>
                <a:gd name="connsiteX2" fmla="*/ 1908341 w 1908341"/>
                <a:gd name="connsiteY2" fmla="*/ 1887629 h 2115686"/>
                <a:gd name="connsiteX3" fmla="*/ 1908341 w 1908341"/>
                <a:gd name="connsiteY3" fmla="*/ 2040750 h 2115686"/>
                <a:gd name="connsiteX4" fmla="*/ 1833405 w 1908341"/>
                <a:gd name="connsiteY4" fmla="*/ 2115686 h 2115686"/>
                <a:gd name="connsiteX5" fmla="*/ 74936 w 1908341"/>
                <a:gd name="connsiteY5" fmla="*/ 2115686 h 2115686"/>
                <a:gd name="connsiteX6" fmla="*/ 0 w 1908341"/>
                <a:gd name="connsiteY6" fmla="*/ 2040750 h 2115686"/>
                <a:gd name="connsiteX7" fmla="*/ 0 w 1908341"/>
                <a:gd name="connsiteY7" fmla="*/ 1887629 h 2115686"/>
                <a:gd name="connsiteX8" fmla="*/ 74936 w 1908341"/>
                <a:gd name="connsiteY8" fmla="*/ 1812693 h 2115686"/>
                <a:gd name="connsiteX9" fmla="*/ 310626 w 1908341"/>
                <a:gd name="connsiteY9" fmla="*/ 1387475 h 2115686"/>
                <a:gd name="connsiteX10" fmla="*/ 256444 w 1908341"/>
                <a:gd name="connsiteY10" fmla="*/ 1441657 h 2115686"/>
                <a:gd name="connsiteX11" fmla="*/ 256444 w 1908341"/>
                <a:gd name="connsiteY11" fmla="*/ 1552368 h 2115686"/>
                <a:gd name="connsiteX12" fmla="*/ 310626 w 1908341"/>
                <a:gd name="connsiteY12" fmla="*/ 1606550 h 2115686"/>
                <a:gd name="connsiteX13" fmla="*/ 1602437 w 1908341"/>
                <a:gd name="connsiteY13" fmla="*/ 1606550 h 2115686"/>
                <a:gd name="connsiteX14" fmla="*/ 1656619 w 1908341"/>
                <a:gd name="connsiteY14" fmla="*/ 1552368 h 2115686"/>
                <a:gd name="connsiteX15" fmla="*/ 1656619 w 1908341"/>
                <a:gd name="connsiteY15" fmla="*/ 1441657 h 2115686"/>
                <a:gd name="connsiteX16" fmla="*/ 1602437 w 1908341"/>
                <a:gd name="connsiteY16" fmla="*/ 1387475 h 2115686"/>
                <a:gd name="connsiteX17" fmla="*/ 310626 w 1908341"/>
                <a:gd name="connsiteY17" fmla="*/ 1387475 h 2115686"/>
                <a:gd name="connsiteX18" fmla="*/ 310626 w 1908341"/>
                <a:gd name="connsiteY18" fmla="*/ 1041400 h 2115686"/>
                <a:gd name="connsiteX19" fmla="*/ 256444 w 1908341"/>
                <a:gd name="connsiteY19" fmla="*/ 1095582 h 2115686"/>
                <a:gd name="connsiteX20" fmla="*/ 256444 w 1908341"/>
                <a:gd name="connsiteY20" fmla="*/ 1206293 h 2115686"/>
                <a:gd name="connsiteX21" fmla="*/ 310626 w 1908341"/>
                <a:gd name="connsiteY21" fmla="*/ 1260475 h 2115686"/>
                <a:gd name="connsiteX22" fmla="*/ 1602437 w 1908341"/>
                <a:gd name="connsiteY22" fmla="*/ 1260475 h 2115686"/>
                <a:gd name="connsiteX23" fmla="*/ 1656619 w 1908341"/>
                <a:gd name="connsiteY23" fmla="*/ 1206293 h 2115686"/>
                <a:gd name="connsiteX24" fmla="*/ 1656619 w 1908341"/>
                <a:gd name="connsiteY24" fmla="*/ 1095582 h 2115686"/>
                <a:gd name="connsiteX25" fmla="*/ 1602437 w 1908341"/>
                <a:gd name="connsiteY25" fmla="*/ 1041400 h 2115686"/>
                <a:gd name="connsiteX26" fmla="*/ 310626 w 1908341"/>
                <a:gd name="connsiteY26" fmla="*/ 1041400 h 2115686"/>
                <a:gd name="connsiteX27" fmla="*/ 310626 w 1908341"/>
                <a:gd name="connsiteY27" fmla="*/ 698500 h 2115686"/>
                <a:gd name="connsiteX28" fmla="*/ 256444 w 1908341"/>
                <a:gd name="connsiteY28" fmla="*/ 752682 h 2115686"/>
                <a:gd name="connsiteX29" fmla="*/ 256444 w 1908341"/>
                <a:gd name="connsiteY29" fmla="*/ 863393 h 2115686"/>
                <a:gd name="connsiteX30" fmla="*/ 310626 w 1908341"/>
                <a:gd name="connsiteY30" fmla="*/ 917575 h 2115686"/>
                <a:gd name="connsiteX31" fmla="*/ 1602437 w 1908341"/>
                <a:gd name="connsiteY31" fmla="*/ 917575 h 2115686"/>
                <a:gd name="connsiteX32" fmla="*/ 1656619 w 1908341"/>
                <a:gd name="connsiteY32" fmla="*/ 863393 h 2115686"/>
                <a:gd name="connsiteX33" fmla="*/ 1656619 w 1908341"/>
                <a:gd name="connsiteY33" fmla="*/ 752682 h 2115686"/>
                <a:gd name="connsiteX34" fmla="*/ 1602437 w 1908341"/>
                <a:gd name="connsiteY34" fmla="*/ 698500 h 2115686"/>
                <a:gd name="connsiteX35" fmla="*/ 310626 w 1908341"/>
                <a:gd name="connsiteY35" fmla="*/ 698500 h 2115686"/>
                <a:gd name="connsiteX36" fmla="*/ 310626 w 1908341"/>
                <a:gd name="connsiteY36" fmla="*/ 349250 h 2115686"/>
                <a:gd name="connsiteX37" fmla="*/ 256444 w 1908341"/>
                <a:gd name="connsiteY37" fmla="*/ 403432 h 2115686"/>
                <a:gd name="connsiteX38" fmla="*/ 256444 w 1908341"/>
                <a:gd name="connsiteY38" fmla="*/ 514143 h 2115686"/>
                <a:gd name="connsiteX39" fmla="*/ 310626 w 1908341"/>
                <a:gd name="connsiteY39" fmla="*/ 568325 h 2115686"/>
                <a:gd name="connsiteX40" fmla="*/ 1602437 w 1908341"/>
                <a:gd name="connsiteY40" fmla="*/ 568325 h 2115686"/>
                <a:gd name="connsiteX41" fmla="*/ 1656619 w 1908341"/>
                <a:gd name="connsiteY41" fmla="*/ 514143 h 2115686"/>
                <a:gd name="connsiteX42" fmla="*/ 1656619 w 1908341"/>
                <a:gd name="connsiteY42" fmla="*/ 403432 h 2115686"/>
                <a:gd name="connsiteX43" fmla="*/ 1602437 w 1908341"/>
                <a:gd name="connsiteY43" fmla="*/ 349250 h 2115686"/>
                <a:gd name="connsiteX44" fmla="*/ 310626 w 1908341"/>
                <a:gd name="connsiteY44" fmla="*/ 349250 h 2115686"/>
                <a:gd name="connsiteX45" fmla="*/ 1602437 w 1908341"/>
                <a:gd name="connsiteY45" fmla="*/ 0 h 2115686"/>
                <a:gd name="connsiteX46" fmla="*/ 256444 w 1908341"/>
                <a:gd name="connsiteY46" fmla="*/ 164893 h 2115686"/>
                <a:gd name="connsiteX47" fmla="*/ 310626 w 1908341"/>
                <a:gd name="connsiteY47" fmla="*/ 219075 h 2115686"/>
                <a:gd name="connsiteX48" fmla="*/ 1602437 w 1908341"/>
                <a:gd name="connsiteY48" fmla="*/ 219075 h 2115686"/>
                <a:gd name="connsiteX49" fmla="*/ 1656619 w 1908341"/>
                <a:gd name="connsiteY49" fmla="*/ 164893 h 2115686"/>
                <a:gd name="connsiteX50" fmla="*/ 1656619 w 1908341"/>
                <a:gd name="connsiteY50" fmla="*/ 54182 h 2115686"/>
                <a:gd name="connsiteX51" fmla="*/ 1602437 w 1908341"/>
                <a:gd name="connsiteY51" fmla="*/ 0 h 2115686"/>
                <a:gd name="connsiteX52" fmla="*/ 170574 w 1908341"/>
                <a:gd name="connsiteY52" fmla="*/ 407076 h 2115686"/>
                <a:gd name="connsiteX53" fmla="*/ 1725077 w 1908341"/>
                <a:gd name="connsiteY53" fmla="*/ 426977 h 2115686"/>
                <a:gd name="connsiteX54" fmla="*/ 1789968 w 1908341"/>
                <a:gd name="connsiteY54" fmla="*/ 580098 h 2115686"/>
                <a:gd name="connsiteX55" fmla="*/ 1793144 w 1908341"/>
                <a:gd name="connsiteY55" fmla="*/ 1749128 h 2115686"/>
                <a:gd name="connsiteX56" fmla="*/ 123094 w 1908341"/>
                <a:gd name="connsiteY56" fmla="*/ 1745953 h 2115686"/>
                <a:gd name="connsiteX57" fmla="*/ 119919 w 1908341"/>
                <a:gd name="connsiteY57" fmla="*/ 639795 h 2115686"/>
                <a:gd name="connsiteX58" fmla="*/ 170574 w 1908341"/>
                <a:gd name="connsiteY58" fmla="*/ 407076 h 2115686"/>
                <a:gd name="connsiteX0" fmla="*/ 74936 w 1908341"/>
                <a:gd name="connsiteY0" fmla="*/ 1812693 h 2115686"/>
                <a:gd name="connsiteX1" fmla="*/ 1833405 w 1908341"/>
                <a:gd name="connsiteY1" fmla="*/ 1812693 h 2115686"/>
                <a:gd name="connsiteX2" fmla="*/ 1908341 w 1908341"/>
                <a:gd name="connsiteY2" fmla="*/ 1887629 h 2115686"/>
                <a:gd name="connsiteX3" fmla="*/ 1908341 w 1908341"/>
                <a:gd name="connsiteY3" fmla="*/ 2040750 h 2115686"/>
                <a:gd name="connsiteX4" fmla="*/ 1833405 w 1908341"/>
                <a:gd name="connsiteY4" fmla="*/ 2115686 h 2115686"/>
                <a:gd name="connsiteX5" fmla="*/ 74936 w 1908341"/>
                <a:gd name="connsiteY5" fmla="*/ 2115686 h 2115686"/>
                <a:gd name="connsiteX6" fmla="*/ 0 w 1908341"/>
                <a:gd name="connsiteY6" fmla="*/ 2040750 h 2115686"/>
                <a:gd name="connsiteX7" fmla="*/ 0 w 1908341"/>
                <a:gd name="connsiteY7" fmla="*/ 1887629 h 2115686"/>
                <a:gd name="connsiteX8" fmla="*/ 74936 w 1908341"/>
                <a:gd name="connsiteY8" fmla="*/ 1812693 h 2115686"/>
                <a:gd name="connsiteX9" fmla="*/ 310626 w 1908341"/>
                <a:gd name="connsiteY9" fmla="*/ 1387475 h 2115686"/>
                <a:gd name="connsiteX10" fmla="*/ 256444 w 1908341"/>
                <a:gd name="connsiteY10" fmla="*/ 1441657 h 2115686"/>
                <a:gd name="connsiteX11" fmla="*/ 256444 w 1908341"/>
                <a:gd name="connsiteY11" fmla="*/ 1552368 h 2115686"/>
                <a:gd name="connsiteX12" fmla="*/ 310626 w 1908341"/>
                <a:gd name="connsiteY12" fmla="*/ 1606550 h 2115686"/>
                <a:gd name="connsiteX13" fmla="*/ 1602437 w 1908341"/>
                <a:gd name="connsiteY13" fmla="*/ 1606550 h 2115686"/>
                <a:gd name="connsiteX14" fmla="*/ 1656619 w 1908341"/>
                <a:gd name="connsiteY14" fmla="*/ 1552368 h 2115686"/>
                <a:gd name="connsiteX15" fmla="*/ 1656619 w 1908341"/>
                <a:gd name="connsiteY15" fmla="*/ 1441657 h 2115686"/>
                <a:gd name="connsiteX16" fmla="*/ 1602437 w 1908341"/>
                <a:gd name="connsiteY16" fmla="*/ 1387475 h 2115686"/>
                <a:gd name="connsiteX17" fmla="*/ 310626 w 1908341"/>
                <a:gd name="connsiteY17" fmla="*/ 1387475 h 2115686"/>
                <a:gd name="connsiteX18" fmla="*/ 310626 w 1908341"/>
                <a:gd name="connsiteY18" fmla="*/ 1041400 h 2115686"/>
                <a:gd name="connsiteX19" fmla="*/ 256444 w 1908341"/>
                <a:gd name="connsiteY19" fmla="*/ 1095582 h 2115686"/>
                <a:gd name="connsiteX20" fmla="*/ 256444 w 1908341"/>
                <a:gd name="connsiteY20" fmla="*/ 1206293 h 2115686"/>
                <a:gd name="connsiteX21" fmla="*/ 310626 w 1908341"/>
                <a:gd name="connsiteY21" fmla="*/ 1260475 h 2115686"/>
                <a:gd name="connsiteX22" fmla="*/ 1602437 w 1908341"/>
                <a:gd name="connsiteY22" fmla="*/ 1260475 h 2115686"/>
                <a:gd name="connsiteX23" fmla="*/ 1656619 w 1908341"/>
                <a:gd name="connsiteY23" fmla="*/ 1206293 h 2115686"/>
                <a:gd name="connsiteX24" fmla="*/ 1656619 w 1908341"/>
                <a:gd name="connsiteY24" fmla="*/ 1095582 h 2115686"/>
                <a:gd name="connsiteX25" fmla="*/ 1602437 w 1908341"/>
                <a:gd name="connsiteY25" fmla="*/ 1041400 h 2115686"/>
                <a:gd name="connsiteX26" fmla="*/ 310626 w 1908341"/>
                <a:gd name="connsiteY26" fmla="*/ 1041400 h 2115686"/>
                <a:gd name="connsiteX27" fmla="*/ 310626 w 1908341"/>
                <a:gd name="connsiteY27" fmla="*/ 698500 h 2115686"/>
                <a:gd name="connsiteX28" fmla="*/ 256444 w 1908341"/>
                <a:gd name="connsiteY28" fmla="*/ 752682 h 2115686"/>
                <a:gd name="connsiteX29" fmla="*/ 256444 w 1908341"/>
                <a:gd name="connsiteY29" fmla="*/ 863393 h 2115686"/>
                <a:gd name="connsiteX30" fmla="*/ 310626 w 1908341"/>
                <a:gd name="connsiteY30" fmla="*/ 917575 h 2115686"/>
                <a:gd name="connsiteX31" fmla="*/ 1602437 w 1908341"/>
                <a:gd name="connsiteY31" fmla="*/ 917575 h 2115686"/>
                <a:gd name="connsiteX32" fmla="*/ 1656619 w 1908341"/>
                <a:gd name="connsiteY32" fmla="*/ 863393 h 2115686"/>
                <a:gd name="connsiteX33" fmla="*/ 1656619 w 1908341"/>
                <a:gd name="connsiteY33" fmla="*/ 752682 h 2115686"/>
                <a:gd name="connsiteX34" fmla="*/ 1602437 w 1908341"/>
                <a:gd name="connsiteY34" fmla="*/ 698500 h 2115686"/>
                <a:gd name="connsiteX35" fmla="*/ 310626 w 1908341"/>
                <a:gd name="connsiteY35" fmla="*/ 698500 h 2115686"/>
                <a:gd name="connsiteX36" fmla="*/ 310626 w 1908341"/>
                <a:gd name="connsiteY36" fmla="*/ 349250 h 2115686"/>
                <a:gd name="connsiteX37" fmla="*/ 256444 w 1908341"/>
                <a:gd name="connsiteY37" fmla="*/ 403432 h 2115686"/>
                <a:gd name="connsiteX38" fmla="*/ 256444 w 1908341"/>
                <a:gd name="connsiteY38" fmla="*/ 514143 h 2115686"/>
                <a:gd name="connsiteX39" fmla="*/ 310626 w 1908341"/>
                <a:gd name="connsiteY39" fmla="*/ 568325 h 2115686"/>
                <a:gd name="connsiteX40" fmla="*/ 1602437 w 1908341"/>
                <a:gd name="connsiteY40" fmla="*/ 568325 h 2115686"/>
                <a:gd name="connsiteX41" fmla="*/ 1656619 w 1908341"/>
                <a:gd name="connsiteY41" fmla="*/ 514143 h 2115686"/>
                <a:gd name="connsiteX42" fmla="*/ 1656619 w 1908341"/>
                <a:gd name="connsiteY42" fmla="*/ 403432 h 2115686"/>
                <a:gd name="connsiteX43" fmla="*/ 1602437 w 1908341"/>
                <a:gd name="connsiteY43" fmla="*/ 349250 h 2115686"/>
                <a:gd name="connsiteX44" fmla="*/ 310626 w 1908341"/>
                <a:gd name="connsiteY44" fmla="*/ 349250 h 2115686"/>
                <a:gd name="connsiteX45" fmla="*/ 1602437 w 1908341"/>
                <a:gd name="connsiteY45" fmla="*/ 0 h 2115686"/>
                <a:gd name="connsiteX46" fmla="*/ 256444 w 1908341"/>
                <a:gd name="connsiteY46" fmla="*/ 164893 h 2115686"/>
                <a:gd name="connsiteX47" fmla="*/ 310626 w 1908341"/>
                <a:gd name="connsiteY47" fmla="*/ 219075 h 2115686"/>
                <a:gd name="connsiteX48" fmla="*/ 1656619 w 1908341"/>
                <a:gd name="connsiteY48" fmla="*/ 164893 h 2115686"/>
                <a:gd name="connsiteX49" fmla="*/ 1656619 w 1908341"/>
                <a:gd name="connsiteY49" fmla="*/ 54182 h 2115686"/>
                <a:gd name="connsiteX50" fmla="*/ 1602437 w 1908341"/>
                <a:gd name="connsiteY50" fmla="*/ 0 h 2115686"/>
                <a:gd name="connsiteX51" fmla="*/ 170574 w 1908341"/>
                <a:gd name="connsiteY51" fmla="*/ 407076 h 2115686"/>
                <a:gd name="connsiteX52" fmla="*/ 1725077 w 1908341"/>
                <a:gd name="connsiteY52" fmla="*/ 426977 h 2115686"/>
                <a:gd name="connsiteX53" fmla="*/ 1789968 w 1908341"/>
                <a:gd name="connsiteY53" fmla="*/ 580098 h 2115686"/>
                <a:gd name="connsiteX54" fmla="*/ 1793144 w 1908341"/>
                <a:gd name="connsiteY54" fmla="*/ 1749128 h 2115686"/>
                <a:gd name="connsiteX55" fmla="*/ 123094 w 1908341"/>
                <a:gd name="connsiteY55" fmla="*/ 1745953 h 2115686"/>
                <a:gd name="connsiteX56" fmla="*/ 119919 w 1908341"/>
                <a:gd name="connsiteY56" fmla="*/ 639795 h 2115686"/>
                <a:gd name="connsiteX57" fmla="*/ 170574 w 1908341"/>
                <a:gd name="connsiteY57" fmla="*/ 407076 h 2115686"/>
                <a:gd name="connsiteX0" fmla="*/ 74936 w 1908341"/>
                <a:gd name="connsiteY0" fmla="*/ 1812693 h 2115686"/>
                <a:gd name="connsiteX1" fmla="*/ 1833405 w 1908341"/>
                <a:gd name="connsiteY1" fmla="*/ 1812693 h 2115686"/>
                <a:gd name="connsiteX2" fmla="*/ 1908341 w 1908341"/>
                <a:gd name="connsiteY2" fmla="*/ 1887629 h 2115686"/>
                <a:gd name="connsiteX3" fmla="*/ 1908341 w 1908341"/>
                <a:gd name="connsiteY3" fmla="*/ 2040750 h 2115686"/>
                <a:gd name="connsiteX4" fmla="*/ 1833405 w 1908341"/>
                <a:gd name="connsiteY4" fmla="*/ 2115686 h 2115686"/>
                <a:gd name="connsiteX5" fmla="*/ 74936 w 1908341"/>
                <a:gd name="connsiteY5" fmla="*/ 2115686 h 2115686"/>
                <a:gd name="connsiteX6" fmla="*/ 0 w 1908341"/>
                <a:gd name="connsiteY6" fmla="*/ 2040750 h 2115686"/>
                <a:gd name="connsiteX7" fmla="*/ 0 w 1908341"/>
                <a:gd name="connsiteY7" fmla="*/ 1887629 h 2115686"/>
                <a:gd name="connsiteX8" fmla="*/ 74936 w 1908341"/>
                <a:gd name="connsiteY8" fmla="*/ 1812693 h 2115686"/>
                <a:gd name="connsiteX9" fmla="*/ 310626 w 1908341"/>
                <a:gd name="connsiteY9" fmla="*/ 1387475 h 2115686"/>
                <a:gd name="connsiteX10" fmla="*/ 256444 w 1908341"/>
                <a:gd name="connsiteY10" fmla="*/ 1441657 h 2115686"/>
                <a:gd name="connsiteX11" fmla="*/ 256444 w 1908341"/>
                <a:gd name="connsiteY11" fmla="*/ 1552368 h 2115686"/>
                <a:gd name="connsiteX12" fmla="*/ 310626 w 1908341"/>
                <a:gd name="connsiteY12" fmla="*/ 1606550 h 2115686"/>
                <a:gd name="connsiteX13" fmla="*/ 1602437 w 1908341"/>
                <a:gd name="connsiteY13" fmla="*/ 1606550 h 2115686"/>
                <a:gd name="connsiteX14" fmla="*/ 1656619 w 1908341"/>
                <a:gd name="connsiteY14" fmla="*/ 1552368 h 2115686"/>
                <a:gd name="connsiteX15" fmla="*/ 1656619 w 1908341"/>
                <a:gd name="connsiteY15" fmla="*/ 1441657 h 2115686"/>
                <a:gd name="connsiteX16" fmla="*/ 1602437 w 1908341"/>
                <a:gd name="connsiteY16" fmla="*/ 1387475 h 2115686"/>
                <a:gd name="connsiteX17" fmla="*/ 310626 w 1908341"/>
                <a:gd name="connsiteY17" fmla="*/ 1387475 h 2115686"/>
                <a:gd name="connsiteX18" fmla="*/ 310626 w 1908341"/>
                <a:gd name="connsiteY18" fmla="*/ 1041400 h 2115686"/>
                <a:gd name="connsiteX19" fmla="*/ 256444 w 1908341"/>
                <a:gd name="connsiteY19" fmla="*/ 1095582 h 2115686"/>
                <a:gd name="connsiteX20" fmla="*/ 256444 w 1908341"/>
                <a:gd name="connsiteY20" fmla="*/ 1206293 h 2115686"/>
                <a:gd name="connsiteX21" fmla="*/ 310626 w 1908341"/>
                <a:gd name="connsiteY21" fmla="*/ 1260475 h 2115686"/>
                <a:gd name="connsiteX22" fmla="*/ 1602437 w 1908341"/>
                <a:gd name="connsiteY22" fmla="*/ 1260475 h 2115686"/>
                <a:gd name="connsiteX23" fmla="*/ 1656619 w 1908341"/>
                <a:gd name="connsiteY23" fmla="*/ 1206293 h 2115686"/>
                <a:gd name="connsiteX24" fmla="*/ 1656619 w 1908341"/>
                <a:gd name="connsiteY24" fmla="*/ 1095582 h 2115686"/>
                <a:gd name="connsiteX25" fmla="*/ 1602437 w 1908341"/>
                <a:gd name="connsiteY25" fmla="*/ 1041400 h 2115686"/>
                <a:gd name="connsiteX26" fmla="*/ 310626 w 1908341"/>
                <a:gd name="connsiteY26" fmla="*/ 1041400 h 2115686"/>
                <a:gd name="connsiteX27" fmla="*/ 310626 w 1908341"/>
                <a:gd name="connsiteY27" fmla="*/ 698500 h 2115686"/>
                <a:gd name="connsiteX28" fmla="*/ 256444 w 1908341"/>
                <a:gd name="connsiteY28" fmla="*/ 752682 h 2115686"/>
                <a:gd name="connsiteX29" fmla="*/ 256444 w 1908341"/>
                <a:gd name="connsiteY29" fmla="*/ 863393 h 2115686"/>
                <a:gd name="connsiteX30" fmla="*/ 310626 w 1908341"/>
                <a:gd name="connsiteY30" fmla="*/ 917575 h 2115686"/>
                <a:gd name="connsiteX31" fmla="*/ 1602437 w 1908341"/>
                <a:gd name="connsiteY31" fmla="*/ 917575 h 2115686"/>
                <a:gd name="connsiteX32" fmla="*/ 1656619 w 1908341"/>
                <a:gd name="connsiteY32" fmla="*/ 863393 h 2115686"/>
                <a:gd name="connsiteX33" fmla="*/ 1656619 w 1908341"/>
                <a:gd name="connsiteY33" fmla="*/ 752682 h 2115686"/>
                <a:gd name="connsiteX34" fmla="*/ 1602437 w 1908341"/>
                <a:gd name="connsiteY34" fmla="*/ 698500 h 2115686"/>
                <a:gd name="connsiteX35" fmla="*/ 310626 w 1908341"/>
                <a:gd name="connsiteY35" fmla="*/ 698500 h 2115686"/>
                <a:gd name="connsiteX36" fmla="*/ 310626 w 1908341"/>
                <a:gd name="connsiteY36" fmla="*/ 349250 h 2115686"/>
                <a:gd name="connsiteX37" fmla="*/ 256444 w 1908341"/>
                <a:gd name="connsiteY37" fmla="*/ 403432 h 2115686"/>
                <a:gd name="connsiteX38" fmla="*/ 256444 w 1908341"/>
                <a:gd name="connsiteY38" fmla="*/ 514143 h 2115686"/>
                <a:gd name="connsiteX39" fmla="*/ 310626 w 1908341"/>
                <a:gd name="connsiteY39" fmla="*/ 568325 h 2115686"/>
                <a:gd name="connsiteX40" fmla="*/ 1602437 w 1908341"/>
                <a:gd name="connsiteY40" fmla="*/ 568325 h 2115686"/>
                <a:gd name="connsiteX41" fmla="*/ 1656619 w 1908341"/>
                <a:gd name="connsiteY41" fmla="*/ 514143 h 2115686"/>
                <a:gd name="connsiteX42" fmla="*/ 1656619 w 1908341"/>
                <a:gd name="connsiteY42" fmla="*/ 403432 h 2115686"/>
                <a:gd name="connsiteX43" fmla="*/ 1602437 w 1908341"/>
                <a:gd name="connsiteY43" fmla="*/ 349250 h 2115686"/>
                <a:gd name="connsiteX44" fmla="*/ 310626 w 1908341"/>
                <a:gd name="connsiteY44" fmla="*/ 349250 h 2115686"/>
                <a:gd name="connsiteX45" fmla="*/ 1602437 w 1908341"/>
                <a:gd name="connsiteY45" fmla="*/ 0 h 2115686"/>
                <a:gd name="connsiteX46" fmla="*/ 256444 w 1908341"/>
                <a:gd name="connsiteY46" fmla="*/ 164893 h 2115686"/>
                <a:gd name="connsiteX47" fmla="*/ 310626 w 1908341"/>
                <a:gd name="connsiteY47" fmla="*/ 219075 h 2115686"/>
                <a:gd name="connsiteX48" fmla="*/ 1656619 w 1908341"/>
                <a:gd name="connsiteY48" fmla="*/ 54182 h 2115686"/>
                <a:gd name="connsiteX49" fmla="*/ 1602437 w 1908341"/>
                <a:gd name="connsiteY49" fmla="*/ 0 h 2115686"/>
                <a:gd name="connsiteX50" fmla="*/ 170574 w 1908341"/>
                <a:gd name="connsiteY50" fmla="*/ 407076 h 2115686"/>
                <a:gd name="connsiteX51" fmla="*/ 1725077 w 1908341"/>
                <a:gd name="connsiteY51" fmla="*/ 426977 h 2115686"/>
                <a:gd name="connsiteX52" fmla="*/ 1789968 w 1908341"/>
                <a:gd name="connsiteY52" fmla="*/ 580098 h 2115686"/>
                <a:gd name="connsiteX53" fmla="*/ 1793144 w 1908341"/>
                <a:gd name="connsiteY53" fmla="*/ 1749128 h 2115686"/>
                <a:gd name="connsiteX54" fmla="*/ 123094 w 1908341"/>
                <a:gd name="connsiteY54" fmla="*/ 1745953 h 2115686"/>
                <a:gd name="connsiteX55" fmla="*/ 119919 w 1908341"/>
                <a:gd name="connsiteY55" fmla="*/ 639795 h 2115686"/>
                <a:gd name="connsiteX56" fmla="*/ 170574 w 1908341"/>
                <a:gd name="connsiteY56" fmla="*/ 407076 h 2115686"/>
                <a:gd name="connsiteX0" fmla="*/ 74936 w 1908341"/>
                <a:gd name="connsiteY0" fmla="*/ 1812693 h 2115686"/>
                <a:gd name="connsiteX1" fmla="*/ 1833405 w 1908341"/>
                <a:gd name="connsiteY1" fmla="*/ 1812693 h 2115686"/>
                <a:gd name="connsiteX2" fmla="*/ 1908341 w 1908341"/>
                <a:gd name="connsiteY2" fmla="*/ 1887629 h 2115686"/>
                <a:gd name="connsiteX3" fmla="*/ 1908341 w 1908341"/>
                <a:gd name="connsiteY3" fmla="*/ 2040750 h 2115686"/>
                <a:gd name="connsiteX4" fmla="*/ 1833405 w 1908341"/>
                <a:gd name="connsiteY4" fmla="*/ 2115686 h 2115686"/>
                <a:gd name="connsiteX5" fmla="*/ 74936 w 1908341"/>
                <a:gd name="connsiteY5" fmla="*/ 2115686 h 2115686"/>
                <a:gd name="connsiteX6" fmla="*/ 0 w 1908341"/>
                <a:gd name="connsiteY6" fmla="*/ 2040750 h 2115686"/>
                <a:gd name="connsiteX7" fmla="*/ 0 w 1908341"/>
                <a:gd name="connsiteY7" fmla="*/ 1887629 h 2115686"/>
                <a:gd name="connsiteX8" fmla="*/ 74936 w 1908341"/>
                <a:gd name="connsiteY8" fmla="*/ 1812693 h 2115686"/>
                <a:gd name="connsiteX9" fmla="*/ 310626 w 1908341"/>
                <a:gd name="connsiteY9" fmla="*/ 1387475 h 2115686"/>
                <a:gd name="connsiteX10" fmla="*/ 256444 w 1908341"/>
                <a:gd name="connsiteY10" fmla="*/ 1441657 h 2115686"/>
                <a:gd name="connsiteX11" fmla="*/ 256444 w 1908341"/>
                <a:gd name="connsiteY11" fmla="*/ 1552368 h 2115686"/>
                <a:gd name="connsiteX12" fmla="*/ 310626 w 1908341"/>
                <a:gd name="connsiteY12" fmla="*/ 1606550 h 2115686"/>
                <a:gd name="connsiteX13" fmla="*/ 1602437 w 1908341"/>
                <a:gd name="connsiteY13" fmla="*/ 1606550 h 2115686"/>
                <a:gd name="connsiteX14" fmla="*/ 1656619 w 1908341"/>
                <a:gd name="connsiteY14" fmla="*/ 1552368 h 2115686"/>
                <a:gd name="connsiteX15" fmla="*/ 1656619 w 1908341"/>
                <a:gd name="connsiteY15" fmla="*/ 1441657 h 2115686"/>
                <a:gd name="connsiteX16" fmla="*/ 1602437 w 1908341"/>
                <a:gd name="connsiteY16" fmla="*/ 1387475 h 2115686"/>
                <a:gd name="connsiteX17" fmla="*/ 310626 w 1908341"/>
                <a:gd name="connsiteY17" fmla="*/ 1387475 h 2115686"/>
                <a:gd name="connsiteX18" fmla="*/ 310626 w 1908341"/>
                <a:gd name="connsiteY18" fmla="*/ 1041400 h 2115686"/>
                <a:gd name="connsiteX19" fmla="*/ 256444 w 1908341"/>
                <a:gd name="connsiteY19" fmla="*/ 1095582 h 2115686"/>
                <a:gd name="connsiteX20" fmla="*/ 256444 w 1908341"/>
                <a:gd name="connsiteY20" fmla="*/ 1206293 h 2115686"/>
                <a:gd name="connsiteX21" fmla="*/ 310626 w 1908341"/>
                <a:gd name="connsiteY21" fmla="*/ 1260475 h 2115686"/>
                <a:gd name="connsiteX22" fmla="*/ 1602437 w 1908341"/>
                <a:gd name="connsiteY22" fmla="*/ 1260475 h 2115686"/>
                <a:gd name="connsiteX23" fmla="*/ 1656619 w 1908341"/>
                <a:gd name="connsiteY23" fmla="*/ 1206293 h 2115686"/>
                <a:gd name="connsiteX24" fmla="*/ 1656619 w 1908341"/>
                <a:gd name="connsiteY24" fmla="*/ 1095582 h 2115686"/>
                <a:gd name="connsiteX25" fmla="*/ 1602437 w 1908341"/>
                <a:gd name="connsiteY25" fmla="*/ 1041400 h 2115686"/>
                <a:gd name="connsiteX26" fmla="*/ 310626 w 1908341"/>
                <a:gd name="connsiteY26" fmla="*/ 1041400 h 2115686"/>
                <a:gd name="connsiteX27" fmla="*/ 310626 w 1908341"/>
                <a:gd name="connsiteY27" fmla="*/ 698500 h 2115686"/>
                <a:gd name="connsiteX28" fmla="*/ 256444 w 1908341"/>
                <a:gd name="connsiteY28" fmla="*/ 752682 h 2115686"/>
                <a:gd name="connsiteX29" fmla="*/ 256444 w 1908341"/>
                <a:gd name="connsiteY29" fmla="*/ 863393 h 2115686"/>
                <a:gd name="connsiteX30" fmla="*/ 310626 w 1908341"/>
                <a:gd name="connsiteY30" fmla="*/ 917575 h 2115686"/>
                <a:gd name="connsiteX31" fmla="*/ 1602437 w 1908341"/>
                <a:gd name="connsiteY31" fmla="*/ 917575 h 2115686"/>
                <a:gd name="connsiteX32" fmla="*/ 1656619 w 1908341"/>
                <a:gd name="connsiteY32" fmla="*/ 863393 h 2115686"/>
                <a:gd name="connsiteX33" fmla="*/ 1656619 w 1908341"/>
                <a:gd name="connsiteY33" fmla="*/ 752682 h 2115686"/>
                <a:gd name="connsiteX34" fmla="*/ 1602437 w 1908341"/>
                <a:gd name="connsiteY34" fmla="*/ 698500 h 2115686"/>
                <a:gd name="connsiteX35" fmla="*/ 310626 w 1908341"/>
                <a:gd name="connsiteY35" fmla="*/ 698500 h 2115686"/>
                <a:gd name="connsiteX36" fmla="*/ 310626 w 1908341"/>
                <a:gd name="connsiteY36" fmla="*/ 349250 h 2115686"/>
                <a:gd name="connsiteX37" fmla="*/ 256444 w 1908341"/>
                <a:gd name="connsiteY37" fmla="*/ 403432 h 2115686"/>
                <a:gd name="connsiteX38" fmla="*/ 256444 w 1908341"/>
                <a:gd name="connsiteY38" fmla="*/ 514143 h 2115686"/>
                <a:gd name="connsiteX39" fmla="*/ 310626 w 1908341"/>
                <a:gd name="connsiteY39" fmla="*/ 568325 h 2115686"/>
                <a:gd name="connsiteX40" fmla="*/ 1602437 w 1908341"/>
                <a:gd name="connsiteY40" fmla="*/ 568325 h 2115686"/>
                <a:gd name="connsiteX41" fmla="*/ 1656619 w 1908341"/>
                <a:gd name="connsiteY41" fmla="*/ 514143 h 2115686"/>
                <a:gd name="connsiteX42" fmla="*/ 1656619 w 1908341"/>
                <a:gd name="connsiteY42" fmla="*/ 403432 h 2115686"/>
                <a:gd name="connsiteX43" fmla="*/ 1602437 w 1908341"/>
                <a:gd name="connsiteY43" fmla="*/ 349250 h 2115686"/>
                <a:gd name="connsiteX44" fmla="*/ 310626 w 1908341"/>
                <a:gd name="connsiteY44" fmla="*/ 349250 h 2115686"/>
                <a:gd name="connsiteX45" fmla="*/ 1602437 w 1908341"/>
                <a:gd name="connsiteY45" fmla="*/ 0 h 2115686"/>
                <a:gd name="connsiteX46" fmla="*/ 256444 w 1908341"/>
                <a:gd name="connsiteY46" fmla="*/ 164893 h 2115686"/>
                <a:gd name="connsiteX47" fmla="*/ 310626 w 1908341"/>
                <a:gd name="connsiteY47" fmla="*/ 219075 h 2115686"/>
                <a:gd name="connsiteX48" fmla="*/ 1602437 w 1908341"/>
                <a:gd name="connsiteY48" fmla="*/ 0 h 2115686"/>
                <a:gd name="connsiteX49" fmla="*/ 170574 w 1908341"/>
                <a:gd name="connsiteY49" fmla="*/ 407076 h 2115686"/>
                <a:gd name="connsiteX50" fmla="*/ 1725077 w 1908341"/>
                <a:gd name="connsiteY50" fmla="*/ 426977 h 2115686"/>
                <a:gd name="connsiteX51" fmla="*/ 1789968 w 1908341"/>
                <a:gd name="connsiteY51" fmla="*/ 580098 h 2115686"/>
                <a:gd name="connsiteX52" fmla="*/ 1793144 w 1908341"/>
                <a:gd name="connsiteY52" fmla="*/ 1749128 h 2115686"/>
                <a:gd name="connsiteX53" fmla="*/ 123094 w 1908341"/>
                <a:gd name="connsiteY53" fmla="*/ 1745953 h 2115686"/>
                <a:gd name="connsiteX54" fmla="*/ 119919 w 1908341"/>
                <a:gd name="connsiteY54" fmla="*/ 639795 h 2115686"/>
                <a:gd name="connsiteX55" fmla="*/ 170574 w 1908341"/>
                <a:gd name="connsiteY55" fmla="*/ 407076 h 2115686"/>
                <a:gd name="connsiteX0" fmla="*/ 74936 w 1908341"/>
                <a:gd name="connsiteY0" fmla="*/ 1647801 h 1950794"/>
                <a:gd name="connsiteX1" fmla="*/ 1833405 w 1908341"/>
                <a:gd name="connsiteY1" fmla="*/ 1647801 h 1950794"/>
                <a:gd name="connsiteX2" fmla="*/ 1908341 w 1908341"/>
                <a:gd name="connsiteY2" fmla="*/ 1722737 h 1950794"/>
                <a:gd name="connsiteX3" fmla="*/ 1908341 w 1908341"/>
                <a:gd name="connsiteY3" fmla="*/ 1875858 h 1950794"/>
                <a:gd name="connsiteX4" fmla="*/ 1833405 w 1908341"/>
                <a:gd name="connsiteY4" fmla="*/ 1950794 h 1950794"/>
                <a:gd name="connsiteX5" fmla="*/ 74936 w 1908341"/>
                <a:gd name="connsiteY5" fmla="*/ 1950794 h 1950794"/>
                <a:gd name="connsiteX6" fmla="*/ 0 w 1908341"/>
                <a:gd name="connsiteY6" fmla="*/ 1875858 h 1950794"/>
                <a:gd name="connsiteX7" fmla="*/ 0 w 1908341"/>
                <a:gd name="connsiteY7" fmla="*/ 1722737 h 1950794"/>
                <a:gd name="connsiteX8" fmla="*/ 74936 w 1908341"/>
                <a:gd name="connsiteY8" fmla="*/ 1647801 h 1950794"/>
                <a:gd name="connsiteX9" fmla="*/ 310626 w 1908341"/>
                <a:gd name="connsiteY9" fmla="*/ 1222583 h 1950794"/>
                <a:gd name="connsiteX10" fmla="*/ 256444 w 1908341"/>
                <a:gd name="connsiteY10" fmla="*/ 1276765 h 1950794"/>
                <a:gd name="connsiteX11" fmla="*/ 256444 w 1908341"/>
                <a:gd name="connsiteY11" fmla="*/ 1387476 h 1950794"/>
                <a:gd name="connsiteX12" fmla="*/ 310626 w 1908341"/>
                <a:gd name="connsiteY12" fmla="*/ 1441658 h 1950794"/>
                <a:gd name="connsiteX13" fmla="*/ 1602437 w 1908341"/>
                <a:gd name="connsiteY13" fmla="*/ 1441658 h 1950794"/>
                <a:gd name="connsiteX14" fmla="*/ 1656619 w 1908341"/>
                <a:gd name="connsiteY14" fmla="*/ 1387476 h 1950794"/>
                <a:gd name="connsiteX15" fmla="*/ 1656619 w 1908341"/>
                <a:gd name="connsiteY15" fmla="*/ 1276765 h 1950794"/>
                <a:gd name="connsiteX16" fmla="*/ 1602437 w 1908341"/>
                <a:gd name="connsiteY16" fmla="*/ 1222583 h 1950794"/>
                <a:gd name="connsiteX17" fmla="*/ 310626 w 1908341"/>
                <a:gd name="connsiteY17" fmla="*/ 1222583 h 1950794"/>
                <a:gd name="connsiteX18" fmla="*/ 310626 w 1908341"/>
                <a:gd name="connsiteY18" fmla="*/ 876508 h 1950794"/>
                <a:gd name="connsiteX19" fmla="*/ 256444 w 1908341"/>
                <a:gd name="connsiteY19" fmla="*/ 930690 h 1950794"/>
                <a:gd name="connsiteX20" fmla="*/ 256444 w 1908341"/>
                <a:gd name="connsiteY20" fmla="*/ 1041401 h 1950794"/>
                <a:gd name="connsiteX21" fmla="*/ 310626 w 1908341"/>
                <a:gd name="connsiteY21" fmla="*/ 1095583 h 1950794"/>
                <a:gd name="connsiteX22" fmla="*/ 1602437 w 1908341"/>
                <a:gd name="connsiteY22" fmla="*/ 1095583 h 1950794"/>
                <a:gd name="connsiteX23" fmla="*/ 1656619 w 1908341"/>
                <a:gd name="connsiteY23" fmla="*/ 1041401 h 1950794"/>
                <a:gd name="connsiteX24" fmla="*/ 1656619 w 1908341"/>
                <a:gd name="connsiteY24" fmla="*/ 930690 h 1950794"/>
                <a:gd name="connsiteX25" fmla="*/ 1602437 w 1908341"/>
                <a:gd name="connsiteY25" fmla="*/ 876508 h 1950794"/>
                <a:gd name="connsiteX26" fmla="*/ 310626 w 1908341"/>
                <a:gd name="connsiteY26" fmla="*/ 876508 h 1950794"/>
                <a:gd name="connsiteX27" fmla="*/ 310626 w 1908341"/>
                <a:gd name="connsiteY27" fmla="*/ 533608 h 1950794"/>
                <a:gd name="connsiteX28" fmla="*/ 256444 w 1908341"/>
                <a:gd name="connsiteY28" fmla="*/ 587790 h 1950794"/>
                <a:gd name="connsiteX29" fmla="*/ 256444 w 1908341"/>
                <a:gd name="connsiteY29" fmla="*/ 698501 h 1950794"/>
                <a:gd name="connsiteX30" fmla="*/ 310626 w 1908341"/>
                <a:gd name="connsiteY30" fmla="*/ 752683 h 1950794"/>
                <a:gd name="connsiteX31" fmla="*/ 1602437 w 1908341"/>
                <a:gd name="connsiteY31" fmla="*/ 752683 h 1950794"/>
                <a:gd name="connsiteX32" fmla="*/ 1656619 w 1908341"/>
                <a:gd name="connsiteY32" fmla="*/ 698501 h 1950794"/>
                <a:gd name="connsiteX33" fmla="*/ 1656619 w 1908341"/>
                <a:gd name="connsiteY33" fmla="*/ 587790 h 1950794"/>
                <a:gd name="connsiteX34" fmla="*/ 1602437 w 1908341"/>
                <a:gd name="connsiteY34" fmla="*/ 533608 h 1950794"/>
                <a:gd name="connsiteX35" fmla="*/ 310626 w 1908341"/>
                <a:gd name="connsiteY35" fmla="*/ 533608 h 1950794"/>
                <a:gd name="connsiteX36" fmla="*/ 310626 w 1908341"/>
                <a:gd name="connsiteY36" fmla="*/ 184358 h 1950794"/>
                <a:gd name="connsiteX37" fmla="*/ 256444 w 1908341"/>
                <a:gd name="connsiteY37" fmla="*/ 238540 h 1950794"/>
                <a:gd name="connsiteX38" fmla="*/ 256444 w 1908341"/>
                <a:gd name="connsiteY38" fmla="*/ 349251 h 1950794"/>
                <a:gd name="connsiteX39" fmla="*/ 310626 w 1908341"/>
                <a:gd name="connsiteY39" fmla="*/ 403433 h 1950794"/>
                <a:gd name="connsiteX40" fmla="*/ 1602437 w 1908341"/>
                <a:gd name="connsiteY40" fmla="*/ 403433 h 1950794"/>
                <a:gd name="connsiteX41" fmla="*/ 1656619 w 1908341"/>
                <a:gd name="connsiteY41" fmla="*/ 349251 h 1950794"/>
                <a:gd name="connsiteX42" fmla="*/ 1656619 w 1908341"/>
                <a:gd name="connsiteY42" fmla="*/ 238540 h 1950794"/>
                <a:gd name="connsiteX43" fmla="*/ 1602437 w 1908341"/>
                <a:gd name="connsiteY43" fmla="*/ 184358 h 1950794"/>
                <a:gd name="connsiteX44" fmla="*/ 310626 w 1908341"/>
                <a:gd name="connsiteY44" fmla="*/ 184358 h 1950794"/>
                <a:gd name="connsiteX45" fmla="*/ 310626 w 1908341"/>
                <a:gd name="connsiteY45" fmla="*/ 54183 h 1950794"/>
                <a:gd name="connsiteX46" fmla="*/ 256444 w 1908341"/>
                <a:gd name="connsiteY46" fmla="*/ 1 h 1950794"/>
                <a:gd name="connsiteX47" fmla="*/ 310626 w 1908341"/>
                <a:gd name="connsiteY47" fmla="*/ 54183 h 1950794"/>
                <a:gd name="connsiteX48" fmla="*/ 170574 w 1908341"/>
                <a:gd name="connsiteY48" fmla="*/ 242184 h 1950794"/>
                <a:gd name="connsiteX49" fmla="*/ 1725077 w 1908341"/>
                <a:gd name="connsiteY49" fmla="*/ 262085 h 1950794"/>
                <a:gd name="connsiteX50" fmla="*/ 1789968 w 1908341"/>
                <a:gd name="connsiteY50" fmla="*/ 415206 h 1950794"/>
                <a:gd name="connsiteX51" fmla="*/ 1793144 w 1908341"/>
                <a:gd name="connsiteY51" fmla="*/ 1584236 h 1950794"/>
                <a:gd name="connsiteX52" fmla="*/ 123094 w 1908341"/>
                <a:gd name="connsiteY52" fmla="*/ 1581061 h 1950794"/>
                <a:gd name="connsiteX53" fmla="*/ 119919 w 1908341"/>
                <a:gd name="connsiteY53" fmla="*/ 474903 h 1950794"/>
                <a:gd name="connsiteX54" fmla="*/ 170574 w 1908341"/>
                <a:gd name="connsiteY54" fmla="*/ 242184 h 1950794"/>
                <a:gd name="connsiteX0" fmla="*/ 74936 w 1908341"/>
                <a:gd name="connsiteY0" fmla="*/ 1463442 h 1766435"/>
                <a:gd name="connsiteX1" fmla="*/ 1833405 w 1908341"/>
                <a:gd name="connsiteY1" fmla="*/ 1463442 h 1766435"/>
                <a:gd name="connsiteX2" fmla="*/ 1908341 w 1908341"/>
                <a:gd name="connsiteY2" fmla="*/ 1538378 h 1766435"/>
                <a:gd name="connsiteX3" fmla="*/ 1908341 w 1908341"/>
                <a:gd name="connsiteY3" fmla="*/ 1691499 h 1766435"/>
                <a:gd name="connsiteX4" fmla="*/ 1833405 w 1908341"/>
                <a:gd name="connsiteY4" fmla="*/ 1766435 h 1766435"/>
                <a:gd name="connsiteX5" fmla="*/ 74936 w 1908341"/>
                <a:gd name="connsiteY5" fmla="*/ 1766435 h 1766435"/>
                <a:gd name="connsiteX6" fmla="*/ 0 w 1908341"/>
                <a:gd name="connsiteY6" fmla="*/ 1691499 h 1766435"/>
                <a:gd name="connsiteX7" fmla="*/ 0 w 1908341"/>
                <a:gd name="connsiteY7" fmla="*/ 1538378 h 1766435"/>
                <a:gd name="connsiteX8" fmla="*/ 74936 w 1908341"/>
                <a:gd name="connsiteY8" fmla="*/ 1463442 h 1766435"/>
                <a:gd name="connsiteX9" fmla="*/ 310626 w 1908341"/>
                <a:gd name="connsiteY9" fmla="*/ 1038224 h 1766435"/>
                <a:gd name="connsiteX10" fmla="*/ 256444 w 1908341"/>
                <a:gd name="connsiteY10" fmla="*/ 1092406 h 1766435"/>
                <a:gd name="connsiteX11" fmla="*/ 256444 w 1908341"/>
                <a:gd name="connsiteY11" fmla="*/ 1203117 h 1766435"/>
                <a:gd name="connsiteX12" fmla="*/ 310626 w 1908341"/>
                <a:gd name="connsiteY12" fmla="*/ 1257299 h 1766435"/>
                <a:gd name="connsiteX13" fmla="*/ 1602437 w 1908341"/>
                <a:gd name="connsiteY13" fmla="*/ 1257299 h 1766435"/>
                <a:gd name="connsiteX14" fmla="*/ 1656619 w 1908341"/>
                <a:gd name="connsiteY14" fmla="*/ 1203117 h 1766435"/>
                <a:gd name="connsiteX15" fmla="*/ 1656619 w 1908341"/>
                <a:gd name="connsiteY15" fmla="*/ 1092406 h 1766435"/>
                <a:gd name="connsiteX16" fmla="*/ 1602437 w 1908341"/>
                <a:gd name="connsiteY16" fmla="*/ 1038224 h 1766435"/>
                <a:gd name="connsiteX17" fmla="*/ 310626 w 1908341"/>
                <a:gd name="connsiteY17" fmla="*/ 1038224 h 1766435"/>
                <a:gd name="connsiteX18" fmla="*/ 310626 w 1908341"/>
                <a:gd name="connsiteY18" fmla="*/ 692149 h 1766435"/>
                <a:gd name="connsiteX19" fmla="*/ 256444 w 1908341"/>
                <a:gd name="connsiteY19" fmla="*/ 746331 h 1766435"/>
                <a:gd name="connsiteX20" fmla="*/ 256444 w 1908341"/>
                <a:gd name="connsiteY20" fmla="*/ 857042 h 1766435"/>
                <a:gd name="connsiteX21" fmla="*/ 310626 w 1908341"/>
                <a:gd name="connsiteY21" fmla="*/ 911224 h 1766435"/>
                <a:gd name="connsiteX22" fmla="*/ 1602437 w 1908341"/>
                <a:gd name="connsiteY22" fmla="*/ 911224 h 1766435"/>
                <a:gd name="connsiteX23" fmla="*/ 1656619 w 1908341"/>
                <a:gd name="connsiteY23" fmla="*/ 857042 h 1766435"/>
                <a:gd name="connsiteX24" fmla="*/ 1656619 w 1908341"/>
                <a:gd name="connsiteY24" fmla="*/ 746331 h 1766435"/>
                <a:gd name="connsiteX25" fmla="*/ 1602437 w 1908341"/>
                <a:gd name="connsiteY25" fmla="*/ 692149 h 1766435"/>
                <a:gd name="connsiteX26" fmla="*/ 310626 w 1908341"/>
                <a:gd name="connsiteY26" fmla="*/ 692149 h 1766435"/>
                <a:gd name="connsiteX27" fmla="*/ 310626 w 1908341"/>
                <a:gd name="connsiteY27" fmla="*/ 349249 h 1766435"/>
                <a:gd name="connsiteX28" fmla="*/ 256444 w 1908341"/>
                <a:gd name="connsiteY28" fmla="*/ 403431 h 1766435"/>
                <a:gd name="connsiteX29" fmla="*/ 256444 w 1908341"/>
                <a:gd name="connsiteY29" fmla="*/ 514142 h 1766435"/>
                <a:gd name="connsiteX30" fmla="*/ 310626 w 1908341"/>
                <a:gd name="connsiteY30" fmla="*/ 568324 h 1766435"/>
                <a:gd name="connsiteX31" fmla="*/ 1602437 w 1908341"/>
                <a:gd name="connsiteY31" fmla="*/ 568324 h 1766435"/>
                <a:gd name="connsiteX32" fmla="*/ 1656619 w 1908341"/>
                <a:gd name="connsiteY32" fmla="*/ 514142 h 1766435"/>
                <a:gd name="connsiteX33" fmla="*/ 1656619 w 1908341"/>
                <a:gd name="connsiteY33" fmla="*/ 403431 h 1766435"/>
                <a:gd name="connsiteX34" fmla="*/ 1602437 w 1908341"/>
                <a:gd name="connsiteY34" fmla="*/ 349249 h 1766435"/>
                <a:gd name="connsiteX35" fmla="*/ 310626 w 1908341"/>
                <a:gd name="connsiteY35" fmla="*/ 349249 h 1766435"/>
                <a:gd name="connsiteX36" fmla="*/ 310626 w 1908341"/>
                <a:gd name="connsiteY36" fmla="*/ -1 h 1766435"/>
                <a:gd name="connsiteX37" fmla="*/ 256444 w 1908341"/>
                <a:gd name="connsiteY37" fmla="*/ 54181 h 1766435"/>
                <a:gd name="connsiteX38" fmla="*/ 256444 w 1908341"/>
                <a:gd name="connsiteY38" fmla="*/ 164892 h 1766435"/>
                <a:gd name="connsiteX39" fmla="*/ 310626 w 1908341"/>
                <a:gd name="connsiteY39" fmla="*/ 219074 h 1766435"/>
                <a:gd name="connsiteX40" fmla="*/ 1602437 w 1908341"/>
                <a:gd name="connsiteY40" fmla="*/ 219074 h 1766435"/>
                <a:gd name="connsiteX41" fmla="*/ 1656619 w 1908341"/>
                <a:gd name="connsiteY41" fmla="*/ 164892 h 1766435"/>
                <a:gd name="connsiteX42" fmla="*/ 1656619 w 1908341"/>
                <a:gd name="connsiteY42" fmla="*/ 54181 h 1766435"/>
                <a:gd name="connsiteX43" fmla="*/ 1602437 w 1908341"/>
                <a:gd name="connsiteY43" fmla="*/ -1 h 1766435"/>
                <a:gd name="connsiteX44" fmla="*/ 310626 w 1908341"/>
                <a:gd name="connsiteY44" fmla="*/ -1 h 1766435"/>
                <a:gd name="connsiteX45" fmla="*/ 170574 w 1908341"/>
                <a:gd name="connsiteY45" fmla="*/ 57825 h 1766435"/>
                <a:gd name="connsiteX46" fmla="*/ 1725077 w 1908341"/>
                <a:gd name="connsiteY46" fmla="*/ 77726 h 1766435"/>
                <a:gd name="connsiteX47" fmla="*/ 1789968 w 1908341"/>
                <a:gd name="connsiteY47" fmla="*/ 230847 h 1766435"/>
                <a:gd name="connsiteX48" fmla="*/ 1793144 w 1908341"/>
                <a:gd name="connsiteY48" fmla="*/ 1399877 h 1766435"/>
                <a:gd name="connsiteX49" fmla="*/ 123094 w 1908341"/>
                <a:gd name="connsiteY49" fmla="*/ 1396702 h 1766435"/>
                <a:gd name="connsiteX50" fmla="*/ 119919 w 1908341"/>
                <a:gd name="connsiteY50" fmla="*/ 290544 h 1766435"/>
                <a:gd name="connsiteX51" fmla="*/ 170574 w 1908341"/>
                <a:gd name="connsiteY51" fmla="*/ 57825 h 176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908341" h="1766435">
                  <a:moveTo>
                    <a:pt x="74936" y="1463442"/>
                  </a:moveTo>
                  <a:lnTo>
                    <a:pt x="1833405" y="1463442"/>
                  </a:lnTo>
                  <a:cubicBezTo>
                    <a:pt x="1874791" y="1463442"/>
                    <a:pt x="1908341" y="1496992"/>
                    <a:pt x="1908341" y="1538378"/>
                  </a:cubicBezTo>
                  <a:lnTo>
                    <a:pt x="1908341" y="1691499"/>
                  </a:lnTo>
                  <a:cubicBezTo>
                    <a:pt x="1908341" y="1732885"/>
                    <a:pt x="1874791" y="1766435"/>
                    <a:pt x="1833405" y="1766435"/>
                  </a:cubicBezTo>
                  <a:lnTo>
                    <a:pt x="74936" y="1766435"/>
                  </a:lnTo>
                  <a:cubicBezTo>
                    <a:pt x="33550" y="1766435"/>
                    <a:pt x="0" y="1732885"/>
                    <a:pt x="0" y="1691499"/>
                  </a:cubicBezTo>
                  <a:lnTo>
                    <a:pt x="0" y="1538378"/>
                  </a:lnTo>
                  <a:cubicBezTo>
                    <a:pt x="0" y="1496992"/>
                    <a:pt x="33550" y="1463442"/>
                    <a:pt x="74936" y="1463442"/>
                  </a:cubicBezTo>
                  <a:close/>
                  <a:moveTo>
                    <a:pt x="310626" y="1038224"/>
                  </a:moveTo>
                  <a:cubicBezTo>
                    <a:pt x="280702" y="1038224"/>
                    <a:pt x="256444" y="1062482"/>
                    <a:pt x="256444" y="1092406"/>
                  </a:cubicBezTo>
                  <a:lnTo>
                    <a:pt x="256444" y="1203117"/>
                  </a:lnTo>
                  <a:cubicBezTo>
                    <a:pt x="256444" y="1233041"/>
                    <a:pt x="280702" y="1257299"/>
                    <a:pt x="310626" y="1257299"/>
                  </a:cubicBezTo>
                  <a:lnTo>
                    <a:pt x="1602437" y="1257299"/>
                  </a:lnTo>
                  <a:cubicBezTo>
                    <a:pt x="1632361" y="1257299"/>
                    <a:pt x="1656619" y="1233041"/>
                    <a:pt x="1656619" y="1203117"/>
                  </a:cubicBezTo>
                  <a:lnTo>
                    <a:pt x="1656619" y="1092406"/>
                  </a:lnTo>
                  <a:cubicBezTo>
                    <a:pt x="1656619" y="1062482"/>
                    <a:pt x="1632361" y="1038224"/>
                    <a:pt x="1602437" y="1038224"/>
                  </a:cubicBezTo>
                  <a:lnTo>
                    <a:pt x="310626" y="1038224"/>
                  </a:lnTo>
                  <a:close/>
                  <a:moveTo>
                    <a:pt x="310626" y="692149"/>
                  </a:moveTo>
                  <a:cubicBezTo>
                    <a:pt x="280702" y="692149"/>
                    <a:pt x="256444" y="716407"/>
                    <a:pt x="256444" y="746331"/>
                  </a:cubicBezTo>
                  <a:lnTo>
                    <a:pt x="256444" y="857042"/>
                  </a:lnTo>
                  <a:cubicBezTo>
                    <a:pt x="256444" y="886966"/>
                    <a:pt x="280702" y="911224"/>
                    <a:pt x="310626" y="911224"/>
                  </a:cubicBezTo>
                  <a:lnTo>
                    <a:pt x="1602437" y="911224"/>
                  </a:lnTo>
                  <a:cubicBezTo>
                    <a:pt x="1632361" y="911224"/>
                    <a:pt x="1656619" y="886966"/>
                    <a:pt x="1656619" y="857042"/>
                  </a:cubicBezTo>
                  <a:lnTo>
                    <a:pt x="1656619" y="746331"/>
                  </a:lnTo>
                  <a:cubicBezTo>
                    <a:pt x="1656619" y="716407"/>
                    <a:pt x="1632361" y="692149"/>
                    <a:pt x="1602437" y="692149"/>
                  </a:cubicBezTo>
                  <a:lnTo>
                    <a:pt x="310626" y="692149"/>
                  </a:lnTo>
                  <a:close/>
                  <a:moveTo>
                    <a:pt x="310626" y="349249"/>
                  </a:moveTo>
                  <a:cubicBezTo>
                    <a:pt x="280702" y="349249"/>
                    <a:pt x="256444" y="373507"/>
                    <a:pt x="256444" y="403431"/>
                  </a:cubicBezTo>
                  <a:lnTo>
                    <a:pt x="256444" y="514142"/>
                  </a:lnTo>
                  <a:cubicBezTo>
                    <a:pt x="256444" y="544066"/>
                    <a:pt x="280702" y="568324"/>
                    <a:pt x="310626" y="568324"/>
                  </a:cubicBezTo>
                  <a:lnTo>
                    <a:pt x="1602437" y="568324"/>
                  </a:lnTo>
                  <a:cubicBezTo>
                    <a:pt x="1632361" y="568324"/>
                    <a:pt x="1656619" y="544066"/>
                    <a:pt x="1656619" y="514142"/>
                  </a:cubicBezTo>
                  <a:lnTo>
                    <a:pt x="1656619" y="403431"/>
                  </a:lnTo>
                  <a:cubicBezTo>
                    <a:pt x="1656619" y="373507"/>
                    <a:pt x="1632361" y="349249"/>
                    <a:pt x="1602437" y="349249"/>
                  </a:cubicBezTo>
                  <a:lnTo>
                    <a:pt x="310626" y="349249"/>
                  </a:lnTo>
                  <a:close/>
                  <a:moveTo>
                    <a:pt x="310626" y="-1"/>
                  </a:moveTo>
                  <a:cubicBezTo>
                    <a:pt x="280702" y="-1"/>
                    <a:pt x="256444" y="24257"/>
                    <a:pt x="256444" y="54181"/>
                  </a:cubicBezTo>
                  <a:lnTo>
                    <a:pt x="256444" y="164892"/>
                  </a:lnTo>
                  <a:cubicBezTo>
                    <a:pt x="256444" y="194816"/>
                    <a:pt x="280702" y="219074"/>
                    <a:pt x="310626" y="219074"/>
                  </a:cubicBezTo>
                  <a:lnTo>
                    <a:pt x="1602437" y="219074"/>
                  </a:lnTo>
                  <a:cubicBezTo>
                    <a:pt x="1632361" y="219074"/>
                    <a:pt x="1656619" y="194816"/>
                    <a:pt x="1656619" y="164892"/>
                  </a:cubicBezTo>
                  <a:lnTo>
                    <a:pt x="1656619" y="54181"/>
                  </a:lnTo>
                  <a:cubicBezTo>
                    <a:pt x="1656619" y="24257"/>
                    <a:pt x="1632361" y="-1"/>
                    <a:pt x="1602437" y="-1"/>
                  </a:cubicBezTo>
                  <a:lnTo>
                    <a:pt x="310626" y="-1"/>
                  </a:lnTo>
                  <a:close/>
                  <a:moveTo>
                    <a:pt x="170574" y="57825"/>
                  </a:moveTo>
                  <a:lnTo>
                    <a:pt x="1725077" y="77726"/>
                  </a:lnTo>
                  <a:cubicBezTo>
                    <a:pt x="1804149" y="77726"/>
                    <a:pt x="1789968" y="151775"/>
                    <a:pt x="1789968" y="230847"/>
                  </a:cubicBezTo>
                  <a:cubicBezTo>
                    <a:pt x="1791026" y="938917"/>
                    <a:pt x="1792086" y="691807"/>
                    <a:pt x="1793144" y="1399877"/>
                  </a:cubicBezTo>
                  <a:lnTo>
                    <a:pt x="123094" y="1396702"/>
                  </a:lnTo>
                  <a:cubicBezTo>
                    <a:pt x="122036" y="689691"/>
                    <a:pt x="120977" y="997555"/>
                    <a:pt x="119919" y="290544"/>
                  </a:cubicBezTo>
                  <a:cubicBezTo>
                    <a:pt x="119919" y="211472"/>
                    <a:pt x="91502" y="57825"/>
                    <a:pt x="170574" y="57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6196160" y="1882227"/>
              <a:ext cx="390657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278497" y="1957396"/>
              <a:ext cx="24213" cy="17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6278497" y="2016855"/>
              <a:ext cx="24213" cy="17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6278497" y="2075160"/>
              <a:ext cx="24213" cy="17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465172" y="1958713"/>
              <a:ext cx="19925" cy="14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530776" y="1958876"/>
              <a:ext cx="19925" cy="14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498491" y="1958876"/>
              <a:ext cx="19925" cy="14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531584" y="2017180"/>
              <a:ext cx="19925" cy="14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6499298" y="2017180"/>
              <a:ext cx="19925" cy="14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6465172" y="2075322"/>
              <a:ext cx="19925" cy="14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6498491" y="2075485"/>
              <a:ext cx="19925" cy="14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Oval 71"/>
            <p:cNvSpPr>
              <a:spLocks noChangeAspect="1"/>
            </p:cNvSpPr>
            <p:nvPr/>
          </p:nvSpPr>
          <p:spPr>
            <a:xfrm>
              <a:off x="6467405" y="2017153"/>
              <a:ext cx="21444" cy="15337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Oval 71"/>
            <p:cNvSpPr>
              <a:spLocks noChangeAspect="1"/>
            </p:cNvSpPr>
            <p:nvPr/>
          </p:nvSpPr>
          <p:spPr>
            <a:xfrm>
              <a:off x="6529468" y="2076068"/>
              <a:ext cx="21444" cy="15337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955110" y="2050020"/>
            <a:ext cx="462711" cy="524232"/>
            <a:chOff x="7551145" y="1746706"/>
            <a:chExt cx="789910" cy="1090256"/>
          </a:xfrm>
          <a:solidFill>
            <a:schemeClr val="bg1"/>
          </a:solidFill>
        </p:grpSpPr>
        <p:sp>
          <p:nvSpPr>
            <p:cNvPr id="115" name="Rounded Rectangle 3"/>
            <p:cNvSpPr/>
            <p:nvPr/>
          </p:nvSpPr>
          <p:spPr>
            <a:xfrm>
              <a:off x="7551145" y="1746706"/>
              <a:ext cx="789910" cy="1090256"/>
            </a:xfrm>
            <a:custGeom>
              <a:avLst/>
              <a:gdLst/>
              <a:ahLst/>
              <a:cxnLst/>
              <a:rect l="l" t="t" r="r" b="b"/>
              <a:pathLst>
                <a:path w="1908341" h="2633940">
                  <a:moveTo>
                    <a:pt x="74936" y="2330947"/>
                  </a:moveTo>
                  <a:lnTo>
                    <a:pt x="1833405" y="2330947"/>
                  </a:lnTo>
                  <a:cubicBezTo>
                    <a:pt x="1874791" y="2330947"/>
                    <a:pt x="1908341" y="2364497"/>
                    <a:pt x="1908341" y="2405883"/>
                  </a:cubicBezTo>
                  <a:lnTo>
                    <a:pt x="1908341" y="2559004"/>
                  </a:lnTo>
                  <a:cubicBezTo>
                    <a:pt x="1908341" y="2600390"/>
                    <a:pt x="1874791" y="2633940"/>
                    <a:pt x="1833405" y="2633940"/>
                  </a:cubicBezTo>
                  <a:lnTo>
                    <a:pt x="74936" y="2633940"/>
                  </a:lnTo>
                  <a:cubicBezTo>
                    <a:pt x="33550" y="2633940"/>
                    <a:pt x="0" y="2600390"/>
                    <a:pt x="0" y="2559004"/>
                  </a:cubicBezTo>
                  <a:lnTo>
                    <a:pt x="0" y="2405883"/>
                  </a:lnTo>
                  <a:cubicBezTo>
                    <a:pt x="0" y="2364497"/>
                    <a:pt x="33550" y="2330947"/>
                    <a:pt x="74936" y="2330947"/>
                  </a:cubicBezTo>
                  <a:close/>
                  <a:moveTo>
                    <a:pt x="310626" y="1905729"/>
                  </a:moveTo>
                  <a:cubicBezTo>
                    <a:pt x="280702" y="1905729"/>
                    <a:pt x="256444" y="1929987"/>
                    <a:pt x="256444" y="1959911"/>
                  </a:cubicBezTo>
                  <a:lnTo>
                    <a:pt x="256444" y="2070622"/>
                  </a:lnTo>
                  <a:cubicBezTo>
                    <a:pt x="256444" y="2100546"/>
                    <a:pt x="280702" y="2124804"/>
                    <a:pt x="310626" y="2124804"/>
                  </a:cubicBezTo>
                  <a:lnTo>
                    <a:pt x="1602437" y="2124804"/>
                  </a:lnTo>
                  <a:cubicBezTo>
                    <a:pt x="1632361" y="2124804"/>
                    <a:pt x="1656619" y="2100546"/>
                    <a:pt x="1656619" y="2070622"/>
                  </a:cubicBezTo>
                  <a:lnTo>
                    <a:pt x="1656619" y="1959911"/>
                  </a:lnTo>
                  <a:cubicBezTo>
                    <a:pt x="1656619" y="1929987"/>
                    <a:pt x="1632361" y="1905729"/>
                    <a:pt x="1602437" y="1905729"/>
                  </a:cubicBezTo>
                  <a:close/>
                  <a:moveTo>
                    <a:pt x="310626" y="1559654"/>
                  </a:moveTo>
                  <a:cubicBezTo>
                    <a:pt x="280702" y="1559654"/>
                    <a:pt x="256444" y="1583912"/>
                    <a:pt x="256444" y="1613836"/>
                  </a:cubicBezTo>
                  <a:lnTo>
                    <a:pt x="256444" y="1724547"/>
                  </a:lnTo>
                  <a:cubicBezTo>
                    <a:pt x="256444" y="1754471"/>
                    <a:pt x="280702" y="1778729"/>
                    <a:pt x="310626" y="1778729"/>
                  </a:cubicBezTo>
                  <a:lnTo>
                    <a:pt x="1602437" y="1778729"/>
                  </a:lnTo>
                  <a:cubicBezTo>
                    <a:pt x="1632361" y="1778729"/>
                    <a:pt x="1656619" y="1754471"/>
                    <a:pt x="1656619" y="1724547"/>
                  </a:cubicBezTo>
                  <a:lnTo>
                    <a:pt x="1656619" y="1613836"/>
                  </a:lnTo>
                  <a:cubicBezTo>
                    <a:pt x="1656619" y="1583912"/>
                    <a:pt x="1632361" y="1559654"/>
                    <a:pt x="1602437" y="1559654"/>
                  </a:cubicBezTo>
                  <a:close/>
                  <a:moveTo>
                    <a:pt x="310626" y="1216754"/>
                  </a:moveTo>
                  <a:cubicBezTo>
                    <a:pt x="280702" y="1216754"/>
                    <a:pt x="256444" y="1241012"/>
                    <a:pt x="256444" y="1270936"/>
                  </a:cubicBezTo>
                  <a:lnTo>
                    <a:pt x="256444" y="1381647"/>
                  </a:lnTo>
                  <a:cubicBezTo>
                    <a:pt x="256444" y="1411571"/>
                    <a:pt x="280702" y="1435829"/>
                    <a:pt x="310626" y="1435829"/>
                  </a:cubicBezTo>
                  <a:lnTo>
                    <a:pt x="1602437" y="1435829"/>
                  </a:lnTo>
                  <a:cubicBezTo>
                    <a:pt x="1632361" y="1435829"/>
                    <a:pt x="1656619" y="1411571"/>
                    <a:pt x="1656619" y="1381647"/>
                  </a:cubicBezTo>
                  <a:lnTo>
                    <a:pt x="1656619" y="1270936"/>
                  </a:lnTo>
                  <a:cubicBezTo>
                    <a:pt x="1656619" y="1241012"/>
                    <a:pt x="1632361" y="1216754"/>
                    <a:pt x="1602437" y="1216754"/>
                  </a:cubicBezTo>
                  <a:close/>
                  <a:moveTo>
                    <a:pt x="310626" y="867504"/>
                  </a:moveTo>
                  <a:cubicBezTo>
                    <a:pt x="280702" y="867504"/>
                    <a:pt x="256444" y="891762"/>
                    <a:pt x="256444" y="921686"/>
                  </a:cubicBezTo>
                  <a:lnTo>
                    <a:pt x="256444" y="1032397"/>
                  </a:lnTo>
                  <a:cubicBezTo>
                    <a:pt x="256444" y="1062321"/>
                    <a:pt x="280702" y="1086579"/>
                    <a:pt x="310626" y="1086579"/>
                  </a:cubicBezTo>
                  <a:lnTo>
                    <a:pt x="1602437" y="1086579"/>
                  </a:lnTo>
                  <a:cubicBezTo>
                    <a:pt x="1632361" y="1086579"/>
                    <a:pt x="1656619" y="1062321"/>
                    <a:pt x="1656619" y="1032397"/>
                  </a:cubicBezTo>
                  <a:lnTo>
                    <a:pt x="1656619" y="921686"/>
                  </a:lnTo>
                  <a:cubicBezTo>
                    <a:pt x="1656619" y="891762"/>
                    <a:pt x="1632361" y="867504"/>
                    <a:pt x="1602437" y="867504"/>
                  </a:cubicBezTo>
                  <a:close/>
                  <a:moveTo>
                    <a:pt x="310626" y="518254"/>
                  </a:moveTo>
                  <a:cubicBezTo>
                    <a:pt x="280702" y="518254"/>
                    <a:pt x="256444" y="542512"/>
                    <a:pt x="256444" y="572436"/>
                  </a:cubicBezTo>
                  <a:lnTo>
                    <a:pt x="256444" y="683147"/>
                  </a:lnTo>
                  <a:cubicBezTo>
                    <a:pt x="256444" y="713071"/>
                    <a:pt x="280702" y="737329"/>
                    <a:pt x="310626" y="737329"/>
                  </a:cubicBezTo>
                  <a:lnTo>
                    <a:pt x="1602437" y="737329"/>
                  </a:lnTo>
                  <a:cubicBezTo>
                    <a:pt x="1632361" y="737329"/>
                    <a:pt x="1656619" y="713071"/>
                    <a:pt x="1656619" y="683147"/>
                  </a:cubicBezTo>
                  <a:lnTo>
                    <a:pt x="1656619" y="572436"/>
                  </a:lnTo>
                  <a:cubicBezTo>
                    <a:pt x="1656619" y="542512"/>
                    <a:pt x="1632361" y="518254"/>
                    <a:pt x="1602437" y="518254"/>
                  </a:cubicBezTo>
                  <a:close/>
                  <a:moveTo>
                    <a:pt x="310626" y="165829"/>
                  </a:moveTo>
                  <a:cubicBezTo>
                    <a:pt x="280702" y="165829"/>
                    <a:pt x="256444" y="190087"/>
                    <a:pt x="256444" y="220011"/>
                  </a:cubicBezTo>
                  <a:lnTo>
                    <a:pt x="256444" y="330722"/>
                  </a:lnTo>
                  <a:cubicBezTo>
                    <a:pt x="256444" y="360646"/>
                    <a:pt x="280702" y="384904"/>
                    <a:pt x="310626" y="384904"/>
                  </a:cubicBezTo>
                  <a:lnTo>
                    <a:pt x="1602437" y="384904"/>
                  </a:lnTo>
                  <a:cubicBezTo>
                    <a:pt x="1632361" y="384904"/>
                    <a:pt x="1656619" y="360646"/>
                    <a:pt x="1656619" y="330722"/>
                  </a:cubicBezTo>
                  <a:lnTo>
                    <a:pt x="1656619" y="220011"/>
                  </a:lnTo>
                  <a:cubicBezTo>
                    <a:pt x="1656619" y="190087"/>
                    <a:pt x="1632361" y="165829"/>
                    <a:pt x="1602437" y="165829"/>
                  </a:cubicBezTo>
                  <a:close/>
                  <a:moveTo>
                    <a:pt x="263092" y="0"/>
                  </a:moveTo>
                  <a:lnTo>
                    <a:pt x="1646796" y="0"/>
                  </a:lnTo>
                  <a:cubicBezTo>
                    <a:pt x="1725868" y="0"/>
                    <a:pt x="1789969" y="64101"/>
                    <a:pt x="1789969" y="143173"/>
                  </a:cubicBezTo>
                  <a:cubicBezTo>
                    <a:pt x="1791027" y="851243"/>
                    <a:pt x="1792086" y="1559312"/>
                    <a:pt x="1793144" y="2267382"/>
                  </a:cubicBezTo>
                  <a:lnTo>
                    <a:pt x="123094" y="2264207"/>
                  </a:lnTo>
                  <a:cubicBezTo>
                    <a:pt x="122036" y="1557196"/>
                    <a:pt x="120977" y="850184"/>
                    <a:pt x="119919" y="143173"/>
                  </a:cubicBezTo>
                  <a:cubicBezTo>
                    <a:pt x="119919" y="64101"/>
                    <a:pt x="184020" y="0"/>
                    <a:pt x="26309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7744870" y="1838695"/>
              <a:ext cx="42737" cy="4273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7745267" y="1982978"/>
              <a:ext cx="42737" cy="4273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7745267" y="2129710"/>
              <a:ext cx="42737" cy="4273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7745267" y="2272167"/>
              <a:ext cx="42737" cy="4273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7745267" y="2418898"/>
              <a:ext cx="42737" cy="4273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7745267" y="2562780"/>
              <a:ext cx="42737" cy="4273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8075785" y="1843370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8191579" y="1843771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8134990" y="1988054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8074758" y="2132960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8074758" y="2275417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8190552" y="2275818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8133566" y="2275818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8191977" y="2419701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8134991" y="2419700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8074758" y="2563182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8133566" y="2563583"/>
              <a:ext cx="35167" cy="351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Oval 71"/>
            <p:cNvSpPr>
              <a:spLocks noChangeAspect="1"/>
            </p:cNvSpPr>
            <p:nvPr/>
          </p:nvSpPr>
          <p:spPr>
            <a:xfrm>
              <a:off x="8078698" y="2419633"/>
              <a:ext cx="37849" cy="37849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Oval 71"/>
            <p:cNvSpPr>
              <a:spLocks noChangeAspect="1"/>
            </p:cNvSpPr>
            <p:nvPr/>
          </p:nvSpPr>
          <p:spPr>
            <a:xfrm>
              <a:off x="8188242" y="2565022"/>
              <a:ext cx="37849" cy="37849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Oval 71"/>
            <p:cNvSpPr>
              <a:spLocks noChangeAspect="1"/>
            </p:cNvSpPr>
            <p:nvPr/>
          </p:nvSpPr>
          <p:spPr>
            <a:xfrm>
              <a:off x="8132488" y="2133575"/>
              <a:ext cx="37849" cy="37849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Oval 71"/>
            <p:cNvSpPr>
              <a:spLocks noChangeAspect="1"/>
            </p:cNvSpPr>
            <p:nvPr/>
          </p:nvSpPr>
          <p:spPr>
            <a:xfrm>
              <a:off x="8188241" y="2133574"/>
              <a:ext cx="37849" cy="37849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Oval 71"/>
            <p:cNvSpPr>
              <a:spLocks noChangeAspect="1"/>
            </p:cNvSpPr>
            <p:nvPr/>
          </p:nvSpPr>
          <p:spPr>
            <a:xfrm>
              <a:off x="8188242" y="1987546"/>
              <a:ext cx="37849" cy="37849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Oval 71"/>
            <p:cNvSpPr>
              <a:spLocks noChangeAspect="1"/>
            </p:cNvSpPr>
            <p:nvPr/>
          </p:nvSpPr>
          <p:spPr>
            <a:xfrm>
              <a:off x="8072752" y="1988873"/>
              <a:ext cx="37849" cy="37849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Oval 71"/>
            <p:cNvSpPr>
              <a:spLocks noChangeAspect="1"/>
            </p:cNvSpPr>
            <p:nvPr/>
          </p:nvSpPr>
          <p:spPr>
            <a:xfrm>
              <a:off x="8132488" y="1844173"/>
              <a:ext cx="37849" cy="37849"/>
            </a:xfrm>
            <a:custGeom>
              <a:avLst/>
              <a:gdLst/>
              <a:ahLst/>
              <a:cxnLst/>
              <a:rect l="l" t="t" r="r" b="b"/>
              <a:pathLst>
                <a:path w="400500" h="400500">
                  <a:moveTo>
                    <a:pt x="199980" y="76201"/>
                  </a:moveTo>
                  <a:cubicBezTo>
                    <a:pt x="131321" y="76201"/>
                    <a:pt x="75661" y="131861"/>
                    <a:pt x="75661" y="200520"/>
                  </a:cubicBezTo>
                  <a:cubicBezTo>
                    <a:pt x="75661" y="269179"/>
                    <a:pt x="131321" y="324839"/>
                    <a:pt x="199980" y="324839"/>
                  </a:cubicBezTo>
                  <a:cubicBezTo>
                    <a:pt x="268639" y="324839"/>
                    <a:pt x="324299" y="269179"/>
                    <a:pt x="324299" y="200520"/>
                  </a:cubicBezTo>
                  <a:cubicBezTo>
                    <a:pt x="324299" y="131861"/>
                    <a:pt x="268639" y="76201"/>
                    <a:pt x="199980" y="76201"/>
                  </a:cubicBezTo>
                  <a:close/>
                  <a:moveTo>
                    <a:pt x="200250" y="0"/>
                  </a:moveTo>
                  <a:cubicBezTo>
                    <a:pt x="310845" y="0"/>
                    <a:pt x="400500" y="89655"/>
                    <a:pt x="400500" y="200250"/>
                  </a:cubicBezTo>
                  <a:cubicBezTo>
                    <a:pt x="400500" y="310845"/>
                    <a:pt x="310845" y="400500"/>
                    <a:pt x="200250" y="400500"/>
                  </a:cubicBezTo>
                  <a:cubicBezTo>
                    <a:pt x="89655" y="400500"/>
                    <a:pt x="0" y="310845"/>
                    <a:pt x="0" y="200250"/>
                  </a:cubicBezTo>
                  <a:cubicBezTo>
                    <a:pt x="0" y="89655"/>
                    <a:pt x="89655" y="0"/>
                    <a:pt x="2002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52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7427828" y="2187134"/>
            <a:ext cx="728403" cy="238525"/>
          </a:xfrm>
          <a:prstGeom prst="rect">
            <a:avLst/>
          </a:prstGeom>
          <a:noFill/>
          <a:effectLst/>
        </p:spPr>
        <p:txBody>
          <a:bodyPr wrap="none" lIns="68579" tIns="34289" rIns="68579" bIns="34289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</a:rPr>
              <a:t>Full 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</a:rPr>
              <a:t>Rack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732772" y="2577818"/>
            <a:ext cx="433875" cy="33855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1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949708" y="2148430"/>
            <a:ext cx="487792" cy="33855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2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453926" y="2148430"/>
            <a:ext cx="480953" cy="33855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3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728273" y="2577818"/>
            <a:ext cx="436750" cy="33855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4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949708" y="3006567"/>
            <a:ext cx="497752" cy="33855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6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441242" y="3006566"/>
            <a:ext cx="505407" cy="33855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5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05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72" y="2137272"/>
            <a:ext cx="73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References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87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72" y="2137272"/>
            <a:ext cx="73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Why Network Function Virtualization (NFV)?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0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8372" y="1377109"/>
            <a:ext cx="81442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1B241D"/>
                </a:solidFill>
              </a:rPr>
              <a:t>Cisco Landing Page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www.cisco.com/go/nfvi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B241D"/>
                </a:solidFill>
              </a:rPr>
              <a:t>NFV Interop Evaluation </a:t>
            </a:r>
            <a:r>
              <a:rPr lang="en-US" dirty="0" smtClean="0">
                <a:solidFill>
                  <a:srgbClr val="1B241D"/>
                </a:solidFill>
              </a:rPr>
              <a:t>Results</a:t>
            </a:r>
            <a:r>
              <a:rPr lang="en-US" sz="2000" dirty="0" smtClean="0">
                <a:solidFill>
                  <a:schemeClr val="accent2"/>
                </a:solidFill>
              </a:rPr>
              <a:t>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www.lightreading.com/nfv/nfv-tests-and-trials/exclusive%21-nfv-interop-evaluation-results/d/d-id/719675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1B241D"/>
                </a:solidFill>
              </a:rPr>
              <a:t>ETSI</a:t>
            </a:r>
            <a:r>
              <a:rPr lang="en-US" sz="1400" dirty="0"/>
              <a:t>: </a:t>
            </a:r>
            <a:r>
              <a:rPr lang="en-US" dirty="0">
                <a:hlinkClick r:id="rId4"/>
              </a:rPr>
              <a:t>http://www.etsi.org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B241D"/>
                </a:solidFill>
              </a:rPr>
              <a:t>OPNFV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https://www.opnfv.org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72" y="2137272"/>
            <a:ext cx="73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Questions?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99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545" y="1646238"/>
            <a:ext cx="199091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 Challenges</a:t>
            </a:r>
            <a:br>
              <a:rPr lang="en-US" dirty="0" smtClean="0"/>
            </a:br>
            <a:r>
              <a:rPr lang="en-US" sz="2000" dirty="0" smtClean="0"/>
              <a:t>Solve operational agility to drive business agility into new markets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33044" y="1085851"/>
            <a:ext cx="1686680" cy="1725064"/>
            <a:chOff x="3402253" y="1081808"/>
            <a:chExt cx="1686680" cy="1725064"/>
          </a:xfrm>
        </p:grpSpPr>
        <p:sp>
          <p:nvSpPr>
            <p:cNvPr id="8" name="TextBox 7"/>
            <p:cNvSpPr txBox="1"/>
            <p:nvPr/>
          </p:nvSpPr>
          <p:spPr>
            <a:xfrm>
              <a:off x="3402253" y="2283652"/>
              <a:ext cx="16866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Grow new revenue</a:t>
              </a:r>
              <a:br>
                <a:rPr lang="en-US" sz="1400" dirty="0" smtClean="0"/>
              </a:br>
              <a:r>
                <a:rPr lang="en-US" sz="1400" dirty="0" smtClean="0"/>
                <a:t> and markets</a:t>
              </a:r>
              <a:endParaRPr lang="en-US" sz="14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5186" y="1081808"/>
              <a:ext cx="1160814" cy="116609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53985" y="3039233"/>
            <a:ext cx="2420454" cy="1486569"/>
            <a:chOff x="647700" y="2936008"/>
            <a:chExt cx="2420454" cy="1486569"/>
          </a:xfrm>
        </p:grpSpPr>
        <p:sp>
          <p:nvSpPr>
            <p:cNvPr id="9" name="TextBox 8"/>
            <p:cNvSpPr txBox="1"/>
            <p:nvPr/>
          </p:nvSpPr>
          <p:spPr>
            <a:xfrm>
              <a:off x="647700" y="4114800"/>
              <a:ext cx="2420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Reduce operating expenses</a:t>
              </a:r>
              <a:endParaRPr lang="en-US" sz="1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714" y="2936008"/>
              <a:ext cx="1171368" cy="116609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668643" y="2218977"/>
            <a:ext cx="2339102" cy="1491845"/>
            <a:chOff x="5600700" y="2930732"/>
            <a:chExt cx="2339102" cy="1491845"/>
          </a:xfrm>
        </p:grpSpPr>
        <p:sp>
          <p:nvSpPr>
            <p:cNvPr id="10" name="TextBox 9"/>
            <p:cNvSpPr txBox="1"/>
            <p:nvPr/>
          </p:nvSpPr>
          <p:spPr>
            <a:xfrm>
              <a:off x="5600700" y="4114800"/>
              <a:ext cx="23391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Increase operational agility</a:t>
              </a:r>
              <a:endParaRPr lang="en-US" sz="1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1872" y="2930732"/>
              <a:ext cx="1192473" cy="1171367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259592" y="4776683"/>
            <a:ext cx="3829505" cy="3183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Source: </a:t>
            </a:r>
            <a:r>
              <a:rPr lang="en-US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SDxCentral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2016, Mega NFV Report, NFV drivers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19724" y="1568203"/>
            <a:ext cx="3003634" cy="3150636"/>
            <a:chOff x="3319724" y="1568203"/>
            <a:chExt cx="3003634" cy="3150636"/>
          </a:xfrm>
        </p:grpSpPr>
        <p:grpSp>
          <p:nvGrpSpPr>
            <p:cNvPr id="12" name="Group 11"/>
            <p:cNvGrpSpPr/>
            <p:nvPr/>
          </p:nvGrpSpPr>
          <p:grpSpPr>
            <a:xfrm>
              <a:off x="3319724" y="1568203"/>
              <a:ext cx="3003634" cy="2973697"/>
              <a:chOff x="2657140" y="1463040"/>
              <a:chExt cx="3238052" cy="320577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57140" y="1463040"/>
                <a:ext cx="3238052" cy="320577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5350" t="15741" r="65262" b="77915"/>
              <a:stretch/>
            </p:blipFill>
            <p:spPr>
              <a:xfrm>
                <a:off x="2996207" y="1695122"/>
                <a:ext cx="1215614" cy="290457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28431" y1="49568" x2="28431" y2="49568"/>
                          <a14:foregroundMark x1="28758" y1="23055" x2="28758" y2="23055"/>
                          <a14:foregroundMark x1="32190" y1="29395" x2="32190" y2="29395"/>
                          <a14:foregroundMark x1="38072" y1="36888" x2="38072" y2="36888"/>
                          <a14:foregroundMark x1="43137" y1="44957" x2="43137" y2="44957"/>
                          <a14:foregroundMark x1="44281" y1="55620" x2="44281" y2="55620"/>
                          <a14:foregroundMark x1="40033" y1="60807" x2="40033" y2="60807"/>
                          <a14:foregroundMark x1="34477" y1="68588" x2="34477" y2="68588"/>
                          <a14:foregroundMark x1="27288" y1="76945" x2="27288" y2="76945"/>
                          <a14:foregroundMark x1="3105" y1="43228" x2="3105" y2="43228"/>
                          <a14:foregroundMark x1="49020" y1="42939" x2="49020" y2="42939"/>
                          <a14:foregroundMark x1="50817" y1="33429" x2="50817" y2="33429"/>
                          <a14:foregroundMark x1="54412" y1="19308" x2="54412" y2="19308"/>
                          <a14:foregroundMark x1="48529" y1="53602" x2="57680" y2="93948"/>
                          <a14:foregroundMark x1="49020" y1="49856" x2="75654" y2="48703"/>
                          <a14:foregroundMark x1="49837" y1="40634" x2="56536" y2="1441"/>
                          <a14:foregroundMark x1="61438" y1="61960" x2="61438" y2="61960"/>
                          <a14:foregroundMark x1="65196" y1="63112" x2="65196" y2="63112"/>
                          <a14:foregroundMark x1="71569" y1="63401" x2="71569" y2="63401"/>
                          <a14:foregroundMark x1="79085" y1="62248" x2="79085" y2="62248"/>
                          <a14:foregroundMark x1="84314" y1="64553" x2="84314" y2="64553"/>
                          <a14:foregroundMark x1="88235" y1="62536" x2="88235" y2="62536"/>
                          <a14:foregroundMark x1="95425" y1="60519" x2="95425" y2="60519"/>
                          <a14:foregroundMark x1="98366" y1="59366" x2="98366" y2="59366"/>
                          <a14:foregroundMark x1="97222" y1="58790" x2="97222" y2="58790"/>
                          <a14:backgroundMark x1="66993" y1="64265" x2="66993" y2="642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0078" y="4218025"/>
              <a:ext cx="883280" cy="500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1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5" y="207277"/>
            <a:ext cx="8345488" cy="731837"/>
          </a:xfrm>
        </p:spPr>
        <p:txBody>
          <a:bodyPr/>
          <a:lstStyle/>
          <a:p>
            <a:r>
              <a:rPr lang="en-GB" dirty="0" smtClean="0"/>
              <a:t>Barriers to NFV deployments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53" t="13435" r="9964" b="12530"/>
          <a:stretch/>
        </p:blipFill>
        <p:spPr>
          <a:xfrm>
            <a:off x="506627" y="939114"/>
            <a:ext cx="6635578" cy="359581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326659" y="4617503"/>
            <a:ext cx="2762438" cy="3183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Source: </a:t>
            </a:r>
            <a:r>
              <a:rPr lang="en-US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SDxCentral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2016, Mega NFV Report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431" y1="49568" x2="28431" y2="49568"/>
                        <a14:foregroundMark x1="28758" y1="23055" x2="28758" y2="23055"/>
                        <a14:foregroundMark x1="32190" y1="29395" x2="32190" y2="29395"/>
                        <a14:foregroundMark x1="38072" y1="36888" x2="38072" y2="36888"/>
                        <a14:foregroundMark x1="43137" y1="44957" x2="43137" y2="44957"/>
                        <a14:foregroundMark x1="44281" y1="55620" x2="44281" y2="55620"/>
                        <a14:foregroundMark x1="40033" y1="60807" x2="40033" y2="60807"/>
                        <a14:foregroundMark x1="34477" y1="68588" x2="34477" y2="68588"/>
                        <a14:foregroundMark x1="27288" y1="76945" x2="27288" y2="76945"/>
                        <a14:foregroundMark x1="3105" y1="43228" x2="3105" y2="43228"/>
                        <a14:foregroundMark x1="49020" y1="42939" x2="49020" y2="42939"/>
                        <a14:foregroundMark x1="50817" y1="33429" x2="50817" y2="33429"/>
                        <a14:foregroundMark x1="54412" y1="19308" x2="54412" y2="19308"/>
                        <a14:foregroundMark x1="48529" y1="53602" x2="57680" y2="93948"/>
                        <a14:foregroundMark x1="49020" y1="49856" x2="75654" y2="48703"/>
                        <a14:foregroundMark x1="49837" y1="40634" x2="56536" y2="1441"/>
                        <a14:foregroundMark x1="61438" y1="61960" x2="61438" y2="61960"/>
                        <a14:foregroundMark x1="65196" y1="63112" x2="65196" y2="63112"/>
                        <a14:foregroundMark x1="71569" y1="63401" x2="71569" y2="63401"/>
                        <a14:foregroundMark x1="79085" y1="62248" x2="79085" y2="62248"/>
                        <a14:foregroundMark x1="84314" y1="64553" x2="84314" y2="64553"/>
                        <a14:foregroundMark x1="88235" y1="62536" x2="88235" y2="62536"/>
                        <a14:foregroundMark x1="95425" y1="60519" x2="95425" y2="60519"/>
                        <a14:foregroundMark x1="98366" y1="59366" x2="98366" y2="59366"/>
                        <a14:foregroundMark x1="97222" y1="58790" x2="97222" y2="58790"/>
                        <a14:backgroundMark x1="66993" y1="64265" x2="66993" y2="64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2240" y="3967618"/>
            <a:ext cx="883280" cy="500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3059" y="856541"/>
            <a:ext cx="6919784" cy="142945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06766" y="4607405"/>
            <a:ext cx="440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MANO: Management and Orchestration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30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243" y="17660"/>
            <a:ext cx="8999301" cy="731837"/>
          </a:xfrm>
        </p:spPr>
        <p:txBody>
          <a:bodyPr/>
          <a:lstStyle/>
          <a:p>
            <a:pPr defTabSz="685543">
              <a:lnSpc>
                <a:spcPct val="100000"/>
              </a:lnSpc>
            </a:pPr>
            <a:r>
              <a:rPr lang="en-US" dirty="0" smtClean="0"/>
              <a:t>Simplification </a:t>
            </a:r>
            <a:r>
              <a:rPr lang="en-US" dirty="0"/>
              <a:t>Paramount to Transformation</a:t>
            </a:r>
          </a:p>
        </p:txBody>
      </p:sp>
      <p:grpSp>
        <p:nvGrpSpPr>
          <p:cNvPr id="284" name="Group 283"/>
          <p:cNvGrpSpPr/>
          <p:nvPr/>
        </p:nvGrpSpPr>
        <p:grpSpPr>
          <a:xfrm>
            <a:off x="5207557" y="923615"/>
            <a:ext cx="2947740" cy="824731"/>
            <a:chOff x="5652767" y="1385336"/>
            <a:chExt cx="2948508" cy="824731"/>
          </a:xfrm>
        </p:grpSpPr>
        <p:grpSp>
          <p:nvGrpSpPr>
            <p:cNvPr id="285" name="Group 284"/>
            <p:cNvGrpSpPr/>
            <p:nvPr/>
          </p:nvGrpSpPr>
          <p:grpSpPr>
            <a:xfrm>
              <a:off x="5652767" y="1385336"/>
              <a:ext cx="935947" cy="824731"/>
              <a:chOff x="9409138" y="1272264"/>
              <a:chExt cx="1211606" cy="1067635"/>
            </a:xfrm>
          </p:grpSpPr>
          <p:sp>
            <p:nvSpPr>
              <p:cNvPr id="287" name="Rounded Rectangle 286"/>
              <p:cNvSpPr>
                <a:spLocks noChangeAspect="1"/>
              </p:cNvSpPr>
              <p:nvPr/>
            </p:nvSpPr>
            <p:spPr>
              <a:xfrm>
                <a:off x="9409138" y="1272264"/>
                <a:ext cx="1211606" cy="1067635"/>
              </a:xfrm>
              <a:prstGeom prst="roundRect">
                <a:avLst>
                  <a:gd name="adj" fmla="val 13812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51428" tIns="25715" rIns="51428" bIns="25715" spcCol="0" rtlCol="0" anchor="ctr"/>
              <a:lstStyle/>
              <a:p>
                <a:pPr defTabSz="456759"/>
                <a:endParaRPr lang="en-US" dirty="0">
                  <a:solidFill>
                    <a:srgbClr val="000000"/>
                  </a:solidFill>
                  <a:latin typeface="CiscoSansTT Light"/>
                </a:endParaRPr>
              </a:p>
            </p:txBody>
          </p:sp>
          <p:sp>
            <p:nvSpPr>
              <p:cNvPr id="288" name="Freeform 129"/>
              <p:cNvSpPr>
                <a:spLocks noEditPoints="1"/>
              </p:cNvSpPr>
              <p:nvPr/>
            </p:nvSpPr>
            <p:spPr bwMode="auto">
              <a:xfrm>
                <a:off x="9591546" y="1506870"/>
                <a:ext cx="392891" cy="389340"/>
              </a:xfrm>
              <a:custGeom>
                <a:avLst/>
                <a:gdLst/>
                <a:ahLst/>
                <a:cxnLst>
                  <a:cxn ang="0">
                    <a:pos x="196" y="90"/>
                  </a:cxn>
                  <a:cxn ang="0">
                    <a:pos x="193" y="70"/>
                  </a:cxn>
                  <a:cxn ang="0">
                    <a:pos x="189" y="67"/>
                  </a:cxn>
                  <a:cxn ang="0">
                    <a:pos x="175" y="66"/>
                  </a:cxn>
                  <a:cxn ang="0">
                    <a:pos x="164" y="47"/>
                  </a:cxn>
                  <a:cxn ang="0">
                    <a:pos x="170" y="33"/>
                  </a:cxn>
                  <a:cxn ang="0">
                    <a:pos x="169" y="29"/>
                  </a:cxn>
                  <a:cxn ang="0">
                    <a:pos x="153" y="16"/>
                  </a:cxn>
                  <a:cxn ang="0">
                    <a:pos x="149" y="16"/>
                  </a:cxn>
                  <a:cxn ang="0">
                    <a:pos x="137" y="24"/>
                  </a:cxn>
                  <a:cxn ang="0">
                    <a:pos x="116" y="16"/>
                  </a:cxn>
                  <a:cxn ang="0">
                    <a:pos x="112" y="2"/>
                  </a:cxn>
                  <a:cxn ang="0">
                    <a:pos x="108" y="0"/>
                  </a:cxn>
                  <a:cxn ang="0">
                    <a:pos x="88" y="0"/>
                  </a:cxn>
                  <a:cxn ang="0">
                    <a:pos x="85" y="2"/>
                  </a:cxn>
                  <a:cxn ang="0">
                    <a:pos x="81" y="16"/>
                  </a:cxn>
                  <a:cxn ang="0">
                    <a:pos x="60" y="24"/>
                  </a:cxn>
                  <a:cxn ang="0">
                    <a:pos x="48" y="16"/>
                  </a:cxn>
                  <a:cxn ang="0">
                    <a:pos x="43" y="16"/>
                  </a:cxn>
                  <a:cxn ang="0">
                    <a:pos x="28" y="29"/>
                  </a:cxn>
                  <a:cxn ang="0">
                    <a:pos x="27" y="33"/>
                  </a:cxn>
                  <a:cxn ang="0">
                    <a:pos x="33" y="47"/>
                  </a:cxn>
                  <a:cxn ang="0">
                    <a:pos x="21" y="66"/>
                  </a:cxn>
                  <a:cxn ang="0">
                    <a:pos x="7" y="67"/>
                  </a:cxn>
                  <a:cxn ang="0">
                    <a:pos x="4" y="70"/>
                  </a:cxn>
                  <a:cxn ang="0">
                    <a:pos x="0" y="90"/>
                  </a:cxn>
                  <a:cxn ang="0">
                    <a:pos x="2" y="94"/>
                  </a:cxn>
                  <a:cxn ang="0">
                    <a:pos x="15" y="101"/>
                  </a:cxn>
                  <a:cxn ang="0">
                    <a:pos x="19" y="123"/>
                  </a:cxn>
                  <a:cxn ang="0">
                    <a:pos x="9" y="133"/>
                  </a:cxn>
                  <a:cxn ang="0">
                    <a:pos x="9" y="137"/>
                  </a:cxn>
                  <a:cxn ang="0">
                    <a:pos x="19" y="155"/>
                  </a:cxn>
                  <a:cxn ang="0">
                    <a:pos x="23" y="157"/>
                  </a:cxn>
                  <a:cxn ang="0">
                    <a:pos x="37" y="153"/>
                  </a:cxn>
                  <a:cxn ang="0">
                    <a:pos x="54" y="167"/>
                  </a:cxn>
                  <a:cxn ang="0">
                    <a:pos x="53" y="182"/>
                  </a:cxn>
                  <a:cxn ang="0">
                    <a:pos x="55" y="186"/>
                  </a:cxn>
                  <a:cxn ang="0">
                    <a:pos x="74" y="193"/>
                  </a:cxn>
                  <a:cxn ang="0">
                    <a:pos x="78" y="191"/>
                  </a:cxn>
                  <a:cxn ang="0">
                    <a:pos x="87" y="179"/>
                  </a:cxn>
                  <a:cxn ang="0">
                    <a:pos x="98" y="180"/>
                  </a:cxn>
                  <a:cxn ang="0">
                    <a:pos x="109" y="179"/>
                  </a:cxn>
                  <a:cxn ang="0">
                    <a:pos x="118" y="191"/>
                  </a:cxn>
                  <a:cxn ang="0">
                    <a:pos x="122" y="193"/>
                  </a:cxn>
                  <a:cxn ang="0">
                    <a:pos x="141" y="186"/>
                  </a:cxn>
                  <a:cxn ang="0">
                    <a:pos x="144" y="182"/>
                  </a:cxn>
                  <a:cxn ang="0">
                    <a:pos x="142" y="167"/>
                  </a:cxn>
                  <a:cxn ang="0">
                    <a:pos x="160" y="153"/>
                  </a:cxn>
                  <a:cxn ang="0">
                    <a:pos x="174" y="157"/>
                  </a:cxn>
                  <a:cxn ang="0">
                    <a:pos x="178" y="155"/>
                  </a:cxn>
                  <a:cxn ang="0">
                    <a:pos x="188" y="137"/>
                  </a:cxn>
                  <a:cxn ang="0">
                    <a:pos x="187" y="133"/>
                  </a:cxn>
                  <a:cxn ang="0">
                    <a:pos x="177" y="123"/>
                  </a:cxn>
                  <a:cxn ang="0">
                    <a:pos x="181" y="101"/>
                  </a:cxn>
                  <a:cxn ang="0">
                    <a:pos x="194" y="94"/>
                  </a:cxn>
                  <a:cxn ang="0">
                    <a:pos x="196" y="90"/>
                  </a:cxn>
                  <a:cxn ang="0">
                    <a:pos x="98" y="127"/>
                  </a:cxn>
                  <a:cxn ang="0">
                    <a:pos x="69" y="97"/>
                  </a:cxn>
                  <a:cxn ang="0">
                    <a:pos x="98" y="68"/>
                  </a:cxn>
                  <a:cxn ang="0">
                    <a:pos x="128" y="97"/>
                  </a:cxn>
                  <a:cxn ang="0">
                    <a:pos x="98" y="127"/>
                  </a:cxn>
                </a:cxnLst>
                <a:rect l="0" t="0" r="r" b="b"/>
                <a:pathLst>
                  <a:path w="196" h="193">
                    <a:moveTo>
                      <a:pt x="196" y="90"/>
                    </a:moveTo>
                    <a:cubicBezTo>
                      <a:pt x="196" y="90"/>
                      <a:pt x="193" y="71"/>
                      <a:pt x="193" y="70"/>
                    </a:cubicBezTo>
                    <a:cubicBezTo>
                      <a:pt x="192" y="69"/>
                      <a:pt x="191" y="68"/>
                      <a:pt x="189" y="67"/>
                    </a:cubicBezTo>
                    <a:cubicBezTo>
                      <a:pt x="187" y="67"/>
                      <a:pt x="177" y="66"/>
                      <a:pt x="175" y="66"/>
                    </a:cubicBezTo>
                    <a:cubicBezTo>
                      <a:pt x="172" y="59"/>
                      <a:pt x="168" y="53"/>
                      <a:pt x="164" y="47"/>
                    </a:cubicBezTo>
                    <a:cubicBezTo>
                      <a:pt x="164" y="45"/>
                      <a:pt x="169" y="35"/>
                      <a:pt x="170" y="33"/>
                    </a:cubicBezTo>
                    <a:cubicBezTo>
                      <a:pt x="170" y="32"/>
                      <a:pt x="170" y="30"/>
                      <a:pt x="169" y="29"/>
                    </a:cubicBezTo>
                    <a:cubicBezTo>
                      <a:pt x="168" y="29"/>
                      <a:pt x="154" y="17"/>
                      <a:pt x="153" y="16"/>
                    </a:cubicBezTo>
                    <a:cubicBezTo>
                      <a:pt x="152" y="15"/>
                      <a:pt x="150" y="15"/>
                      <a:pt x="149" y="16"/>
                    </a:cubicBezTo>
                    <a:cubicBezTo>
                      <a:pt x="147" y="17"/>
                      <a:pt x="138" y="23"/>
                      <a:pt x="137" y="24"/>
                    </a:cubicBezTo>
                    <a:cubicBezTo>
                      <a:pt x="130" y="21"/>
                      <a:pt x="123" y="18"/>
                      <a:pt x="116" y="16"/>
                    </a:cubicBezTo>
                    <a:cubicBezTo>
                      <a:pt x="115" y="15"/>
                      <a:pt x="112" y="5"/>
                      <a:pt x="112" y="2"/>
                    </a:cubicBezTo>
                    <a:cubicBezTo>
                      <a:pt x="111" y="1"/>
                      <a:pt x="110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6" y="0"/>
                      <a:pt x="85" y="1"/>
                      <a:pt x="85" y="2"/>
                    </a:cubicBezTo>
                    <a:cubicBezTo>
                      <a:pt x="84" y="5"/>
                      <a:pt x="81" y="15"/>
                      <a:pt x="81" y="16"/>
                    </a:cubicBezTo>
                    <a:cubicBezTo>
                      <a:pt x="73" y="18"/>
                      <a:pt x="66" y="21"/>
                      <a:pt x="60" y="24"/>
                    </a:cubicBezTo>
                    <a:cubicBezTo>
                      <a:pt x="58" y="23"/>
                      <a:pt x="49" y="17"/>
                      <a:pt x="48" y="16"/>
                    </a:cubicBezTo>
                    <a:cubicBezTo>
                      <a:pt x="46" y="15"/>
                      <a:pt x="45" y="15"/>
                      <a:pt x="43" y="16"/>
                    </a:cubicBezTo>
                    <a:cubicBezTo>
                      <a:pt x="43" y="17"/>
                      <a:pt x="28" y="29"/>
                      <a:pt x="28" y="29"/>
                    </a:cubicBezTo>
                    <a:cubicBezTo>
                      <a:pt x="26" y="30"/>
                      <a:pt x="26" y="32"/>
                      <a:pt x="27" y="33"/>
                    </a:cubicBezTo>
                    <a:cubicBezTo>
                      <a:pt x="28" y="36"/>
                      <a:pt x="32" y="45"/>
                      <a:pt x="33" y="47"/>
                    </a:cubicBezTo>
                    <a:cubicBezTo>
                      <a:pt x="28" y="53"/>
                      <a:pt x="24" y="59"/>
                      <a:pt x="21" y="66"/>
                    </a:cubicBezTo>
                    <a:cubicBezTo>
                      <a:pt x="20" y="66"/>
                      <a:pt x="9" y="67"/>
                      <a:pt x="7" y="67"/>
                    </a:cubicBezTo>
                    <a:cubicBezTo>
                      <a:pt x="6" y="68"/>
                      <a:pt x="4" y="69"/>
                      <a:pt x="4" y="70"/>
                    </a:cubicBezTo>
                    <a:cubicBezTo>
                      <a:pt x="4" y="71"/>
                      <a:pt x="0" y="90"/>
                      <a:pt x="0" y="90"/>
                    </a:cubicBezTo>
                    <a:cubicBezTo>
                      <a:pt x="0" y="92"/>
                      <a:pt x="1" y="94"/>
                      <a:pt x="2" y="94"/>
                    </a:cubicBezTo>
                    <a:cubicBezTo>
                      <a:pt x="4" y="95"/>
                      <a:pt x="14" y="100"/>
                      <a:pt x="15" y="101"/>
                    </a:cubicBezTo>
                    <a:cubicBezTo>
                      <a:pt x="16" y="108"/>
                      <a:pt x="17" y="116"/>
                      <a:pt x="19" y="123"/>
                    </a:cubicBezTo>
                    <a:cubicBezTo>
                      <a:pt x="18" y="124"/>
                      <a:pt x="11" y="131"/>
                      <a:pt x="9" y="133"/>
                    </a:cubicBezTo>
                    <a:cubicBezTo>
                      <a:pt x="8" y="134"/>
                      <a:pt x="8" y="136"/>
                      <a:pt x="9" y="137"/>
                    </a:cubicBezTo>
                    <a:cubicBezTo>
                      <a:pt x="9" y="138"/>
                      <a:pt x="18" y="154"/>
                      <a:pt x="19" y="155"/>
                    </a:cubicBezTo>
                    <a:cubicBezTo>
                      <a:pt x="20" y="157"/>
                      <a:pt x="21" y="157"/>
                      <a:pt x="23" y="157"/>
                    </a:cubicBezTo>
                    <a:cubicBezTo>
                      <a:pt x="25" y="156"/>
                      <a:pt x="35" y="154"/>
                      <a:pt x="37" y="153"/>
                    </a:cubicBezTo>
                    <a:cubicBezTo>
                      <a:pt x="42" y="159"/>
                      <a:pt x="48" y="163"/>
                      <a:pt x="54" y="167"/>
                    </a:cubicBezTo>
                    <a:cubicBezTo>
                      <a:pt x="54" y="169"/>
                      <a:pt x="53" y="180"/>
                      <a:pt x="53" y="182"/>
                    </a:cubicBezTo>
                    <a:cubicBezTo>
                      <a:pt x="53" y="183"/>
                      <a:pt x="53" y="185"/>
                      <a:pt x="55" y="186"/>
                    </a:cubicBezTo>
                    <a:cubicBezTo>
                      <a:pt x="56" y="186"/>
                      <a:pt x="74" y="192"/>
                      <a:pt x="74" y="193"/>
                    </a:cubicBezTo>
                    <a:cubicBezTo>
                      <a:pt x="76" y="193"/>
                      <a:pt x="78" y="193"/>
                      <a:pt x="78" y="191"/>
                    </a:cubicBezTo>
                    <a:cubicBezTo>
                      <a:pt x="80" y="189"/>
                      <a:pt x="86" y="181"/>
                      <a:pt x="87" y="179"/>
                    </a:cubicBezTo>
                    <a:cubicBezTo>
                      <a:pt x="91" y="180"/>
                      <a:pt x="94" y="180"/>
                      <a:pt x="98" y="180"/>
                    </a:cubicBezTo>
                    <a:cubicBezTo>
                      <a:pt x="102" y="180"/>
                      <a:pt x="106" y="180"/>
                      <a:pt x="109" y="179"/>
                    </a:cubicBezTo>
                    <a:cubicBezTo>
                      <a:pt x="110" y="181"/>
                      <a:pt x="117" y="189"/>
                      <a:pt x="118" y="191"/>
                    </a:cubicBezTo>
                    <a:cubicBezTo>
                      <a:pt x="119" y="192"/>
                      <a:pt x="120" y="193"/>
                      <a:pt x="122" y="193"/>
                    </a:cubicBezTo>
                    <a:cubicBezTo>
                      <a:pt x="123" y="192"/>
                      <a:pt x="140" y="186"/>
                      <a:pt x="141" y="186"/>
                    </a:cubicBezTo>
                    <a:cubicBezTo>
                      <a:pt x="143" y="185"/>
                      <a:pt x="144" y="183"/>
                      <a:pt x="144" y="182"/>
                    </a:cubicBezTo>
                    <a:cubicBezTo>
                      <a:pt x="143" y="180"/>
                      <a:pt x="143" y="169"/>
                      <a:pt x="142" y="167"/>
                    </a:cubicBezTo>
                    <a:cubicBezTo>
                      <a:pt x="149" y="163"/>
                      <a:pt x="155" y="159"/>
                      <a:pt x="160" y="153"/>
                    </a:cubicBezTo>
                    <a:cubicBezTo>
                      <a:pt x="161" y="154"/>
                      <a:pt x="171" y="156"/>
                      <a:pt x="174" y="157"/>
                    </a:cubicBezTo>
                    <a:cubicBezTo>
                      <a:pt x="175" y="157"/>
                      <a:pt x="177" y="157"/>
                      <a:pt x="178" y="155"/>
                    </a:cubicBezTo>
                    <a:cubicBezTo>
                      <a:pt x="178" y="154"/>
                      <a:pt x="187" y="138"/>
                      <a:pt x="188" y="137"/>
                    </a:cubicBezTo>
                    <a:cubicBezTo>
                      <a:pt x="189" y="136"/>
                      <a:pt x="188" y="134"/>
                      <a:pt x="187" y="133"/>
                    </a:cubicBezTo>
                    <a:cubicBezTo>
                      <a:pt x="186" y="131"/>
                      <a:pt x="178" y="124"/>
                      <a:pt x="177" y="123"/>
                    </a:cubicBezTo>
                    <a:cubicBezTo>
                      <a:pt x="179" y="116"/>
                      <a:pt x="181" y="108"/>
                      <a:pt x="181" y="101"/>
                    </a:cubicBezTo>
                    <a:cubicBezTo>
                      <a:pt x="183" y="100"/>
                      <a:pt x="192" y="95"/>
                      <a:pt x="194" y="94"/>
                    </a:cubicBezTo>
                    <a:cubicBezTo>
                      <a:pt x="195" y="94"/>
                      <a:pt x="196" y="92"/>
                      <a:pt x="196" y="90"/>
                    </a:cubicBezTo>
                    <a:close/>
                    <a:moveTo>
                      <a:pt x="98" y="127"/>
                    </a:moveTo>
                    <a:cubicBezTo>
                      <a:pt x="82" y="127"/>
                      <a:pt x="69" y="114"/>
                      <a:pt x="69" y="97"/>
                    </a:cubicBezTo>
                    <a:cubicBezTo>
                      <a:pt x="69" y="81"/>
                      <a:pt x="82" y="68"/>
                      <a:pt x="98" y="68"/>
                    </a:cubicBezTo>
                    <a:cubicBezTo>
                      <a:pt x="115" y="68"/>
                      <a:pt x="128" y="81"/>
                      <a:pt x="128" y="97"/>
                    </a:cubicBezTo>
                    <a:cubicBezTo>
                      <a:pt x="128" y="114"/>
                      <a:pt x="115" y="127"/>
                      <a:pt x="98" y="1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456721"/>
                <a:endParaRPr lang="en-US">
                  <a:solidFill>
                    <a:srgbClr val="000000"/>
                  </a:solidFill>
                  <a:latin typeface="CiscoSansTT Light"/>
                </a:endParaRPr>
              </a:p>
            </p:txBody>
          </p:sp>
          <p:sp>
            <p:nvSpPr>
              <p:cNvPr id="289" name="Freeform 130"/>
              <p:cNvSpPr>
                <a:spLocks noEditPoints="1"/>
              </p:cNvSpPr>
              <p:nvPr/>
            </p:nvSpPr>
            <p:spPr bwMode="auto">
              <a:xfrm rot="-420000">
                <a:off x="9950002" y="1421930"/>
                <a:ext cx="276799" cy="269543"/>
              </a:xfrm>
              <a:custGeom>
                <a:avLst/>
                <a:gdLst/>
                <a:ahLst/>
                <a:cxnLst>
                  <a:cxn ang="0">
                    <a:pos x="136" y="54"/>
                  </a:cxn>
                  <a:cxn ang="0">
                    <a:pos x="132" y="40"/>
                  </a:cxn>
                  <a:cxn ang="0">
                    <a:pos x="129" y="39"/>
                  </a:cxn>
                  <a:cxn ang="0">
                    <a:pos x="119" y="39"/>
                  </a:cxn>
                  <a:cxn ang="0">
                    <a:pos x="109" y="27"/>
                  </a:cxn>
                  <a:cxn ang="0">
                    <a:pos x="112" y="17"/>
                  </a:cxn>
                  <a:cxn ang="0">
                    <a:pos x="111" y="14"/>
                  </a:cxn>
                  <a:cxn ang="0">
                    <a:pos x="98" y="7"/>
                  </a:cxn>
                  <a:cxn ang="0">
                    <a:pos x="95" y="7"/>
                  </a:cxn>
                  <a:cxn ang="0">
                    <a:pos x="88" y="14"/>
                  </a:cxn>
                  <a:cxn ang="0">
                    <a:pos x="72" y="11"/>
                  </a:cxn>
                  <a:cxn ang="0">
                    <a:pos x="68" y="2"/>
                  </a:cxn>
                  <a:cxn ang="0">
                    <a:pos x="65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8" y="15"/>
                  </a:cxn>
                  <a:cxn ang="0">
                    <a:pos x="34" y="22"/>
                  </a:cxn>
                  <a:cxn ang="0">
                    <a:pos x="25" y="18"/>
                  </a:cxn>
                  <a:cxn ang="0">
                    <a:pos x="22" y="19"/>
                  </a:cxn>
                  <a:cxn ang="0">
                    <a:pos x="12" y="29"/>
                  </a:cxn>
                  <a:cxn ang="0">
                    <a:pos x="12" y="32"/>
                  </a:cxn>
                  <a:cxn ang="0">
                    <a:pos x="18" y="41"/>
                  </a:cxn>
                  <a:cxn ang="0">
                    <a:pos x="12" y="56"/>
                  </a:cxn>
                  <a:cxn ang="0">
                    <a:pos x="2" y="58"/>
                  </a:cxn>
                  <a:cxn ang="0">
                    <a:pos x="0" y="61"/>
                  </a:cxn>
                  <a:cxn ang="0">
                    <a:pos x="0" y="75"/>
                  </a:cxn>
                  <a:cxn ang="0">
                    <a:pos x="2" y="77"/>
                  </a:cxn>
                  <a:cxn ang="0">
                    <a:pos x="11" y="80"/>
                  </a:cxn>
                  <a:cxn ang="0">
                    <a:pos x="17" y="95"/>
                  </a:cxn>
                  <a:cxn ang="0">
                    <a:pos x="11" y="104"/>
                  </a:cxn>
                  <a:cxn ang="0">
                    <a:pos x="11" y="107"/>
                  </a:cxn>
                  <a:cxn ang="0">
                    <a:pos x="20" y="118"/>
                  </a:cxn>
                  <a:cxn ang="0">
                    <a:pos x="23" y="119"/>
                  </a:cxn>
                  <a:cxn ang="0">
                    <a:pos x="32" y="115"/>
                  </a:cxn>
                  <a:cxn ang="0">
                    <a:pos x="46" y="123"/>
                  </a:cxn>
                  <a:cxn ang="0">
                    <a:pos x="46" y="133"/>
                  </a:cxn>
                  <a:cxn ang="0">
                    <a:pos x="48" y="135"/>
                  </a:cxn>
                  <a:cxn ang="0">
                    <a:pos x="62" y="138"/>
                  </a:cxn>
                  <a:cxn ang="0">
                    <a:pos x="65" y="137"/>
                  </a:cxn>
                  <a:cxn ang="0">
                    <a:pos x="70" y="128"/>
                  </a:cxn>
                  <a:cxn ang="0">
                    <a:pos x="78" y="127"/>
                  </a:cxn>
                  <a:cxn ang="0">
                    <a:pos x="86" y="125"/>
                  </a:cxn>
                  <a:cxn ang="0">
                    <a:pos x="93" y="133"/>
                  </a:cxn>
                  <a:cxn ang="0">
                    <a:pos x="96" y="133"/>
                  </a:cxn>
                  <a:cxn ang="0">
                    <a:pos x="108" y="126"/>
                  </a:cxn>
                  <a:cxn ang="0">
                    <a:pos x="110" y="123"/>
                  </a:cxn>
                  <a:cxn ang="0">
                    <a:pos x="107" y="113"/>
                  </a:cxn>
                  <a:cxn ang="0">
                    <a:pos x="118" y="101"/>
                  </a:cxn>
                  <a:cxn ang="0">
                    <a:pos x="128" y="102"/>
                  </a:cxn>
                  <a:cxn ang="0">
                    <a:pos x="130" y="101"/>
                  </a:cxn>
                  <a:cxn ang="0">
                    <a:pos x="136" y="88"/>
                  </a:cxn>
                  <a:cxn ang="0">
                    <a:pos x="135" y="85"/>
                  </a:cxn>
                  <a:cxn ang="0">
                    <a:pos x="127" y="78"/>
                  </a:cxn>
                  <a:cxn ang="0">
                    <a:pos x="127" y="63"/>
                  </a:cxn>
                  <a:cxn ang="0">
                    <a:pos x="135" y="57"/>
                  </a:cxn>
                  <a:cxn ang="0">
                    <a:pos x="136" y="54"/>
                  </a:cxn>
                  <a:cxn ang="0">
                    <a:pos x="86" y="91"/>
                  </a:cxn>
                  <a:cxn ang="0">
                    <a:pos x="47" y="87"/>
                  </a:cxn>
                  <a:cxn ang="0">
                    <a:pos x="51" y="47"/>
                  </a:cxn>
                  <a:cxn ang="0">
                    <a:pos x="91" y="52"/>
                  </a:cxn>
                  <a:cxn ang="0">
                    <a:pos x="86" y="91"/>
                  </a:cxn>
                </a:cxnLst>
                <a:rect l="0" t="0" r="r" b="b"/>
                <a:pathLst>
                  <a:path w="137" h="138">
                    <a:moveTo>
                      <a:pt x="136" y="54"/>
                    </a:moveTo>
                    <a:cubicBezTo>
                      <a:pt x="136" y="53"/>
                      <a:pt x="132" y="41"/>
                      <a:pt x="132" y="40"/>
                    </a:cubicBezTo>
                    <a:cubicBezTo>
                      <a:pt x="131" y="39"/>
                      <a:pt x="130" y="38"/>
                      <a:pt x="129" y="39"/>
                    </a:cubicBezTo>
                    <a:cubicBezTo>
                      <a:pt x="128" y="39"/>
                      <a:pt x="120" y="39"/>
                      <a:pt x="119" y="39"/>
                    </a:cubicBezTo>
                    <a:cubicBezTo>
                      <a:pt x="116" y="35"/>
                      <a:pt x="113" y="30"/>
                      <a:pt x="109" y="27"/>
                    </a:cubicBezTo>
                    <a:cubicBezTo>
                      <a:pt x="109" y="26"/>
                      <a:pt x="111" y="18"/>
                      <a:pt x="112" y="17"/>
                    </a:cubicBezTo>
                    <a:cubicBezTo>
                      <a:pt x="112" y="16"/>
                      <a:pt x="112" y="15"/>
                      <a:pt x="111" y="14"/>
                    </a:cubicBezTo>
                    <a:cubicBezTo>
                      <a:pt x="110" y="14"/>
                      <a:pt x="99" y="7"/>
                      <a:pt x="98" y="7"/>
                    </a:cubicBezTo>
                    <a:cubicBezTo>
                      <a:pt x="97" y="6"/>
                      <a:pt x="96" y="6"/>
                      <a:pt x="95" y="7"/>
                    </a:cubicBezTo>
                    <a:cubicBezTo>
                      <a:pt x="94" y="8"/>
                      <a:pt x="89" y="13"/>
                      <a:pt x="88" y="14"/>
                    </a:cubicBezTo>
                    <a:cubicBezTo>
                      <a:pt x="83" y="12"/>
                      <a:pt x="78" y="11"/>
                      <a:pt x="72" y="11"/>
                    </a:cubicBezTo>
                    <a:cubicBezTo>
                      <a:pt x="72" y="10"/>
                      <a:pt x="69" y="3"/>
                      <a:pt x="68" y="2"/>
                    </a:cubicBezTo>
                    <a:cubicBezTo>
                      <a:pt x="68" y="1"/>
                      <a:pt x="67" y="0"/>
                      <a:pt x="65" y="0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49" y="3"/>
                      <a:pt x="49" y="4"/>
                    </a:cubicBezTo>
                    <a:cubicBezTo>
                      <a:pt x="49" y="6"/>
                      <a:pt x="48" y="13"/>
                      <a:pt x="48" y="15"/>
                    </a:cubicBezTo>
                    <a:cubicBezTo>
                      <a:pt x="43" y="17"/>
                      <a:pt x="38" y="19"/>
                      <a:pt x="34" y="22"/>
                    </a:cubicBezTo>
                    <a:cubicBezTo>
                      <a:pt x="33" y="22"/>
                      <a:pt x="26" y="19"/>
                      <a:pt x="25" y="18"/>
                    </a:cubicBezTo>
                    <a:cubicBezTo>
                      <a:pt x="24" y="17"/>
                      <a:pt x="23" y="17"/>
                      <a:pt x="22" y="19"/>
                    </a:cubicBezTo>
                    <a:cubicBezTo>
                      <a:pt x="21" y="19"/>
                      <a:pt x="13" y="29"/>
                      <a:pt x="12" y="29"/>
                    </a:cubicBezTo>
                    <a:cubicBezTo>
                      <a:pt x="11" y="30"/>
                      <a:pt x="11" y="31"/>
                      <a:pt x="12" y="32"/>
                    </a:cubicBezTo>
                    <a:cubicBezTo>
                      <a:pt x="13" y="34"/>
                      <a:pt x="17" y="40"/>
                      <a:pt x="18" y="41"/>
                    </a:cubicBezTo>
                    <a:cubicBezTo>
                      <a:pt x="15" y="46"/>
                      <a:pt x="13" y="50"/>
                      <a:pt x="12" y="56"/>
                    </a:cubicBezTo>
                    <a:cubicBezTo>
                      <a:pt x="11" y="56"/>
                      <a:pt x="4" y="58"/>
                      <a:pt x="2" y="58"/>
                    </a:cubicBezTo>
                    <a:cubicBezTo>
                      <a:pt x="1" y="59"/>
                      <a:pt x="0" y="59"/>
                      <a:pt x="0" y="61"/>
                    </a:cubicBezTo>
                    <a:cubicBezTo>
                      <a:pt x="0" y="61"/>
                      <a:pt x="0" y="74"/>
                      <a:pt x="0" y="75"/>
                    </a:cubicBezTo>
                    <a:cubicBezTo>
                      <a:pt x="0" y="76"/>
                      <a:pt x="1" y="77"/>
                      <a:pt x="2" y="77"/>
                    </a:cubicBezTo>
                    <a:cubicBezTo>
                      <a:pt x="3" y="78"/>
                      <a:pt x="10" y="80"/>
                      <a:pt x="11" y="80"/>
                    </a:cubicBezTo>
                    <a:cubicBezTo>
                      <a:pt x="12" y="86"/>
                      <a:pt x="14" y="91"/>
                      <a:pt x="17" y="95"/>
                    </a:cubicBezTo>
                    <a:cubicBezTo>
                      <a:pt x="16" y="96"/>
                      <a:pt x="11" y="102"/>
                      <a:pt x="11" y="104"/>
                    </a:cubicBezTo>
                    <a:cubicBezTo>
                      <a:pt x="10" y="105"/>
                      <a:pt x="10" y="106"/>
                      <a:pt x="11" y="107"/>
                    </a:cubicBezTo>
                    <a:cubicBezTo>
                      <a:pt x="11" y="107"/>
                      <a:pt x="19" y="118"/>
                      <a:pt x="20" y="118"/>
                    </a:cubicBezTo>
                    <a:cubicBezTo>
                      <a:pt x="21" y="119"/>
                      <a:pt x="22" y="119"/>
                      <a:pt x="23" y="119"/>
                    </a:cubicBezTo>
                    <a:cubicBezTo>
                      <a:pt x="24" y="118"/>
                      <a:pt x="31" y="115"/>
                      <a:pt x="32" y="115"/>
                    </a:cubicBezTo>
                    <a:cubicBezTo>
                      <a:pt x="36" y="118"/>
                      <a:pt x="41" y="121"/>
                      <a:pt x="46" y="123"/>
                    </a:cubicBezTo>
                    <a:cubicBezTo>
                      <a:pt x="46" y="124"/>
                      <a:pt x="46" y="132"/>
                      <a:pt x="46" y="133"/>
                    </a:cubicBezTo>
                    <a:cubicBezTo>
                      <a:pt x="46" y="134"/>
                      <a:pt x="47" y="135"/>
                      <a:pt x="48" y="135"/>
                    </a:cubicBezTo>
                    <a:cubicBezTo>
                      <a:pt x="49" y="136"/>
                      <a:pt x="62" y="138"/>
                      <a:pt x="62" y="138"/>
                    </a:cubicBezTo>
                    <a:cubicBezTo>
                      <a:pt x="64" y="138"/>
                      <a:pt x="65" y="138"/>
                      <a:pt x="65" y="137"/>
                    </a:cubicBezTo>
                    <a:cubicBezTo>
                      <a:pt x="66" y="135"/>
                      <a:pt x="69" y="129"/>
                      <a:pt x="70" y="128"/>
                    </a:cubicBezTo>
                    <a:cubicBezTo>
                      <a:pt x="72" y="128"/>
                      <a:pt x="75" y="127"/>
                      <a:pt x="78" y="127"/>
                    </a:cubicBezTo>
                    <a:cubicBezTo>
                      <a:pt x="80" y="127"/>
                      <a:pt x="83" y="126"/>
                      <a:pt x="86" y="125"/>
                    </a:cubicBezTo>
                    <a:cubicBezTo>
                      <a:pt x="86" y="126"/>
                      <a:pt x="92" y="132"/>
                      <a:pt x="93" y="133"/>
                    </a:cubicBezTo>
                    <a:cubicBezTo>
                      <a:pt x="93" y="133"/>
                      <a:pt x="95" y="134"/>
                      <a:pt x="96" y="133"/>
                    </a:cubicBezTo>
                    <a:cubicBezTo>
                      <a:pt x="96" y="133"/>
                      <a:pt x="108" y="126"/>
                      <a:pt x="108" y="126"/>
                    </a:cubicBezTo>
                    <a:cubicBezTo>
                      <a:pt x="110" y="126"/>
                      <a:pt x="110" y="124"/>
                      <a:pt x="110" y="123"/>
                    </a:cubicBezTo>
                    <a:cubicBezTo>
                      <a:pt x="109" y="122"/>
                      <a:pt x="108" y="115"/>
                      <a:pt x="107" y="113"/>
                    </a:cubicBezTo>
                    <a:cubicBezTo>
                      <a:pt x="111" y="110"/>
                      <a:pt x="115" y="106"/>
                      <a:pt x="118" y="101"/>
                    </a:cubicBezTo>
                    <a:cubicBezTo>
                      <a:pt x="119" y="102"/>
                      <a:pt x="126" y="102"/>
                      <a:pt x="128" y="102"/>
                    </a:cubicBezTo>
                    <a:cubicBezTo>
                      <a:pt x="129" y="103"/>
                      <a:pt x="130" y="102"/>
                      <a:pt x="130" y="101"/>
                    </a:cubicBezTo>
                    <a:cubicBezTo>
                      <a:pt x="131" y="100"/>
                      <a:pt x="135" y="88"/>
                      <a:pt x="136" y="88"/>
                    </a:cubicBezTo>
                    <a:cubicBezTo>
                      <a:pt x="136" y="86"/>
                      <a:pt x="136" y="85"/>
                      <a:pt x="135" y="85"/>
                    </a:cubicBezTo>
                    <a:cubicBezTo>
                      <a:pt x="133" y="84"/>
                      <a:pt x="128" y="79"/>
                      <a:pt x="127" y="78"/>
                    </a:cubicBezTo>
                    <a:cubicBezTo>
                      <a:pt x="127" y="73"/>
                      <a:pt x="128" y="68"/>
                      <a:pt x="127" y="63"/>
                    </a:cubicBezTo>
                    <a:cubicBezTo>
                      <a:pt x="128" y="62"/>
                      <a:pt x="134" y="58"/>
                      <a:pt x="135" y="57"/>
                    </a:cubicBezTo>
                    <a:cubicBezTo>
                      <a:pt x="136" y="56"/>
                      <a:pt x="137" y="55"/>
                      <a:pt x="136" y="54"/>
                    </a:cubicBezTo>
                    <a:close/>
                    <a:moveTo>
                      <a:pt x="86" y="91"/>
                    </a:moveTo>
                    <a:cubicBezTo>
                      <a:pt x="74" y="101"/>
                      <a:pt x="57" y="99"/>
                      <a:pt x="47" y="87"/>
                    </a:cubicBezTo>
                    <a:cubicBezTo>
                      <a:pt x="37" y="75"/>
                      <a:pt x="39" y="57"/>
                      <a:pt x="51" y="47"/>
                    </a:cubicBezTo>
                    <a:cubicBezTo>
                      <a:pt x="63" y="38"/>
                      <a:pt x="81" y="40"/>
                      <a:pt x="91" y="52"/>
                    </a:cubicBezTo>
                    <a:cubicBezTo>
                      <a:pt x="100" y="64"/>
                      <a:pt x="99" y="81"/>
                      <a:pt x="86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456721"/>
                <a:endParaRPr lang="en-US">
                  <a:solidFill>
                    <a:srgbClr val="000000"/>
                  </a:solidFill>
                  <a:latin typeface="CiscoSansTT Light"/>
                </a:endParaRPr>
              </a:p>
            </p:txBody>
          </p:sp>
          <p:sp>
            <p:nvSpPr>
              <p:cNvPr id="290" name="Freeform 131"/>
              <p:cNvSpPr>
                <a:spLocks noEditPoints="1"/>
              </p:cNvSpPr>
              <p:nvPr/>
            </p:nvSpPr>
            <p:spPr bwMode="auto">
              <a:xfrm rot="180000">
                <a:off x="9897783" y="1688243"/>
                <a:ext cx="519309" cy="509136"/>
              </a:xfrm>
              <a:custGeom>
                <a:avLst/>
                <a:gdLst/>
                <a:ahLst/>
                <a:cxnLst>
                  <a:cxn ang="0">
                    <a:pos x="259" y="120"/>
                  </a:cxn>
                  <a:cxn ang="0">
                    <a:pos x="254" y="93"/>
                  </a:cxn>
                  <a:cxn ang="0">
                    <a:pos x="250" y="89"/>
                  </a:cxn>
                  <a:cxn ang="0">
                    <a:pos x="231" y="87"/>
                  </a:cxn>
                  <a:cxn ang="0">
                    <a:pos x="216" y="62"/>
                  </a:cxn>
                  <a:cxn ang="0">
                    <a:pos x="224" y="44"/>
                  </a:cxn>
                  <a:cxn ang="0">
                    <a:pos x="222" y="39"/>
                  </a:cxn>
                  <a:cxn ang="0">
                    <a:pos x="202" y="22"/>
                  </a:cxn>
                  <a:cxn ang="0">
                    <a:pos x="196" y="21"/>
                  </a:cxn>
                  <a:cxn ang="0">
                    <a:pos x="180" y="32"/>
                  </a:cxn>
                  <a:cxn ang="0">
                    <a:pos x="152" y="22"/>
                  </a:cxn>
                  <a:cxn ang="0">
                    <a:pos x="147" y="4"/>
                  </a:cxn>
                  <a:cxn ang="0">
                    <a:pos x="143" y="0"/>
                  </a:cxn>
                  <a:cxn ang="0">
                    <a:pos x="116" y="0"/>
                  </a:cxn>
                  <a:cxn ang="0">
                    <a:pos x="111" y="4"/>
                  </a:cxn>
                  <a:cxn ang="0">
                    <a:pos x="106" y="22"/>
                  </a:cxn>
                  <a:cxn ang="0">
                    <a:pos x="78" y="32"/>
                  </a:cxn>
                  <a:cxn ang="0">
                    <a:pos x="62" y="22"/>
                  </a:cxn>
                  <a:cxn ang="0">
                    <a:pos x="56" y="22"/>
                  </a:cxn>
                  <a:cxn ang="0">
                    <a:pos x="36" y="39"/>
                  </a:cxn>
                  <a:cxn ang="0">
                    <a:pos x="35" y="45"/>
                  </a:cxn>
                  <a:cxn ang="0">
                    <a:pos x="43" y="62"/>
                  </a:cxn>
                  <a:cxn ang="0">
                    <a:pos x="28" y="88"/>
                  </a:cxn>
                  <a:cxn ang="0">
                    <a:pos x="9" y="90"/>
                  </a:cxn>
                  <a:cxn ang="0">
                    <a:pos x="5" y="94"/>
                  </a:cxn>
                  <a:cxn ang="0">
                    <a:pos x="0" y="120"/>
                  </a:cxn>
                  <a:cxn ang="0">
                    <a:pos x="3" y="126"/>
                  </a:cxn>
                  <a:cxn ang="0">
                    <a:pos x="20" y="134"/>
                  </a:cxn>
                  <a:cxn ang="0">
                    <a:pos x="25" y="163"/>
                  </a:cxn>
                  <a:cxn ang="0">
                    <a:pos x="12" y="177"/>
                  </a:cxn>
                  <a:cxn ang="0">
                    <a:pos x="11" y="183"/>
                  </a:cxn>
                  <a:cxn ang="0">
                    <a:pos x="25" y="206"/>
                  </a:cxn>
                  <a:cxn ang="0">
                    <a:pos x="30" y="208"/>
                  </a:cxn>
                  <a:cxn ang="0">
                    <a:pos x="49" y="203"/>
                  </a:cxn>
                  <a:cxn ang="0">
                    <a:pos x="71" y="222"/>
                  </a:cxn>
                  <a:cxn ang="0">
                    <a:pos x="70" y="241"/>
                  </a:cxn>
                  <a:cxn ang="0">
                    <a:pos x="73" y="246"/>
                  </a:cxn>
                  <a:cxn ang="0">
                    <a:pos x="98" y="255"/>
                  </a:cxn>
                  <a:cxn ang="0">
                    <a:pos x="104" y="254"/>
                  </a:cxn>
                  <a:cxn ang="0">
                    <a:pos x="115" y="238"/>
                  </a:cxn>
                  <a:cxn ang="0">
                    <a:pos x="130" y="239"/>
                  </a:cxn>
                  <a:cxn ang="0">
                    <a:pos x="145" y="238"/>
                  </a:cxn>
                  <a:cxn ang="0">
                    <a:pos x="156" y="253"/>
                  </a:cxn>
                  <a:cxn ang="0">
                    <a:pos x="161" y="255"/>
                  </a:cxn>
                  <a:cxn ang="0">
                    <a:pos x="187" y="246"/>
                  </a:cxn>
                  <a:cxn ang="0">
                    <a:pos x="190" y="241"/>
                  </a:cxn>
                  <a:cxn ang="0">
                    <a:pos x="188" y="222"/>
                  </a:cxn>
                  <a:cxn ang="0">
                    <a:pos x="211" y="203"/>
                  </a:cxn>
                  <a:cxn ang="0">
                    <a:pos x="230" y="207"/>
                  </a:cxn>
                  <a:cxn ang="0">
                    <a:pos x="235" y="205"/>
                  </a:cxn>
                  <a:cxn ang="0">
                    <a:pos x="248" y="182"/>
                  </a:cxn>
                  <a:cxn ang="0">
                    <a:pos x="248" y="176"/>
                  </a:cxn>
                  <a:cxn ang="0">
                    <a:pos x="234" y="162"/>
                  </a:cxn>
                  <a:cxn ang="0">
                    <a:pos x="239" y="133"/>
                  </a:cxn>
                  <a:cxn ang="0">
                    <a:pos x="256" y="125"/>
                  </a:cxn>
                  <a:cxn ang="0">
                    <a:pos x="259" y="120"/>
                  </a:cxn>
                  <a:cxn ang="0">
                    <a:pos x="165" y="190"/>
                  </a:cxn>
                  <a:cxn ang="0">
                    <a:pos x="69" y="165"/>
                  </a:cxn>
                  <a:cxn ang="0">
                    <a:pos x="94" y="69"/>
                  </a:cxn>
                  <a:cxn ang="0">
                    <a:pos x="190" y="94"/>
                  </a:cxn>
                  <a:cxn ang="0">
                    <a:pos x="165" y="190"/>
                  </a:cxn>
                </a:cxnLst>
                <a:rect l="0" t="0" r="r" b="b"/>
                <a:pathLst>
                  <a:path w="259" h="256">
                    <a:moveTo>
                      <a:pt x="259" y="120"/>
                    </a:moveTo>
                    <a:cubicBezTo>
                      <a:pt x="259" y="118"/>
                      <a:pt x="254" y="94"/>
                      <a:pt x="254" y="93"/>
                    </a:cubicBezTo>
                    <a:cubicBezTo>
                      <a:pt x="254" y="91"/>
                      <a:pt x="252" y="89"/>
                      <a:pt x="250" y="89"/>
                    </a:cubicBezTo>
                    <a:cubicBezTo>
                      <a:pt x="247" y="89"/>
                      <a:pt x="233" y="88"/>
                      <a:pt x="231" y="87"/>
                    </a:cubicBezTo>
                    <a:cubicBezTo>
                      <a:pt x="227" y="78"/>
                      <a:pt x="222" y="70"/>
                      <a:pt x="216" y="62"/>
                    </a:cubicBezTo>
                    <a:cubicBezTo>
                      <a:pt x="217" y="60"/>
                      <a:pt x="223" y="47"/>
                      <a:pt x="224" y="44"/>
                    </a:cubicBezTo>
                    <a:cubicBezTo>
                      <a:pt x="225" y="42"/>
                      <a:pt x="224" y="40"/>
                      <a:pt x="222" y="39"/>
                    </a:cubicBezTo>
                    <a:cubicBezTo>
                      <a:pt x="222" y="38"/>
                      <a:pt x="203" y="22"/>
                      <a:pt x="202" y="22"/>
                    </a:cubicBezTo>
                    <a:cubicBezTo>
                      <a:pt x="200" y="20"/>
                      <a:pt x="198" y="20"/>
                      <a:pt x="196" y="21"/>
                    </a:cubicBezTo>
                    <a:cubicBezTo>
                      <a:pt x="194" y="23"/>
                      <a:pt x="182" y="31"/>
                      <a:pt x="180" y="32"/>
                    </a:cubicBezTo>
                    <a:cubicBezTo>
                      <a:pt x="172" y="27"/>
                      <a:pt x="162" y="24"/>
                      <a:pt x="152" y="22"/>
                    </a:cubicBezTo>
                    <a:cubicBezTo>
                      <a:pt x="152" y="20"/>
                      <a:pt x="148" y="6"/>
                      <a:pt x="147" y="4"/>
                    </a:cubicBezTo>
                    <a:cubicBezTo>
                      <a:pt x="147" y="2"/>
                      <a:pt x="145" y="0"/>
                      <a:pt x="14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3" y="0"/>
                      <a:pt x="112" y="2"/>
                      <a:pt x="111" y="4"/>
                    </a:cubicBezTo>
                    <a:cubicBezTo>
                      <a:pt x="110" y="7"/>
                      <a:pt x="107" y="20"/>
                      <a:pt x="106" y="22"/>
                    </a:cubicBezTo>
                    <a:cubicBezTo>
                      <a:pt x="96" y="24"/>
                      <a:pt x="87" y="28"/>
                      <a:pt x="78" y="32"/>
                    </a:cubicBezTo>
                    <a:cubicBezTo>
                      <a:pt x="76" y="31"/>
                      <a:pt x="65" y="23"/>
                      <a:pt x="62" y="22"/>
                    </a:cubicBezTo>
                    <a:cubicBezTo>
                      <a:pt x="61" y="21"/>
                      <a:pt x="58" y="20"/>
                      <a:pt x="56" y="22"/>
                    </a:cubicBezTo>
                    <a:cubicBezTo>
                      <a:pt x="56" y="23"/>
                      <a:pt x="37" y="38"/>
                      <a:pt x="36" y="39"/>
                    </a:cubicBezTo>
                    <a:cubicBezTo>
                      <a:pt x="34" y="41"/>
                      <a:pt x="34" y="43"/>
                      <a:pt x="35" y="45"/>
                    </a:cubicBezTo>
                    <a:cubicBezTo>
                      <a:pt x="36" y="48"/>
                      <a:pt x="42" y="60"/>
                      <a:pt x="43" y="62"/>
                    </a:cubicBezTo>
                    <a:cubicBezTo>
                      <a:pt x="37" y="70"/>
                      <a:pt x="32" y="79"/>
                      <a:pt x="28" y="88"/>
                    </a:cubicBezTo>
                    <a:cubicBezTo>
                      <a:pt x="25" y="88"/>
                      <a:pt x="12" y="90"/>
                      <a:pt x="9" y="90"/>
                    </a:cubicBezTo>
                    <a:cubicBezTo>
                      <a:pt x="7" y="90"/>
                      <a:pt x="5" y="91"/>
                      <a:pt x="5" y="94"/>
                    </a:cubicBezTo>
                    <a:cubicBezTo>
                      <a:pt x="4" y="95"/>
                      <a:pt x="0" y="119"/>
                      <a:pt x="0" y="120"/>
                    </a:cubicBezTo>
                    <a:cubicBezTo>
                      <a:pt x="0" y="123"/>
                      <a:pt x="1" y="125"/>
                      <a:pt x="3" y="126"/>
                    </a:cubicBezTo>
                    <a:cubicBezTo>
                      <a:pt x="6" y="127"/>
                      <a:pt x="18" y="133"/>
                      <a:pt x="20" y="134"/>
                    </a:cubicBezTo>
                    <a:cubicBezTo>
                      <a:pt x="20" y="144"/>
                      <a:pt x="22" y="154"/>
                      <a:pt x="25" y="163"/>
                    </a:cubicBezTo>
                    <a:cubicBezTo>
                      <a:pt x="24" y="165"/>
                      <a:pt x="14" y="175"/>
                      <a:pt x="12" y="177"/>
                    </a:cubicBezTo>
                    <a:cubicBezTo>
                      <a:pt x="10" y="178"/>
                      <a:pt x="10" y="180"/>
                      <a:pt x="11" y="183"/>
                    </a:cubicBezTo>
                    <a:cubicBezTo>
                      <a:pt x="12" y="184"/>
                      <a:pt x="24" y="205"/>
                      <a:pt x="25" y="206"/>
                    </a:cubicBezTo>
                    <a:cubicBezTo>
                      <a:pt x="26" y="208"/>
                      <a:pt x="28" y="208"/>
                      <a:pt x="30" y="208"/>
                    </a:cubicBezTo>
                    <a:cubicBezTo>
                      <a:pt x="33" y="207"/>
                      <a:pt x="46" y="204"/>
                      <a:pt x="49" y="203"/>
                    </a:cubicBezTo>
                    <a:cubicBezTo>
                      <a:pt x="55" y="210"/>
                      <a:pt x="63" y="217"/>
                      <a:pt x="71" y="222"/>
                    </a:cubicBezTo>
                    <a:cubicBezTo>
                      <a:pt x="71" y="224"/>
                      <a:pt x="70" y="238"/>
                      <a:pt x="70" y="241"/>
                    </a:cubicBezTo>
                    <a:cubicBezTo>
                      <a:pt x="70" y="243"/>
                      <a:pt x="71" y="245"/>
                      <a:pt x="73" y="246"/>
                    </a:cubicBezTo>
                    <a:cubicBezTo>
                      <a:pt x="74" y="247"/>
                      <a:pt x="97" y="255"/>
                      <a:pt x="98" y="255"/>
                    </a:cubicBezTo>
                    <a:cubicBezTo>
                      <a:pt x="101" y="256"/>
                      <a:pt x="103" y="255"/>
                      <a:pt x="104" y="254"/>
                    </a:cubicBezTo>
                    <a:cubicBezTo>
                      <a:pt x="106" y="251"/>
                      <a:pt x="114" y="240"/>
                      <a:pt x="115" y="238"/>
                    </a:cubicBezTo>
                    <a:cubicBezTo>
                      <a:pt x="120" y="239"/>
                      <a:pt x="125" y="239"/>
                      <a:pt x="130" y="239"/>
                    </a:cubicBezTo>
                    <a:cubicBezTo>
                      <a:pt x="135" y="239"/>
                      <a:pt x="140" y="239"/>
                      <a:pt x="145" y="238"/>
                    </a:cubicBezTo>
                    <a:cubicBezTo>
                      <a:pt x="146" y="240"/>
                      <a:pt x="154" y="251"/>
                      <a:pt x="156" y="253"/>
                    </a:cubicBezTo>
                    <a:cubicBezTo>
                      <a:pt x="157" y="255"/>
                      <a:pt x="159" y="256"/>
                      <a:pt x="161" y="255"/>
                    </a:cubicBezTo>
                    <a:cubicBezTo>
                      <a:pt x="163" y="255"/>
                      <a:pt x="186" y="246"/>
                      <a:pt x="187" y="246"/>
                    </a:cubicBezTo>
                    <a:cubicBezTo>
                      <a:pt x="189" y="245"/>
                      <a:pt x="190" y="243"/>
                      <a:pt x="190" y="241"/>
                    </a:cubicBezTo>
                    <a:cubicBezTo>
                      <a:pt x="190" y="238"/>
                      <a:pt x="188" y="224"/>
                      <a:pt x="188" y="222"/>
                    </a:cubicBezTo>
                    <a:cubicBezTo>
                      <a:pt x="197" y="216"/>
                      <a:pt x="204" y="210"/>
                      <a:pt x="211" y="203"/>
                    </a:cubicBezTo>
                    <a:cubicBezTo>
                      <a:pt x="213" y="203"/>
                      <a:pt x="227" y="207"/>
                      <a:pt x="230" y="207"/>
                    </a:cubicBezTo>
                    <a:cubicBezTo>
                      <a:pt x="231" y="208"/>
                      <a:pt x="234" y="207"/>
                      <a:pt x="235" y="205"/>
                    </a:cubicBezTo>
                    <a:cubicBezTo>
                      <a:pt x="235" y="204"/>
                      <a:pt x="248" y="183"/>
                      <a:pt x="248" y="182"/>
                    </a:cubicBezTo>
                    <a:cubicBezTo>
                      <a:pt x="249" y="180"/>
                      <a:pt x="249" y="178"/>
                      <a:pt x="248" y="176"/>
                    </a:cubicBezTo>
                    <a:cubicBezTo>
                      <a:pt x="245" y="174"/>
                      <a:pt x="236" y="164"/>
                      <a:pt x="234" y="162"/>
                    </a:cubicBezTo>
                    <a:cubicBezTo>
                      <a:pt x="237" y="153"/>
                      <a:pt x="239" y="143"/>
                      <a:pt x="239" y="133"/>
                    </a:cubicBezTo>
                    <a:cubicBezTo>
                      <a:pt x="241" y="132"/>
                      <a:pt x="254" y="126"/>
                      <a:pt x="256" y="125"/>
                    </a:cubicBezTo>
                    <a:cubicBezTo>
                      <a:pt x="258" y="124"/>
                      <a:pt x="259" y="122"/>
                      <a:pt x="259" y="120"/>
                    </a:cubicBezTo>
                    <a:close/>
                    <a:moveTo>
                      <a:pt x="165" y="190"/>
                    </a:moveTo>
                    <a:cubicBezTo>
                      <a:pt x="131" y="209"/>
                      <a:pt x="88" y="198"/>
                      <a:pt x="69" y="165"/>
                    </a:cubicBezTo>
                    <a:cubicBezTo>
                      <a:pt x="50" y="131"/>
                      <a:pt x="61" y="88"/>
                      <a:pt x="94" y="69"/>
                    </a:cubicBezTo>
                    <a:cubicBezTo>
                      <a:pt x="128" y="49"/>
                      <a:pt x="171" y="60"/>
                      <a:pt x="190" y="94"/>
                    </a:cubicBezTo>
                    <a:cubicBezTo>
                      <a:pt x="210" y="127"/>
                      <a:pt x="198" y="170"/>
                      <a:pt x="165" y="1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456721"/>
                <a:endParaRPr lang="en-US">
                  <a:solidFill>
                    <a:srgbClr val="000000"/>
                  </a:solidFill>
                  <a:latin typeface="CiscoSansTT Light"/>
                </a:endParaRPr>
              </a:p>
            </p:txBody>
          </p:sp>
        </p:grpSp>
        <p:sp>
          <p:nvSpPr>
            <p:cNvPr id="286" name="TextBox 285"/>
            <p:cNvSpPr txBox="1"/>
            <p:nvPr/>
          </p:nvSpPr>
          <p:spPr>
            <a:xfrm>
              <a:off x="6686536" y="1570338"/>
              <a:ext cx="1914739" cy="463961"/>
            </a:xfrm>
            <a:prstGeom prst="rect">
              <a:avLst/>
            </a:prstGeom>
            <a:noFill/>
          </p:spPr>
          <p:txBody>
            <a:bodyPr wrap="square" lIns="68568" tIns="34284" rIns="68568" bIns="34284" rtlCol="0" anchor="ctr">
              <a:spAutoFit/>
            </a:bodyPr>
            <a:lstStyle/>
            <a:p>
              <a:pPr defTabSz="456721">
                <a:lnSpc>
                  <a:spcPct val="90000"/>
                </a:lnSpc>
              </a:pPr>
              <a:r>
                <a:rPr lang="en-US" sz="1425" dirty="0">
                  <a:solidFill>
                    <a:srgbClr val="000000"/>
                  </a:solidFill>
                  <a:latin typeface="+mn-lt"/>
                </a:rPr>
                <a:t>Reduce Network </a:t>
              </a:r>
              <a:r>
                <a:rPr lang="en-US" sz="1425" dirty="0" smtClean="0">
                  <a:solidFill>
                    <a:srgbClr val="000000"/>
                  </a:solidFill>
                  <a:latin typeface="+mn-lt"/>
                </a:rPr>
                <a:t>Appliances, </a:t>
              </a:r>
              <a:r>
                <a:rPr lang="en-US" sz="1425" dirty="0">
                  <a:solidFill>
                    <a:srgbClr val="000000"/>
                  </a:solidFill>
                  <a:latin typeface="+mn-lt"/>
                </a:rPr>
                <a:t>Siloes</a:t>
              </a: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5207557" y="2747263"/>
            <a:ext cx="2947740" cy="824731"/>
            <a:chOff x="5652767" y="3314328"/>
            <a:chExt cx="2948508" cy="824731"/>
          </a:xfrm>
        </p:grpSpPr>
        <p:sp>
          <p:nvSpPr>
            <p:cNvPr id="292" name="TextBox 291"/>
            <p:cNvSpPr txBox="1"/>
            <p:nvPr/>
          </p:nvSpPr>
          <p:spPr>
            <a:xfrm>
              <a:off x="6686536" y="3499330"/>
              <a:ext cx="1914739" cy="463961"/>
            </a:xfrm>
            <a:prstGeom prst="rect">
              <a:avLst/>
            </a:prstGeom>
            <a:noFill/>
          </p:spPr>
          <p:txBody>
            <a:bodyPr wrap="square" lIns="68568" tIns="34284" rIns="68568" bIns="34284" rtlCol="0" anchor="ctr">
              <a:spAutoFit/>
            </a:bodyPr>
            <a:lstStyle/>
            <a:p>
              <a:pPr defTabSz="456721">
                <a:lnSpc>
                  <a:spcPct val="90000"/>
                </a:lnSpc>
              </a:pPr>
              <a:r>
                <a:rPr lang="en-US" sz="1425" dirty="0">
                  <a:solidFill>
                    <a:srgbClr val="000000"/>
                  </a:solidFill>
                  <a:latin typeface="+mn-lt"/>
                </a:rPr>
                <a:t>Avail Self-service Personalization</a:t>
              </a:r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5652767" y="3314328"/>
              <a:ext cx="935947" cy="824731"/>
              <a:chOff x="5652767" y="3314328"/>
              <a:chExt cx="935947" cy="824731"/>
            </a:xfrm>
          </p:grpSpPr>
          <p:sp>
            <p:nvSpPr>
              <p:cNvPr id="294" name="Rounded Rectangle 293"/>
              <p:cNvSpPr>
                <a:spLocks noChangeAspect="1"/>
              </p:cNvSpPr>
              <p:nvPr/>
            </p:nvSpPr>
            <p:spPr>
              <a:xfrm>
                <a:off x="5652767" y="3314328"/>
                <a:ext cx="935947" cy="824731"/>
              </a:xfrm>
              <a:prstGeom prst="roundRect">
                <a:avLst>
                  <a:gd name="adj" fmla="val 13812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51428" tIns="25715" rIns="51428" bIns="25715" spcCol="0" rtlCol="0" anchor="ctr"/>
              <a:lstStyle/>
              <a:p>
                <a:pPr defTabSz="456759"/>
                <a:endParaRPr lang="en-US" dirty="0">
                  <a:solidFill>
                    <a:srgbClr val="000000"/>
                  </a:solidFill>
                  <a:latin typeface="CiscoSansTT Light"/>
                </a:endParaRPr>
              </a:p>
            </p:txBody>
          </p:sp>
          <p:sp>
            <p:nvSpPr>
              <p:cNvPr id="295" name="Freeform 13"/>
              <p:cNvSpPr>
                <a:spLocks noEditPoints="1"/>
              </p:cNvSpPr>
              <p:nvPr/>
            </p:nvSpPr>
            <p:spPr bwMode="auto">
              <a:xfrm>
                <a:off x="5753342" y="3457297"/>
                <a:ext cx="751090" cy="567489"/>
              </a:xfrm>
              <a:custGeom>
                <a:avLst/>
                <a:gdLst>
                  <a:gd name="T0" fmla="*/ 149 w 767"/>
                  <a:gd name="T1" fmla="*/ 135 h 594"/>
                  <a:gd name="T2" fmla="*/ 131 w 767"/>
                  <a:gd name="T3" fmla="*/ 128 h 594"/>
                  <a:gd name="T4" fmla="*/ 133 w 767"/>
                  <a:gd name="T5" fmla="*/ 119 h 594"/>
                  <a:gd name="T6" fmla="*/ 154 w 767"/>
                  <a:gd name="T7" fmla="*/ 124 h 594"/>
                  <a:gd name="T8" fmla="*/ 155 w 767"/>
                  <a:gd name="T9" fmla="*/ 109 h 594"/>
                  <a:gd name="T10" fmla="*/ 133 w 767"/>
                  <a:gd name="T11" fmla="*/ 93 h 594"/>
                  <a:gd name="T12" fmla="*/ 154 w 767"/>
                  <a:gd name="T13" fmla="*/ 66 h 594"/>
                  <a:gd name="T14" fmla="*/ 170 w 767"/>
                  <a:gd name="T15" fmla="*/ 71 h 594"/>
                  <a:gd name="T16" fmla="*/ 170 w 767"/>
                  <a:gd name="T17" fmla="*/ 80 h 594"/>
                  <a:gd name="T18" fmla="*/ 159 w 767"/>
                  <a:gd name="T19" fmla="*/ 78 h 594"/>
                  <a:gd name="T20" fmla="*/ 145 w 767"/>
                  <a:gd name="T21" fmla="*/ 84 h 594"/>
                  <a:gd name="T22" fmla="*/ 165 w 767"/>
                  <a:gd name="T23" fmla="*/ 98 h 594"/>
                  <a:gd name="T24" fmla="*/ 227 w 767"/>
                  <a:gd name="T25" fmla="*/ 76 h 594"/>
                  <a:gd name="T26" fmla="*/ 209 w 767"/>
                  <a:gd name="T27" fmla="*/ 132 h 594"/>
                  <a:gd name="T28" fmla="*/ 199 w 767"/>
                  <a:gd name="T29" fmla="*/ 134 h 594"/>
                  <a:gd name="T30" fmla="*/ 179 w 767"/>
                  <a:gd name="T31" fmla="*/ 79 h 594"/>
                  <a:gd name="T32" fmla="*/ 177 w 767"/>
                  <a:gd name="T33" fmla="*/ 71 h 594"/>
                  <a:gd name="T34" fmla="*/ 226 w 767"/>
                  <a:gd name="T35" fmla="*/ 68 h 594"/>
                  <a:gd name="T36" fmla="*/ 282 w 767"/>
                  <a:gd name="T37" fmla="*/ 132 h 594"/>
                  <a:gd name="T38" fmla="*/ 269 w 767"/>
                  <a:gd name="T39" fmla="*/ 134 h 594"/>
                  <a:gd name="T40" fmla="*/ 234 w 767"/>
                  <a:gd name="T41" fmla="*/ 132 h 594"/>
                  <a:gd name="T42" fmla="*/ 223 w 767"/>
                  <a:gd name="T43" fmla="*/ 134 h 594"/>
                  <a:gd name="T44" fmla="*/ 243 w 767"/>
                  <a:gd name="T45" fmla="*/ 69 h 594"/>
                  <a:gd name="T46" fmla="*/ 259 w 767"/>
                  <a:gd name="T47" fmla="*/ 68 h 594"/>
                  <a:gd name="T48" fmla="*/ 251 w 767"/>
                  <a:gd name="T49" fmla="*/ 80 h 594"/>
                  <a:gd name="T50" fmla="*/ 340 w 767"/>
                  <a:gd name="T51" fmla="*/ 133 h 594"/>
                  <a:gd name="T52" fmla="*/ 327 w 767"/>
                  <a:gd name="T53" fmla="*/ 134 h 594"/>
                  <a:gd name="T54" fmla="*/ 315 w 767"/>
                  <a:gd name="T55" fmla="*/ 109 h 594"/>
                  <a:gd name="T56" fmla="*/ 304 w 767"/>
                  <a:gd name="T57" fmla="*/ 133 h 594"/>
                  <a:gd name="T58" fmla="*/ 292 w 767"/>
                  <a:gd name="T59" fmla="*/ 134 h 594"/>
                  <a:gd name="T60" fmla="*/ 295 w 767"/>
                  <a:gd name="T61" fmla="*/ 68 h 594"/>
                  <a:gd name="T62" fmla="*/ 332 w 767"/>
                  <a:gd name="T63" fmla="*/ 74 h 594"/>
                  <a:gd name="T64" fmla="*/ 329 w 767"/>
                  <a:gd name="T65" fmla="*/ 100 h 594"/>
                  <a:gd name="T66" fmla="*/ 333 w 767"/>
                  <a:gd name="T67" fmla="*/ 115 h 594"/>
                  <a:gd name="T68" fmla="*/ 321 w 767"/>
                  <a:gd name="T69" fmla="*/ 82 h 594"/>
                  <a:gd name="T70" fmla="*/ 304 w 767"/>
                  <a:gd name="T71" fmla="*/ 97 h 594"/>
                  <a:gd name="T72" fmla="*/ 322 w 767"/>
                  <a:gd name="T73" fmla="*/ 87 h 594"/>
                  <a:gd name="T74" fmla="*/ 391 w 767"/>
                  <a:gd name="T75" fmla="*/ 79 h 594"/>
                  <a:gd name="T76" fmla="*/ 371 w 767"/>
                  <a:gd name="T77" fmla="*/ 134 h 594"/>
                  <a:gd name="T78" fmla="*/ 361 w 767"/>
                  <a:gd name="T79" fmla="*/ 132 h 594"/>
                  <a:gd name="T80" fmla="*/ 342 w 767"/>
                  <a:gd name="T81" fmla="*/ 76 h 594"/>
                  <a:gd name="T82" fmla="*/ 344 w 767"/>
                  <a:gd name="T83" fmla="*/ 68 h 594"/>
                  <a:gd name="T84" fmla="*/ 393 w 767"/>
                  <a:gd name="T85" fmla="*/ 73 h 594"/>
                  <a:gd name="T86" fmla="*/ 32 w 767"/>
                  <a:gd name="T87" fmla="*/ 24 h 594"/>
                  <a:gd name="T88" fmla="*/ 495 w 767"/>
                  <a:gd name="T89" fmla="*/ 191 h 594"/>
                  <a:gd name="T90" fmla="*/ 32 w 767"/>
                  <a:gd name="T91" fmla="*/ 0 h 594"/>
                  <a:gd name="T92" fmla="*/ 408 w 767"/>
                  <a:gd name="T93" fmla="*/ 183 h 594"/>
                  <a:gd name="T94" fmla="*/ 633 w 767"/>
                  <a:gd name="T95" fmla="*/ 288 h 594"/>
                  <a:gd name="T96" fmla="*/ 527 w 767"/>
                  <a:gd name="T97" fmla="*/ 257 h 594"/>
                  <a:gd name="T98" fmla="*/ 443 w 767"/>
                  <a:gd name="T99" fmla="*/ 135 h 594"/>
                  <a:gd name="T100" fmla="*/ 469 w 767"/>
                  <a:gd name="T101" fmla="*/ 348 h 594"/>
                  <a:gd name="T102" fmla="*/ 410 w 767"/>
                  <a:gd name="T103" fmla="*/ 340 h 594"/>
                  <a:gd name="T104" fmla="*/ 572 w 767"/>
                  <a:gd name="T105" fmla="*/ 53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7" h="594">
                    <a:moveTo>
                      <a:pt x="174" y="114"/>
                    </a:moveTo>
                    <a:cubicBezTo>
                      <a:pt x="174" y="118"/>
                      <a:pt x="173" y="121"/>
                      <a:pt x="172" y="123"/>
                    </a:cubicBezTo>
                    <a:cubicBezTo>
                      <a:pt x="171" y="126"/>
                      <a:pt x="169" y="128"/>
                      <a:pt x="167" y="130"/>
                    </a:cubicBezTo>
                    <a:cubicBezTo>
                      <a:pt x="164" y="132"/>
                      <a:pt x="162" y="133"/>
                      <a:pt x="159" y="134"/>
                    </a:cubicBezTo>
                    <a:cubicBezTo>
                      <a:pt x="156" y="135"/>
                      <a:pt x="153" y="135"/>
                      <a:pt x="149" y="135"/>
                    </a:cubicBezTo>
                    <a:cubicBezTo>
                      <a:pt x="147" y="135"/>
                      <a:pt x="145" y="135"/>
                      <a:pt x="143" y="135"/>
                    </a:cubicBezTo>
                    <a:cubicBezTo>
                      <a:pt x="141" y="134"/>
                      <a:pt x="139" y="134"/>
                      <a:pt x="138" y="133"/>
                    </a:cubicBezTo>
                    <a:cubicBezTo>
                      <a:pt x="136" y="133"/>
                      <a:pt x="135" y="132"/>
                      <a:pt x="134" y="132"/>
                    </a:cubicBezTo>
                    <a:cubicBezTo>
                      <a:pt x="133" y="131"/>
                      <a:pt x="132" y="130"/>
                      <a:pt x="132" y="130"/>
                    </a:cubicBezTo>
                    <a:cubicBezTo>
                      <a:pt x="131" y="130"/>
                      <a:pt x="131" y="129"/>
                      <a:pt x="131" y="128"/>
                    </a:cubicBezTo>
                    <a:cubicBezTo>
                      <a:pt x="131" y="127"/>
                      <a:pt x="131" y="126"/>
                      <a:pt x="131" y="124"/>
                    </a:cubicBezTo>
                    <a:cubicBezTo>
                      <a:pt x="131" y="123"/>
                      <a:pt x="131" y="122"/>
                      <a:pt x="131" y="122"/>
                    </a:cubicBezTo>
                    <a:cubicBezTo>
                      <a:pt x="131" y="121"/>
                      <a:pt x="131" y="120"/>
                      <a:pt x="131" y="120"/>
                    </a:cubicBezTo>
                    <a:cubicBezTo>
                      <a:pt x="131" y="120"/>
                      <a:pt x="131" y="119"/>
                      <a:pt x="132" y="119"/>
                    </a:cubicBezTo>
                    <a:cubicBezTo>
                      <a:pt x="132" y="119"/>
                      <a:pt x="132" y="119"/>
                      <a:pt x="133" y="119"/>
                    </a:cubicBezTo>
                    <a:cubicBezTo>
                      <a:pt x="133" y="119"/>
                      <a:pt x="134" y="119"/>
                      <a:pt x="135" y="120"/>
                    </a:cubicBezTo>
                    <a:cubicBezTo>
                      <a:pt x="135" y="120"/>
                      <a:pt x="137" y="121"/>
                      <a:pt x="138" y="122"/>
                    </a:cubicBezTo>
                    <a:cubicBezTo>
                      <a:pt x="139" y="122"/>
                      <a:pt x="141" y="123"/>
                      <a:pt x="143" y="123"/>
                    </a:cubicBezTo>
                    <a:cubicBezTo>
                      <a:pt x="145" y="124"/>
                      <a:pt x="147" y="124"/>
                      <a:pt x="149" y="124"/>
                    </a:cubicBezTo>
                    <a:cubicBezTo>
                      <a:pt x="151" y="124"/>
                      <a:pt x="153" y="124"/>
                      <a:pt x="154" y="124"/>
                    </a:cubicBezTo>
                    <a:cubicBezTo>
                      <a:pt x="155" y="123"/>
                      <a:pt x="156" y="123"/>
                      <a:pt x="157" y="122"/>
                    </a:cubicBezTo>
                    <a:cubicBezTo>
                      <a:pt x="158" y="121"/>
                      <a:pt x="159" y="120"/>
                      <a:pt x="159" y="119"/>
                    </a:cubicBezTo>
                    <a:cubicBezTo>
                      <a:pt x="160" y="118"/>
                      <a:pt x="160" y="117"/>
                      <a:pt x="160" y="116"/>
                    </a:cubicBezTo>
                    <a:cubicBezTo>
                      <a:pt x="160" y="114"/>
                      <a:pt x="160" y="113"/>
                      <a:pt x="159" y="112"/>
                    </a:cubicBezTo>
                    <a:cubicBezTo>
                      <a:pt x="158" y="111"/>
                      <a:pt x="157" y="110"/>
                      <a:pt x="155" y="109"/>
                    </a:cubicBezTo>
                    <a:cubicBezTo>
                      <a:pt x="154" y="108"/>
                      <a:pt x="153" y="107"/>
                      <a:pt x="151" y="107"/>
                    </a:cubicBezTo>
                    <a:cubicBezTo>
                      <a:pt x="149" y="106"/>
                      <a:pt x="148" y="105"/>
                      <a:pt x="146" y="104"/>
                    </a:cubicBezTo>
                    <a:cubicBezTo>
                      <a:pt x="144" y="104"/>
                      <a:pt x="142" y="103"/>
                      <a:pt x="141" y="102"/>
                    </a:cubicBezTo>
                    <a:cubicBezTo>
                      <a:pt x="139" y="101"/>
                      <a:pt x="137" y="99"/>
                      <a:pt x="136" y="98"/>
                    </a:cubicBezTo>
                    <a:cubicBezTo>
                      <a:pt x="135" y="96"/>
                      <a:pt x="134" y="95"/>
                      <a:pt x="133" y="93"/>
                    </a:cubicBezTo>
                    <a:cubicBezTo>
                      <a:pt x="132" y="91"/>
                      <a:pt x="132" y="88"/>
                      <a:pt x="132" y="86"/>
                    </a:cubicBezTo>
                    <a:cubicBezTo>
                      <a:pt x="132" y="82"/>
                      <a:pt x="132" y="80"/>
                      <a:pt x="133" y="77"/>
                    </a:cubicBezTo>
                    <a:cubicBezTo>
                      <a:pt x="135" y="75"/>
                      <a:pt x="136" y="73"/>
                      <a:pt x="138" y="71"/>
                    </a:cubicBezTo>
                    <a:cubicBezTo>
                      <a:pt x="140" y="70"/>
                      <a:pt x="143" y="68"/>
                      <a:pt x="145" y="68"/>
                    </a:cubicBezTo>
                    <a:cubicBezTo>
                      <a:pt x="148" y="67"/>
                      <a:pt x="151" y="66"/>
                      <a:pt x="154" y="66"/>
                    </a:cubicBezTo>
                    <a:cubicBezTo>
                      <a:pt x="156" y="66"/>
                      <a:pt x="157" y="67"/>
                      <a:pt x="159" y="67"/>
                    </a:cubicBezTo>
                    <a:cubicBezTo>
                      <a:pt x="160" y="67"/>
                      <a:pt x="162" y="67"/>
                      <a:pt x="163" y="68"/>
                    </a:cubicBezTo>
                    <a:cubicBezTo>
                      <a:pt x="164" y="68"/>
                      <a:pt x="166" y="69"/>
                      <a:pt x="167" y="69"/>
                    </a:cubicBezTo>
                    <a:cubicBezTo>
                      <a:pt x="168" y="70"/>
                      <a:pt x="168" y="70"/>
                      <a:pt x="169" y="70"/>
                    </a:cubicBezTo>
                    <a:cubicBezTo>
                      <a:pt x="169" y="71"/>
                      <a:pt x="169" y="71"/>
                      <a:pt x="170" y="71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0" y="73"/>
                      <a:pt x="170" y="73"/>
                      <a:pt x="170" y="74"/>
                    </a:cubicBezTo>
                    <a:cubicBezTo>
                      <a:pt x="170" y="74"/>
                      <a:pt x="170" y="75"/>
                      <a:pt x="170" y="76"/>
                    </a:cubicBezTo>
                    <a:cubicBezTo>
                      <a:pt x="170" y="77"/>
                      <a:pt x="170" y="78"/>
                      <a:pt x="170" y="78"/>
                    </a:cubicBezTo>
                    <a:cubicBezTo>
                      <a:pt x="170" y="79"/>
                      <a:pt x="170" y="80"/>
                      <a:pt x="170" y="80"/>
                    </a:cubicBezTo>
                    <a:cubicBezTo>
                      <a:pt x="170" y="81"/>
                      <a:pt x="169" y="81"/>
                      <a:pt x="169" y="81"/>
                    </a:cubicBezTo>
                    <a:cubicBezTo>
                      <a:pt x="169" y="81"/>
                      <a:pt x="169" y="81"/>
                      <a:pt x="168" y="81"/>
                    </a:cubicBezTo>
                    <a:cubicBezTo>
                      <a:pt x="168" y="81"/>
                      <a:pt x="167" y="81"/>
                      <a:pt x="167" y="81"/>
                    </a:cubicBezTo>
                    <a:cubicBezTo>
                      <a:pt x="166" y="80"/>
                      <a:pt x="165" y="80"/>
                      <a:pt x="164" y="79"/>
                    </a:cubicBezTo>
                    <a:cubicBezTo>
                      <a:pt x="162" y="79"/>
                      <a:pt x="161" y="78"/>
                      <a:pt x="159" y="78"/>
                    </a:cubicBezTo>
                    <a:cubicBezTo>
                      <a:pt x="158" y="77"/>
                      <a:pt x="156" y="77"/>
                      <a:pt x="154" y="77"/>
                    </a:cubicBezTo>
                    <a:cubicBezTo>
                      <a:pt x="153" y="77"/>
                      <a:pt x="151" y="77"/>
                      <a:pt x="150" y="77"/>
                    </a:cubicBezTo>
                    <a:cubicBezTo>
                      <a:pt x="149" y="78"/>
                      <a:pt x="148" y="78"/>
                      <a:pt x="148" y="79"/>
                    </a:cubicBezTo>
                    <a:cubicBezTo>
                      <a:pt x="147" y="80"/>
                      <a:pt x="146" y="80"/>
                      <a:pt x="146" y="81"/>
                    </a:cubicBezTo>
                    <a:cubicBezTo>
                      <a:pt x="146" y="82"/>
                      <a:pt x="145" y="83"/>
                      <a:pt x="145" y="84"/>
                    </a:cubicBezTo>
                    <a:cubicBezTo>
                      <a:pt x="145" y="86"/>
                      <a:pt x="146" y="87"/>
                      <a:pt x="147" y="88"/>
                    </a:cubicBezTo>
                    <a:cubicBezTo>
                      <a:pt x="147" y="89"/>
                      <a:pt x="148" y="90"/>
                      <a:pt x="150" y="91"/>
                    </a:cubicBezTo>
                    <a:cubicBezTo>
                      <a:pt x="151" y="92"/>
                      <a:pt x="153" y="92"/>
                      <a:pt x="154" y="93"/>
                    </a:cubicBezTo>
                    <a:cubicBezTo>
                      <a:pt x="156" y="94"/>
                      <a:pt x="158" y="95"/>
                      <a:pt x="160" y="95"/>
                    </a:cubicBezTo>
                    <a:cubicBezTo>
                      <a:pt x="161" y="96"/>
                      <a:pt x="163" y="97"/>
                      <a:pt x="165" y="98"/>
                    </a:cubicBezTo>
                    <a:cubicBezTo>
                      <a:pt x="167" y="99"/>
                      <a:pt x="168" y="101"/>
                      <a:pt x="169" y="102"/>
                    </a:cubicBezTo>
                    <a:cubicBezTo>
                      <a:pt x="171" y="103"/>
                      <a:pt x="172" y="105"/>
                      <a:pt x="173" y="107"/>
                    </a:cubicBezTo>
                    <a:cubicBezTo>
                      <a:pt x="173" y="109"/>
                      <a:pt x="174" y="111"/>
                      <a:pt x="174" y="114"/>
                    </a:cubicBezTo>
                    <a:close/>
                    <a:moveTo>
                      <a:pt x="227" y="73"/>
                    </a:moveTo>
                    <a:cubicBezTo>
                      <a:pt x="227" y="74"/>
                      <a:pt x="227" y="75"/>
                      <a:pt x="227" y="76"/>
                    </a:cubicBezTo>
                    <a:cubicBezTo>
                      <a:pt x="227" y="76"/>
                      <a:pt x="227" y="77"/>
                      <a:pt x="227" y="77"/>
                    </a:cubicBezTo>
                    <a:cubicBezTo>
                      <a:pt x="227" y="78"/>
                      <a:pt x="226" y="78"/>
                      <a:pt x="226" y="78"/>
                    </a:cubicBezTo>
                    <a:cubicBezTo>
                      <a:pt x="226" y="79"/>
                      <a:pt x="226" y="79"/>
                      <a:pt x="225" y="79"/>
                    </a:cubicBezTo>
                    <a:cubicBezTo>
                      <a:pt x="209" y="79"/>
                      <a:pt x="209" y="79"/>
                      <a:pt x="209" y="79"/>
                    </a:cubicBezTo>
                    <a:cubicBezTo>
                      <a:pt x="209" y="132"/>
                      <a:pt x="209" y="132"/>
                      <a:pt x="209" y="132"/>
                    </a:cubicBezTo>
                    <a:cubicBezTo>
                      <a:pt x="209" y="132"/>
                      <a:pt x="209" y="133"/>
                      <a:pt x="208" y="133"/>
                    </a:cubicBezTo>
                    <a:cubicBezTo>
                      <a:pt x="208" y="133"/>
                      <a:pt x="208" y="133"/>
                      <a:pt x="207" y="134"/>
                    </a:cubicBezTo>
                    <a:cubicBezTo>
                      <a:pt x="207" y="134"/>
                      <a:pt x="206" y="134"/>
                      <a:pt x="205" y="134"/>
                    </a:cubicBezTo>
                    <a:cubicBezTo>
                      <a:pt x="204" y="134"/>
                      <a:pt x="203" y="134"/>
                      <a:pt x="202" y="134"/>
                    </a:cubicBezTo>
                    <a:cubicBezTo>
                      <a:pt x="201" y="134"/>
                      <a:pt x="200" y="134"/>
                      <a:pt x="199" y="134"/>
                    </a:cubicBezTo>
                    <a:cubicBezTo>
                      <a:pt x="198" y="134"/>
                      <a:pt x="197" y="134"/>
                      <a:pt x="197" y="134"/>
                    </a:cubicBezTo>
                    <a:cubicBezTo>
                      <a:pt x="196" y="133"/>
                      <a:pt x="196" y="133"/>
                      <a:pt x="196" y="133"/>
                    </a:cubicBezTo>
                    <a:cubicBezTo>
                      <a:pt x="195" y="133"/>
                      <a:pt x="195" y="132"/>
                      <a:pt x="195" y="132"/>
                    </a:cubicBezTo>
                    <a:cubicBezTo>
                      <a:pt x="195" y="79"/>
                      <a:pt x="195" y="79"/>
                      <a:pt x="195" y="79"/>
                    </a:cubicBezTo>
                    <a:cubicBezTo>
                      <a:pt x="179" y="79"/>
                      <a:pt x="179" y="79"/>
                      <a:pt x="179" y="79"/>
                    </a:cubicBezTo>
                    <a:cubicBezTo>
                      <a:pt x="178" y="79"/>
                      <a:pt x="178" y="79"/>
                      <a:pt x="178" y="78"/>
                    </a:cubicBezTo>
                    <a:cubicBezTo>
                      <a:pt x="177" y="78"/>
                      <a:pt x="177" y="78"/>
                      <a:pt x="177" y="77"/>
                    </a:cubicBezTo>
                    <a:cubicBezTo>
                      <a:pt x="177" y="77"/>
                      <a:pt x="177" y="76"/>
                      <a:pt x="177" y="76"/>
                    </a:cubicBezTo>
                    <a:cubicBezTo>
                      <a:pt x="177" y="75"/>
                      <a:pt x="177" y="74"/>
                      <a:pt x="177" y="73"/>
                    </a:cubicBezTo>
                    <a:cubicBezTo>
                      <a:pt x="177" y="72"/>
                      <a:pt x="177" y="71"/>
                      <a:pt x="177" y="71"/>
                    </a:cubicBezTo>
                    <a:cubicBezTo>
                      <a:pt x="177" y="70"/>
                      <a:pt x="177" y="69"/>
                      <a:pt x="177" y="69"/>
                    </a:cubicBezTo>
                    <a:cubicBezTo>
                      <a:pt x="177" y="68"/>
                      <a:pt x="177" y="68"/>
                      <a:pt x="178" y="68"/>
                    </a:cubicBezTo>
                    <a:cubicBezTo>
                      <a:pt x="178" y="68"/>
                      <a:pt x="178" y="68"/>
                      <a:pt x="179" y="68"/>
                    </a:cubicBezTo>
                    <a:cubicBezTo>
                      <a:pt x="225" y="68"/>
                      <a:pt x="225" y="68"/>
                      <a:pt x="225" y="68"/>
                    </a:cubicBezTo>
                    <a:cubicBezTo>
                      <a:pt x="226" y="68"/>
                      <a:pt x="226" y="68"/>
                      <a:pt x="226" y="68"/>
                    </a:cubicBezTo>
                    <a:cubicBezTo>
                      <a:pt x="226" y="68"/>
                      <a:pt x="227" y="68"/>
                      <a:pt x="227" y="69"/>
                    </a:cubicBezTo>
                    <a:cubicBezTo>
                      <a:pt x="227" y="69"/>
                      <a:pt x="227" y="70"/>
                      <a:pt x="227" y="71"/>
                    </a:cubicBezTo>
                    <a:cubicBezTo>
                      <a:pt x="227" y="71"/>
                      <a:pt x="227" y="72"/>
                      <a:pt x="227" y="73"/>
                    </a:cubicBezTo>
                    <a:close/>
                    <a:moveTo>
                      <a:pt x="281" y="129"/>
                    </a:moveTo>
                    <a:cubicBezTo>
                      <a:pt x="282" y="130"/>
                      <a:pt x="282" y="131"/>
                      <a:pt x="282" y="132"/>
                    </a:cubicBezTo>
                    <a:cubicBezTo>
                      <a:pt x="282" y="133"/>
                      <a:pt x="282" y="133"/>
                      <a:pt x="282" y="133"/>
                    </a:cubicBezTo>
                    <a:cubicBezTo>
                      <a:pt x="281" y="134"/>
                      <a:pt x="281" y="134"/>
                      <a:pt x="280" y="134"/>
                    </a:cubicBezTo>
                    <a:cubicBezTo>
                      <a:pt x="279" y="134"/>
                      <a:pt x="277" y="134"/>
                      <a:pt x="276" y="134"/>
                    </a:cubicBezTo>
                    <a:cubicBezTo>
                      <a:pt x="274" y="134"/>
                      <a:pt x="273" y="134"/>
                      <a:pt x="272" y="134"/>
                    </a:cubicBezTo>
                    <a:cubicBezTo>
                      <a:pt x="271" y="134"/>
                      <a:pt x="270" y="134"/>
                      <a:pt x="269" y="134"/>
                    </a:cubicBezTo>
                    <a:cubicBezTo>
                      <a:pt x="269" y="134"/>
                      <a:pt x="268" y="133"/>
                      <a:pt x="268" y="133"/>
                    </a:cubicBezTo>
                    <a:cubicBezTo>
                      <a:pt x="268" y="133"/>
                      <a:pt x="268" y="133"/>
                      <a:pt x="268" y="132"/>
                    </a:cubicBezTo>
                    <a:cubicBezTo>
                      <a:pt x="263" y="119"/>
                      <a:pt x="263" y="119"/>
                      <a:pt x="263" y="119"/>
                    </a:cubicBezTo>
                    <a:cubicBezTo>
                      <a:pt x="238" y="119"/>
                      <a:pt x="238" y="119"/>
                      <a:pt x="238" y="119"/>
                    </a:cubicBezTo>
                    <a:cubicBezTo>
                      <a:pt x="234" y="132"/>
                      <a:pt x="234" y="132"/>
                      <a:pt x="234" y="132"/>
                    </a:cubicBezTo>
                    <a:cubicBezTo>
                      <a:pt x="234" y="132"/>
                      <a:pt x="234" y="133"/>
                      <a:pt x="234" y="133"/>
                    </a:cubicBezTo>
                    <a:cubicBezTo>
                      <a:pt x="233" y="133"/>
                      <a:pt x="233" y="134"/>
                      <a:pt x="233" y="134"/>
                    </a:cubicBezTo>
                    <a:cubicBezTo>
                      <a:pt x="232" y="134"/>
                      <a:pt x="231" y="134"/>
                      <a:pt x="230" y="134"/>
                    </a:cubicBezTo>
                    <a:cubicBezTo>
                      <a:pt x="230" y="134"/>
                      <a:pt x="228" y="134"/>
                      <a:pt x="227" y="134"/>
                    </a:cubicBezTo>
                    <a:cubicBezTo>
                      <a:pt x="225" y="134"/>
                      <a:pt x="224" y="134"/>
                      <a:pt x="223" y="134"/>
                    </a:cubicBezTo>
                    <a:cubicBezTo>
                      <a:pt x="222" y="134"/>
                      <a:pt x="222" y="134"/>
                      <a:pt x="221" y="133"/>
                    </a:cubicBezTo>
                    <a:cubicBezTo>
                      <a:pt x="221" y="133"/>
                      <a:pt x="221" y="132"/>
                      <a:pt x="221" y="132"/>
                    </a:cubicBezTo>
                    <a:cubicBezTo>
                      <a:pt x="221" y="131"/>
                      <a:pt x="221" y="130"/>
                      <a:pt x="222" y="129"/>
                    </a:cubicBezTo>
                    <a:cubicBezTo>
                      <a:pt x="242" y="70"/>
                      <a:pt x="242" y="70"/>
                      <a:pt x="242" y="70"/>
                    </a:cubicBezTo>
                    <a:cubicBezTo>
                      <a:pt x="242" y="69"/>
                      <a:pt x="243" y="69"/>
                      <a:pt x="243" y="69"/>
                    </a:cubicBezTo>
                    <a:cubicBezTo>
                      <a:pt x="243" y="68"/>
                      <a:pt x="244" y="68"/>
                      <a:pt x="244" y="68"/>
                    </a:cubicBezTo>
                    <a:cubicBezTo>
                      <a:pt x="245" y="68"/>
                      <a:pt x="246" y="67"/>
                      <a:pt x="247" y="67"/>
                    </a:cubicBezTo>
                    <a:cubicBezTo>
                      <a:pt x="248" y="67"/>
                      <a:pt x="249" y="67"/>
                      <a:pt x="251" y="67"/>
                    </a:cubicBezTo>
                    <a:cubicBezTo>
                      <a:pt x="253" y="67"/>
                      <a:pt x="255" y="67"/>
                      <a:pt x="256" y="67"/>
                    </a:cubicBezTo>
                    <a:cubicBezTo>
                      <a:pt x="257" y="67"/>
                      <a:pt x="258" y="68"/>
                      <a:pt x="259" y="68"/>
                    </a:cubicBezTo>
                    <a:cubicBezTo>
                      <a:pt x="259" y="68"/>
                      <a:pt x="260" y="68"/>
                      <a:pt x="260" y="69"/>
                    </a:cubicBezTo>
                    <a:cubicBezTo>
                      <a:pt x="260" y="69"/>
                      <a:pt x="261" y="69"/>
                      <a:pt x="261" y="70"/>
                    </a:cubicBezTo>
                    <a:lnTo>
                      <a:pt x="281" y="129"/>
                    </a:lnTo>
                    <a:close/>
                    <a:moveTo>
                      <a:pt x="251" y="80"/>
                    </a:moveTo>
                    <a:cubicBezTo>
                      <a:pt x="251" y="80"/>
                      <a:pt x="251" y="80"/>
                      <a:pt x="251" y="80"/>
                    </a:cubicBezTo>
                    <a:cubicBezTo>
                      <a:pt x="241" y="108"/>
                      <a:pt x="241" y="108"/>
                      <a:pt x="241" y="108"/>
                    </a:cubicBezTo>
                    <a:cubicBezTo>
                      <a:pt x="260" y="108"/>
                      <a:pt x="260" y="108"/>
                      <a:pt x="260" y="108"/>
                    </a:cubicBezTo>
                    <a:lnTo>
                      <a:pt x="251" y="80"/>
                    </a:lnTo>
                    <a:close/>
                    <a:moveTo>
                      <a:pt x="340" y="132"/>
                    </a:moveTo>
                    <a:cubicBezTo>
                      <a:pt x="340" y="133"/>
                      <a:pt x="340" y="133"/>
                      <a:pt x="340" y="133"/>
                    </a:cubicBezTo>
                    <a:cubicBezTo>
                      <a:pt x="339" y="133"/>
                      <a:pt x="339" y="134"/>
                      <a:pt x="339" y="134"/>
                    </a:cubicBezTo>
                    <a:cubicBezTo>
                      <a:pt x="338" y="134"/>
                      <a:pt x="337" y="134"/>
                      <a:pt x="336" y="134"/>
                    </a:cubicBezTo>
                    <a:cubicBezTo>
                      <a:pt x="335" y="134"/>
                      <a:pt x="334" y="134"/>
                      <a:pt x="332" y="134"/>
                    </a:cubicBezTo>
                    <a:cubicBezTo>
                      <a:pt x="331" y="134"/>
                      <a:pt x="330" y="134"/>
                      <a:pt x="329" y="134"/>
                    </a:cubicBezTo>
                    <a:cubicBezTo>
                      <a:pt x="328" y="134"/>
                      <a:pt x="327" y="134"/>
                      <a:pt x="327" y="134"/>
                    </a:cubicBezTo>
                    <a:cubicBezTo>
                      <a:pt x="326" y="134"/>
                      <a:pt x="326" y="133"/>
                      <a:pt x="326" y="133"/>
                    </a:cubicBezTo>
                    <a:cubicBezTo>
                      <a:pt x="326" y="133"/>
                      <a:pt x="325" y="132"/>
                      <a:pt x="325" y="132"/>
                    </a:cubicBezTo>
                    <a:cubicBezTo>
                      <a:pt x="319" y="117"/>
                      <a:pt x="319" y="117"/>
                      <a:pt x="319" y="117"/>
                    </a:cubicBezTo>
                    <a:cubicBezTo>
                      <a:pt x="319" y="115"/>
                      <a:pt x="318" y="114"/>
                      <a:pt x="317" y="113"/>
                    </a:cubicBezTo>
                    <a:cubicBezTo>
                      <a:pt x="317" y="111"/>
                      <a:pt x="316" y="110"/>
                      <a:pt x="315" y="109"/>
                    </a:cubicBezTo>
                    <a:cubicBezTo>
                      <a:pt x="314" y="109"/>
                      <a:pt x="313" y="108"/>
                      <a:pt x="312" y="107"/>
                    </a:cubicBezTo>
                    <a:cubicBezTo>
                      <a:pt x="311" y="107"/>
                      <a:pt x="310" y="107"/>
                      <a:pt x="308" y="107"/>
                    </a:cubicBezTo>
                    <a:cubicBezTo>
                      <a:pt x="304" y="107"/>
                      <a:pt x="304" y="107"/>
                      <a:pt x="304" y="107"/>
                    </a:cubicBezTo>
                    <a:cubicBezTo>
                      <a:pt x="304" y="132"/>
                      <a:pt x="304" y="132"/>
                      <a:pt x="304" y="132"/>
                    </a:cubicBezTo>
                    <a:cubicBezTo>
                      <a:pt x="304" y="132"/>
                      <a:pt x="304" y="133"/>
                      <a:pt x="304" y="133"/>
                    </a:cubicBezTo>
                    <a:cubicBezTo>
                      <a:pt x="303" y="133"/>
                      <a:pt x="303" y="133"/>
                      <a:pt x="303" y="134"/>
                    </a:cubicBezTo>
                    <a:cubicBezTo>
                      <a:pt x="302" y="134"/>
                      <a:pt x="301" y="134"/>
                      <a:pt x="301" y="134"/>
                    </a:cubicBezTo>
                    <a:cubicBezTo>
                      <a:pt x="300" y="134"/>
                      <a:pt x="299" y="134"/>
                      <a:pt x="297" y="134"/>
                    </a:cubicBezTo>
                    <a:cubicBezTo>
                      <a:pt x="296" y="134"/>
                      <a:pt x="295" y="134"/>
                      <a:pt x="294" y="134"/>
                    </a:cubicBezTo>
                    <a:cubicBezTo>
                      <a:pt x="293" y="134"/>
                      <a:pt x="292" y="134"/>
                      <a:pt x="292" y="134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91" y="133"/>
                      <a:pt x="291" y="132"/>
                      <a:pt x="291" y="132"/>
                    </a:cubicBezTo>
                    <a:cubicBezTo>
                      <a:pt x="291" y="72"/>
                      <a:pt x="291" y="72"/>
                      <a:pt x="291" y="72"/>
                    </a:cubicBezTo>
                    <a:cubicBezTo>
                      <a:pt x="291" y="70"/>
                      <a:pt x="291" y="69"/>
                      <a:pt x="292" y="69"/>
                    </a:cubicBezTo>
                    <a:cubicBezTo>
                      <a:pt x="292" y="68"/>
                      <a:pt x="293" y="68"/>
                      <a:pt x="295" y="68"/>
                    </a:cubicBezTo>
                    <a:cubicBezTo>
                      <a:pt x="312" y="68"/>
                      <a:pt x="312" y="68"/>
                      <a:pt x="312" y="68"/>
                    </a:cubicBezTo>
                    <a:cubicBezTo>
                      <a:pt x="313" y="68"/>
                      <a:pt x="315" y="68"/>
                      <a:pt x="316" y="68"/>
                    </a:cubicBezTo>
                    <a:cubicBezTo>
                      <a:pt x="317" y="68"/>
                      <a:pt x="318" y="68"/>
                      <a:pt x="319" y="68"/>
                    </a:cubicBezTo>
                    <a:cubicBezTo>
                      <a:pt x="322" y="68"/>
                      <a:pt x="324" y="69"/>
                      <a:pt x="326" y="70"/>
                    </a:cubicBezTo>
                    <a:cubicBezTo>
                      <a:pt x="328" y="71"/>
                      <a:pt x="330" y="72"/>
                      <a:pt x="332" y="74"/>
                    </a:cubicBezTo>
                    <a:cubicBezTo>
                      <a:pt x="333" y="75"/>
                      <a:pt x="334" y="77"/>
                      <a:pt x="335" y="79"/>
                    </a:cubicBezTo>
                    <a:cubicBezTo>
                      <a:pt x="336" y="81"/>
                      <a:pt x="336" y="83"/>
                      <a:pt x="336" y="86"/>
                    </a:cubicBezTo>
                    <a:cubicBezTo>
                      <a:pt x="336" y="88"/>
                      <a:pt x="336" y="90"/>
                      <a:pt x="335" y="92"/>
                    </a:cubicBezTo>
                    <a:cubicBezTo>
                      <a:pt x="335" y="94"/>
                      <a:pt x="334" y="95"/>
                      <a:pt x="333" y="97"/>
                    </a:cubicBezTo>
                    <a:cubicBezTo>
                      <a:pt x="332" y="98"/>
                      <a:pt x="331" y="99"/>
                      <a:pt x="329" y="100"/>
                    </a:cubicBezTo>
                    <a:cubicBezTo>
                      <a:pt x="327" y="102"/>
                      <a:pt x="325" y="102"/>
                      <a:pt x="323" y="103"/>
                    </a:cubicBezTo>
                    <a:cubicBezTo>
                      <a:pt x="324" y="104"/>
                      <a:pt x="325" y="104"/>
                      <a:pt x="326" y="105"/>
                    </a:cubicBezTo>
                    <a:cubicBezTo>
                      <a:pt x="327" y="105"/>
                      <a:pt x="328" y="106"/>
                      <a:pt x="329" y="107"/>
                    </a:cubicBezTo>
                    <a:cubicBezTo>
                      <a:pt x="329" y="108"/>
                      <a:pt x="330" y="109"/>
                      <a:pt x="331" y="111"/>
                    </a:cubicBezTo>
                    <a:cubicBezTo>
                      <a:pt x="332" y="112"/>
                      <a:pt x="332" y="113"/>
                      <a:pt x="333" y="115"/>
                    </a:cubicBezTo>
                    <a:cubicBezTo>
                      <a:pt x="338" y="128"/>
                      <a:pt x="338" y="128"/>
                      <a:pt x="338" y="128"/>
                    </a:cubicBezTo>
                    <a:cubicBezTo>
                      <a:pt x="339" y="129"/>
                      <a:pt x="339" y="130"/>
                      <a:pt x="339" y="131"/>
                    </a:cubicBezTo>
                    <a:cubicBezTo>
                      <a:pt x="340" y="131"/>
                      <a:pt x="340" y="132"/>
                      <a:pt x="340" y="132"/>
                    </a:cubicBezTo>
                    <a:close/>
                    <a:moveTo>
                      <a:pt x="322" y="87"/>
                    </a:moveTo>
                    <a:cubicBezTo>
                      <a:pt x="322" y="85"/>
                      <a:pt x="322" y="83"/>
                      <a:pt x="321" y="82"/>
                    </a:cubicBezTo>
                    <a:cubicBezTo>
                      <a:pt x="320" y="80"/>
                      <a:pt x="318" y="79"/>
                      <a:pt x="316" y="78"/>
                    </a:cubicBezTo>
                    <a:cubicBezTo>
                      <a:pt x="315" y="78"/>
                      <a:pt x="315" y="78"/>
                      <a:pt x="314" y="78"/>
                    </a:cubicBezTo>
                    <a:cubicBezTo>
                      <a:pt x="313" y="78"/>
                      <a:pt x="312" y="78"/>
                      <a:pt x="310" y="78"/>
                    </a:cubicBezTo>
                    <a:cubicBezTo>
                      <a:pt x="304" y="78"/>
                      <a:pt x="304" y="78"/>
                      <a:pt x="304" y="78"/>
                    </a:cubicBezTo>
                    <a:cubicBezTo>
                      <a:pt x="304" y="97"/>
                      <a:pt x="304" y="97"/>
                      <a:pt x="304" y="97"/>
                    </a:cubicBezTo>
                    <a:cubicBezTo>
                      <a:pt x="311" y="97"/>
                      <a:pt x="311" y="97"/>
                      <a:pt x="311" y="97"/>
                    </a:cubicBezTo>
                    <a:cubicBezTo>
                      <a:pt x="313" y="97"/>
                      <a:pt x="314" y="96"/>
                      <a:pt x="316" y="96"/>
                    </a:cubicBezTo>
                    <a:cubicBezTo>
                      <a:pt x="317" y="96"/>
                      <a:pt x="319" y="95"/>
                      <a:pt x="319" y="94"/>
                    </a:cubicBezTo>
                    <a:cubicBezTo>
                      <a:pt x="320" y="93"/>
                      <a:pt x="321" y="92"/>
                      <a:pt x="322" y="91"/>
                    </a:cubicBezTo>
                    <a:cubicBezTo>
                      <a:pt x="322" y="90"/>
                      <a:pt x="322" y="89"/>
                      <a:pt x="322" y="87"/>
                    </a:cubicBezTo>
                    <a:close/>
                    <a:moveTo>
                      <a:pt x="393" y="73"/>
                    </a:moveTo>
                    <a:cubicBezTo>
                      <a:pt x="393" y="74"/>
                      <a:pt x="393" y="75"/>
                      <a:pt x="393" y="76"/>
                    </a:cubicBezTo>
                    <a:cubicBezTo>
                      <a:pt x="393" y="76"/>
                      <a:pt x="392" y="77"/>
                      <a:pt x="392" y="77"/>
                    </a:cubicBezTo>
                    <a:cubicBezTo>
                      <a:pt x="392" y="78"/>
                      <a:pt x="392" y="78"/>
                      <a:pt x="392" y="78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79"/>
                      <a:pt x="374" y="79"/>
                      <a:pt x="374" y="79"/>
                    </a:cubicBezTo>
                    <a:cubicBezTo>
                      <a:pt x="374" y="132"/>
                      <a:pt x="374" y="132"/>
                      <a:pt x="374" y="132"/>
                    </a:cubicBezTo>
                    <a:cubicBezTo>
                      <a:pt x="374" y="132"/>
                      <a:pt x="374" y="133"/>
                      <a:pt x="374" y="133"/>
                    </a:cubicBezTo>
                    <a:cubicBezTo>
                      <a:pt x="374" y="133"/>
                      <a:pt x="373" y="133"/>
                      <a:pt x="373" y="134"/>
                    </a:cubicBezTo>
                    <a:cubicBezTo>
                      <a:pt x="372" y="134"/>
                      <a:pt x="372" y="134"/>
                      <a:pt x="371" y="134"/>
                    </a:cubicBezTo>
                    <a:cubicBezTo>
                      <a:pt x="370" y="134"/>
                      <a:pt x="369" y="134"/>
                      <a:pt x="367" y="134"/>
                    </a:cubicBezTo>
                    <a:cubicBezTo>
                      <a:pt x="366" y="134"/>
                      <a:pt x="365" y="134"/>
                      <a:pt x="364" y="134"/>
                    </a:cubicBezTo>
                    <a:cubicBezTo>
                      <a:pt x="363" y="134"/>
                      <a:pt x="363" y="134"/>
                      <a:pt x="362" y="134"/>
                    </a:cubicBezTo>
                    <a:cubicBezTo>
                      <a:pt x="362" y="133"/>
                      <a:pt x="361" y="133"/>
                      <a:pt x="361" y="133"/>
                    </a:cubicBezTo>
                    <a:cubicBezTo>
                      <a:pt x="361" y="133"/>
                      <a:pt x="361" y="132"/>
                      <a:pt x="361" y="132"/>
                    </a:cubicBezTo>
                    <a:cubicBezTo>
                      <a:pt x="361" y="79"/>
                      <a:pt x="361" y="79"/>
                      <a:pt x="361" y="79"/>
                    </a:cubicBezTo>
                    <a:cubicBezTo>
                      <a:pt x="344" y="79"/>
                      <a:pt x="344" y="79"/>
                      <a:pt x="344" y="79"/>
                    </a:cubicBezTo>
                    <a:cubicBezTo>
                      <a:pt x="344" y="79"/>
                      <a:pt x="343" y="79"/>
                      <a:pt x="343" y="78"/>
                    </a:cubicBezTo>
                    <a:cubicBezTo>
                      <a:pt x="343" y="78"/>
                      <a:pt x="343" y="78"/>
                      <a:pt x="343" y="77"/>
                    </a:cubicBezTo>
                    <a:cubicBezTo>
                      <a:pt x="342" y="77"/>
                      <a:pt x="342" y="76"/>
                      <a:pt x="342" y="76"/>
                    </a:cubicBezTo>
                    <a:cubicBezTo>
                      <a:pt x="342" y="75"/>
                      <a:pt x="342" y="74"/>
                      <a:pt x="342" y="73"/>
                    </a:cubicBezTo>
                    <a:cubicBezTo>
                      <a:pt x="342" y="72"/>
                      <a:pt x="342" y="71"/>
                      <a:pt x="342" y="71"/>
                    </a:cubicBezTo>
                    <a:cubicBezTo>
                      <a:pt x="342" y="70"/>
                      <a:pt x="342" y="69"/>
                      <a:pt x="343" y="69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3" y="68"/>
                      <a:pt x="344" y="68"/>
                      <a:pt x="344" y="68"/>
                    </a:cubicBezTo>
                    <a:cubicBezTo>
                      <a:pt x="391" y="68"/>
                      <a:pt x="391" y="68"/>
                      <a:pt x="391" y="68"/>
                    </a:cubicBezTo>
                    <a:cubicBezTo>
                      <a:pt x="391" y="68"/>
                      <a:pt x="391" y="68"/>
                      <a:pt x="392" y="68"/>
                    </a:cubicBezTo>
                    <a:cubicBezTo>
                      <a:pt x="392" y="68"/>
                      <a:pt x="392" y="68"/>
                      <a:pt x="392" y="69"/>
                    </a:cubicBezTo>
                    <a:cubicBezTo>
                      <a:pt x="392" y="69"/>
                      <a:pt x="393" y="70"/>
                      <a:pt x="393" y="71"/>
                    </a:cubicBezTo>
                    <a:cubicBezTo>
                      <a:pt x="393" y="71"/>
                      <a:pt x="393" y="72"/>
                      <a:pt x="393" y="73"/>
                    </a:cubicBezTo>
                    <a:close/>
                    <a:moveTo>
                      <a:pt x="408" y="183"/>
                    </a:moveTo>
                    <a:cubicBezTo>
                      <a:pt x="32" y="183"/>
                      <a:pt x="32" y="183"/>
                      <a:pt x="32" y="183"/>
                    </a:cubicBezTo>
                    <a:cubicBezTo>
                      <a:pt x="28" y="183"/>
                      <a:pt x="24" y="179"/>
                      <a:pt x="24" y="175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28"/>
                      <a:pt x="28" y="24"/>
                      <a:pt x="32" y="24"/>
                    </a:cubicBezTo>
                    <a:cubicBezTo>
                      <a:pt x="488" y="24"/>
                      <a:pt x="488" y="24"/>
                      <a:pt x="488" y="24"/>
                    </a:cubicBezTo>
                    <a:cubicBezTo>
                      <a:pt x="493" y="24"/>
                      <a:pt x="496" y="28"/>
                      <a:pt x="496" y="32"/>
                    </a:cubicBezTo>
                    <a:cubicBezTo>
                      <a:pt x="496" y="175"/>
                      <a:pt x="496" y="175"/>
                      <a:pt x="496" y="175"/>
                    </a:cubicBezTo>
                    <a:cubicBezTo>
                      <a:pt x="496" y="178"/>
                      <a:pt x="495" y="180"/>
                      <a:pt x="492" y="182"/>
                    </a:cubicBezTo>
                    <a:cubicBezTo>
                      <a:pt x="493" y="185"/>
                      <a:pt x="494" y="188"/>
                      <a:pt x="495" y="191"/>
                    </a:cubicBezTo>
                    <a:cubicBezTo>
                      <a:pt x="496" y="196"/>
                      <a:pt x="498" y="201"/>
                      <a:pt x="499" y="205"/>
                    </a:cubicBezTo>
                    <a:cubicBezTo>
                      <a:pt x="511" y="200"/>
                      <a:pt x="520" y="189"/>
                      <a:pt x="520" y="175"/>
                    </a:cubicBezTo>
                    <a:cubicBezTo>
                      <a:pt x="520" y="32"/>
                      <a:pt x="520" y="32"/>
                      <a:pt x="520" y="32"/>
                    </a:cubicBezTo>
                    <a:cubicBezTo>
                      <a:pt x="520" y="15"/>
                      <a:pt x="506" y="0"/>
                      <a:pt x="488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5"/>
                      <a:pt x="0" y="32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5" y="207"/>
                      <a:pt x="32" y="207"/>
                    </a:cubicBezTo>
                    <a:cubicBezTo>
                      <a:pt x="414" y="207"/>
                      <a:pt x="414" y="207"/>
                      <a:pt x="414" y="207"/>
                    </a:cubicBezTo>
                    <a:cubicBezTo>
                      <a:pt x="412" y="199"/>
                      <a:pt x="410" y="190"/>
                      <a:pt x="408" y="183"/>
                    </a:cubicBezTo>
                    <a:close/>
                    <a:moveTo>
                      <a:pt x="756" y="522"/>
                    </a:moveTo>
                    <a:cubicBezTo>
                      <a:pt x="742" y="509"/>
                      <a:pt x="729" y="496"/>
                      <a:pt x="726" y="492"/>
                    </a:cubicBezTo>
                    <a:cubicBezTo>
                      <a:pt x="719" y="483"/>
                      <a:pt x="707" y="467"/>
                      <a:pt x="705" y="459"/>
                    </a:cubicBezTo>
                    <a:cubicBezTo>
                      <a:pt x="704" y="452"/>
                      <a:pt x="687" y="360"/>
                      <a:pt x="685" y="352"/>
                    </a:cubicBezTo>
                    <a:cubicBezTo>
                      <a:pt x="678" y="325"/>
                      <a:pt x="663" y="287"/>
                      <a:pt x="633" y="288"/>
                    </a:cubicBezTo>
                    <a:cubicBezTo>
                      <a:pt x="627" y="288"/>
                      <a:pt x="621" y="293"/>
                      <a:pt x="621" y="293"/>
                    </a:cubicBezTo>
                    <a:cubicBezTo>
                      <a:pt x="621" y="293"/>
                      <a:pt x="614" y="273"/>
                      <a:pt x="593" y="271"/>
                    </a:cubicBezTo>
                    <a:cubicBezTo>
                      <a:pt x="580" y="270"/>
                      <a:pt x="573" y="277"/>
                      <a:pt x="573" y="277"/>
                    </a:cubicBezTo>
                    <a:cubicBezTo>
                      <a:pt x="573" y="277"/>
                      <a:pt x="564" y="257"/>
                      <a:pt x="554" y="254"/>
                    </a:cubicBezTo>
                    <a:cubicBezTo>
                      <a:pt x="544" y="251"/>
                      <a:pt x="530" y="253"/>
                      <a:pt x="527" y="257"/>
                    </a:cubicBezTo>
                    <a:cubicBezTo>
                      <a:pt x="523" y="262"/>
                      <a:pt x="519" y="264"/>
                      <a:pt x="518" y="273"/>
                    </a:cubicBezTo>
                    <a:cubicBezTo>
                      <a:pt x="517" y="282"/>
                      <a:pt x="516" y="296"/>
                      <a:pt x="516" y="296"/>
                    </a:cubicBezTo>
                    <a:cubicBezTo>
                      <a:pt x="516" y="296"/>
                      <a:pt x="489" y="231"/>
                      <a:pt x="484" y="218"/>
                    </a:cubicBezTo>
                    <a:cubicBezTo>
                      <a:pt x="479" y="203"/>
                      <a:pt x="467" y="159"/>
                      <a:pt x="463" y="151"/>
                    </a:cubicBezTo>
                    <a:cubicBezTo>
                      <a:pt x="458" y="143"/>
                      <a:pt x="454" y="133"/>
                      <a:pt x="443" y="135"/>
                    </a:cubicBezTo>
                    <a:cubicBezTo>
                      <a:pt x="432" y="136"/>
                      <a:pt x="420" y="144"/>
                      <a:pt x="424" y="167"/>
                    </a:cubicBezTo>
                    <a:cubicBezTo>
                      <a:pt x="428" y="189"/>
                      <a:pt x="438" y="226"/>
                      <a:pt x="442" y="243"/>
                    </a:cubicBezTo>
                    <a:cubicBezTo>
                      <a:pt x="447" y="260"/>
                      <a:pt x="472" y="322"/>
                      <a:pt x="478" y="342"/>
                    </a:cubicBezTo>
                    <a:cubicBezTo>
                      <a:pt x="484" y="362"/>
                      <a:pt x="484" y="369"/>
                      <a:pt x="484" y="369"/>
                    </a:cubicBezTo>
                    <a:cubicBezTo>
                      <a:pt x="484" y="369"/>
                      <a:pt x="474" y="354"/>
                      <a:pt x="469" y="348"/>
                    </a:cubicBezTo>
                    <a:cubicBezTo>
                      <a:pt x="463" y="341"/>
                      <a:pt x="458" y="336"/>
                      <a:pt x="458" y="336"/>
                    </a:cubicBezTo>
                    <a:cubicBezTo>
                      <a:pt x="458" y="336"/>
                      <a:pt x="448" y="318"/>
                      <a:pt x="434" y="311"/>
                    </a:cubicBezTo>
                    <a:cubicBezTo>
                      <a:pt x="420" y="303"/>
                      <a:pt x="401" y="296"/>
                      <a:pt x="390" y="306"/>
                    </a:cubicBezTo>
                    <a:cubicBezTo>
                      <a:pt x="380" y="316"/>
                      <a:pt x="391" y="323"/>
                      <a:pt x="395" y="326"/>
                    </a:cubicBezTo>
                    <a:cubicBezTo>
                      <a:pt x="399" y="330"/>
                      <a:pt x="408" y="336"/>
                      <a:pt x="410" y="340"/>
                    </a:cubicBezTo>
                    <a:cubicBezTo>
                      <a:pt x="412" y="344"/>
                      <a:pt x="422" y="365"/>
                      <a:pt x="425" y="369"/>
                    </a:cubicBezTo>
                    <a:cubicBezTo>
                      <a:pt x="429" y="373"/>
                      <a:pt x="440" y="390"/>
                      <a:pt x="444" y="395"/>
                    </a:cubicBezTo>
                    <a:cubicBezTo>
                      <a:pt x="448" y="400"/>
                      <a:pt x="453" y="411"/>
                      <a:pt x="455" y="417"/>
                    </a:cubicBezTo>
                    <a:cubicBezTo>
                      <a:pt x="458" y="423"/>
                      <a:pt x="467" y="437"/>
                      <a:pt x="481" y="450"/>
                    </a:cubicBezTo>
                    <a:cubicBezTo>
                      <a:pt x="494" y="464"/>
                      <a:pt x="560" y="521"/>
                      <a:pt x="572" y="534"/>
                    </a:cubicBezTo>
                    <a:cubicBezTo>
                      <a:pt x="579" y="541"/>
                      <a:pt x="597" y="560"/>
                      <a:pt x="615" y="577"/>
                    </a:cubicBezTo>
                    <a:cubicBezTo>
                      <a:pt x="631" y="594"/>
                      <a:pt x="767" y="532"/>
                      <a:pt x="756" y="5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28" tIns="25715" rIns="51428" bIns="25715" numCol="1" anchor="t" anchorCtr="0" compatLnSpc="1">
                <a:prstTxWarp prst="textNoShape">
                  <a:avLst/>
                </a:prstTxWarp>
              </a:bodyPr>
              <a:lstStyle/>
              <a:p>
                <a:pPr defTabSz="456759"/>
                <a:endParaRPr lang="en-US">
                  <a:solidFill>
                    <a:srgbClr val="000000"/>
                  </a:solidFill>
                  <a:latin typeface="CiscoSansTT Light"/>
                </a:endParaRPr>
              </a:p>
            </p:txBody>
          </p:sp>
        </p:grpSp>
      </p:grpSp>
      <p:grpSp>
        <p:nvGrpSpPr>
          <p:cNvPr id="296" name="Group 295"/>
          <p:cNvGrpSpPr/>
          <p:nvPr/>
        </p:nvGrpSpPr>
        <p:grpSpPr>
          <a:xfrm>
            <a:off x="5207557" y="1835439"/>
            <a:ext cx="2947740" cy="824731"/>
            <a:chOff x="5652767" y="2349832"/>
            <a:chExt cx="2948508" cy="824731"/>
          </a:xfrm>
        </p:grpSpPr>
        <p:sp>
          <p:nvSpPr>
            <p:cNvPr id="297" name="TextBox 296"/>
            <p:cNvSpPr txBox="1"/>
            <p:nvPr/>
          </p:nvSpPr>
          <p:spPr>
            <a:xfrm>
              <a:off x="6686536" y="2536164"/>
              <a:ext cx="1914739" cy="463961"/>
            </a:xfrm>
            <a:prstGeom prst="rect">
              <a:avLst/>
            </a:prstGeom>
            <a:noFill/>
          </p:spPr>
          <p:txBody>
            <a:bodyPr wrap="square" lIns="68568" tIns="34284" rIns="68568" bIns="34284" rtlCol="0" anchor="ctr">
              <a:spAutoFit/>
            </a:bodyPr>
            <a:lstStyle/>
            <a:p>
              <a:pPr defTabSz="456721">
                <a:lnSpc>
                  <a:spcPct val="90000"/>
                </a:lnSpc>
              </a:pPr>
              <a:r>
                <a:rPr lang="en-US" sz="1425" dirty="0">
                  <a:solidFill>
                    <a:srgbClr val="000000"/>
                  </a:solidFill>
                  <a:latin typeface="+mn-lt"/>
                </a:rPr>
                <a:t>Automate Service Creation</a:t>
              </a:r>
            </a:p>
          </p:txBody>
        </p:sp>
        <p:grpSp>
          <p:nvGrpSpPr>
            <p:cNvPr id="298" name="Group 297"/>
            <p:cNvGrpSpPr/>
            <p:nvPr/>
          </p:nvGrpSpPr>
          <p:grpSpPr>
            <a:xfrm>
              <a:off x="5652767" y="2349832"/>
              <a:ext cx="935947" cy="824731"/>
              <a:chOff x="5652767" y="2351162"/>
              <a:chExt cx="935947" cy="824731"/>
            </a:xfrm>
          </p:grpSpPr>
          <p:sp>
            <p:nvSpPr>
              <p:cNvPr id="299" name="Rounded Rectangle 298"/>
              <p:cNvSpPr>
                <a:spLocks noChangeAspect="1"/>
              </p:cNvSpPr>
              <p:nvPr/>
            </p:nvSpPr>
            <p:spPr>
              <a:xfrm>
                <a:off x="5652767" y="2351162"/>
                <a:ext cx="935947" cy="824731"/>
              </a:xfrm>
              <a:prstGeom prst="roundRect">
                <a:avLst>
                  <a:gd name="adj" fmla="val 13812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51428" tIns="25715" rIns="51428" bIns="25715" spcCol="0" rtlCol="0" anchor="ctr"/>
              <a:lstStyle/>
              <a:p>
                <a:pPr defTabSz="456759"/>
                <a:endParaRPr lang="en-US" dirty="0">
                  <a:solidFill>
                    <a:srgbClr val="000000"/>
                  </a:solidFill>
                  <a:latin typeface="CiscoSansTT Light"/>
                </a:endParaRPr>
              </a:p>
            </p:txBody>
          </p:sp>
          <p:pic>
            <p:nvPicPr>
              <p:cNvPr id="300" name="Picture 299"/>
              <p:cNvPicPr>
                <a:picLocks noChangeAspect="1"/>
              </p:cNvPicPr>
              <p:nvPr/>
            </p:nvPicPr>
            <p:blipFill>
              <a:blip r:embed="rId3">
                <a:biLevel thresh="25000"/>
              </a:blip>
              <a:stretch>
                <a:fillRect/>
              </a:stretch>
            </p:blipFill>
            <p:spPr>
              <a:xfrm>
                <a:off x="5652767" y="2595624"/>
                <a:ext cx="935947" cy="374428"/>
              </a:xfrm>
              <a:prstGeom prst="rect">
                <a:avLst/>
              </a:prstGeom>
            </p:spPr>
          </p:pic>
        </p:grpSp>
      </p:grpSp>
      <p:grpSp>
        <p:nvGrpSpPr>
          <p:cNvPr id="567" name="Group 566"/>
          <p:cNvGrpSpPr/>
          <p:nvPr/>
        </p:nvGrpSpPr>
        <p:grpSpPr>
          <a:xfrm>
            <a:off x="785364" y="770000"/>
            <a:ext cx="3197219" cy="2885234"/>
            <a:chOff x="1077022" y="1401610"/>
            <a:chExt cx="3198051" cy="2885234"/>
          </a:xfrm>
        </p:grpSpPr>
        <p:grpSp>
          <p:nvGrpSpPr>
            <p:cNvPr id="568" name="Group 567"/>
            <p:cNvGrpSpPr/>
            <p:nvPr/>
          </p:nvGrpSpPr>
          <p:grpSpPr>
            <a:xfrm>
              <a:off x="1626751" y="1401610"/>
              <a:ext cx="2111538" cy="2066861"/>
              <a:chOff x="1046744" y="1328310"/>
              <a:chExt cx="1421154" cy="1422250"/>
            </a:xfrm>
          </p:grpSpPr>
          <p:sp>
            <p:nvSpPr>
              <p:cNvPr id="590" name="Oval 10"/>
              <p:cNvSpPr>
                <a:spLocks noChangeAspect="1" noChangeArrowheads="1"/>
              </p:cNvSpPr>
              <p:nvPr/>
            </p:nvSpPr>
            <p:spPr bwMode="ltGray">
              <a:xfrm>
                <a:off x="1046744" y="1328310"/>
                <a:ext cx="1421154" cy="14222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accent6">
                      <a:alpha val="25000"/>
                    </a:schemeClr>
                  </a:gs>
                </a:gsLst>
                <a:lin ang="162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1593" tIns="30796" rIns="61593" bIns="307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10257" eaLnBrk="0" hangingPunct="0">
                  <a:lnSpc>
                    <a:spcPct val="90000"/>
                  </a:lnSpc>
                </a:pPr>
                <a:endParaRPr lang="en-US" sz="1575" dirty="0">
                  <a:solidFill>
                    <a:srgbClr val="000000"/>
                  </a:solidFill>
                  <a:latin typeface="CiscoSansTT Light"/>
                  <a:cs typeface="Arial" charset="0"/>
                </a:endParaRPr>
              </a:p>
            </p:txBody>
          </p:sp>
          <p:sp>
            <p:nvSpPr>
              <p:cNvPr id="591" name="TextBox 590"/>
              <p:cNvSpPr txBox="1"/>
              <p:nvPr/>
            </p:nvSpPr>
            <p:spPr>
              <a:xfrm>
                <a:off x="1377236" y="1505506"/>
                <a:ext cx="769664" cy="1779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1082639">
                  <a:lnSpc>
                    <a:spcPct val="90000"/>
                  </a:lnSpc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latin typeface="+mn-lt"/>
                  </a:rPr>
                  <a:t>Open Source</a:t>
                </a:r>
                <a:endParaRPr lang="en-US" sz="1200" b="1" kern="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569" name="Group 568"/>
            <p:cNvGrpSpPr/>
            <p:nvPr/>
          </p:nvGrpSpPr>
          <p:grpSpPr>
            <a:xfrm>
              <a:off x="2163535" y="2219983"/>
              <a:ext cx="2111538" cy="2066861"/>
              <a:chOff x="1531173" y="2066712"/>
              <a:chExt cx="1421155" cy="1422250"/>
            </a:xfrm>
          </p:grpSpPr>
          <p:sp>
            <p:nvSpPr>
              <p:cNvPr id="587" name="Oval 586"/>
              <p:cNvSpPr>
                <a:spLocks noChangeAspect="1" noChangeArrowheads="1"/>
              </p:cNvSpPr>
              <p:nvPr/>
            </p:nvSpPr>
            <p:spPr bwMode="ltGray">
              <a:xfrm>
                <a:off x="1531173" y="2066712"/>
                <a:ext cx="1421155" cy="14222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accent4">
                      <a:alpha val="31000"/>
                    </a:schemeClr>
                  </a:gs>
                </a:gsLst>
                <a:lin ang="16200000" scaled="1"/>
                <a:tileRect/>
              </a:gra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1593" tIns="30796" rIns="61593" bIns="307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10257" eaLnBrk="0" hangingPunct="0">
                  <a:lnSpc>
                    <a:spcPct val="90000"/>
                  </a:lnSpc>
                </a:pPr>
                <a:endParaRPr lang="en-US" sz="1575" dirty="0">
                  <a:solidFill>
                    <a:srgbClr val="000000"/>
                  </a:solidFill>
                  <a:latin typeface="CiscoSansTT Light"/>
                  <a:cs typeface="Arial" charset="0"/>
                </a:endParaRPr>
              </a:p>
            </p:txBody>
          </p:sp>
          <p:sp>
            <p:nvSpPr>
              <p:cNvPr id="588" name="TextBox 587"/>
              <p:cNvSpPr txBox="1"/>
              <p:nvPr/>
            </p:nvSpPr>
            <p:spPr>
              <a:xfrm>
                <a:off x="2485102" y="2576671"/>
                <a:ext cx="331522" cy="190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1082639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+mn-lt"/>
                  </a:rPr>
                  <a:t>NFV</a:t>
                </a:r>
              </a:p>
            </p:txBody>
          </p:sp>
          <p:sp>
            <p:nvSpPr>
              <p:cNvPr id="589" name="Freeform 135"/>
              <p:cNvSpPr>
                <a:spLocks noEditPoints="1"/>
              </p:cNvSpPr>
              <p:nvPr/>
            </p:nvSpPr>
            <p:spPr bwMode="auto">
              <a:xfrm>
                <a:off x="2167596" y="2790105"/>
                <a:ext cx="614339" cy="432660"/>
              </a:xfrm>
              <a:custGeom>
                <a:avLst/>
                <a:gdLst>
                  <a:gd name="T0" fmla="*/ 318 w 352"/>
                  <a:gd name="T1" fmla="*/ 136 h 225"/>
                  <a:gd name="T2" fmla="*/ 292 w 352"/>
                  <a:gd name="T3" fmla="*/ 110 h 225"/>
                  <a:gd name="T4" fmla="*/ 146 w 352"/>
                  <a:gd name="T5" fmla="*/ 72 h 225"/>
                  <a:gd name="T6" fmla="*/ 80 w 352"/>
                  <a:gd name="T7" fmla="*/ 110 h 225"/>
                  <a:gd name="T8" fmla="*/ 76 w 352"/>
                  <a:gd name="T9" fmla="*/ 225 h 225"/>
                  <a:gd name="T10" fmla="*/ 171 w 352"/>
                  <a:gd name="T11" fmla="*/ 225 h 225"/>
                  <a:gd name="T12" fmla="*/ 290 w 352"/>
                  <a:gd name="T13" fmla="*/ 225 h 225"/>
                  <a:gd name="T14" fmla="*/ 352 w 352"/>
                  <a:gd name="T15" fmla="*/ 182 h 225"/>
                  <a:gd name="T16" fmla="*/ 318 w 352"/>
                  <a:gd name="T17" fmla="*/ 136 h 225"/>
                  <a:gd name="T18" fmla="*/ 290 w 352"/>
                  <a:gd name="T19" fmla="*/ 210 h 225"/>
                  <a:gd name="T20" fmla="*/ 171 w 352"/>
                  <a:gd name="T21" fmla="*/ 210 h 225"/>
                  <a:gd name="T22" fmla="*/ 76 w 352"/>
                  <a:gd name="T23" fmla="*/ 210 h 225"/>
                  <a:gd name="T24" fmla="*/ 36 w 352"/>
                  <a:gd name="T25" fmla="*/ 166 h 225"/>
                  <a:gd name="T26" fmla="*/ 47 w 352"/>
                  <a:gd name="T27" fmla="*/ 137 h 225"/>
                  <a:gd name="T28" fmla="*/ 80 w 352"/>
                  <a:gd name="T29" fmla="*/ 124 h 225"/>
                  <a:gd name="T30" fmla="*/ 98 w 352"/>
                  <a:gd name="T31" fmla="*/ 124 h 225"/>
                  <a:gd name="T32" fmla="*/ 94 w 352"/>
                  <a:gd name="T33" fmla="*/ 107 h 225"/>
                  <a:gd name="T34" fmla="*/ 99 w 352"/>
                  <a:gd name="T35" fmla="*/ 89 h 225"/>
                  <a:gd name="T36" fmla="*/ 120 w 352"/>
                  <a:gd name="T37" fmla="*/ 79 h 225"/>
                  <a:gd name="T38" fmla="*/ 139 w 352"/>
                  <a:gd name="T39" fmla="*/ 84 h 225"/>
                  <a:gd name="T40" fmla="*/ 156 w 352"/>
                  <a:gd name="T41" fmla="*/ 93 h 225"/>
                  <a:gd name="T42" fmla="*/ 160 w 352"/>
                  <a:gd name="T43" fmla="*/ 75 h 225"/>
                  <a:gd name="T44" fmla="*/ 215 w 352"/>
                  <a:gd name="T45" fmla="*/ 40 h 225"/>
                  <a:gd name="T46" fmla="*/ 268 w 352"/>
                  <a:gd name="T47" fmla="*/ 61 h 225"/>
                  <a:gd name="T48" fmla="*/ 278 w 352"/>
                  <a:gd name="T49" fmla="*/ 108 h 225"/>
                  <a:gd name="T50" fmla="*/ 274 w 352"/>
                  <a:gd name="T51" fmla="*/ 126 h 225"/>
                  <a:gd name="T52" fmla="*/ 293 w 352"/>
                  <a:gd name="T53" fmla="*/ 125 h 225"/>
                  <a:gd name="T54" fmla="*/ 301 w 352"/>
                  <a:gd name="T55" fmla="*/ 128 h 225"/>
                  <a:gd name="T56" fmla="*/ 304 w 352"/>
                  <a:gd name="T57" fmla="*/ 136 h 225"/>
                  <a:gd name="T58" fmla="*/ 304 w 352"/>
                  <a:gd name="T59" fmla="*/ 147 h 225"/>
                  <a:gd name="T60" fmla="*/ 314 w 352"/>
                  <a:gd name="T61" fmla="*/ 150 h 225"/>
                  <a:gd name="T62" fmla="*/ 338 w 352"/>
                  <a:gd name="T63" fmla="*/ 182 h 225"/>
                  <a:gd name="T64" fmla="*/ 290 w 352"/>
                  <a:gd name="T65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2" h="225">
                    <a:moveTo>
                      <a:pt x="318" y="136"/>
                    </a:moveTo>
                    <a:cubicBezTo>
                      <a:pt x="319" y="119"/>
                      <a:pt x="304" y="110"/>
                      <a:pt x="292" y="110"/>
                    </a:cubicBezTo>
                    <a:cubicBezTo>
                      <a:pt x="310" y="10"/>
                      <a:pt x="160" y="0"/>
                      <a:pt x="146" y="72"/>
                    </a:cubicBezTo>
                    <a:cubicBezTo>
                      <a:pt x="105" y="50"/>
                      <a:pt x="75" y="85"/>
                      <a:pt x="80" y="110"/>
                    </a:cubicBezTo>
                    <a:cubicBezTo>
                      <a:pt x="0" y="110"/>
                      <a:pt x="7" y="225"/>
                      <a:pt x="76" y="225"/>
                    </a:cubicBezTo>
                    <a:cubicBezTo>
                      <a:pt x="100" y="225"/>
                      <a:pt x="171" y="225"/>
                      <a:pt x="171" y="225"/>
                    </a:cubicBezTo>
                    <a:cubicBezTo>
                      <a:pt x="171" y="225"/>
                      <a:pt x="250" y="225"/>
                      <a:pt x="290" y="225"/>
                    </a:cubicBezTo>
                    <a:cubicBezTo>
                      <a:pt x="330" y="225"/>
                      <a:pt x="352" y="211"/>
                      <a:pt x="352" y="182"/>
                    </a:cubicBezTo>
                    <a:cubicBezTo>
                      <a:pt x="352" y="152"/>
                      <a:pt x="336" y="142"/>
                      <a:pt x="318" y="136"/>
                    </a:cubicBezTo>
                    <a:close/>
                    <a:moveTo>
                      <a:pt x="290" y="210"/>
                    </a:moveTo>
                    <a:cubicBezTo>
                      <a:pt x="171" y="210"/>
                      <a:pt x="171" y="210"/>
                      <a:pt x="171" y="210"/>
                    </a:cubicBezTo>
                    <a:cubicBezTo>
                      <a:pt x="171" y="210"/>
                      <a:pt x="100" y="210"/>
                      <a:pt x="76" y="210"/>
                    </a:cubicBezTo>
                    <a:cubicBezTo>
                      <a:pt x="50" y="210"/>
                      <a:pt x="36" y="188"/>
                      <a:pt x="36" y="166"/>
                    </a:cubicBezTo>
                    <a:cubicBezTo>
                      <a:pt x="36" y="155"/>
                      <a:pt x="40" y="145"/>
                      <a:pt x="47" y="137"/>
                    </a:cubicBezTo>
                    <a:cubicBezTo>
                      <a:pt x="54" y="129"/>
                      <a:pt x="66" y="124"/>
                      <a:pt x="80" y="124"/>
                    </a:cubicBezTo>
                    <a:cubicBezTo>
                      <a:pt x="98" y="124"/>
                      <a:pt x="98" y="124"/>
                      <a:pt x="98" y="124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3" y="102"/>
                      <a:pt x="95" y="95"/>
                      <a:pt x="99" y="89"/>
                    </a:cubicBezTo>
                    <a:cubicBezTo>
                      <a:pt x="102" y="86"/>
                      <a:pt x="109" y="79"/>
                      <a:pt x="120" y="79"/>
                    </a:cubicBezTo>
                    <a:cubicBezTo>
                      <a:pt x="126" y="79"/>
                      <a:pt x="133" y="81"/>
                      <a:pt x="139" y="84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5" y="51"/>
                      <a:pt x="191" y="40"/>
                      <a:pt x="215" y="40"/>
                    </a:cubicBezTo>
                    <a:cubicBezTo>
                      <a:pt x="237" y="40"/>
                      <a:pt x="256" y="48"/>
                      <a:pt x="268" y="61"/>
                    </a:cubicBezTo>
                    <a:cubicBezTo>
                      <a:pt x="278" y="73"/>
                      <a:pt x="281" y="89"/>
                      <a:pt x="278" y="108"/>
                    </a:cubicBezTo>
                    <a:cubicBezTo>
                      <a:pt x="274" y="126"/>
                      <a:pt x="274" y="126"/>
                      <a:pt x="274" y="126"/>
                    </a:cubicBezTo>
                    <a:cubicBezTo>
                      <a:pt x="293" y="125"/>
                      <a:pt x="293" y="125"/>
                      <a:pt x="293" y="125"/>
                    </a:cubicBezTo>
                    <a:cubicBezTo>
                      <a:pt x="296" y="125"/>
                      <a:pt x="299" y="126"/>
                      <a:pt x="301" y="128"/>
                    </a:cubicBezTo>
                    <a:cubicBezTo>
                      <a:pt x="303" y="130"/>
                      <a:pt x="304" y="132"/>
                      <a:pt x="304" y="136"/>
                    </a:cubicBezTo>
                    <a:cubicBezTo>
                      <a:pt x="304" y="147"/>
                      <a:pt x="304" y="147"/>
                      <a:pt x="304" y="147"/>
                    </a:cubicBezTo>
                    <a:cubicBezTo>
                      <a:pt x="314" y="150"/>
                      <a:pt x="314" y="150"/>
                      <a:pt x="314" y="150"/>
                    </a:cubicBezTo>
                    <a:cubicBezTo>
                      <a:pt x="329" y="154"/>
                      <a:pt x="338" y="161"/>
                      <a:pt x="338" y="182"/>
                    </a:cubicBezTo>
                    <a:cubicBezTo>
                      <a:pt x="338" y="190"/>
                      <a:pt x="338" y="210"/>
                      <a:pt x="290" y="21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ln>
                    <a:solidFill>
                      <a:srgbClr val="BCE292"/>
                    </a:solidFill>
                  </a:ln>
                  <a:solidFill>
                    <a:srgbClr val="000000"/>
                  </a:solidFill>
                  <a:latin typeface="CiscoSansTT Light"/>
                </a:endParaRPr>
              </a:p>
            </p:txBody>
          </p:sp>
        </p:grpSp>
        <p:sp>
          <p:nvSpPr>
            <p:cNvPr id="570" name="Oval 10"/>
            <p:cNvSpPr>
              <a:spLocks noChangeAspect="1" noChangeArrowheads="1"/>
            </p:cNvSpPr>
            <p:nvPr/>
          </p:nvSpPr>
          <p:spPr bwMode="ltGray">
            <a:xfrm>
              <a:off x="1077022" y="2173119"/>
              <a:ext cx="2111538" cy="211371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6200000" scaled="1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1524" tIns="30752" rIns="61524" bIns="307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0257" eaLnBrk="0" hangingPunct="0">
                <a:lnSpc>
                  <a:spcPct val="90000"/>
                </a:lnSpc>
              </a:pPr>
              <a:endParaRPr lang="en-US" sz="1575" dirty="0">
                <a:solidFill>
                  <a:srgbClr val="FFFFFF"/>
                </a:solidFill>
                <a:latin typeface="CiscoSansTT Light"/>
                <a:cs typeface="Arial" charset="0"/>
              </a:endParaRPr>
            </a:p>
          </p:txBody>
        </p:sp>
        <p:sp>
          <p:nvSpPr>
            <p:cNvPr id="571" name="TextBox 570"/>
            <p:cNvSpPr txBox="1"/>
            <p:nvPr/>
          </p:nvSpPr>
          <p:spPr>
            <a:xfrm>
              <a:off x="1133687" y="2978979"/>
              <a:ext cx="737950" cy="236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51372" tIns="25687" rIns="51372" bIns="25687" rtlCol="0">
              <a:spAutoFit/>
            </a:bodyPr>
            <a:lstStyle/>
            <a:p>
              <a:pPr algn="ctr" defTabSz="1082639"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+mn-lt"/>
                </a:rPr>
                <a:t>SDN</a:t>
              </a:r>
            </a:p>
          </p:txBody>
        </p:sp>
        <p:grpSp>
          <p:nvGrpSpPr>
            <p:cNvPr id="572" name="Group 387"/>
            <p:cNvGrpSpPr/>
            <p:nvPr/>
          </p:nvGrpSpPr>
          <p:grpSpPr>
            <a:xfrm>
              <a:off x="1367653" y="3289984"/>
              <a:ext cx="648361" cy="656461"/>
              <a:chOff x="5436537" y="4822771"/>
              <a:chExt cx="637571" cy="628759"/>
            </a:xfrm>
            <a:solidFill>
              <a:schemeClr val="accent1">
                <a:lumMod val="40000"/>
                <a:lumOff val="60000"/>
              </a:schemeClr>
            </a:solidFill>
            <a:effectLst/>
          </p:grpSpPr>
          <p:sp>
            <p:nvSpPr>
              <p:cNvPr id="573" name="Freeform 23"/>
              <p:cNvSpPr>
                <a:spLocks/>
              </p:cNvSpPr>
              <p:nvPr/>
            </p:nvSpPr>
            <p:spPr bwMode="auto">
              <a:xfrm>
                <a:off x="5436537" y="5124151"/>
                <a:ext cx="59377" cy="173318"/>
              </a:xfrm>
              <a:custGeom>
                <a:avLst/>
                <a:gdLst>
                  <a:gd name="T0" fmla="*/ 0 w 52"/>
                  <a:gd name="T1" fmla="*/ 0 h 155"/>
                  <a:gd name="T2" fmla="*/ 0 w 52"/>
                  <a:gd name="T3" fmla="*/ 12 h 155"/>
                  <a:gd name="T4" fmla="*/ 44 w 52"/>
                  <a:gd name="T5" fmla="*/ 155 h 155"/>
                  <a:gd name="T6" fmla="*/ 52 w 52"/>
                  <a:gd name="T7" fmla="*/ 81 h 155"/>
                  <a:gd name="T8" fmla="*/ 35 w 52"/>
                  <a:gd name="T9" fmla="*/ 55 h 155"/>
                  <a:gd name="T10" fmla="*/ 38 w 52"/>
                  <a:gd name="T11" fmla="*/ 42 h 155"/>
                  <a:gd name="T12" fmla="*/ 34 w 52"/>
                  <a:gd name="T13" fmla="*/ 38 h 155"/>
                  <a:gd name="T14" fmla="*/ 0 w 5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55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62"/>
                      <a:pt x="16" y="111"/>
                      <a:pt x="44" y="155"/>
                    </a:cubicBezTo>
                    <a:cubicBezTo>
                      <a:pt x="45" y="136"/>
                      <a:pt x="47" y="111"/>
                      <a:pt x="52" y="81"/>
                    </a:cubicBezTo>
                    <a:cubicBezTo>
                      <a:pt x="41" y="76"/>
                      <a:pt x="35" y="66"/>
                      <a:pt x="35" y="55"/>
                    </a:cubicBezTo>
                    <a:cubicBezTo>
                      <a:pt x="34" y="50"/>
                      <a:pt x="36" y="46"/>
                      <a:pt x="38" y="42"/>
                    </a:cubicBezTo>
                    <a:cubicBezTo>
                      <a:pt x="37" y="40"/>
                      <a:pt x="35" y="39"/>
                      <a:pt x="34" y="38"/>
                    </a:cubicBezTo>
                    <a:cubicBezTo>
                      <a:pt x="21" y="26"/>
                      <a:pt x="10" y="1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74" name="Freeform 24"/>
              <p:cNvSpPr>
                <a:spLocks/>
              </p:cNvSpPr>
              <p:nvPr/>
            </p:nvSpPr>
            <p:spPr bwMode="auto">
              <a:xfrm>
                <a:off x="5505648" y="5210811"/>
                <a:ext cx="192731" cy="127100"/>
              </a:xfrm>
              <a:custGeom>
                <a:avLst/>
                <a:gdLst>
                  <a:gd name="T0" fmla="*/ 22 w 170"/>
                  <a:gd name="T1" fmla="*/ 0 h 114"/>
                  <a:gd name="T2" fmla="*/ 8 w 170"/>
                  <a:gd name="T3" fmla="*/ 6 h 114"/>
                  <a:gd name="T4" fmla="*/ 0 w 170"/>
                  <a:gd name="T5" fmla="*/ 101 h 114"/>
                  <a:gd name="T6" fmla="*/ 11 w 170"/>
                  <a:gd name="T7" fmla="*/ 114 h 114"/>
                  <a:gd name="T8" fmla="*/ 170 w 170"/>
                  <a:gd name="T9" fmla="*/ 69 h 114"/>
                  <a:gd name="T10" fmla="*/ 170 w 170"/>
                  <a:gd name="T11" fmla="*/ 67 h 114"/>
                  <a:gd name="T12" fmla="*/ 160 w 170"/>
                  <a:gd name="T13" fmla="*/ 64 h 114"/>
                  <a:gd name="T14" fmla="*/ 22 w 170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14">
                    <a:moveTo>
                      <a:pt x="22" y="0"/>
                    </a:moveTo>
                    <a:cubicBezTo>
                      <a:pt x="18" y="4"/>
                      <a:pt x="13" y="6"/>
                      <a:pt x="8" y="6"/>
                    </a:cubicBezTo>
                    <a:cubicBezTo>
                      <a:pt x="0" y="49"/>
                      <a:pt x="0" y="83"/>
                      <a:pt x="0" y="101"/>
                    </a:cubicBezTo>
                    <a:cubicBezTo>
                      <a:pt x="4" y="105"/>
                      <a:pt x="8" y="110"/>
                      <a:pt x="11" y="114"/>
                    </a:cubicBezTo>
                    <a:cubicBezTo>
                      <a:pt x="36" y="112"/>
                      <a:pt x="96" y="103"/>
                      <a:pt x="170" y="69"/>
                    </a:cubicBezTo>
                    <a:cubicBezTo>
                      <a:pt x="170" y="68"/>
                      <a:pt x="170" y="68"/>
                      <a:pt x="170" y="67"/>
                    </a:cubicBezTo>
                    <a:cubicBezTo>
                      <a:pt x="167" y="66"/>
                      <a:pt x="164" y="65"/>
                      <a:pt x="160" y="64"/>
                    </a:cubicBezTo>
                    <a:cubicBezTo>
                      <a:pt x="109" y="50"/>
                      <a:pt x="63" y="28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75" name="Freeform 25"/>
              <p:cNvSpPr>
                <a:spLocks/>
              </p:cNvSpPr>
              <p:nvPr/>
            </p:nvSpPr>
            <p:spPr bwMode="auto">
              <a:xfrm>
                <a:off x="5527063" y="4939279"/>
                <a:ext cx="323166" cy="327379"/>
              </a:xfrm>
              <a:custGeom>
                <a:avLst/>
                <a:gdLst>
                  <a:gd name="T0" fmla="*/ 129 w 285"/>
                  <a:gd name="T1" fmla="*/ 0 h 292"/>
                  <a:gd name="T2" fmla="*/ 119 w 285"/>
                  <a:gd name="T3" fmla="*/ 0 h 292"/>
                  <a:gd name="T4" fmla="*/ 117 w 285"/>
                  <a:gd name="T5" fmla="*/ 0 h 292"/>
                  <a:gd name="T6" fmla="*/ 90 w 285"/>
                  <a:gd name="T7" fmla="*/ 21 h 292"/>
                  <a:gd name="T8" fmla="*/ 89 w 285"/>
                  <a:gd name="T9" fmla="*/ 21 h 292"/>
                  <a:gd name="T10" fmla="*/ 82 w 285"/>
                  <a:gd name="T11" fmla="*/ 20 h 292"/>
                  <a:gd name="T12" fmla="*/ 36 w 285"/>
                  <a:gd name="T13" fmla="*/ 97 h 292"/>
                  <a:gd name="T14" fmla="*/ 0 w 285"/>
                  <a:gd name="T15" fmla="*/ 196 h 292"/>
                  <a:gd name="T16" fmla="*/ 13 w 285"/>
                  <a:gd name="T17" fmla="*/ 220 h 292"/>
                  <a:gd name="T18" fmla="*/ 12 w 285"/>
                  <a:gd name="T19" fmla="*/ 228 h 292"/>
                  <a:gd name="T20" fmla="*/ 146 w 285"/>
                  <a:gd name="T21" fmla="*/ 290 h 292"/>
                  <a:gd name="T22" fmla="*/ 156 w 285"/>
                  <a:gd name="T23" fmla="*/ 292 h 292"/>
                  <a:gd name="T24" fmla="*/ 180 w 285"/>
                  <a:gd name="T25" fmla="*/ 279 h 292"/>
                  <a:gd name="T26" fmla="*/ 188 w 285"/>
                  <a:gd name="T27" fmla="*/ 281 h 292"/>
                  <a:gd name="T28" fmla="*/ 237 w 285"/>
                  <a:gd name="T29" fmla="*/ 191 h 292"/>
                  <a:gd name="T30" fmla="*/ 285 w 285"/>
                  <a:gd name="T31" fmla="*/ 39 h 292"/>
                  <a:gd name="T32" fmla="*/ 270 w 285"/>
                  <a:gd name="T33" fmla="*/ 16 h 292"/>
                  <a:gd name="T34" fmla="*/ 230 w 285"/>
                  <a:gd name="T35" fmla="*/ 8 h 292"/>
                  <a:gd name="T36" fmla="*/ 129 w 285"/>
                  <a:gd name="T3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5" h="292">
                    <a:moveTo>
                      <a:pt x="129" y="0"/>
                    </a:moveTo>
                    <a:cubicBezTo>
                      <a:pt x="126" y="0"/>
                      <a:pt x="122" y="0"/>
                      <a:pt x="119" y="0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12"/>
                      <a:pt x="102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7" y="21"/>
                      <a:pt x="84" y="20"/>
                      <a:pt x="82" y="20"/>
                    </a:cubicBezTo>
                    <a:cubicBezTo>
                      <a:pt x="64" y="45"/>
                      <a:pt x="49" y="71"/>
                      <a:pt x="36" y="97"/>
                    </a:cubicBezTo>
                    <a:cubicBezTo>
                      <a:pt x="21" y="128"/>
                      <a:pt x="9" y="161"/>
                      <a:pt x="0" y="196"/>
                    </a:cubicBezTo>
                    <a:cubicBezTo>
                      <a:pt x="8" y="202"/>
                      <a:pt x="13" y="211"/>
                      <a:pt x="13" y="220"/>
                    </a:cubicBezTo>
                    <a:cubicBezTo>
                      <a:pt x="13" y="223"/>
                      <a:pt x="13" y="226"/>
                      <a:pt x="12" y="228"/>
                    </a:cubicBezTo>
                    <a:cubicBezTo>
                      <a:pt x="51" y="255"/>
                      <a:pt x="96" y="276"/>
                      <a:pt x="146" y="290"/>
                    </a:cubicBezTo>
                    <a:cubicBezTo>
                      <a:pt x="149" y="290"/>
                      <a:pt x="153" y="291"/>
                      <a:pt x="156" y="292"/>
                    </a:cubicBezTo>
                    <a:cubicBezTo>
                      <a:pt x="161" y="284"/>
                      <a:pt x="171" y="279"/>
                      <a:pt x="180" y="279"/>
                    </a:cubicBezTo>
                    <a:cubicBezTo>
                      <a:pt x="183" y="279"/>
                      <a:pt x="186" y="280"/>
                      <a:pt x="188" y="281"/>
                    </a:cubicBezTo>
                    <a:cubicBezTo>
                      <a:pt x="207" y="252"/>
                      <a:pt x="223" y="222"/>
                      <a:pt x="237" y="191"/>
                    </a:cubicBezTo>
                    <a:cubicBezTo>
                      <a:pt x="259" y="143"/>
                      <a:pt x="275" y="92"/>
                      <a:pt x="285" y="39"/>
                    </a:cubicBezTo>
                    <a:cubicBezTo>
                      <a:pt x="276" y="34"/>
                      <a:pt x="271" y="25"/>
                      <a:pt x="270" y="16"/>
                    </a:cubicBezTo>
                    <a:cubicBezTo>
                      <a:pt x="257" y="13"/>
                      <a:pt x="243" y="10"/>
                      <a:pt x="230" y="8"/>
                    </a:cubicBezTo>
                    <a:cubicBezTo>
                      <a:pt x="197" y="2"/>
                      <a:pt x="163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76" name="Freeform 26"/>
              <p:cNvSpPr>
                <a:spLocks/>
              </p:cNvSpPr>
              <p:nvPr/>
            </p:nvSpPr>
            <p:spPr bwMode="auto">
              <a:xfrm>
                <a:off x="5440431" y="4942167"/>
                <a:ext cx="164503" cy="215685"/>
              </a:xfrm>
              <a:custGeom>
                <a:avLst/>
                <a:gdLst>
                  <a:gd name="T0" fmla="*/ 140 w 145"/>
                  <a:gd name="T1" fmla="*/ 0 h 192"/>
                  <a:gd name="T2" fmla="*/ 52 w 145"/>
                  <a:gd name="T3" fmla="*/ 15 h 192"/>
                  <a:gd name="T4" fmla="*/ 0 w 145"/>
                  <a:gd name="T5" fmla="*/ 136 h 192"/>
                  <a:gd name="T6" fmla="*/ 47 w 145"/>
                  <a:gd name="T7" fmla="*/ 192 h 192"/>
                  <a:gd name="T8" fmla="*/ 60 w 145"/>
                  <a:gd name="T9" fmla="*/ 189 h 192"/>
                  <a:gd name="T10" fmla="*/ 98 w 145"/>
                  <a:gd name="T11" fmla="*/ 87 h 192"/>
                  <a:gd name="T12" fmla="*/ 145 w 145"/>
                  <a:gd name="T13" fmla="*/ 8 h 192"/>
                  <a:gd name="T14" fmla="*/ 140 w 145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92">
                    <a:moveTo>
                      <a:pt x="140" y="0"/>
                    </a:moveTo>
                    <a:cubicBezTo>
                      <a:pt x="99" y="4"/>
                      <a:pt x="68" y="11"/>
                      <a:pt x="52" y="15"/>
                    </a:cubicBezTo>
                    <a:cubicBezTo>
                      <a:pt x="25" y="52"/>
                      <a:pt x="6" y="94"/>
                      <a:pt x="0" y="136"/>
                    </a:cubicBezTo>
                    <a:cubicBezTo>
                      <a:pt x="7" y="147"/>
                      <a:pt x="21" y="168"/>
                      <a:pt x="47" y="192"/>
                    </a:cubicBezTo>
                    <a:cubicBezTo>
                      <a:pt x="51" y="190"/>
                      <a:pt x="56" y="189"/>
                      <a:pt x="60" y="189"/>
                    </a:cubicBezTo>
                    <a:cubicBezTo>
                      <a:pt x="70" y="153"/>
                      <a:pt x="83" y="119"/>
                      <a:pt x="98" y="87"/>
                    </a:cubicBezTo>
                    <a:cubicBezTo>
                      <a:pt x="111" y="60"/>
                      <a:pt x="127" y="34"/>
                      <a:pt x="145" y="8"/>
                    </a:cubicBezTo>
                    <a:cubicBezTo>
                      <a:pt x="143" y="6"/>
                      <a:pt x="141" y="3"/>
                      <a:pt x="14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77" name="Freeform 27"/>
              <p:cNvSpPr>
                <a:spLocks/>
              </p:cNvSpPr>
              <p:nvPr/>
            </p:nvSpPr>
            <p:spPr bwMode="auto">
              <a:xfrm>
                <a:off x="6014731" y="4969128"/>
                <a:ext cx="37962" cy="61624"/>
              </a:xfrm>
              <a:custGeom>
                <a:avLst/>
                <a:gdLst>
                  <a:gd name="T0" fmla="*/ 2 w 33"/>
                  <a:gd name="T1" fmla="*/ 0 h 55"/>
                  <a:gd name="T2" fmla="*/ 0 w 33"/>
                  <a:gd name="T3" fmla="*/ 13 h 55"/>
                  <a:gd name="T4" fmla="*/ 15 w 33"/>
                  <a:gd name="T5" fmla="*/ 37 h 55"/>
                  <a:gd name="T6" fmla="*/ 14 w 33"/>
                  <a:gd name="T7" fmla="*/ 44 h 55"/>
                  <a:gd name="T8" fmla="*/ 33 w 33"/>
                  <a:gd name="T9" fmla="*/ 55 h 55"/>
                  <a:gd name="T10" fmla="*/ 2 w 33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5">
                    <a:moveTo>
                      <a:pt x="2" y="0"/>
                    </a:moveTo>
                    <a:cubicBezTo>
                      <a:pt x="2" y="4"/>
                      <a:pt x="1" y="8"/>
                      <a:pt x="0" y="13"/>
                    </a:cubicBezTo>
                    <a:cubicBezTo>
                      <a:pt x="9" y="18"/>
                      <a:pt x="14" y="27"/>
                      <a:pt x="15" y="37"/>
                    </a:cubicBezTo>
                    <a:cubicBezTo>
                      <a:pt x="15" y="40"/>
                      <a:pt x="15" y="42"/>
                      <a:pt x="14" y="44"/>
                    </a:cubicBezTo>
                    <a:cubicBezTo>
                      <a:pt x="21" y="47"/>
                      <a:pt x="27" y="51"/>
                      <a:pt x="33" y="55"/>
                    </a:cubicBezTo>
                    <a:cubicBezTo>
                      <a:pt x="25" y="36"/>
                      <a:pt x="15" y="17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78" name="Freeform 28"/>
              <p:cNvSpPr>
                <a:spLocks/>
              </p:cNvSpPr>
              <p:nvPr/>
            </p:nvSpPr>
            <p:spPr bwMode="auto">
              <a:xfrm>
                <a:off x="5877483" y="4851657"/>
                <a:ext cx="123620" cy="135765"/>
              </a:xfrm>
              <a:custGeom>
                <a:avLst/>
                <a:gdLst>
                  <a:gd name="T0" fmla="*/ 3 w 109"/>
                  <a:gd name="T1" fmla="*/ 0 h 121"/>
                  <a:gd name="T2" fmla="*/ 0 w 109"/>
                  <a:gd name="T3" fmla="*/ 66 h 121"/>
                  <a:gd name="T4" fmla="*/ 18 w 109"/>
                  <a:gd name="T5" fmla="*/ 93 h 121"/>
                  <a:gd name="T6" fmla="*/ 18 w 109"/>
                  <a:gd name="T7" fmla="*/ 93 h 121"/>
                  <a:gd name="T8" fmla="*/ 85 w 109"/>
                  <a:gd name="T9" fmla="*/ 121 h 121"/>
                  <a:gd name="T10" fmla="*/ 104 w 109"/>
                  <a:gd name="T11" fmla="*/ 113 h 121"/>
                  <a:gd name="T12" fmla="*/ 109 w 109"/>
                  <a:gd name="T13" fmla="*/ 85 h 121"/>
                  <a:gd name="T14" fmla="*/ 3 w 10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cubicBezTo>
                      <a:pt x="3" y="21"/>
                      <a:pt x="2" y="43"/>
                      <a:pt x="0" y="66"/>
                    </a:cubicBezTo>
                    <a:cubicBezTo>
                      <a:pt x="11" y="70"/>
                      <a:pt x="18" y="81"/>
                      <a:pt x="18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41" y="101"/>
                      <a:pt x="63" y="111"/>
                      <a:pt x="85" y="121"/>
                    </a:cubicBezTo>
                    <a:cubicBezTo>
                      <a:pt x="90" y="116"/>
                      <a:pt x="97" y="113"/>
                      <a:pt x="104" y="113"/>
                    </a:cubicBezTo>
                    <a:cubicBezTo>
                      <a:pt x="107" y="101"/>
                      <a:pt x="108" y="92"/>
                      <a:pt x="109" y="85"/>
                    </a:cubicBezTo>
                    <a:cubicBezTo>
                      <a:pt x="79" y="50"/>
                      <a:pt x="43" y="2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79" name="Freeform 29"/>
              <p:cNvSpPr>
                <a:spLocks/>
              </p:cNvSpPr>
              <p:nvPr/>
            </p:nvSpPr>
            <p:spPr bwMode="auto">
              <a:xfrm>
                <a:off x="5518302" y="4824696"/>
                <a:ext cx="197598" cy="110731"/>
              </a:xfrm>
              <a:custGeom>
                <a:avLst/>
                <a:gdLst>
                  <a:gd name="T0" fmla="*/ 174 w 174"/>
                  <a:gd name="T1" fmla="*/ 0 h 99"/>
                  <a:gd name="T2" fmla="*/ 0 w 174"/>
                  <a:gd name="T3" fmla="*/ 99 h 99"/>
                  <a:gd name="T4" fmla="*/ 70 w 174"/>
                  <a:gd name="T5" fmla="*/ 88 h 99"/>
                  <a:gd name="T6" fmla="*/ 99 w 174"/>
                  <a:gd name="T7" fmla="*/ 65 h 99"/>
                  <a:gd name="T8" fmla="*/ 100 w 174"/>
                  <a:gd name="T9" fmla="*/ 65 h 99"/>
                  <a:gd name="T10" fmla="*/ 111 w 174"/>
                  <a:gd name="T11" fmla="*/ 67 h 99"/>
                  <a:gd name="T12" fmla="*/ 174 w 17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9">
                    <a:moveTo>
                      <a:pt x="174" y="0"/>
                    </a:moveTo>
                    <a:cubicBezTo>
                      <a:pt x="109" y="10"/>
                      <a:pt x="47" y="46"/>
                      <a:pt x="0" y="99"/>
                    </a:cubicBezTo>
                    <a:cubicBezTo>
                      <a:pt x="17" y="96"/>
                      <a:pt x="41" y="91"/>
                      <a:pt x="70" y="88"/>
                    </a:cubicBezTo>
                    <a:cubicBezTo>
                      <a:pt x="74" y="75"/>
                      <a:pt x="85" y="65"/>
                      <a:pt x="99" y="65"/>
                    </a:cubicBezTo>
                    <a:cubicBezTo>
                      <a:pt x="99" y="65"/>
                      <a:pt x="99" y="65"/>
                      <a:pt x="100" y="65"/>
                    </a:cubicBezTo>
                    <a:cubicBezTo>
                      <a:pt x="104" y="65"/>
                      <a:pt x="108" y="65"/>
                      <a:pt x="111" y="67"/>
                    </a:cubicBezTo>
                    <a:cubicBezTo>
                      <a:pt x="135" y="38"/>
                      <a:pt x="158" y="15"/>
                      <a:pt x="17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80" name="Freeform 30"/>
              <p:cNvSpPr>
                <a:spLocks/>
              </p:cNvSpPr>
              <p:nvPr/>
            </p:nvSpPr>
            <p:spPr bwMode="auto">
              <a:xfrm>
                <a:off x="5657497" y="4822771"/>
                <a:ext cx="205385" cy="115545"/>
              </a:xfrm>
              <a:custGeom>
                <a:avLst/>
                <a:gdLst>
                  <a:gd name="T0" fmla="*/ 86 w 181"/>
                  <a:gd name="T1" fmla="*/ 0 h 103"/>
                  <a:gd name="T2" fmla="*/ 86 w 181"/>
                  <a:gd name="T3" fmla="*/ 0 h 103"/>
                  <a:gd name="T4" fmla="*/ 79 w 181"/>
                  <a:gd name="T5" fmla="*/ 0 h 103"/>
                  <a:gd name="T6" fmla="*/ 0 w 181"/>
                  <a:gd name="T7" fmla="*/ 80 h 103"/>
                  <a:gd name="T8" fmla="*/ 3 w 181"/>
                  <a:gd name="T9" fmla="*/ 87 h 103"/>
                  <a:gd name="T10" fmla="*/ 4 w 181"/>
                  <a:gd name="T11" fmla="*/ 87 h 103"/>
                  <a:gd name="T12" fmla="*/ 16 w 181"/>
                  <a:gd name="T13" fmla="*/ 87 h 103"/>
                  <a:gd name="T14" fmla="*/ 117 w 181"/>
                  <a:gd name="T15" fmla="*/ 95 h 103"/>
                  <a:gd name="T16" fmla="*/ 158 w 181"/>
                  <a:gd name="T17" fmla="*/ 103 h 103"/>
                  <a:gd name="T18" fmla="*/ 177 w 181"/>
                  <a:gd name="T19" fmla="*/ 90 h 103"/>
                  <a:gd name="T20" fmla="*/ 180 w 181"/>
                  <a:gd name="T21" fmla="*/ 19 h 103"/>
                  <a:gd name="T22" fmla="*/ 86 w 181"/>
                  <a:gd name="T2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03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4" y="0"/>
                      <a:pt x="81" y="0"/>
                      <a:pt x="79" y="0"/>
                    </a:cubicBezTo>
                    <a:cubicBezTo>
                      <a:pt x="67" y="11"/>
                      <a:pt x="35" y="38"/>
                      <a:pt x="0" y="80"/>
                    </a:cubicBezTo>
                    <a:cubicBezTo>
                      <a:pt x="1" y="82"/>
                      <a:pt x="2" y="85"/>
                      <a:pt x="3" y="87"/>
                    </a:cubicBezTo>
                    <a:cubicBezTo>
                      <a:pt x="3" y="87"/>
                      <a:pt x="4" y="87"/>
                      <a:pt x="4" y="87"/>
                    </a:cubicBezTo>
                    <a:cubicBezTo>
                      <a:pt x="8" y="87"/>
                      <a:pt x="12" y="87"/>
                      <a:pt x="16" y="87"/>
                    </a:cubicBezTo>
                    <a:cubicBezTo>
                      <a:pt x="50" y="87"/>
                      <a:pt x="84" y="89"/>
                      <a:pt x="117" y="95"/>
                    </a:cubicBezTo>
                    <a:cubicBezTo>
                      <a:pt x="131" y="97"/>
                      <a:pt x="145" y="100"/>
                      <a:pt x="158" y="103"/>
                    </a:cubicBezTo>
                    <a:cubicBezTo>
                      <a:pt x="162" y="96"/>
                      <a:pt x="169" y="91"/>
                      <a:pt x="177" y="90"/>
                    </a:cubicBezTo>
                    <a:cubicBezTo>
                      <a:pt x="180" y="65"/>
                      <a:pt x="181" y="42"/>
                      <a:pt x="180" y="19"/>
                    </a:cubicBezTo>
                    <a:cubicBezTo>
                      <a:pt x="150" y="6"/>
                      <a:pt x="118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81" name="Freeform 31"/>
              <p:cNvSpPr>
                <a:spLocks/>
              </p:cNvSpPr>
              <p:nvPr/>
            </p:nvSpPr>
            <p:spPr bwMode="auto">
              <a:xfrm>
                <a:off x="5763596" y="5034604"/>
                <a:ext cx="303698" cy="255162"/>
              </a:xfrm>
              <a:custGeom>
                <a:avLst/>
                <a:gdLst>
                  <a:gd name="T0" fmla="*/ 228 w 268"/>
                  <a:gd name="T1" fmla="*/ 0 h 228"/>
                  <a:gd name="T2" fmla="*/ 209 w 268"/>
                  <a:gd name="T3" fmla="*/ 7 h 228"/>
                  <a:gd name="T4" fmla="*/ 205 w 268"/>
                  <a:gd name="T5" fmla="*/ 7 h 228"/>
                  <a:gd name="T6" fmla="*/ 70 w 268"/>
                  <a:gd name="T7" fmla="*/ 171 h 228"/>
                  <a:gd name="T8" fmla="*/ 0 w 268"/>
                  <a:gd name="T9" fmla="*/ 217 h 228"/>
                  <a:gd name="T10" fmla="*/ 1 w 268"/>
                  <a:gd name="T11" fmla="*/ 218 h 228"/>
                  <a:gd name="T12" fmla="*/ 113 w 268"/>
                  <a:gd name="T13" fmla="*/ 228 h 228"/>
                  <a:gd name="T14" fmla="*/ 128 w 268"/>
                  <a:gd name="T15" fmla="*/ 228 h 228"/>
                  <a:gd name="T16" fmla="*/ 148 w 268"/>
                  <a:gd name="T17" fmla="*/ 227 h 228"/>
                  <a:gd name="T18" fmla="*/ 176 w 268"/>
                  <a:gd name="T19" fmla="*/ 205 h 228"/>
                  <a:gd name="T20" fmla="*/ 177 w 268"/>
                  <a:gd name="T21" fmla="*/ 205 h 228"/>
                  <a:gd name="T22" fmla="*/ 187 w 268"/>
                  <a:gd name="T23" fmla="*/ 206 h 228"/>
                  <a:gd name="T24" fmla="*/ 268 w 268"/>
                  <a:gd name="T25" fmla="*/ 38 h 228"/>
                  <a:gd name="T26" fmla="*/ 264 w 268"/>
                  <a:gd name="T27" fmla="*/ 23 h 228"/>
                  <a:gd name="T28" fmla="*/ 228 w 268"/>
                  <a:gd name="T2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" h="228">
                    <a:moveTo>
                      <a:pt x="228" y="0"/>
                    </a:moveTo>
                    <a:cubicBezTo>
                      <a:pt x="223" y="4"/>
                      <a:pt x="217" y="7"/>
                      <a:pt x="209" y="7"/>
                    </a:cubicBezTo>
                    <a:cubicBezTo>
                      <a:pt x="208" y="7"/>
                      <a:pt x="207" y="7"/>
                      <a:pt x="205" y="7"/>
                    </a:cubicBezTo>
                    <a:cubicBezTo>
                      <a:pt x="187" y="51"/>
                      <a:pt x="148" y="114"/>
                      <a:pt x="70" y="171"/>
                    </a:cubicBezTo>
                    <a:cubicBezTo>
                      <a:pt x="48" y="188"/>
                      <a:pt x="25" y="203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38" y="225"/>
                      <a:pt x="75" y="228"/>
                      <a:pt x="113" y="228"/>
                    </a:cubicBezTo>
                    <a:cubicBezTo>
                      <a:pt x="118" y="228"/>
                      <a:pt x="123" y="228"/>
                      <a:pt x="128" y="228"/>
                    </a:cubicBezTo>
                    <a:cubicBezTo>
                      <a:pt x="135" y="228"/>
                      <a:pt x="141" y="227"/>
                      <a:pt x="148" y="227"/>
                    </a:cubicBezTo>
                    <a:cubicBezTo>
                      <a:pt x="151" y="214"/>
                      <a:pt x="163" y="205"/>
                      <a:pt x="176" y="205"/>
                    </a:cubicBezTo>
                    <a:cubicBezTo>
                      <a:pt x="176" y="205"/>
                      <a:pt x="177" y="205"/>
                      <a:pt x="177" y="205"/>
                    </a:cubicBezTo>
                    <a:cubicBezTo>
                      <a:pt x="180" y="205"/>
                      <a:pt x="184" y="205"/>
                      <a:pt x="187" y="206"/>
                    </a:cubicBezTo>
                    <a:cubicBezTo>
                      <a:pt x="241" y="134"/>
                      <a:pt x="263" y="61"/>
                      <a:pt x="268" y="38"/>
                    </a:cubicBezTo>
                    <a:cubicBezTo>
                      <a:pt x="267" y="33"/>
                      <a:pt x="265" y="28"/>
                      <a:pt x="264" y="23"/>
                    </a:cubicBezTo>
                    <a:cubicBezTo>
                      <a:pt x="256" y="17"/>
                      <a:pt x="244" y="9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82" name="Freeform 32"/>
              <p:cNvSpPr>
                <a:spLocks/>
              </p:cNvSpPr>
              <p:nvPr/>
            </p:nvSpPr>
            <p:spPr bwMode="auto">
              <a:xfrm>
                <a:off x="5620508" y="5297470"/>
                <a:ext cx="313432" cy="153097"/>
              </a:xfrm>
              <a:custGeom>
                <a:avLst/>
                <a:gdLst>
                  <a:gd name="T0" fmla="*/ 125 w 277"/>
                  <a:gd name="T1" fmla="*/ 0 h 136"/>
                  <a:gd name="T2" fmla="*/ 98 w 277"/>
                  <a:gd name="T3" fmla="*/ 18 h 136"/>
                  <a:gd name="T4" fmla="*/ 98 w 277"/>
                  <a:gd name="T5" fmla="*/ 18 h 136"/>
                  <a:gd name="T6" fmla="*/ 88 w 277"/>
                  <a:gd name="T7" fmla="*/ 16 h 136"/>
                  <a:gd name="T8" fmla="*/ 0 w 277"/>
                  <a:gd name="T9" fmla="*/ 108 h 136"/>
                  <a:gd name="T10" fmla="*/ 91 w 277"/>
                  <a:gd name="T11" fmla="*/ 136 h 136"/>
                  <a:gd name="T12" fmla="*/ 277 w 277"/>
                  <a:gd name="T13" fmla="*/ 14 h 136"/>
                  <a:gd name="T14" fmla="*/ 274 w 277"/>
                  <a:gd name="T15" fmla="*/ 9 h 136"/>
                  <a:gd name="T16" fmla="*/ 253 w 277"/>
                  <a:gd name="T17" fmla="*/ 10 h 136"/>
                  <a:gd name="T18" fmla="*/ 237 w 277"/>
                  <a:gd name="T19" fmla="*/ 10 h 136"/>
                  <a:gd name="T20" fmla="*/ 125 w 277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136">
                    <a:moveTo>
                      <a:pt x="125" y="0"/>
                    </a:moveTo>
                    <a:cubicBezTo>
                      <a:pt x="120" y="11"/>
                      <a:pt x="110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5" y="18"/>
                      <a:pt x="91" y="17"/>
                      <a:pt x="88" y="16"/>
                    </a:cubicBezTo>
                    <a:cubicBezTo>
                      <a:pt x="52" y="63"/>
                      <a:pt x="19" y="93"/>
                      <a:pt x="0" y="108"/>
                    </a:cubicBezTo>
                    <a:cubicBezTo>
                      <a:pt x="29" y="123"/>
                      <a:pt x="60" y="133"/>
                      <a:pt x="91" y="136"/>
                    </a:cubicBezTo>
                    <a:cubicBezTo>
                      <a:pt x="117" y="128"/>
                      <a:pt x="203" y="92"/>
                      <a:pt x="277" y="14"/>
                    </a:cubicBezTo>
                    <a:cubicBezTo>
                      <a:pt x="275" y="13"/>
                      <a:pt x="275" y="11"/>
                      <a:pt x="274" y="9"/>
                    </a:cubicBezTo>
                    <a:cubicBezTo>
                      <a:pt x="267" y="9"/>
                      <a:pt x="260" y="9"/>
                      <a:pt x="253" y="10"/>
                    </a:cubicBezTo>
                    <a:cubicBezTo>
                      <a:pt x="248" y="10"/>
                      <a:pt x="243" y="10"/>
                      <a:pt x="237" y="10"/>
                    </a:cubicBezTo>
                    <a:cubicBezTo>
                      <a:pt x="199" y="10"/>
                      <a:pt x="162" y="7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83" name="Freeform 33"/>
              <p:cNvSpPr>
                <a:spLocks/>
              </p:cNvSpPr>
              <p:nvPr/>
            </p:nvSpPr>
            <p:spPr bwMode="auto">
              <a:xfrm>
                <a:off x="5990396" y="5123188"/>
                <a:ext cx="83712" cy="159838"/>
              </a:xfrm>
              <a:custGeom>
                <a:avLst/>
                <a:gdLst>
                  <a:gd name="T0" fmla="*/ 73 w 74"/>
                  <a:gd name="T1" fmla="*/ 0 h 143"/>
                  <a:gd name="T2" fmla="*/ 0 w 74"/>
                  <a:gd name="T3" fmla="*/ 138 h 143"/>
                  <a:gd name="T4" fmla="*/ 3 w 74"/>
                  <a:gd name="T5" fmla="*/ 143 h 143"/>
                  <a:gd name="T6" fmla="*/ 40 w 74"/>
                  <a:gd name="T7" fmla="*/ 137 h 143"/>
                  <a:gd name="T8" fmla="*/ 74 w 74"/>
                  <a:gd name="T9" fmla="*/ 13 h 143"/>
                  <a:gd name="T10" fmla="*/ 73 w 7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43">
                    <a:moveTo>
                      <a:pt x="73" y="0"/>
                    </a:moveTo>
                    <a:cubicBezTo>
                      <a:pt x="61" y="37"/>
                      <a:pt x="37" y="88"/>
                      <a:pt x="0" y="138"/>
                    </a:cubicBezTo>
                    <a:cubicBezTo>
                      <a:pt x="1" y="139"/>
                      <a:pt x="2" y="141"/>
                      <a:pt x="3" y="143"/>
                    </a:cubicBezTo>
                    <a:cubicBezTo>
                      <a:pt x="19" y="141"/>
                      <a:pt x="32" y="139"/>
                      <a:pt x="40" y="137"/>
                    </a:cubicBezTo>
                    <a:cubicBezTo>
                      <a:pt x="62" y="98"/>
                      <a:pt x="74" y="56"/>
                      <a:pt x="74" y="13"/>
                    </a:cubicBezTo>
                    <a:cubicBezTo>
                      <a:pt x="74" y="9"/>
                      <a:pt x="74" y="4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84" name="Freeform 34"/>
              <p:cNvSpPr>
                <a:spLocks/>
              </p:cNvSpPr>
              <p:nvPr/>
            </p:nvSpPr>
            <p:spPr bwMode="auto">
              <a:xfrm>
                <a:off x="5771383" y="5297470"/>
                <a:ext cx="251135" cy="154060"/>
              </a:xfrm>
              <a:custGeom>
                <a:avLst/>
                <a:gdLst>
                  <a:gd name="T0" fmla="*/ 222 w 222"/>
                  <a:gd name="T1" fmla="*/ 0 h 137"/>
                  <a:gd name="T2" fmla="*/ 196 w 222"/>
                  <a:gd name="T3" fmla="*/ 4 h 137"/>
                  <a:gd name="T4" fmla="*/ 167 w 222"/>
                  <a:gd name="T5" fmla="*/ 27 h 137"/>
                  <a:gd name="T6" fmla="*/ 166 w 222"/>
                  <a:gd name="T7" fmla="*/ 27 h 137"/>
                  <a:gd name="T8" fmla="*/ 156 w 222"/>
                  <a:gd name="T9" fmla="*/ 25 h 137"/>
                  <a:gd name="T10" fmla="*/ 0 w 222"/>
                  <a:gd name="T11" fmla="*/ 137 h 137"/>
                  <a:gd name="T12" fmla="*/ 222 w 222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37">
                    <a:moveTo>
                      <a:pt x="222" y="0"/>
                    </a:moveTo>
                    <a:cubicBezTo>
                      <a:pt x="214" y="1"/>
                      <a:pt x="205" y="2"/>
                      <a:pt x="196" y="4"/>
                    </a:cubicBezTo>
                    <a:cubicBezTo>
                      <a:pt x="193" y="17"/>
                      <a:pt x="181" y="27"/>
                      <a:pt x="167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3" y="27"/>
                      <a:pt x="159" y="26"/>
                      <a:pt x="156" y="25"/>
                    </a:cubicBezTo>
                    <a:cubicBezTo>
                      <a:pt x="101" y="83"/>
                      <a:pt x="38" y="119"/>
                      <a:pt x="0" y="137"/>
                    </a:cubicBezTo>
                    <a:cubicBezTo>
                      <a:pt x="87" y="132"/>
                      <a:pt x="171" y="77"/>
                      <a:pt x="22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85" name="Freeform 35"/>
              <p:cNvSpPr>
                <a:spLocks/>
              </p:cNvSpPr>
              <p:nvPr/>
            </p:nvSpPr>
            <p:spPr bwMode="auto">
              <a:xfrm>
                <a:off x="5761649" y="4973943"/>
                <a:ext cx="216093" cy="281160"/>
              </a:xfrm>
              <a:custGeom>
                <a:avLst/>
                <a:gdLst>
                  <a:gd name="T0" fmla="*/ 116 w 190"/>
                  <a:gd name="T1" fmla="*/ 0 h 251"/>
                  <a:gd name="T2" fmla="*/ 94 w 190"/>
                  <a:gd name="T3" fmla="*/ 12 h 251"/>
                  <a:gd name="T4" fmla="*/ 46 w 190"/>
                  <a:gd name="T5" fmla="*/ 167 h 251"/>
                  <a:gd name="T6" fmla="*/ 0 w 190"/>
                  <a:gd name="T7" fmla="*/ 251 h 251"/>
                  <a:gd name="T8" fmla="*/ 61 w 190"/>
                  <a:gd name="T9" fmla="*/ 212 h 251"/>
                  <a:gd name="T10" fmla="*/ 190 w 190"/>
                  <a:gd name="T11" fmla="*/ 54 h 251"/>
                  <a:gd name="T12" fmla="*/ 180 w 190"/>
                  <a:gd name="T13" fmla="*/ 32 h 251"/>
                  <a:gd name="T14" fmla="*/ 180 w 190"/>
                  <a:gd name="T15" fmla="*/ 27 h 251"/>
                  <a:gd name="T16" fmla="*/ 116 w 190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51">
                    <a:moveTo>
                      <a:pt x="116" y="0"/>
                    </a:moveTo>
                    <a:cubicBezTo>
                      <a:pt x="111" y="7"/>
                      <a:pt x="103" y="12"/>
                      <a:pt x="94" y="12"/>
                    </a:cubicBezTo>
                    <a:cubicBezTo>
                      <a:pt x="84" y="66"/>
                      <a:pt x="68" y="118"/>
                      <a:pt x="46" y="167"/>
                    </a:cubicBezTo>
                    <a:cubicBezTo>
                      <a:pt x="32" y="197"/>
                      <a:pt x="17" y="225"/>
                      <a:pt x="0" y="251"/>
                    </a:cubicBezTo>
                    <a:cubicBezTo>
                      <a:pt x="21" y="239"/>
                      <a:pt x="42" y="226"/>
                      <a:pt x="61" y="212"/>
                    </a:cubicBezTo>
                    <a:cubicBezTo>
                      <a:pt x="121" y="168"/>
                      <a:pt x="165" y="115"/>
                      <a:pt x="190" y="54"/>
                    </a:cubicBezTo>
                    <a:cubicBezTo>
                      <a:pt x="184" y="48"/>
                      <a:pt x="180" y="40"/>
                      <a:pt x="180" y="32"/>
                    </a:cubicBezTo>
                    <a:cubicBezTo>
                      <a:pt x="180" y="30"/>
                      <a:pt x="180" y="29"/>
                      <a:pt x="180" y="27"/>
                    </a:cubicBezTo>
                    <a:cubicBezTo>
                      <a:pt x="159" y="17"/>
                      <a:pt x="137" y="8"/>
                      <a:pt x="11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  <p:sp>
            <p:nvSpPr>
              <p:cNvPr id="586" name="Freeform 36"/>
              <p:cNvSpPr>
                <a:spLocks/>
              </p:cNvSpPr>
              <p:nvPr/>
            </p:nvSpPr>
            <p:spPr bwMode="auto">
              <a:xfrm>
                <a:off x="5534850" y="5308061"/>
                <a:ext cx="167423" cy="99176"/>
              </a:xfrm>
              <a:custGeom>
                <a:avLst/>
                <a:gdLst>
                  <a:gd name="T0" fmla="*/ 147 w 147"/>
                  <a:gd name="T1" fmla="*/ 0 h 89"/>
                  <a:gd name="T2" fmla="*/ 0 w 147"/>
                  <a:gd name="T3" fmla="*/ 43 h 89"/>
                  <a:gd name="T4" fmla="*/ 59 w 147"/>
                  <a:gd name="T5" fmla="*/ 89 h 89"/>
                  <a:gd name="T6" fmla="*/ 147 w 14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89">
                    <a:moveTo>
                      <a:pt x="147" y="0"/>
                    </a:moveTo>
                    <a:cubicBezTo>
                      <a:pt x="83" y="28"/>
                      <a:pt x="29" y="39"/>
                      <a:pt x="0" y="43"/>
                    </a:cubicBezTo>
                    <a:cubicBezTo>
                      <a:pt x="18" y="61"/>
                      <a:pt x="38" y="76"/>
                      <a:pt x="59" y="89"/>
                    </a:cubicBezTo>
                    <a:cubicBezTo>
                      <a:pt x="74" y="78"/>
                      <a:pt x="108" y="49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1082639">
                  <a:defRPr/>
                </a:pPr>
                <a:endParaRPr lang="en-US" sz="1575" kern="0" dirty="0">
                  <a:solidFill>
                    <a:srgbClr val="FFFFFF"/>
                  </a:solidFill>
                  <a:latin typeface="CiscoSansTT Light"/>
                </a:endParaRPr>
              </a:p>
            </p:txBody>
          </p:sp>
        </p:grpSp>
      </p:grpSp>
      <p:grpSp>
        <p:nvGrpSpPr>
          <p:cNvPr id="595" name="Group 594"/>
          <p:cNvGrpSpPr/>
          <p:nvPr/>
        </p:nvGrpSpPr>
        <p:grpSpPr>
          <a:xfrm>
            <a:off x="961318" y="3377210"/>
            <a:ext cx="2944372" cy="1022301"/>
            <a:chOff x="1303813" y="4189627"/>
            <a:chExt cx="2945139" cy="1022301"/>
          </a:xfrm>
        </p:grpSpPr>
        <p:grpSp>
          <p:nvGrpSpPr>
            <p:cNvPr id="596" name="Group 595"/>
            <p:cNvGrpSpPr/>
            <p:nvPr/>
          </p:nvGrpSpPr>
          <p:grpSpPr>
            <a:xfrm>
              <a:off x="1303813" y="4571350"/>
              <a:ext cx="2945139" cy="640578"/>
              <a:chOff x="1303813" y="5197668"/>
              <a:chExt cx="2945139" cy="640578"/>
            </a:xfrm>
          </p:grpSpPr>
          <p:sp>
            <p:nvSpPr>
              <p:cNvPr id="625" name="TextBox 624"/>
              <p:cNvSpPr txBox="1"/>
              <p:nvPr/>
            </p:nvSpPr>
            <p:spPr>
              <a:xfrm>
                <a:off x="1840657" y="5584342"/>
                <a:ext cx="1889140" cy="253904"/>
              </a:xfrm>
              <a:prstGeom prst="rect">
                <a:avLst/>
              </a:prstGeom>
              <a:noFill/>
            </p:spPr>
            <p:txBody>
              <a:bodyPr wrap="square" lIns="68568" tIns="34284" rIns="68568" bIns="34284" rtlCol="0" anchor="ctr">
                <a:spAutoFit/>
              </a:bodyPr>
              <a:lstStyle/>
              <a:p>
                <a:pPr algn="ctr" defTabSz="456721"/>
                <a:r>
                  <a:rPr lang="en-US" sz="1200" dirty="0" smtClean="0">
                    <a:solidFill>
                      <a:srgbClr val="000000"/>
                    </a:solidFill>
                    <a:latin typeface="+mn-lt"/>
                  </a:rPr>
                  <a:t>Converged Infrastructure</a:t>
                </a: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cxnSp>
            <p:nvCxnSpPr>
              <p:cNvPr id="626" name="Straight Connector 625"/>
              <p:cNvCxnSpPr/>
              <p:nvPr/>
            </p:nvCxnSpPr>
            <p:spPr>
              <a:xfrm>
                <a:off x="2001830" y="5322997"/>
                <a:ext cx="0" cy="20063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/>
              <p:cNvCxnSpPr/>
              <p:nvPr/>
            </p:nvCxnSpPr>
            <p:spPr>
              <a:xfrm>
                <a:off x="2781610" y="5322997"/>
                <a:ext cx="0" cy="20063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/>
              <p:cNvCxnSpPr/>
              <p:nvPr/>
            </p:nvCxnSpPr>
            <p:spPr>
              <a:xfrm>
                <a:off x="1356360" y="5582962"/>
                <a:ext cx="281404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9" name="TextBox 628"/>
              <p:cNvSpPr txBox="1"/>
              <p:nvPr/>
            </p:nvSpPr>
            <p:spPr>
              <a:xfrm>
                <a:off x="1303813" y="5301875"/>
                <a:ext cx="658020" cy="253904"/>
              </a:xfrm>
              <a:prstGeom prst="rect">
                <a:avLst/>
              </a:prstGeom>
              <a:noFill/>
            </p:spPr>
            <p:txBody>
              <a:bodyPr wrap="none" lIns="68568" tIns="34284" rIns="68568" bIns="34284" rtlCol="0" anchor="ctr">
                <a:spAutoFit/>
              </a:bodyPr>
              <a:lstStyle/>
              <a:p>
                <a:pPr algn="ctr" defTabSz="456721"/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Mobility</a:t>
                </a:r>
              </a:p>
            </p:txBody>
          </p:sp>
          <p:sp>
            <p:nvSpPr>
              <p:cNvPr id="630" name="TextBox 629"/>
              <p:cNvSpPr txBox="1"/>
              <p:nvPr/>
            </p:nvSpPr>
            <p:spPr>
              <a:xfrm>
                <a:off x="2000715" y="5197668"/>
                <a:ext cx="776672" cy="438569"/>
              </a:xfrm>
              <a:prstGeom prst="rect">
                <a:avLst/>
              </a:prstGeom>
              <a:noFill/>
            </p:spPr>
            <p:txBody>
              <a:bodyPr wrap="none" lIns="68568" tIns="34284" rIns="68568" bIns="34284" rtlCol="0" anchor="ctr">
                <a:spAutoFit/>
              </a:bodyPr>
              <a:lstStyle/>
              <a:p>
                <a:pPr algn="ctr" defTabSz="456721"/>
                <a:r>
                  <a:rPr lang="en-US" sz="1200" smtClean="0">
                    <a:solidFill>
                      <a:srgbClr val="000000"/>
                    </a:solidFill>
                    <a:latin typeface="+mn-lt"/>
                  </a:rPr>
                  <a:t>Managed</a:t>
                </a:r>
                <a:br>
                  <a:rPr lang="en-US" sz="1200" smtClean="0">
                    <a:solidFill>
                      <a:srgbClr val="000000"/>
                    </a:solidFill>
                    <a:latin typeface="+mn-lt"/>
                  </a:rPr>
                </a:br>
                <a:r>
                  <a:rPr lang="en-US" sz="1200" smtClean="0">
                    <a:solidFill>
                      <a:srgbClr val="000000"/>
                    </a:solidFill>
                    <a:latin typeface="+mn-lt"/>
                  </a:rPr>
                  <a:t>Services</a:t>
                </a: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631" name="TextBox 630"/>
              <p:cNvSpPr txBox="1"/>
              <p:nvPr/>
            </p:nvSpPr>
            <p:spPr>
              <a:xfrm>
                <a:off x="2890599" y="5301875"/>
                <a:ext cx="526988" cy="253904"/>
              </a:xfrm>
              <a:prstGeom prst="rect">
                <a:avLst/>
              </a:prstGeom>
              <a:noFill/>
            </p:spPr>
            <p:txBody>
              <a:bodyPr wrap="none" lIns="68568" tIns="34284" rIns="68568" bIns="34284" rtlCol="0" anchor="ctr">
                <a:spAutoFit/>
              </a:bodyPr>
              <a:lstStyle/>
              <a:p>
                <a:pPr algn="ctr" defTabSz="456721"/>
                <a:r>
                  <a:rPr lang="en-US" sz="1200" dirty="0" smtClean="0">
                    <a:solidFill>
                      <a:srgbClr val="000000"/>
                    </a:solidFill>
                    <a:latin typeface="+mn-lt"/>
                  </a:rPr>
                  <a:t>Video</a:t>
                </a:r>
                <a:endParaRPr lang="en-US" sz="1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632" name="TextBox 631"/>
              <p:cNvSpPr txBox="1"/>
              <p:nvPr/>
            </p:nvSpPr>
            <p:spPr>
              <a:xfrm>
                <a:off x="3555657" y="5301875"/>
                <a:ext cx="693295" cy="253904"/>
              </a:xfrm>
              <a:prstGeom prst="rect">
                <a:avLst/>
              </a:prstGeom>
              <a:noFill/>
            </p:spPr>
            <p:txBody>
              <a:bodyPr wrap="none" lIns="68568" tIns="34284" rIns="68568" bIns="34284" rtlCol="0" anchor="ctr">
                <a:spAutoFit/>
              </a:bodyPr>
              <a:lstStyle/>
              <a:p>
                <a:pPr algn="ctr" defTabSz="456721"/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Security</a:t>
                </a:r>
              </a:p>
            </p:txBody>
          </p:sp>
          <p:cxnSp>
            <p:nvCxnSpPr>
              <p:cNvPr id="633" name="Straight Connector 632"/>
              <p:cNvCxnSpPr/>
              <p:nvPr/>
            </p:nvCxnSpPr>
            <p:spPr>
              <a:xfrm>
                <a:off x="3530910" y="5322997"/>
                <a:ext cx="0" cy="20063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7" name="Group 596"/>
            <p:cNvGrpSpPr/>
            <p:nvPr/>
          </p:nvGrpSpPr>
          <p:grpSpPr>
            <a:xfrm>
              <a:off x="1504793" y="4189627"/>
              <a:ext cx="2520472" cy="443908"/>
              <a:chOff x="1504793" y="4189627"/>
              <a:chExt cx="2520472" cy="443908"/>
            </a:xfrm>
          </p:grpSpPr>
          <p:grpSp>
            <p:nvGrpSpPr>
              <p:cNvPr id="598" name="Group 597"/>
              <p:cNvGrpSpPr/>
              <p:nvPr/>
            </p:nvGrpSpPr>
            <p:grpSpPr>
              <a:xfrm>
                <a:off x="2232503" y="4413474"/>
                <a:ext cx="269614" cy="206262"/>
                <a:chOff x="2238218" y="4596243"/>
                <a:chExt cx="232410" cy="177800"/>
              </a:xfrm>
            </p:grpSpPr>
            <p:sp>
              <p:nvSpPr>
                <p:cNvPr id="623" name="Oval 622"/>
                <p:cNvSpPr/>
                <p:nvPr/>
              </p:nvSpPr>
              <p:spPr>
                <a:xfrm>
                  <a:off x="2264648" y="4596243"/>
                  <a:ext cx="177800" cy="1778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D6A300"/>
                    </a:gs>
                    <a:gs pos="0">
                      <a:srgbClr val="FFC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A47D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09795"/>
                  <a:endParaRPr lang="en-US" sz="1200" kern="0" dirty="0">
                    <a:solidFill>
                      <a:srgbClr val="8E909E"/>
                    </a:solidFill>
                    <a:latin typeface="+mn-lt"/>
                  </a:endParaRPr>
                </a:p>
              </p:txBody>
            </p:sp>
            <p:sp>
              <p:nvSpPr>
                <p:cNvPr id="624" name="Oval 2"/>
                <p:cNvSpPr/>
                <p:nvPr/>
              </p:nvSpPr>
              <p:spPr>
                <a:xfrm>
                  <a:off x="2238218" y="4664051"/>
                  <a:ext cx="232410" cy="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516" h="582766">
                      <a:moveTo>
                        <a:pt x="177579" y="0"/>
                      </a:moveTo>
                      <a:cubicBezTo>
                        <a:pt x="167151" y="23422"/>
                        <a:pt x="160135" y="48249"/>
                        <a:pt x="156196" y="73982"/>
                      </a:cubicBezTo>
                      <a:cubicBezTo>
                        <a:pt x="98671" y="115072"/>
                        <a:pt x="66454" y="164673"/>
                        <a:pt x="66454" y="217578"/>
                      </a:cubicBezTo>
                      <a:cubicBezTo>
                        <a:pt x="66454" y="377961"/>
                        <a:pt x="362529" y="507978"/>
                        <a:pt x="727757" y="507978"/>
                      </a:cubicBezTo>
                      <a:cubicBezTo>
                        <a:pt x="1092985" y="507978"/>
                        <a:pt x="1389060" y="377961"/>
                        <a:pt x="1389060" y="217578"/>
                      </a:cubicBezTo>
                      <a:cubicBezTo>
                        <a:pt x="1389060" y="164674"/>
                        <a:pt x="1356844" y="115074"/>
                        <a:pt x="1299321" y="73983"/>
                      </a:cubicBezTo>
                      <a:cubicBezTo>
                        <a:pt x="1295381" y="48250"/>
                        <a:pt x="1288365" y="23422"/>
                        <a:pt x="1277937" y="0"/>
                      </a:cubicBezTo>
                      <a:cubicBezTo>
                        <a:pt x="1388982" y="60147"/>
                        <a:pt x="1455516" y="140855"/>
                        <a:pt x="1455516" y="229115"/>
                      </a:cubicBezTo>
                      <a:cubicBezTo>
                        <a:pt x="1455516" y="424431"/>
                        <a:pt x="1129688" y="582766"/>
                        <a:pt x="727758" y="582766"/>
                      </a:cubicBezTo>
                      <a:cubicBezTo>
                        <a:pt x="325828" y="582766"/>
                        <a:pt x="0" y="424431"/>
                        <a:pt x="0" y="229115"/>
                      </a:cubicBezTo>
                      <a:cubicBezTo>
                        <a:pt x="0" y="140855"/>
                        <a:pt x="66534" y="60147"/>
                        <a:pt x="17757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ADC2C9">
                        <a:lumMod val="50000"/>
                        <a:lumOff val="50000"/>
                      </a:srgbClr>
                    </a:gs>
                    <a:gs pos="99667">
                      <a:srgbClr val="9FACB1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1" tIns="34286" rIns="68571" bIns="34286" rtlCol="0" anchor="ctr"/>
                <a:lstStyle/>
                <a:p>
                  <a:pPr algn="ctr" defTabSz="909795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99" name="Group 598"/>
              <p:cNvGrpSpPr/>
              <p:nvPr/>
            </p:nvGrpSpPr>
            <p:grpSpPr>
              <a:xfrm>
                <a:off x="1982056" y="4189627"/>
                <a:ext cx="166224" cy="126127"/>
                <a:chOff x="1982949" y="4366553"/>
                <a:chExt cx="166224" cy="126127"/>
              </a:xfrm>
            </p:grpSpPr>
            <p:sp>
              <p:nvSpPr>
                <p:cNvPr id="621" name="Oval 620"/>
                <p:cNvSpPr/>
                <p:nvPr/>
              </p:nvSpPr>
              <p:spPr>
                <a:xfrm>
                  <a:off x="2001758" y="4366553"/>
                  <a:ext cx="126127" cy="1261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5"/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09795"/>
                  <a:endParaRPr lang="en-US" sz="1200" kern="0" dirty="0">
                    <a:solidFill>
                      <a:srgbClr val="8E909E"/>
                    </a:solidFill>
                    <a:latin typeface="+mn-lt"/>
                  </a:endParaRPr>
                </a:p>
              </p:txBody>
            </p:sp>
            <p:sp>
              <p:nvSpPr>
                <p:cNvPr id="622" name="Oval 2"/>
                <p:cNvSpPr/>
                <p:nvPr/>
              </p:nvSpPr>
              <p:spPr>
                <a:xfrm>
                  <a:off x="1982949" y="4408778"/>
                  <a:ext cx="166224" cy="6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516" h="582766">
                      <a:moveTo>
                        <a:pt x="177579" y="0"/>
                      </a:moveTo>
                      <a:cubicBezTo>
                        <a:pt x="167151" y="23422"/>
                        <a:pt x="160135" y="48249"/>
                        <a:pt x="156196" y="73982"/>
                      </a:cubicBezTo>
                      <a:cubicBezTo>
                        <a:pt x="98671" y="115072"/>
                        <a:pt x="66454" y="164673"/>
                        <a:pt x="66454" y="217578"/>
                      </a:cubicBezTo>
                      <a:cubicBezTo>
                        <a:pt x="66454" y="377961"/>
                        <a:pt x="362529" y="507978"/>
                        <a:pt x="727757" y="507978"/>
                      </a:cubicBezTo>
                      <a:cubicBezTo>
                        <a:pt x="1092985" y="507978"/>
                        <a:pt x="1389060" y="377961"/>
                        <a:pt x="1389060" y="217578"/>
                      </a:cubicBezTo>
                      <a:cubicBezTo>
                        <a:pt x="1389060" y="164674"/>
                        <a:pt x="1356844" y="115074"/>
                        <a:pt x="1299321" y="73983"/>
                      </a:cubicBezTo>
                      <a:cubicBezTo>
                        <a:pt x="1295381" y="48250"/>
                        <a:pt x="1288365" y="23422"/>
                        <a:pt x="1277937" y="0"/>
                      </a:cubicBezTo>
                      <a:cubicBezTo>
                        <a:pt x="1388982" y="60147"/>
                        <a:pt x="1455516" y="140855"/>
                        <a:pt x="1455516" y="229115"/>
                      </a:cubicBezTo>
                      <a:cubicBezTo>
                        <a:pt x="1455516" y="424431"/>
                        <a:pt x="1129688" y="582766"/>
                        <a:pt x="727758" y="582766"/>
                      </a:cubicBezTo>
                      <a:cubicBezTo>
                        <a:pt x="325828" y="582766"/>
                        <a:pt x="0" y="424431"/>
                        <a:pt x="0" y="229115"/>
                      </a:cubicBezTo>
                      <a:cubicBezTo>
                        <a:pt x="0" y="140855"/>
                        <a:pt x="66534" y="60147"/>
                        <a:pt x="17757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ADC2C9">
                        <a:lumMod val="50000"/>
                        <a:lumOff val="50000"/>
                      </a:srgbClr>
                    </a:gs>
                    <a:gs pos="99667">
                      <a:srgbClr val="9FACB1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1" tIns="34286" rIns="68571" bIns="34286" rtlCol="0" anchor="ctr"/>
                <a:lstStyle/>
                <a:p>
                  <a:pPr algn="ctr" defTabSz="909795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00" name="Group 599"/>
              <p:cNvGrpSpPr/>
              <p:nvPr/>
            </p:nvGrpSpPr>
            <p:grpSpPr>
              <a:xfrm>
                <a:off x="3703674" y="4387509"/>
                <a:ext cx="321591" cy="246026"/>
                <a:chOff x="2238218" y="4596243"/>
                <a:chExt cx="232410" cy="177800"/>
              </a:xfrm>
            </p:grpSpPr>
            <p:sp>
              <p:nvSpPr>
                <p:cNvPr id="619" name="Oval 618"/>
                <p:cNvSpPr/>
                <p:nvPr/>
              </p:nvSpPr>
              <p:spPr>
                <a:xfrm>
                  <a:off x="2264648" y="4596243"/>
                  <a:ext cx="177800" cy="1778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5"/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09795"/>
                  <a:endParaRPr lang="en-US" sz="1200" kern="0" dirty="0">
                    <a:solidFill>
                      <a:srgbClr val="8E909E"/>
                    </a:solidFill>
                    <a:latin typeface="+mn-lt"/>
                  </a:endParaRPr>
                </a:p>
              </p:txBody>
            </p:sp>
            <p:sp>
              <p:nvSpPr>
                <p:cNvPr id="620" name="Oval 2"/>
                <p:cNvSpPr/>
                <p:nvPr/>
              </p:nvSpPr>
              <p:spPr>
                <a:xfrm>
                  <a:off x="2238218" y="4664051"/>
                  <a:ext cx="232410" cy="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516" h="582766">
                      <a:moveTo>
                        <a:pt x="177579" y="0"/>
                      </a:moveTo>
                      <a:cubicBezTo>
                        <a:pt x="167151" y="23422"/>
                        <a:pt x="160135" y="48249"/>
                        <a:pt x="156196" y="73982"/>
                      </a:cubicBezTo>
                      <a:cubicBezTo>
                        <a:pt x="98671" y="115072"/>
                        <a:pt x="66454" y="164673"/>
                        <a:pt x="66454" y="217578"/>
                      </a:cubicBezTo>
                      <a:cubicBezTo>
                        <a:pt x="66454" y="377961"/>
                        <a:pt x="362529" y="507978"/>
                        <a:pt x="727757" y="507978"/>
                      </a:cubicBezTo>
                      <a:cubicBezTo>
                        <a:pt x="1092985" y="507978"/>
                        <a:pt x="1389060" y="377961"/>
                        <a:pt x="1389060" y="217578"/>
                      </a:cubicBezTo>
                      <a:cubicBezTo>
                        <a:pt x="1389060" y="164674"/>
                        <a:pt x="1356844" y="115074"/>
                        <a:pt x="1299321" y="73983"/>
                      </a:cubicBezTo>
                      <a:cubicBezTo>
                        <a:pt x="1295381" y="48250"/>
                        <a:pt x="1288365" y="23422"/>
                        <a:pt x="1277937" y="0"/>
                      </a:cubicBezTo>
                      <a:cubicBezTo>
                        <a:pt x="1388982" y="60147"/>
                        <a:pt x="1455516" y="140855"/>
                        <a:pt x="1455516" y="229115"/>
                      </a:cubicBezTo>
                      <a:cubicBezTo>
                        <a:pt x="1455516" y="424431"/>
                        <a:pt x="1129688" y="582766"/>
                        <a:pt x="727758" y="582766"/>
                      </a:cubicBezTo>
                      <a:cubicBezTo>
                        <a:pt x="325828" y="582766"/>
                        <a:pt x="0" y="424431"/>
                        <a:pt x="0" y="229115"/>
                      </a:cubicBezTo>
                      <a:cubicBezTo>
                        <a:pt x="0" y="140855"/>
                        <a:pt x="66534" y="60147"/>
                        <a:pt x="17757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ADC2C9">
                        <a:lumMod val="50000"/>
                        <a:lumOff val="50000"/>
                      </a:srgbClr>
                    </a:gs>
                    <a:gs pos="99667">
                      <a:srgbClr val="9FACB1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1" tIns="34286" rIns="68571" bIns="34286" rtlCol="0" anchor="ctr"/>
                <a:lstStyle/>
                <a:p>
                  <a:pPr algn="ctr" defTabSz="909795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01" name="Group 600"/>
              <p:cNvGrpSpPr/>
              <p:nvPr/>
            </p:nvGrpSpPr>
            <p:grpSpPr>
              <a:xfrm>
                <a:off x="1504793" y="4309021"/>
                <a:ext cx="232410" cy="177800"/>
                <a:chOff x="1504793" y="4485060"/>
                <a:chExt cx="232410" cy="177800"/>
              </a:xfrm>
            </p:grpSpPr>
            <p:sp>
              <p:nvSpPr>
                <p:cNvPr id="617" name="Oval 616"/>
                <p:cNvSpPr/>
                <p:nvPr/>
              </p:nvSpPr>
              <p:spPr>
                <a:xfrm>
                  <a:off x="1531223" y="4485060"/>
                  <a:ext cx="177800" cy="1778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2754AF"/>
                    </a:gs>
                    <a:gs pos="0">
                      <a:schemeClr val="accent1">
                        <a:lumMod val="40000"/>
                        <a:lumOff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09795"/>
                  <a:endParaRPr lang="en-US" sz="1200" kern="0" dirty="0">
                    <a:solidFill>
                      <a:srgbClr val="8E909E"/>
                    </a:solidFill>
                    <a:latin typeface="+mn-lt"/>
                  </a:endParaRPr>
                </a:p>
              </p:txBody>
            </p:sp>
            <p:sp>
              <p:nvSpPr>
                <p:cNvPr id="618" name="Oval 2"/>
                <p:cNvSpPr/>
                <p:nvPr/>
              </p:nvSpPr>
              <p:spPr>
                <a:xfrm>
                  <a:off x="1504793" y="4552868"/>
                  <a:ext cx="232410" cy="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516" h="582766">
                      <a:moveTo>
                        <a:pt x="177579" y="0"/>
                      </a:moveTo>
                      <a:cubicBezTo>
                        <a:pt x="167151" y="23422"/>
                        <a:pt x="160135" y="48249"/>
                        <a:pt x="156196" y="73982"/>
                      </a:cubicBezTo>
                      <a:cubicBezTo>
                        <a:pt x="98671" y="115072"/>
                        <a:pt x="66454" y="164673"/>
                        <a:pt x="66454" y="217578"/>
                      </a:cubicBezTo>
                      <a:cubicBezTo>
                        <a:pt x="66454" y="377961"/>
                        <a:pt x="362529" y="507978"/>
                        <a:pt x="727757" y="507978"/>
                      </a:cubicBezTo>
                      <a:cubicBezTo>
                        <a:pt x="1092985" y="507978"/>
                        <a:pt x="1389060" y="377961"/>
                        <a:pt x="1389060" y="217578"/>
                      </a:cubicBezTo>
                      <a:cubicBezTo>
                        <a:pt x="1389060" y="164674"/>
                        <a:pt x="1356844" y="115074"/>
                        <a:pt x="1299321" y="73983"/>
                      </a:cubicBezTo>
                      <a:cubicBezTo>
                        <a:pt x="1295381" y="48250"/>
                        <a:pt x="1288365" y="23422"/>
                        <a:pt x="1277937" y="0"/>
                      </a:cubicBezTo>
                      <a:cubicBezTo>
                        <a:pt x="1388982" y="60147"/>
                        <a:pt x="1455516" y="140855"/>
                        <a:pt x="1455516" y="229115"/>
                      </a:cubicBezTo>
                      <a:cubicBezTo>
                        <a:pt x="1455516" y="424431"/>
                        <a:pt x="1129688" y="582766"/>
                        <a:pt x="727758" y="582766"/>
                      </a:cubicBezTo>
                      <a:cubicBezTo>
                        <a:pt x="325828" y="582766"/>
                        <a:pt x="0" y="424431"/>
                        <a:pt x="0" y="229115"/>
                      </a:cubicBezTo>
                      <a:cubicBezTo>
                        <a:pt x="0" y="140855"/>
                        <a:pt x="66534" y="60147"/>
                        <a:pt x="17757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ADC2C9">
                        <a:lumMod val="50000"/>
                        <a:lumOff val="50000"/>
                      </a:srgbClr>
                    </a:gs>
                    <a:gs pos="99667">
                      <a:srgbClr val="9FACB1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1" tIns="34286" rIns="68571" bIns="34286" rtlCol="0" anchor="ctr"/>
                <a:lstStyle/>
                <a:p>
                  <a:pPr algn="ctr" defTabSz="909795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602" name="Straight Connector 601"/>
              <p:cNvCxnSpPr/>
              <p:nvPr/>
            </p:nvCxnSpPr>
            <p:spPr>
              <a:xfrm flipV="1">
                <a:off x="1727678" y="4277756"/>
                <a:ext cx="267605" cy="122960"/>
              </a:xfrm>
              <a:prstGeom prst="line">
                <a:avLst/>
              </a:prstGeom>
              <a:ln w="22225">
                <a:solidFill>
                  <a:srgbClr val="C2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flipV="1">
                <a:off x="2972240" y="4313721"/>
                <a:ext cx="280896" cy="92892"/>
              </a:xfrm>
              <a:prstGeom prst="line">
                <a:avLst/>
              </a:prstGeom>
              <a:ln w="19050" cap="rnd">
                <a:solidFill>
                  <a:srgbClr val="C2CF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>
                <a:off x="2141993" y="4266192"/>
                <a:ext cx="659545" cy="145377"/>
              </a:xfrm>
              <a:prstGeom prst="line">
                <a:avLst/>
              </a:prstGeom>
              <a:ln w="19050">
                <a:solidFill>
                  <a:srgbClr val="C2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/>
              <p:nvPr/>
            </p:nvCxnSpPr>
            <p:spPr>
              <a:xfrm>
                <a:off x="2992598" y="4442050"/>
                <a:ext cx="720247" cy="95058"/>
              </a:xfrm>
              <a:prstGeom prst="line">
                <a:avLst/>
              </a:prstGeom>
              <a:ln w="31750">
                <a:solidFill>
                  <a:srgbClr val="C2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/>
              <p:nvPr/>
            </p:nvCxnSpPr>
            <p:spPr>
              <a:xfrm flipV="1">
                <a:off x="2488782" y="4448663"/>
                <a:ext cx="287397" cy="66038"/>
              </a:xfrm>
              <a:prstGeom prst="line">
                <a:avLst/>
              </a:prstGeom>
              <a:ln w="31750">
                <a:solidFill>
                  <a:srgbClr val="C2CF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7" name="Group 606"/>
              <p:cNvGrpSpPr/>
              <p:nvPr/>
            </p:nvGrpSpPr>
            <p:grpSpPr>
              <a:xfrm>
                <a:off x="2765268" y="4338805"/>
                <a:ext cx="237081" cy="177800"/>
                <a:chOff x="1502253" y="4485060"/>
                <a:chExt cx="237081" cy="177800"/>
              </a:xfrm>
            </p:grpSpPr>
            <p:sp>
              <p:nvSpPr>
                <p:cNvPr id="615" name="Oval 614"/>
                <p:cNvSpPr/>
                <p:nvPr/>
              </p:nvSpPr>
              <p:spPr>
                <a:xfrm>
                  <a:off x="1531223" y="4485060"/>
                  <a:ext cx="177800" cy="1778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7030A0"/>
                    </a:gs>
                    <a:gs pos="0">
                      <a:srgbClr val="B07BD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3C1A5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09795"/>
                  <a:endParaRPr lang="en-US" sz="1200" kern="0" dirty="0">
                    <a:solidFill>
                      <a:srgbClr val="8E909E"/>
                    </a:solidFill>
                    <a:latin typeface="+mn-lt"/>
                  </a:endParaRPr>
                </a:p>
              </p:txBody>
            </p:sp>
            <p:sp>
              <p:nvSpPr>
                <p:cNvPr id="616" name="Oval 2"/>
                <p:cNvSpPr/>
                <p:nvPr/>
              </p:nvSpPr>
              <p:spPr>
                <a:xfrm>
                  <a:off x="1502253" y="4552868"/>
                  <a:ext cx="237081" cy="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516" h="582766">
                      <a:moveTo>
                        <a:pt x="177579" y="0"/>
                      </a:moveTo>
                      <a:cubicBezTo>
                        <a:pt x="167151" y="23422"/>
                        <a:pt x="160135" y="48249"/>
                        <a:pt x="156196" y="73982"/>
                      </a:cubicBezTo>
                      <a:cubicBezTo>
                        <a:pt x="98671" y="115072"/>
                        <a:pt x="66454" y="164673"/>
                        <a:pt x="66454" y="217578"/>
                      </a:cubicBezTo>
                      <a:cubicBezTo>
                        <a:pt x="66454" y="377961"/>
                        <a:pt x="362529" y="507978"/>
                        <a:pt x="727757" y="507978"/>
                      </a:cubicBezTo>
                      <a:cubicBezTo>
                        <a:pt x="1092985" y="507978"/>
                        <a:pt x="1389060" y="377961"/>
                        <a:pt x="1389060" y="217578"/>
                      </a:cubicBezTo>
                      <a:cubicBezTo>
                        <a:pt x="1389060" y="164674"/>
                        <a:pt x="1356844" y="115074"/>
                        <a:pt x="1299321" y="73983"/>
                      </a:cubicBezTo>
                      <a:cubicBezTo>
                        <a:pt x="1295381" y="48250"/>
                        <a:pt x="1288365" y="23422"/>
                        <a:pt x="1277937" y="0"/>
                      </a:cubicBezTo>
                      <a:cubicBezTo>
                        <a:pt x="1388982" y="60147"/>
                        <a:pt x="1455516" y="140855"/>
                        <a:pt x="1455516" y="229115"/>
                      </a:cubicBezTo>
                      <a:cubicBezTo>
                        <a:pt x="1455516" y="424431"/>
                        <a:pt x="1129688" y="582766"/>
                        <a:pt x="727758" y="582766"/>
                      </a:cubicBezTo>
                      <a:cubicBezTo>
                        <a:pt x="325828" y="582766"/>
                        <a:pt x="0" y="424431"/>
                        <a:pt x="0" y="229115"/>
                      </a:cubicBezTo>
                      <a:cubicBezTo>
                        <a:pt x="0" y="140855"/>
                        <a:pt x="66534" y="60147"/>
                        <a:pt x="17757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ADC2C9">
                        <a:lumMod val="50000"/>
                        <a:lumOff val="50000"/>
                      </a:srgbClr>
                    </a:gs>
                    <a:gs pos="99667">
                      <a:srgbClr val="9FACB1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1" tIns="34286" rIns="68571" bIns="34286" rtlCol="0" anchor="ctr"/>
                <a:lstStyle/>
                <a:p>
                  <a:pPr algn="ctr" defTabSz="909795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08" name="Group 607"/>
              <p:cNvGrpSpPr/>
              <p:nvPr/>
            </p:nvGrpSpPr>
            <p:grpSpPr>
              <a:xfrm>
                <a:off x="3228820" y="4225739"/>
                <a:ext cx="166241" cy="126127"/>
                <a:chOff x="1982950" y="4366553"/>
                <a:chExt cx="166241" cy="126127"/>
              </a:xfrm>
            </p:grpSpPr>
            <p:sp>
              <p:nvSpPr>
                <p:cNvPr id="613" name="Oval 612"/>
                <p:cNvSpPr/>
                <p:nvPr/>
              </p:nvSpPr>
              <p:spPr>
                <a:xfrm>
                  <a:off x="2001758" y="4366553"/>
                  <a:ext cx="126127" cy="1261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7030A0"/>
                    </a:gs>
                    <a:gs pos="0">
                      <a:srgbClr val="B07BD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3C1A5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09795"/>
                  <a:endParaRPr lang="en-US" sz="1200" kern="0" dirty="0">
                    <a:solidFill>
                      <a:srgbClr val="8E909E"/>
                    </a:solidFill>
                    <a:latin typeface="+mn-lt"/>
                  </a:endParaRPr>
                </a:p>
              </p:txBody>
            </p:sp>
            <p:sp>
              <p:nvSpPr>
                <p:cNvPr id="614" name="Oval 2"/>
                <p:cNvSpPr/>
                <p:nvPr/>
              </p:nvSpPr>
              <p:spPr>
                <a:xfrm>
                  <a:off x="1982950" y="4408778"/>
                  <a:ext cx="166241" cy="6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516" h="582766">
                      <a:moveTo>
                        <a:pt x="177579" y="0"/>
                      </a:moveTo>
                      <a:cubicBezTo>
                        <a:pt x="167151" y="23422"/>
                        <a:pt x="160135" y="48249"/>
                        <a:pt x="156196" y="73982"/>
                      </a:cubicBezTo>
                      <a:cubicBezTo>
                        <a:pt x="98671" y="115072"/>
                        <a:pt x="66454" y="164673"/>
                        <a:pt x="66454" y="217578"/>
                      </a:cubicBezTo>
                      <a:cubicBezTo>
                        <a:pt x="66454" y="377961"/>
                        <a:pt x="362529" y="507978"/>
                        <a:pt x="727757" y="507978"/>
                      </a:cubicBezTo>
                      <a:cubicBezTo>
                        <a:pt x="1092985" y="507978"/>
                        <a:pt x="1389060" y="377961"/>
                        <a:pt x="1389060" y="217578"/>
                      </a:cubicBezTo>
                      <a:cubicBezTo>
                        <a:pt x="1389060" y="164674"/>
                        <a:pt x="1356844" y="115074"/>
                        <a:pt x="1299321" y="73983"/>
                      </a:cubicBezTo>
                      <a:cubicBezTo>
                        <a:pt x="1295381" y="48250"/>
                        <a:pt x="1288365" y="23422"/>
                        <a:pt x="1277937" y="0"/>
                      </a:cubicBezTo>
                      <a:cubicBezTo>
                        <a:pt x="1388982" y="60147"/>
                        <a:pt x="1455516" y="140855"/>
                        <a:pt x="1455516" y="229115"/>
                      </a:cubicBezTo>
                      <a:cubicBezTo>
                        <a:pt x="1455516" y="424431"/>
                        <a:pt x="1129688" y="582766"/>
                        <a:pt x="727758" y="582766"/>
                      </a:cubicBezTo>
                      <a:cubicBezTo>
                        <a:pt x="325828" y="582766"/>
                        <a:pt x="0" y="424431"/>
                        <a:pt x="0" y="229115"/>
                      </a:cubicBezTo>
                      <a:cubicBezTo>
                        <a:pt x="0" y="140855"/>
                        <a:pt x="66534" y="60147"/>
                        <a:pt x="17757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ADC2C9">
                        <a:lumMod val="50000"/>
                        <a:lumOff val="50000"/>
                      </a:srgbClr>
                    </a:gs>
                    <a:gs pos="99667">
                      <a:srgbClr val="9FACB1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1" tIns="34286" rIns="68571" bIns="34286" rtlCol="0" anchor="ctr"/>
                <a:lstStyle/>
                <a:p>
                  <a:pPr algn="ctr" defTabSz="909795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609" name="Straight Connector 608"/>
              <p:cNvCxnSpPr/>
              <p:nvPr/>
            </p:nvCxnSpPr>
            <p:spPr>
              <a:xfrm flipH="1" flipV="1">
                <a:off x="2106874" y="4295250"/>
                <a:ext cx="183956" cy="138905"/>
              </a:xfrm>
              <a:prstGeom prst="line">
                <a:avLst/>
              </a:prstGeom>
              <a:ln w="22225" cap="rnd">
                <a:solidFill>
                  <a:srgbClr val="C2CF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0" name="Group 609"/>
              <p:cNvGrpSpPr/>
              <p:nvPr/>
            </p:nvGrpSpPr>
            <p:grpSpPr>
              <a:xfrm>
                <a:off x="3228820" y="4219741"/>
                <a:ext cx="166241" cy="126127"/>
                <a:chOff x="1982950" y="4358933"/>
                <a:chExt cx="166241" cy="126127"/>
              </a:xfrm>
            </p:grpSpPr>
            <p:sp>
              <p:nvSpPr>
                <p:cNvPr id="611" name="Oval 610"/>
                <p:cNvSpPr/>
                <p:nvPr/>
              </p:nvSpPr>
              <p:spPr>
                <a:xfrm>
                  <a:off x="2001758" y="4358933"/>
                  <a:ext cx="126127" cy="12612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4">
                        <a:lumMod val="40000"/>
                        <a:lumOff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09795"/>
                  <a:endParaRPr lang="en-US" sz="1200" kern="0" dirty="0">
                    <a:solidFill>
                      <a:srgbClr val="8E909E"/>
                    </a:solidFill>
                    <a:latin typeface="+mn-lt"/>
                  </a:endParaRPr>
                </a:p>
              </p:txBody>
            </p:sp>
            <p:sp>
              <p:nvSpPr>
                <p:cNvPr id="612" name="Oval 2"/>
                <p:cNvSpPr/>
                <p:nvPr/>
              </p:nvSpPr>
              <p:spPr>
                <a:xfrm>
                  <a:off x="1982950" y="4408778"/>
                  <a:ext cx="166241" cy="6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516" h="582766">
                      <a:moveTo>
                        <a:pt x="177579" y="0"/>
                      </a:moveTo>
                      <a:cubicBezTo>
                        <a:pt x="167151" y="23422"/>
                        <a:pt x="160135" y="48249"/>
                        <a:pt x="156196" y="73982"/>
                      </a:cubicBezTo>
                      <a:cubicBezTo>
                        <a:pt x="98671" y="115072"/>
                        <a:pt x="66454" y="164673"/>
                        <a:pt x="66454" y="217578"/>
                      </a:cubicBezTo>
                      <a:cubicBezTo>
                        <a:pt x="66454" y="377961"/>
                        <a:pt x="362529" y="507978"/>
                        <a:pt x="727757" y="507978"/>
                      </a:cubicBezTo>
                      <a:cubicBezTo>
                        <a:pt x="1092985" y="507978"/>
                        <a:pt x="1389060" y="377961"/>
                        <a:pt x="1389060" y="217578"/>
                      </a:cubicBezTo>
                      <a:cubicBezTo>
                        <a:pt x="1389060" y="164674"/>
                        <a:pt x="1356844" y="115074"/>
                        <a:pt x="1299321" y="73983"/>
                      </a:cubicBezTo>
                      <a:cubicBezTo>
                        <a:pt x="1295381" y="48250"/>
                        <a:pt x="1288365" y="23422"/>
                        <a:pt x="1277937" y="0"/>
                      </a:cubicBezTo>
                      <a:cubicBezTo>
                        <a:pt x="1388982" y="60147"/>
                        <a:pt x="1455516" y="140855"/>
                        <a:pt x="1455516" y="229115"/>
                      </a:cubicBezTo>
                      <a:cubicBezTo>
                        <a:pt x="1455516" y="424431"/>
                        <a:pt x="1129688" y="582766"/>
                        <a:pt x="727758" y="582766"/>
                      </a:cubicBezTo>
                      <a:cubicBezTo>
                        <a:pt x="325828" y="582766"/>
                        <a:pt x="0" y="424431"/>
                        <a:pt x="0" y="229115"/>
                      </a:cubicBezTo>
                      <a:cubicBezTo>
                        <a:pt x="0" y="140855"/>
                        <a:pt x="66534" y="60147"/>
                        <a:pt x="17757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ADC2C9">
                        <a:lumMod val="50000"/>
                        <a:lumOff val="50000"/>
                      </a:srgbClr>
                    </a:gs>
                    <a:gs pos="99667">
                      <a:srgbClr val="9FACB1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71" tIns="34286" rIns="68571" bIns="34286" rtlCol="0" anchor="ctr"/>
                <a:lstStyle/>
                <a:p>
                  <a:pPr algn="ctr" defTabSz="909795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37" name="Freeform 336"/>
          <p:cNvSpPr>
            <a:spLocks noChangeAspect="1" noChangeArrowheads="1"/>
          </p:cNvSpPr>
          <p:nvPr/>
        </p:nvSpPr>
        <p:spPr bwMode="ltGray">
          <a:xfrm>
            <a:off x="1871594" y="1715393"/>
            <a:ext cx="1024760" cy="1121469"/>
          </a:xfrm>
          <a:custGeom>
            <a:avLst/>
            <a:gdLst>
              <a:gd name="connsiteX0" fmla="*/ 548534 w 1024760"/>
              <a:gd name="connsiteY0" fmla="*/ 0 h 1121469"/>
              <a:gd name="connsiteX1" fmla="*/ 559403 w 1024760"/>
              <a:gd name="connsiteY1" fmla="*/ 6611 h 1121469"/>
              <a:gd name="connsiteX2" fmla="*/ 1024760 w 1024760"/>
              <a:gd name="connsiteY2" fmla="*/ 882975 h 1121469"/>
              <a:gd name="connsiteX3" fmla="*/ 1019311 w 1024760"/>
              <a:gd name="connsiteY3" fmla="*/ 991033 h 1121469"/>
              <a:gd name="connsiteX4" fmla="*/ 1018168 w 1024760"/>
              <a:gd name="connsiteY4" fmla="*/ 998529 h 1121469"/>
              <a:gd name="connsiteX5" fmla="*/ 929697 w 1024760"/>
              <a:gd name="connsiteY5" fmla="*/ 1040257 h 1121469"/>
              <a:gd name="connsiteX6" fmla="*/ 518851 w 1024760"/>
              <a:gd name="connsiteY6" fmla="*/ 1121469 h 1121469"/>
              <a:gd name="connsiteX7" fmla="*/ 15739 w 1024760"/>
              <a:gd name="connsiteY7" fmla="*/ 996740 h 1121469"/>
              <a:gd name="connsiteX8" fmla="*/ 4308 w 1024760"/>
              <a:gd name="connsiteY8" fmla="*/ 989940 h 1121469"/>
              <a:gd name="connsiteX9" fmla="*/ 0 w 1024760"/>
              <a:gd name="connsiteY9" fmla="*/ 906411 h 1121469"/>
              <a:gd name="connsiteX10" fmla="*/ 465358 w 1024760"/>
              <a:gd name="connsiteY10" fmla="*/ 49474 h 11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4760" h="1121469">
                <a:moveTo>
                  <a:pt x="548534" y="0"/>
                </a:moveTo>
                <a:lnTo>
                  <a:pt x="559403" y="6611"/>
                </a:lnTo>
                <a:cubicBezTo>
                  <a:pt x="840166" y="196536"/>
                  <a:pt x="1024760" y="518171"/>
                  <a:pt x="1024760" y="882975"/>
                </a:cubicBezTo>
                <a:cubicBezTo>
                  <a:pt x="1024760" y="919456"/>
                  <a:pt x="1022914" y="955504"/>
                  <a:pt x="1019311" y="991033"/>
                </a:cubicBezTo>
                <a:lnTo>
                  <a:pt x="1018168" y="998529"/>
                </a:lnTo>
                <a:lnTo>
                  <a:pt x="929697" y="1040257"/>
                </a:lnTo>
                <a:cubicBezTo>
                  <a:pt x="803420" y="1092551"/>
                  <a:pt x="664585" y="1121469"/>
                  <a:pt x="518851" y="1121469"/>
                </a:cubicBezTo>
                <a:cubicBezTo>
                  <a:pt x="336684" y="1121469"/>
                  <a:pt x="165296" y="1076285"/>
                  <a:pt x="15739" y="996740"/>
                </a:cubicBezTo>
                <a:lnTo>
                  <a:pt x="4308" y="989940"/>
                </a:lnTo>
                <a:lnTo>
                  <a:pt x="0" y="906411"/>
                </a:lnTo>
                <a:cubicBezTo>
                  <a:pt x="0" y="549694"/>
                  <a:pt x="184594" y="235189"/>
                  <a:pt x="465358" y="49474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100000">
                <a:schemeClr val="tx2">
                  <a:lumMod val="50000"/>
                </a:schemeClr>
              </a:gs>
            </a:gsLst>
            <a:lin ang="162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1524" tIns="30752" rIns="61524" bIns="307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0257" eaLnBrk="0" hangingPunct="0">
              <a:lnSpc>
                <a:spcPct val="90000"/>
              </a:lnSpc>
            </a:pPr>
            <a:endParaRPr lang="en-US" sz="1575" dirty="0">
              <a:solidFill>
                <a:srgbClr val="FFFFFF"/>
              </a:solidFill>
              <a:latin typeface="CiscoSansTT Light"/>
              <a:cs typeface="Arial" charset="0"/>
            </a:endParaRPr>
          </a:p>
        </p:txBody>
      </p:sp>
      <p:grpSp>
        <p:nvGrpSpPr>
          <p:cNvPr id="634" name="Group 633"/>
          <p:cNvGrpSpPr/>
          <p:nvPr/>
        </p:nvGrpSpPr>
        <p:grpSpPr>
          <a:xfrm>
            <a:off x="1860199" y="1706125"/>
            <a:ext cx="1046458" cy="1005629"/>
            <a:chOff x="2162414" y="2347999"/>
            <a:chExt cx="1046730" cy="1005629"/>
          </a:xfrm>
        </p:grpSpPr>
        <p:sp>
          <p:nvSpPr>
            <p:cNvPr id="635" name="Freeform 634"/>
            <p:cNvSpPr/>
            <p:nvPr/>
          </p:nvSpPr>
          <p:spPr>
            <a:xfrm>
              <a:off x="2162414" y="2347999"/>
              <a:ext cx="1046730" cy="1005629"/>
            </a:xfrm>
            <a:custGeom>
              <a:avLst/>
              <a:gdLst>
                <a:gd name="connsiteX0" fmla="*/ 355600 w 746760"/>
                <a:gd name="connsiteY0" fmla="*/ 0 h 767080"/>
                <a:gd name="connsiteX1" fmla="*/ 746760 w 746760"/>
                <a:gd name="connsiteY1" fmla="*/ 756920 h 767080"/>
                <a:gd name="connsiteX2" fmla="*/ 0 w 746760"/>
                <a:gd name="connsiteY2" fmla="*/ 767080 h 767080"/>
                <a:gd name="connsiteX3" fmla="*/ 355600 w 746760"/>
                <a:gd name="connsiteY3" fmla="*/ 0 h 767080"/>
                <a:gd name="connsiteX0" fmla="*/ 355600 w 746760"/>
                <a:gd name="connsiteY0" fmla="*/ 0 h 767080"/>
                <a:gd name="connsiteX1" fmla="*/ 746760 w 746760"/>
                <a:gd name="connsiteY1" fmla="*/ 756920 h 767080"/>
                <a:gd name="connsiteX2" fmla="*/ 0 w 746760"/>
                <a:gd name="connsiteY2" fmla="*/ 767080 h 767080"/>
                <a:gd name="connsiteX3" fmla="*/ 355600 w 746760"/>
                <a:gd name="connsiteY3" fmla="*/ 0 h 767080"/>
                <a:gd name="connsiteX0" fmla="*/ 355600 w 746760"/>
                <a:gd name="connsiteY0" fmla="*/ 0 h 828097"/>
                <a:gd name="connsiteX1" fmla="*/ 746760 w 746760"/>
                <a:gd name="connsiteY1" fmla="*/ 756920 h 828097"/>
                <a:gd name="connsiteX2" fmla="*/ 0 w 746760"/>
                <a:gd name="connsiteY2" fmla="*/ 767080 h 828097"/>
                <a:gd name="connsiteX3" fmla="*/ 355600 w 746760"/>
                <a:gd name="connsiteY3" fmla="*/ 0 h 828097"/>
                <a:gd name="connsiteX0" fmla="*/ 355600 w 746760"/>
                <a:gd name="connsiteY0" fmla="*/ 0 h 847649"/>
                <a:gd name="connsiteX1" fmla="*/ 746760 w 746760"/>
                <a:gd name="connsiteY1" fmla="*/ 756920 h 847649"/>
                <a:gd name="connsiteX2" fmla="*/ 0 w 746760"/>
                <a:gd name="connsiteY2" fmla="*/ 767080 h 847649"/>
                <a:gd name="connsiteX3" fmla="*/ 355600 w 746760"/>
                <a:gd name="connsiteY3" fmla="*/ 0 h 847649"/>
                <a:gd name="connsiteX0" fmla="*/ 355600 w 746760"/>
                <a:gd name="connsiteY0" fmla="*/ 0 h 843406"/>
                <a:gd name="connsiteX1" fmla="*/ 746760 w 746760"/>
                <a:gd name="connsiteY1" fmla="*/ 756920 h 843406"/>
                <a:gd name="connsiteX2" fmla="*/ 0 w 746760"/>
                <a:gd name="connsiteY2" fmla="*/ 767080 h 843406"/>
                <a:gd name="connsiteX3" fmla="*/ 355600 w 746760"/>
                <a:gd name="connsiteY3" fmla="*/ 0 h 843406"/>
                <a:gd name="connsiteX0" fmla="*/ 355600 w 746760"/>
                <a:gd name="connsiteY0" fmla="*/ 0 h 843406"/>
                <a:gd name="connsiteX1" fmla="*/ 746760 w 746760"/>
                <a:gd name="connsiteY1" fmla="*/ 756920 h 843406"/>
                <a:gd name="connsiteX2" fmla="*/ 0 w 746760"/>
                <a:gd name="connsiteY2" fmla="*/ 767080 h 843406"/>
                <a:gd name="connsiteX3" fmla="*/ 355600 w 746760"/>
                <a:gd name="connsiteY3" fmla="*/ 0 h 843406"/>
                <a:gd name="connsiteX0" fmla="*/ 355600 w 746760"/>
                <a:gd name="connsiteY0" fmla="*/ 0 h 843406"/>
                <a:gd name="connsiteX1" fmla="*/ 746760 w 746760"/>
                <a:gd name="connsiteY1" fmla="*/ 756920 h 843406"/>
                <a:gd name="connsiteX2" fmla="*/ 0 w 746760"/>
                <a:gd name="connsiteY2" fmla="*/ 767080 h 843406"/>
                <a:gd name="connsiteX3" fmla="*/ 355600 w 746760"/>
                <a:gd name="connsiteY3" fmla="*/ 0 h 843406"/>
                <a:gd name="connsiteX0" fmla="*/ 355600 w 746760"/>
                <a:gd name="connsiteY0" fmla="*/ 0 h 843406"/>
                <a:gd name="connsiteX1" fmla="*/ 746760 w 746760"/>
                <a:gd name="connsiteY1" fmla="*/ 756920 h 843406"/>
                <a:gd name="connsiteX2" fmla="*/ 0 w 746760"/>
                <a:gd name="connsiteY2" fmla="*/ 767080 h 843406"/>
                <a:gd name="connsiteX3" fmla="*/ 355600 w 746760"/>
                <a:gd name="connsiteY3" fmla="*/ 0 h 843406"/>
                <a:gd name="connsiteX0" fmla="*/ 375920 w 767080"/>
                <a:gd name="connsiteY0" fmla="*/ 0 h 841386"/>
                <a:gd name="connsiteX1" fmla="*/ 767080 w 767080"/>
                <a:gd name="connsiteY1" fmla="*/ 756920 h 841386"/>
                <a:gd name="connsiteX2" fmla="*/ 0 w 767080"/>
                <a:gd name="connsiteY2" fmla="*/ 762000 h 841386"/>
                <a:gd name="connsiteX3" fmla="*/ 375920 w 767080"/>
                <a:gd name="connsiteY3" fmla="*/ 0 h 841386"/>
                <a:gd name="connsiteX0" fmla="*/ 375920 w 767080"/>
                <a:gd name="connsiteY0" fmla="*/ 0 h 841386"/>
                <a:gd name="connsiteX1" fmla="*/ 767080 w 767080"/>
                <a:gd name="connsiteY1" fmla="*/ 756920 h 841386"/>
                <a:gd name="connsiteX2" fmla="*/ 0 w 767080"/>
                <a:gd name="connsiteY2" fmla="*/ 762000 h 841386"/>
                <a:gd name="connsiteX3" fmla="*/ 375920 w 767080"/>
                <a:gd name="connsiteY3" fmla="*/ 0 h 841386"/>
                <a:gd name="connsiteX0" fmla="*/ 386080 w 767080"/>
                <a:gd name="connsiteY0" fmla="*/ 0 h 831226"/>
                <a:gd name="connsiteX1" fmla="*/ 767080 w 767080"/>
                <a:gd name="connsiteY1" fmla="*/ 746760 h 831226"/>
                <a:gd name="connsiteX2" fmla="*/ 0 w 767080"/>
                <a:gd name="connsiteY2" fmla="*/ 751840 h 831226"/>
                <a:gd name="connsiteX3" fmla="*/ 386080 w 767080"/>
                <a:gd name="connsiteY3" fmla="*/ 0 h 831226"/>
                <a:gd name="connsiteX0" fmla="*/ 386080 w 767080"/>
                <a:gd name="connsiteY0" fmla="*/ 0 h 831226"/>
                <a:gd name="connsiteX1" fmla="*/ 767080 w 767080"/>
                <a:gd name="connsiteY1" fmla="*/ 746760 h 831226"/>
                <a:gd name="connsiteX2" fmla="*/ 0 w 767080"/>
                <a:gd name="connsiteY2" fmla="*/ 751840 h 831226"/>
                <a:gd name="connsiteX3" fmla="*/ 386080 w 767080"/>
                <a:gd name="connsiteY3" fmla="*/ 0 h 831226"/>
                <a:gd name="connsiteX0" fmla="*/ 386080 w 767080"/>
                <a:gd name="connsiteY0" fmla="*/ 0 h 831226"/>
                <a:gd name="connsiteX1" fmla="*/ 767080 w 767080"/>
                <a:gd name="connsiteY1" fmla="*/ 746760 h 831226"/>
                <a:gd name="connsiteX2" fmla="*/ 0 w 767080"/>
                <a:gd name="connsiteY2" fmla="*/ 751840 h 831226"/>
                <a:gd name="connsiteX3" fmla="*/ 386080 w 767080"/>
                <a:gd name="connsiteY3" fmla="*/ 0 h 831226"/>
                <a:gd name="connsiteX0" fmla="*/ 386080 w 767080"/>
                <a:gd name="connsiteY0" fmla="*/ 0 h 831226"/>
                <a:gd name="connsiteX1" fmla="*/ 767080 w 767080"/>
                <a:gd name="connsiteY1" fmla="*/ 746760 h 831226"/>
                <a:gd name="connsiteX2" fmla="*/ 0 w 767080"/>
                <a:gd name="connsiteY2" fmla="*/ 751840 h 831226"/>
                <a:gd name="connsiteX3" fmla="*/ 386080 w 767080"/>
                <a:gd name="connsiteY3" fmla="*/ 0 h 831226"/>
                <a:gd name="connsiteX0" fmla="*/ 390056 w 767080"/>
                <a:gd name="connsiteY0" fmla="*/ 0 h 796847"/>
                <a:gd name="connsiteX1" fmla="*/ 767080 w 767080"/>
                <a:gd name="connsiteY1" fmla="*/ 712381 h 796847"/>
                <a:gd name="connsiteX2" fmla="*/ 0 w 767080"/>
                <a:gd name="connsiteY2" fmla="*/ 717461 h 796847"/>
                <a:gd name="connsiteX3" fmla="*/ 390056 w 767080"/>
                <a:gd name="connsiteY3" fmla="*/ 0 h 796847"/>
                <a:gd name="connsiteX0" fmla="*/ 395358 w 767080"/>
                <a:gd name="connsiteY0" fmla="*/ 0 h 824350"/>
                <a:gd name="connsiteX1" fmla="*/ 767080 w 767080"/>
                <a:gd name="connsiteY1" fmla="*/ 739884 h 824350"/>
                <a:gd name="connsiteX2" fmla="*/ 0 w 767080"/>
                <a:gd name="connsiteY2" fmla="*/ 744964 h 824350"/>
                <a:gd name="connsiteX3" fmla="*/ 395358 w 767080"/>
                <a:gd name="connsiteY3" fmla="*/ 0 h 824350"/>
                <a:gd name="connsiteX0" fmla="*/ 395358 w 767080"/>
                <a:gd name="connsiteY0" fmla="*/ 0 h 824350"/>
                <a:gd name="connsiteX1" fmla="*/ 767080 w 767080"/>
                <a:gd name="connsiteY1" fmla="*/ 739884 h 824350"/>
                <a:gd name="connsiteX2" fmla="*/ 0 w 767080"/>
                <a:gd name="connsiteY2" fmla="*/ 744964 h 824350"/>
                <a:gd name="connsiteX3" fmla="*/ 395358 w 767080"/>
                <a:gd name="connsiteY3" fmla="*/ 0 h 824350"/>
                <a:gd name="connsiteX0" fmla="*/ 395358 w 767080"/>
                <a:gd name="connsiteY0" fmla="*/ 0 h 824350"/>
                <a:gd name="connsiteX1" fmla="*/ 767080 w 767080"/>
                <a:gd name="connsiteY1" fmla="*/ 739884 h 824350"/>
                <a:gd name="connsiteX2" fmla="*/ 0 w 767080"/>
                <a:gd name="connsiteY2" fmla="*/ 744964 h 824350"/>
                <a:gd name="connsiteX3" fmla="*/ 395358 w 767080"/>
                <a:gd name="connsiteY3" fmla="*/ 0 h 824350"/>
                <a:gd name="connsiteX0" fmla="*/ 395358 w 767080"/>
                <a:gd name="connsiteY0" fmla="*/ 0 h 824350"/>
                <a:gd name="connsiteX1" fmla="*/ 767080 w 767080"/>
                <a:gd name="connsiteY1" fmla="*/ 739884 h 824350"/>
                <a:gd name="connsiteX2" fmla="*/ 0 w 767080"/>
                <a:gd name="connsiteY2" fmla="*/ 744964 h 824350"/>
                <a:gd name="connsiteX3" fmla="*/ 395358 w 767080"/>
                <a:gd name="connsiteY3" fmla="*/ 0 h 824350"/>
                <a:gd name="connsiteX0" fmla="*/ 395358 w 767080"/>
                <a:gd name="connsiteY0" fmla="*/ 0 h 821186"/>
                <a:gd name="connsiteX1" fmla="*/ 767080 w 767080"/>
                <a:gd name="connsiteY1" fmla="*/ 739884 h 821186"/>
                <a:gd name="connsiteX2" fmla="*/ 0 w 767080"/>
                <a:gd name="connsiteY2" fmla="*/ 744964 h 821186"/>
                <a:gd name="connsiteX3" fmla="*/ 395358 w 767080"/>
                <a:gd name="connsiteY3" fmla="*/ 0 h 821186"/>
                <a:gd name="connsiteX0" fmla="*/ 395358 w 767080"/>
                <a:gd name="connsiteY0" fmla="*/ 0 h 818988"/>
                <a:gd name="connsiteX1" fmla="*/ 767080 w 767080"/>
                <a:gd name="connsiteY1" fmla="*/ 739884 h 818988"/>
                <a:gd name="connsiteX2" fmla="*/ 0 w 767080"/>
                <a:gd name="connsiteY2" fmla="*/ 744964 h 818988"/>
                <a:gd name="connsiteX3" fmla="*/ 395358 w 767080"/>
                <a:gd name="connsiteY3" fmla="*/ 0 h 818988"/>
                <a:gd name="connsiteX0" fmla="*/ 395358 w 767080"/>
                <a:gd name="connsiteY0" fmla="*/ 0 h 818988"/>
                <a:gd name="connsiteX1" fmla="*/ 767080 w 767080"/>
                <a:gd name="connsiteY1" fmla="*/ 739884 h 818988"/>
                <a:gd name="connsiteX2" fmla="*/ 0 w 767080"/>
                <a:gd name="connsiteY2" fmla="*/ 744964 h 818988"/>
                <a:gd name="connsiteX3" fmla="*/ 395358 w 767080"/>
                <a:gd name="connsiteY3" fmla="*/ 0 h 818988"/>
                <a:gd name="connsiteX0" fmla="*/ 406581 w 778303"/>
                <a:gd name="connsiteY0" fmla="*/ 0 h 815980"/>
                <a:gd name="connsiteX1" fmla="*/ 778303 w 778303"/>
                <a:gd name="connsiteY1" fmla="*/ 739884 h 815980"/>
                <a:gd name="connsiteX2" fmla="*/ 0 w 778303"/>
                <a:gd name="connsiteY2" fmla="*/ 736693 h 815980"/>
                <a:gd name="connsiteX3" fmla="*/ 406581 w 778303"/>
                <a:gd name="connsiteY3" fmla="*/ 0 h 815980"/>
                <a:gd name="connsiteX0" fmla="*/ 406581 w 778303"/>
                <a:gd name="connsiteY0" fmla="*/ 0 h 815980"/>
                <a:gd name="connsiteX1" fmla="*/ 778303 w 778303"/>
                <a:gd name="connsiteY1" fmla="*/ 739884 h 815980"/>
                <a:gd name="connsiteX2" fmla="*/ 0 w 778303"/>
                <a:gd name="connsiteY2" fmla="*/ 736693 h 815980"/>
                <a:gd name="connsiteX3" fmla="*/ 406581 w 778303"/>
                <a:gd name="connsiteY3" fmla="*/ 0 h 815980"/>
                <a:gd name="connsiteX0" fmla="*/ 406581 w 770821"/>
                <a:gd name="connsiteY0" fmla="*/ 0 h 818684"/>
                <a:gd name="connsiteX1" fmla="*/ 770821 w 770821"/>
                <a:gd name="connsiteY1" fmla="*/ 744020 h 818684"/>
                <a:gd name="connsiteX2" fmla="*/ 0 w 770821"/>
                <a:gd name="connsiteY2" fmla="*/ 736693 h 818684"/>
                <a:gd name="connsiteX3" fmla="*/ 406581 w 770821"/>
                <a:gd name="connsiteY3" fmla="*/ 0 h 818684"/>
                <a:gd name="connsiteX0" fmla="*/ 406581 w 770821"/>
                <a:gd name="connsiteY0" fmla="*/ 0 h 818684"/>
                <a:gd name="connsiteX1" fmla="*/ 770821 w 770821"/>
                <a:gd name="connsiteY1" fmla="*/ 744020 h 818684"/>
                <a:gd name="connsiteX2" fmla="*/ 0 w 770821"/>
                <a:gd name="connsiteY2" fmla="*/ 736693 h 818684"/>
                <a:gd name="connsiteX3" fmla="*/ 406581 w 770821"/>
                <a:gd name="connsiteY3" fmla="*/ 0 h 81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821" h="818684">
                  <a:moveTo>
                    <a:pt x="406581" y="0"/>
                  </a:moveTo>
                  <a:cubicBezTo>
                    <a:pt x="477325" y="61169"/>
                    <a:pt x="715530" y="185025"/>
                    <a:pt x="770821" y="744020"/>
                  </a:cubicBezTo>
                  <a:cubicBezTo>
                    <a:pt x="514400" y="884490"/>
                    <a:pt x="119040" y="794113"/>
                    <a:pt x="0" y="736693"/>
                  </a:cubicBezTo>
                  <a:cubicBezTo>
                    <a:pt x="73876" y="306848"/>
                    <a:pt x="187110" y="151990"/>
                    <a:pt x="406581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0"/>
            </a:effectLst>
          </p:spPr>
          <p:txBody>
            <a:bodyPr rtlCol="0" anchor="ctr"/>
            <a:lstStyle/>
            <a:p>
              <a:pPr algn="ctr" defTabSz="454753"/>
              <a:endParaRPr lang="en-US" sz="3525" kern="0" dirty="0">
                <a:solidFill>
                  <a:srgbClr val="FFFFFF"/>
                </a:solidFill>
                <a:latin typeface="CiscoSansTT Light"/>
              </a:endParaRPr>
            </a:p>
          </p:txBody>
        </p:sp>
        <p:sp>
          <p:nvSpPr>
            <p:cNvPr id="636" name="TextBox 635"/>
            <p:cNvSpPr txBox="1"/>
            <p:nvPr/>
          </p:nvSpPr>
          <p:spPr>
            <a:xfrm>
              <a:off x="2221815" y="2724130"/>
              <a:ext cx="951075" cy="404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71" tIns="34286" rIns="68571" bIns="34286" rtlCol="0">
              <a:spAutoFit/>
            </a:bodyPr>
            <a:lstStyle/>
            <a:p>
              <a:pPr algn="ctr" defTabSz="1082639">
                <a:lnSpc>
                  <a:spcPct val="90000"/>
                </a:lnSpc>
                <a:defRPr/>
              </a:pPr>
              <a:r>
                <a:rPr lang="en-US" sz="1200" b="1" kern="0" dirty="0" smtClean="0">
                  <a:solidFill>
                    <a:srgbClr val="FFFFFF"/>
                  </a:solidFill>
                  <a:latin typeface="+mn-lt"/>
                </a:rPr>
                <a:t>Simple</a:t>
              </a:r>
              <a:br>
                <a:rPr lang="en-US" sz="1200" b="1" kern="0" dirty="0" smtClean="0">
                  <a:solidFill>
                    <a:srgbClr val="FFFFFF"/>
                  </a:solidFill>
                  <a:latin typeface="+mn-lt"/>
                </a:rPr>
              </a:br>
              <a:r>
                <a:rPr lang="en-US" sz="1200" b="1" kern="0" dirty="0" smtClean="0">
                  <a:solidFill>
                    <a:srgbClr val="FFFFFF"/>
                  </a:solidFill>
                  <a:latin typeface="+mn-lt"/>
                </a:rPr>
                <a:t>Operations</a:t>
              </a:r>
              <a:endParaRPr lang="en-US" sz="12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07557" y="3659088"/>
            <a:ext cx="2947740" cy="824731"/>
            <a:chOff x="5207557" y="3659088"/>
            <a:chExt cx="2947740" cy="824731"/>
          </a:xfrm>
        </p:grpSpPr>
        <p:grpSp>
          <p:nvGrpSpPr>
            <p:cNvPr id="301" name="Group 300"/>
            <p:cNvGrpSpPr/>
            <p:nvPr/>
          </p:nvGrpSpPr>
          <p:grpSpPr>
            <a:xfrm>
              <a:off x="5207557" y="3659088"/>
              <a:ext cx="2947740" cy="824731"/>
              <a:chOff x="5652767" y="3314328"/>
              <a:chExt cx="2948508" cy="824731"/>
            </a:xfrm>
          </p:grpSpPr>
          <p:sp>
            <p:nvSpPr>
              <p:cNvPr id="326" name="TextBox 325"/>
              <p:cNvSpPr txBox="1"/>
              <p:nvPr/>
            </p:nvSpPr>
            <p:spPr>
              <a:xfrm>
                <a:off x="6686536" y="3497502"/>
                <a:ext cx="1914739" cy="467616"/>
              </a:xfrm>
              <a:prstGeom prst="rect">
                <a:avLst/>
              </a:prstGeom>
              <a:noFill/>
            </p:spPr>
            <p:txBody>
              <a:bodyPr wrap="square" lIns="68568" tIns="34284" rIns="68568" bIns="34284" rtlCol="0" anchor="ctr">
                <a:spAutoFit/>
              </a:bodyPr>
              <a:lstStyle/>
              <a:p>
                <a:pPr defTabSz="456721">
                  <a:lnSpc>
                    <a:spcPct val="90000"/>
                  </a:lnSpc>
                </a:pPr>
                <a:r>
                  <a:rPr lang="en-US" sz="1425" dirty="0" smtClean="0">
                    <a:solidFill>
                      <a:srgbClr val="000000"/>
                    </a:solidFill>
                    <a:latin typeface="+mn-lt"/>
                  </a:rPr>
                  <a:t>Highly Available Infrastructure</a:t>
                </a:r>
                <a:endParaRPr lang="en-US" sz="1425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8" name="Rounded Rectangle 327"/>
              <p:cNvSpPr>
                <a:spLocks noChangeAspect="1"/>
              </p:cNvSpPr>
              <p:nvPr/>
            </p:nvSpPr>
            <p:spPr>
              <a:xfrm>
                <a:off x="5652767" y="3314328"/>
                <a:ext cx="935947" cy="824731"/>
              </a:xfrm>
              <a:prstGeom prst="roundRect">
                <a:avLst>
                  <a:gd name="adj" fmla="val 13812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51428" tIns="25715" rIns="51428" bIns="25715" spcCol="0" rtlCol="0" anchor="ctr"/>
              <a:lstStyle/>
              <a:p>
                <a:pPr defTabSz="456759"/>
                <a:endParaRPr lang="en-US" dirty="0">
                  <a:solidFill>
                    <a:srgbClr val="000000"/>
                  </a:solidFill>
                  <a:latin typeface="CiscoSansTT Light"/>
                </a:endParaRPr>
              </a:p>
            </p:txBody>
          </p:sp>
        </p:grpSp>
        <p:pic>
          <p:nvPicPr>
            <p:cNvPr id="1026" name="Picture 2" descr="0AC4495E-624D-4344-A56A-E0B4A9C57867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680" y="3811960"/>
              <a:ext cx="861330" cy="545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7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72" y="2137272"/>
            <a:ext cx="73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NFV Infrastructure (</a:t>
            </a:r>
            <a:r>
              <a:rPr lang="en-US" sz="2800" dirty="0" err="1" smtClean="0"/>
              <a:t>NFVi</a:t>
            </a:r>
            <a:r>
              <a:rPr lang="en-US" sz="2800" dirty="0" smtClean="0"/>
              <a:t>)?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94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45488" cy="731837"/>
          </a:xfrm>
        </p:spPr>
        <p:txBody>
          <a:bodyPr anchor="t"/>
          <a:lstStyle/>
          <a:p>
            <a:r>
              <a:rPr lang="en-US" sz="2800" dirty="0" smtClean="0"/>
              <a:t>NFVI </a:t>
            </a:r>
            <a:r>
              <a:rPr lang="en-US" sz="2800" dirty="0"/>
              <a:t>Tailored for Your </a:t>
            </a:r>
            <a:r>
              <a:rPr lang="en-US" sz="2800" dirty="0" smtClean="0"/>
              <a:t>Business</a:t>
            </a:r>
            <a:endParaRPr lang="en-US" sz="2400" dirty="0"/>
          </a:p>
        </p:txBody>
      </p:sp>
      <p:sp>
        <p:nvSpPr>
          <p:cNvPr id="14" name="Left-Right Arrow 13"/>
          <p:cNvSpPr/>
          <p:nvPr/>
        </p:nvSpPr>
        <p:spPr>
          <a:xfrm>
            <a:off x="2236719" y="3418246"/>
            <a:ext cx="2110934" cy="665901"/>
          </a:xfrm>
          <a:prstGeom prst="left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Higher Throughput</a:t>
            </a: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345507" y="2995340"/>
            <a:ext cx="1677022" cy="835374"/>
          </a:xfrm>
          <a:custGeom>
            <a:avLst/>
            <a:gdLst>
              <a:gd name="T0" fmla="*/ 94 w 217"/>
              <a:gd name="T1" fmla="*/ 0 h 108"/>
              <a:gd name="T2" fmla="*/ 60 w 217"/>
              <a:gd name="T3" fmla="*/ 32 h 108"/>
              <a:gd name="T4" fmla="*/ 55 w 217"/>
              <a:gd name="T5" fmla="*/ 32 h 108"/>
              <a:gd name="T6" fmla="*/ 26 w 217"/>
              <a:gd name="T7" fmla="*/ 61 h 108"/>
              <a:gd name="T8" fmla="*/ 26 w 217"/>
              <a:gd name="T9" fmla="*/ 64 h 108"/>
              <a:gd name="T10" fmla="*/ 18 w 217"/>
              <a:gd name="T11" fmla="*/ 62 h 108"/>
              <a:gd name="T12" fmla="*/ 0 w 217"/>
              <a:gd name="T13" fmla="*/ 80 h 108"/>
              <a:gd name="T14" fmla="*/ 18 w 217"/>
              <a:gd name="T15" fmla="*/ 97 h 108"/>
              <a:gd name="T16" fmla="*/ 31 w 217"/>
              <a:gd name="T17" fmla="*/ 91 h 108"/>
              <a:gd name="T18" fmla="*/ 49 w 217"/>
              <a:gd name="T19" fmla="*/ 105 h 108"/>
              <a:gd name="T20" fmla="*/ 66 w 217"/>
              <a:gd name="T21" fmla="*/ 93 h 108"/>
              <a:gd name="T22" fmla="*/ 94 w 217"/>
              <a:gd name="T23" fmla="*/ 107 h 108"/>
              <a:gd name="T24" fmla="*/ 119 w 217"/>
              <a:gd name="T25" fmla="*/ 96 h 108"/>
              <a:gd name="T26" fmla="*/ 148 w 217"/>
              <a:gd name="T27" fmla="*/ 108 h 108"/>
              <a:gd name="T28" fmla="*/ 187 w 217"/>
              <a:gd name="T29" fmla="*/ 82 h 108"/>
              <a:gd name="T30" fmla="*/ 197 w 217"/>
              <a:gd name="T31" fmla="*/ 85 h 108"/>
              <a:gd name="T32" fmla="*/ 217 w 217"/>
              <a:gd name="T33" fmla="*/ 65 h 108"/>
              <a:gd name="T34" fmla="*/ 197 w 217"/>
              <a:gd name="T35" fmla="*/ 45 h 108"/>
              <a:gd name="T36" fmla="*/ 189 w 217"/>
              <a:gd name="T37" fmla="*/ 47 h 108"/>
              <a:gd name="T38" fmla="*/ 148 w 217"/>
              <a:gd name="T39" fmla="*/ 14 h 108"/>
              <a:gd name="T40" fmla="*/ 124 w 217"/>
              <a:gd name="T41" fmla="*/ 22 h 108"/>
              <a:gd name="T42" fmla="*/ 94 w 217"/>
              <a:gd name="T43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7" h="108">
                <a:moveTo>
                  <a:pt x="94" y="0"/>
                </a:moveTo>
                <a:cubicBezTo>
                  <a:pt x="77" y="0"/>
                  <a:pt x="63" y="14"/>
                  <a:pt x="60" y="32"/>
                </a:cubicBezTo>
                <a:cubicBezTo>
                  <a:pt x="58" y="32"/>
                  <a:pt x="57" y="32"/>
                  <a:pt x="55" y="32"/>
                </a:cubicBezTo>
                <a:cubicBezTo>
                  <a:pt x="39" y="32"/>
                  <a:pt x="26" y="45"/>
                  <a:pt x="26" y="61"/>
                </a:cubicBezTo>
                <a:cubicBezTo>
                  <a:pt x="26" y="62"/>
                  <a:pt x="26" y="63"/>
                  <a:pt x="26" y="64"/>
                </a:cubicBezTo>
                <a:cubicBezTo>
                  <a:pt x="23" y="63"/>
                  <a:pt x="21" y="62"/>
                  <a:pt x="18" y="62"/>
                </a:cubicBezTo>
                <a:cubicBezTo>
                  <a:pt x="8" y="62"/>
                  <a:pt x="0" y="70"/>
                  <a:pt x="0" y="80"/>
                </a:cubicBezTo>
                <a:cubicBezTo>
                  <a:pt x="0" y="89"/>
                  <a:pt x="8" y="97"/>
                  <a:pt x="18" y="97"/>
                </a:cubicBezTo>
                <a:cubicBezTo>
                  <a:pt x="23" y="97"/>
                  <a:pt x="28" y="95"/>
                  <a:pt x="31" y="91"/>
                </a:cubicBezTo>
                <a:cubicBezTo>
                  <a:pt x="33" y="99"/>
                  <a:pt x="40" y="105"/>
                  <a:pt x="49" y="105"/>
                </a:cubicBezTo>
                <a:cubicBezTo>
                  <a:pt x="57" y="105"/>
                  <a:pt x="64" y="100"/>
                  <a:pt x="66" y="93"/>
                </a:cubicBezTo>
                <a:cubicBezTo>
                  <a:pt x="72" y="101"/>
                  <a:pt x="82" y="107"/>
                  <a:pt x="94" y="107"/>
                </a:cubicBezTo>
                <a:cubicBezTo>
                  <a:pt x="104" y="107"/>
                  <a:pt x="113" y="103"/>
                  <a:pt x="119" y="96"/>
                </a:cubicBezTo>
                <a:cubicBezTo>
                  <a:pt x="126" y="103"/>
                  <a:pt x="137" y="108"/>
                  <a:pt x="148" y="108"/>
                </a:cubicBezTo>
                <a:cubicBezTo>
                  <a:pt x="166" y="108"/>
                  <a:pt x="181" y="97"/>
                  <a:pt x="187" y="82"/>
                </a:cubicBezTo>
                <a:cubicBezTo>
                  <a:pt x="190" y="84"/>
                  <a:pt x="193" y="85"/>
                  <a:pt x="197" y="85"/>
                </a:cubicBezTo>
                <a:cubicBezTo>
                  <a:pt x="208" y="85"/>
                  <a:pt x="217" y="76"/>
                  <a:pt x="217" y="65"/>
                </a:cubicBezTo>
                <a:cubicBezTo>
                  <a:pt x="217" y="54"/>
                  <a:pt x="208" y="45"/>
                  <a:pt x="197" y="45"/>
                </a:cubicBezTo>
                <a:cubicBezTo>
                  <a:pt x="194" y="45"/>
                  <a:pt x="191" y="46"/>
                  <a:pt x="189" y="47"/>
                </a:cubicBezTo>
                <a:cubicBezTo>
                  <a:pt x="185" y="28"/>
                  <a:pt x="168" y="14"/>
                  <a:pt x="148" y="14"/>
                </a:cubicBezTo>
                <a:cubicBezTo>
                  <a:pt x="139" y="14"/>
                  <a:pt x="131" y="17"/>
                  <a:pt x="124" y="22"/>
                </a:cubicBezTo>
                <a:cubicBezTo>
                  <a:pt x="118" y="9"/>
                  <a:pt x="107" y="0"/>
                  <a:pt x="94" y="0"/>
                </a:cubicBezTo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54" y="3381324"/>
            <a:ext cx="475822" cy="5557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48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09" y="3469798"/>
            <a:ext cx="400071" cy="467265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48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3554976"/>
            <a:ext cx="327142" cy="382087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48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</p:pic>
      <p:sp>
        <p:nvSpPr>
          <p:cNvPr id="52" name="TextBox 51"/>
          <p:cNvSpPr txBox="1"/>
          <p:nvPr/>
        </p:nvSpPr>
        <p:spPr>
          <a:xfrm>
            <a:off x="588301" y="3906934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VNF Design</a:t>
            </a:r>
            <a:endParaRPr lang="en-US" sz="1600" dirty="0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019" r="547" b="1019"/>
          <a:stretch/>
        </p:blipFill>
        <p:spPr bwMode="auto">
          <a:xfrm>
            <a:off x="2645706" y="2779091"/>
            <a:ext cx="1292960" cy="76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593516" y="2732444"/>
            <a:ext cx="4184724" cy="1398492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25341" y="2781905"/>
            <a:ext cx="3830171" cy="128129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rtlCol="0" anchor="ctr" anchorCtr="0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00025" algn="l"/>
            <a:r>
              <a:rPr lang="en-GB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Differences</a:t>
            </a:r>
            <a:endParaRPr lang="en-GB" sz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VNF requires Carrier Class SLA</a:t>
            </a: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VNF </a:t>
            </a: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needs Lower Ratio on Spine/Leaf bandwidth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oversubscription</a:t>
            </a: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VNF requires Higher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Throughput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241667" y="1796871"/>
            <a:ext cx="2065817" cy="665901"/>
          </a:xfrm>
          <a:prstGeom prst="left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Bursty Traffic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3396" y="1499393"/>
            <a:ext cx="696434" cy="682960"/>
            <a:chOff x="853396" y="1305754"/>
            <a:chExt cx="696434" cy="68296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396" y="1739706"/>
              <a:ext cx="696434" cy="24900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396" y="1522730"/>
              <a:ext cx="696434" cy="24900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396" y="1305754"/>
              <a:ext cx="696434" cy="249008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495312" y="2188355"/>
            <a:ext cx="1372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Traditional IT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1047" r="657" b="1047"/>
          <a:stretch/>
        </p:blipFill>
        <p:spPr bwMode="auto">
          <a:xfrm>
            <a:off x="2642842" y="1172120"/>
            <a:ext cx="1262096" cy="75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3516" y="1097282"/>
            <a:ext cx="4184724" cy="1398492"/>
          </a:xfrm>
          <a:prstGeom prst="rect">
            <a:avLst/>
          </a:prstGeom>
          <a:solidFill>
            <a:srgbClr val="EBEAEC"/>
          </a:solidFill>
          <a:ln>
            <a:noFill/>
          </a:ln>
        </p:spPr>
        <p:txBody>
          <a:bodyPr wrap="square" tIns="0" bIns="0" rtlCol="0" anchor="ctr" anchorCtr="0">
            <a:norm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25341" y="1134828"/>
            <a:ext cx="3830171" cy="12782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/>
          </a:lstStyle>
          <a:p>
            <a:pPr algn="l"/>
            <a:r>
              <a:rPr lang="en-GB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Similarities</a:t>
            </a:r>
            <a:endParaRPr lang="en-GB" sz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Multi </a:t>
            </a: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Tenant architecture</a:t>
            </a: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Automation </a:t>
            </a: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and Orchestration</a:t>
            </a: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Assurance</a:t>
            </a:r>
          </a:p>
          <a:p>
            <a:pPr marL="285750" indent="-200025" algn="l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Redundancy and Disaster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Recovery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849" y="4518213"/>
            <a:ext cx="8885817" cy="484092"/>
          </a:xfrm>
          <a:prstGeom prst="rect">
            <a:avLst/>
          </a:prstGeom>
          <a:gradFill rotWithShape="1">
            <a:gsLst>
              <a:gs pos="0">
                <a:srgbClr val="0F688A"/>
              </a:gs>
              <a:gs pos="50000">
                <a:srgbClr val="2595C3"/>
              </a:gs>
              <a:gs pos="100000">
                <a:srgbClr val="31C0F7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>
                <a:solidFill>
                  <a:srgbClr val="FFFFFF"/>
                </a:solidFill>
                <a:latin typeface="Arial"/>
                <a:ea typeface=""/>
                <a:cs typeface=""/>
              </a:rPr>
              <a:t>NFV requires Optimized Infrastructure Design </a:t>
            </a:r>
            <a:endParaRPr lang="en-US" sz="1900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97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85750"/>
            <a:ext cx="8792972" cy="731837"/>
          </a:xfrm>
        </p:spPr>
        <p:txBody>
          <a:bodyPr anchor="t"/>
          <a:lstStyle/>
          <a:p>
            <a:r>
              <a:rPr lang="en-GB" sz="2800" dirty="0"/>
              <a:t>Network Functions Virtualization Infrastructure</a:t>
            </a:r>
            <a:br>
              <a:rPr lang="en-GB" sz="2800" dirty="0"/>
            </a:br>
            <a:r>
              <a:rPr lang="en-GB" sz="2400" dirty="0" smtClean="0"/>
              <a:t>ETSI and OPNFV view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13759" y="1263242"/>
            <a:ext cx="3987527" cy="2980573"/>
            <a:chOff x="190180" y="989925"/>
            <a:chExt cx="3987527" cy="2980573"/>
          </a:xfrm>
        </p:grpSpPr>
        <p:grpSp>
          <p:nvGrpSpPr>
            <p:cNvPr id="71" name="Group 70"/>
            <p:cNvGrpSpPr/>
            <p:nvPr/>
          </p:nvGrpSpPr>
          <p:grpSpPr>
            <a:xfrm>
              <a:off x="301999" y="989925"/>
              <a:ext cx="3807468" cy="2891157"/>
              <a:chOff x="301999" y="875625"/>
              <a:chExt cx="3807468" cy="2891157"/>
            </a:xfrm>
          </p:grpSpPr>
          <p:sp>
            <p:nvSpPr>
              <p:cNvPr id="72" name="Shape 201"/>
              <p:cNvSpPr/>
              <p:nvPr/>
            </p:nvSpPr>
            <p:spPr>
              <a:xfrm>
                <a:off x="3172426" y="901026"/>
                <a:ext cx="829774" cy="28657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rgbClr val="7F7F7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60949" rIns="36000" bIns="60949" rtlCol="0" anchor="t">
                <a:normAutofit/>
              </a:bodyPr>
              <a:lstStyle/>
              <a:p>
                <a:pPr algn="ctr">
                  <a:spcBef>
                    <a:spcPts val="400"/>
                  </a:spcBef>
                </a:pPr>
                <a:endParaRPr lang="en-US" sz="900" b="1" dirty="0">
                  <a:solidFill>
                    <a:schemeClr val="tx1">
                      <a:lumMod val="75000"/>
                    </a:schemeClr>
                  </a:solidFill>
                  <a:cs typeface="Arial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3309586" y="1293947"/>
                <a:ext cx="577558" cy="518132"/>
              </a:xfrm>
              <a:prstGeom prst="roundRect">
                <a:avLst>
                  <a:gd name="adj" fmla="val 4341"/>
                </a:avLst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NFVO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Shape 262"/>
              <p:cNvSpPr/>
              <p:nvPr/>
            </p:nvSpPr>
            <p:spPr>
              <a:xfrm>
                <a:off x="301999" y="1811401"/>
                <a:ext cx="2585853" cy="577453"/>
              </a:xfrm>
              <a:prstGeom prst="roundRect">
                <a:avLst>
                  <a:gd name="adj" fmla="val 3192"/>
                </a:avLst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rgbClr val="7F7F7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t">
                <a:normAutofit/>
              </a:bodyPr>
              <a:lstStyle/>
              <a:p>
                <a:pPr algn="ctr">
                  <a:spcBef>
                    <a:spcPts val="400"/>
                  </a:spcBef>
                </a:pPr>
                <a:endParaRPr lang="en-US" sz="900" dirty="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Arial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42052" y="2165392"/>
                <a:ext cx="677298" cy="1732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000000"/>
                    </a:solidFill>
                  </a:rPr>
                  <a:t>VNF </a:t>
                </a:r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077548" y="2165392"/>
                <a:ext cx="677298" cy="1732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000000"/>
                    </a:solidFill>
                  </a:rPr>
                  <a:t>VNF </a:t>
                </a:r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70489" y="2165392"/>
                <a:ext cx="677298" cy="1732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000000"/>
                    </a:solidFill>
                  </a:rPr>
                  <a:t>VNF 2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286426" y="1909425"/>
                <a:ext cx="553305" cy="457158"/>
              </a:xfrm>
              <a:prstGeom prst="roundRect">
                <a:avLst>
                  <a:gd name="adj" fmla="val 6457"/>
                </a:avLst>
              </a:prstGeom>
              <a:solidFill>
                <a:schemeClr val="bg1"/>
              </a:solidFill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pPr algn="ctr"/>
                <a:r>
                  <a:rPr lang="en-US" sz="900" b="1" dirty="0" smtClean="0"/>
                  <a:t>VNF-M </a:t>
                </a:r>
                <a:r>
                  <a:rPr lang="en-US" sz="900" dirty="0" smtClean="0"/>
                  <a:t>(VNF Managers)</a:t>
                </a:r>
                <a:endParaRPr lang="en-US" sz="900" dirty="0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3309586" y="1951976"/>
                <a:ext cx="553305" cy="457158"/>
              </a:xfrm>
              <a:prstGeom prst="roundRect">
                <a:avLst>
                  <a:gd name="adj" fmla="val 6457"/>
                </a:avLst>
              </a:prstGeom>
              <a:solidFill>
                <a:schemeClr val="bg1"/>
              </a:solidFill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VNFM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302645" y="1370346"/>
                <a:ext cx="2585820" cy="212827"/>
              </a:xfrm>
              <a:prstGeom prst="roundRect">
                <a:avLst>
                  <a:gd name="adj" fmla="val 9395"/>
                </a:avLst>
              </a:prstGeom>
              <a:solidFill>
                <a:schemeClr val="bg1">
                  <a:lumMod val="95000"/>
                </a:schemeClr>
              </a:solidFill>
              <a:ln w="635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OSS / BSS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Shape 262"/>
              <p:cNvSpPr/>
              <p:nvPr/>
            </p:nvSpPr>
            <p:spPr>
              <a:xfrm>
                <a:off x="301999" y="2496420"/>
                <a:ext cx="2585853" cy="1230562"/>
              </a:xfrm>
              <a:prstGeom prst="roundRect">
                <a:avLst>
                  <a:gd name="adj" fmla="val 1444"/>
                </a:avLst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rgbClr val="7F7F7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t">
                <a:normAutofit/>
              </a:bodyPr>
              <a:lstStyle/>
              <a:p>
                <a:pPr algn="ctr">
                  <a:spcBef>
                    <a:spcPts val="400"/>
                  </a:spcBef>
                </a:pPr>
                <a:endParaRPr lang="en-US" sz="900" dirty="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Arial"/>
                </a:endParaRPr>
              </a:p>
            </p:txBody>
          </p:sp>
          <p:sp>
            <p:nvSpPr>
              <p:cNvPr id="96" name="Shape 262"/>
              <p:cNvSpPr/>
              <p:nvPr/>
            </p:nvSpPr>
            <p:spPr>
              <a:xfrm>
                <a:off x="359723" y="3264445"/>
                <a:ext cx="2469335" cy="403375"/>
              </a:xfrm>
              <a:prstGeom prst="roundRect">
                <a:avLst>
                  <a:gd name="adj" fmla="val 3192"/>
                </a:avLst>
              </a:pr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7F7F7F"/>
                </a:solidFill>
                <a:prstDash val="solid"/>
                <a:bevel/>
              </a:ln>
              <a:effectLst/>
            </p:spPr>
            <p:txBody>
              <a:bodyPr wrap="square" lIns="0" tIns="28800" rIns="0" bIns="0" numCol="1" anchor="t">
                <a:normAutofit/>
              </a:bodyPr>
              <a:lstStyle/>
              <a:p>
                <a:pPr algn="ctr">
                  <a:spcBef>
                    <a:spcPts val="200"/>
                  </a:spcBef>
                </a:pPr>
                <a:endParaRPr lang="en-US" sz="900" dirty="0" smtClean="0">
                  <a:solidFill>
                    <a:srgbClr val="676767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42052" y="3452686"/>
                <a:ext cx="677298" cy="145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lnSpcReduction="10000"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Compute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077548" y="3452686"/>
                <a:ext cx="677298" cy="145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lnSpcReduction="10000"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Network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70489" y="3452686"/>
                <a:ext cx="677298" cy="145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lnSpcReduction="10000"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Storage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42052" y="1879519"/>
                <a:ext cx="677298" cy="145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000000"/>
                    </a:solidFill>
                  </a:rPr>
                  <a:t>EM </a:t>
                </a:r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077548" y="1879519"/>
                <a:ext cx="677298" cy="145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000000"/>
                    </a:solidFill>
                  </a:rPr>
                  <a:t>EM </a:t>
                </a:r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70489" y="1879519"/>
                <a:ext cx="677298" cy="145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800" dirty="0" smtClean="0">
                    <a:solidFill>
                      <a:srgbClr val="000000"/>
                    </a:solidFill>
                  </a:rPr>
                  <a:t>EM </a:t>
                </a:r>
                <a:r>
                  <a:rPr lang="en-US" sz="8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03" name="Shape 274"/>
              <p:cNvSpPr/>
              <p:nvPr/>
            </p:nvSpPr>
            <p:spPr>
              <a:xfrm flipV="1">
                <a:off x="776099" y="2022613"/>
                <a:ext cx="0" cy="15002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none"/>
              </a:ln>
            </p:spPr>
            <p:txBody>
              <a:bodyPr lIns="0" tIns="0" rIns="0" bIns="0">
                <a:normAutofit fontScale="25000" lnSpcReduction="20000"/>
              </a:bodyPr>
              <a:lstStyle/>
              <a:p>
                <a:pPr lvl="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04" name="Shape 274"/>
              <p:cNvSpPr/>
              <p:nvPr/>
            </p:nvSpPr>
            <p:spPr>
              <a:xfrm flipV="1">
                <a:off x="1604538" y="2022613"/>
                <a:ext cx="0" cy="15002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none"/>
              </a:ln>
            </p:spPr>
            <p:txBody>
              <a:bodyPr lIns="0" tIns="0" rIns="0" bIns="0">
                <a:normAutofit fontScale="25000" lnSpcReduction="20000"/>
              </a:bodyPr>
              <a:lstStyle/>
              <a:p>
                <a:pPr lvl="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05" name="Shape 274"/>
              <p:cNvSpPr/>
              <p:nvPr/>
            </p:nvSpPr>
            <p:spPr>
              <a:xfrm flipV="1">
                <a:off x="2411596" y="2022613"/>
                <a:ext cx="0" cy="15002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none"/>
              </a:ln>
            </p:spPr>
            <p:txBody>
              <a:bodyPr lIns="0" tIns="0" rIns="0" bIns="0">
                <a:normAutofit fontScale="25000" lnSpcReduction="20000"/>
              </a:bodyPr>
              <a:lstStyle/>
              <a:p>
                <a:pPr lvl="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07" name="Shape 274"/>
              <p:cNvSpPr/>
              <p:nvPr/>
            </p:nvSpPr>
            <p:spPr>
              <a:xfrm flipV="1">
                <a:off x="776099" y="2339937"/>
                <a:ext cx="0" cy="16078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txBody>
              <a:bodyPr lIns="0" tIns="0" rIns="0" bIns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08" name="Shape 274"/>
              <p:cNvSpPr/>
              <p:nvPr/>
            </p:nvSpPr>
            <p:spPr>
              <a:xfrm flipV="1">
                <a:off x="1604538" y="2339937"/>
                <a:ext cx="0" cy="15002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txBody>
              <a:bodyPr lIns="0" tIns="0" rIns="0" bIns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09" name="Shape 274"/>
              <p:cNvSpPr/>
              <p:nvPr/>
            </p:nvSpPr>
            <p:spPr>
              <a:xfrm flipV="1">
                <a:off x="2411596" y="2339937"/>
                <a:ext cx="0" cy="1554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txBody>
              <a:bodyPr lIns="0" tIns="0" rIns="0" bIns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cxnSp>
            <p:nvCxnSpPr>
              <p:cNvPr id="110" name="Straight Connector 109"/>
              <p:cNvCxnSpPr>
                <a:stCxn id="71" idx="2"/>
                <a:endCxn id="65" idx="0"/>
              </p:cNvCxnSpPr>
              <p:nvPr/>
            </p:nvCxnSpPr>
            <p:spPr>
              <a:xfrm flipH="1">
                <a:off x="1594925" y="1583173"/>
                <a:ext cx="630" cy="22822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none"/>
              </a:ln>
            </p:spPr>
          </p:cxnSp>
          <p:cxnSp>
            <p:nvCxnSpPr>
              <p:cNvPr id="111" name="Straight Connector 110"/>
              <p:cNvCxnSpPr>
                <a:stCxn id="71" idx="3"/>
              </p:cNvCxnSpPr>
              <p:nvPr/>
            </p:nvCxnSpPr>
            <p:spPr>
              <a:xfrm>
                <a:off x="2888465" y="1476760"/>
                <a:ext cx="28396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</p:cxnSp>
          <p:cxnSp>
            <p:nvCxnSpPr>
              <p:cNvPr id="112" name="Elbow Connector 111"/>
              <p:cNvCxnSpPr>
                <a:stCxn id="65" idx="3"/>
                <a:endCxn id="70" idx="1"/>
              </p:cNvCxnSpPr>
              <p:nvPr/>
            </p:nvCxnSpPr>
            <p:spPr>
              <a:xfrm>
                <a:off x="2887852" y="2100128"/>
                <a:ext cx="421734" cy="8042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</p:cxnSp>
          <p:cxnSp>
            <p:nvCxnSpPr>
              <p:cNvPr id="113" name="Elbow Connector 112"/>
              <p:cNvCxnSpPr>
                <a:stCxn id="72" idx="3"/>
                <a:endCxn id="111" idx="1"/>
              </p:cNvCxnSpPr>
              <p:nvPr/>
            </p:nvCxnSpPr>
            <p:spPr>
              <a:xfrm>
                <a:off x="2887852" y="3111701"/>
                <a:ext cx="429359" cy="15939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</p:cxnSp>
          <p:sp>
            <p:nvSpPr>
              <p:cNvPr id="114" name="Shape 262"/>
              <p:cNvSpPr/>
              <p:nvPr/>
            </p:nvSpPr>
            <p:spPr>
              <a:xfrm>
                <a:off x="365247" y="2705099"/>
                <a:ext cx="2469335" cy="311943"/>
              </a:xfrm>
              <a:prstGeom prst="roundRect">
                <a:avLst>
                  <a:gd name="adj" fmla="val 3192"/>
                </a:avLst>
              </a:pr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7F7F7F"/>
                </a:solidFill>
                <a:prstDash val="solid"/>
                <a:bevel/>
              </a:ln>
              <a:effectLst/>
            </p:spPr>
            <p:txBody>
              <a:bodyPr wrap="square" lIns="0" tIns="28800" rIns="0" bIns="0" numCol="1" anchor="t">
                <a:normAutofit/>
              </a:bodyPr>
              <a:lstStyle/>
              <a:p>
                <a:pPr algn="ctr">
                  <a:spcBef>
                    <a:spcPts val="200"/>
                  </a:spcBef>
                </a:pPr>
                <a:endParaRPr lang="en-US" sz="900" b="1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115" name="Shape 262"/>
              <p:cNvSpPr/>
              <p:nvPr/>
            </p:nvSpPr>
            <p:spPr>
              <a:xfrm>
                <a:off x="365247" y="3056841"/>
                <a:ext cx="2469335" cy="150594"/>
              </a:xfrm>
              <a:prstGeom prst="roundRect">
                <a:avLst>
                  <a:gd name="adj" fmla="val 3192"/>
                </a:avLst>
              </a:prstGeom>
              <a:solidFill>
                <a:schemeClr val="tx1"/>
              </a:solidFill>
              <a:ln w="635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Virtualization Layer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47576" y="2737532"/>
                <a:ext cx="677298" cy="24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Virtual Compute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083072" y="2737532"/>
                <a:ext cx="677298" cy="24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Virtual Network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276013" y="2737532"/>
                <a:ext cx="677298" cy="24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Virtual Storage</a:t>
                </a:r>
              </a:p>
            </p:txBody>
          </p:sp>
          <p:sp>
            <p:nvSpPr>
              <p:cNvPr id="120" name="Shape 262"/>
              <p:cNvSpPr/>
              <p:nvPr/>
            </p:nvSpPr>
            <p:spPr>
              <a:xfrm>
                <a:off x="3294144" y="2987196"/>
                <a:ext cx="577565" cy="528002"/>
              </a:xfrm>
              <a:prstGeom prst="roundRect">
                <a:avLst>
                  <a:gd name="adj" fmla="val 3192"/>
                </a:avLst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endParaRPr lang="en-US" sz="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Shape 262"/>
              <p:cNvSpPr/>
              <p:nvPr/>
            </p:nvSpPr>
            <p:spPr>
              <a:xfrm>
                <a:off x="3317211" y="3007096"/>
                <a:ext cx="577565" cy="528002"/>
              </a:xfrm>
              <a:prstGeom prst="roundRect">
                <a:avLst>
                  <a:gd name="adj" fmla="val 3192"/>
                </a:avLst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VIM</a:t>
                </a:r>
                <a:endParaRPr lang="en-US" sz="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152765" y="875625"/>
                <a:ext cx="956702" cy="39741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>
                  <a:spcBef>
                    <a:spcPts val="400"/>
                  </a:spcBef>
                </a:pPr>
                <a:r>
                  <a:rPr lang="en-US" sz="1200" b="1" dirty="0">
                    <a:solidFill>
                      <a:schemeClr val="tx1">
                        <a:lumMod val="75000"/>
                      </a:schemeClr>
                    </a:solidFill>
                    <a:cs typeface="Arial"/>
                  </a:rPr>
                  <a:t>NFV </a:t>
                </a:r>
                <a:br>
                  <a:rPr lang="en-US" sz="1200" b="1" dirty="0">
                    <a:solidFill>
                      <a:schemeClr val="tx1">
                        <a:lumMod val="75000"/>
                      </a:schemeClr>
                    </a:solidFill>
                    <a:cs typeface="Arial"/>
                  </a:rPr>
                </a:br>
                <a:r>
                  <a:rPr lang="en-US" sz="1200" b="1" dirty="0">
                    <a:solidFill>
                      <a:schemeClr val="tx1">
                        <a:lumMod val="75000"/>
                      </a:schemeClr>
                    </a:solidFill>
                    <a:cs typeface="Arial"/>
                  </a:rPr>
                  <a:t>MANO</a:t>
                </a:r>
                <a:endParaRPr lang="en-US" sz="1100" dirty="0">
                  <a:solidFill>
                    <a:schemeClr val="tx1">
                      <a:lumMod val="75000"/>
                    </a:schemeClr>
                  </a:solidFill>
                  <a:cs typeface="Arial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77491" y="3211515"/>
                <a:ext cx="1723583" cy="28498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lvl="0" algn="ctr">
                  <a:spcBef>
                    <a:spcPts val="200"/>
                  </a:spcBef>
                </a:pPr>
                <a:r>
                  <a:rPr lang="en-US" sz="900" b="1" dirty="0">
                    <a:solidFill>
                      <a:srgbClr val="676767"/>
                    </a:solidFill>
                  </a:rPr>
                  <a:t>Hardware Resources</a:t>
                </a:r>
                <a:endParaRPr lang="en-US" sz="900" dirty="0">
                  <a:solidFill>
                    <a:srgbClr val="676767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173326" y="2454715"/>
                <a:ext cx="831545" cy="2849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rgbClr val="676767">
                        <a:lumMod val="75000"/>
                      </a:srgbClr>
                    </a:solidFill>
                    <a:latin typeface="Arial"/>
                    <a:ea typeface="+mn-ea"/>
                    <a:cs typeface="Arial"/>
                  </a:rPr>
                  <a:t>NFVI</a:t>
                </a:r>
                <a:endParaRPr lang="en-US" sz="3600" dirty="0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190180" y="2563268"/>
              <a:ext cx="3987527" cy="140723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410036" y="1757963"/>
            <a:ext cx="3271261" cy="2196437"/>
            <a:chOff x="598488" y="1196975"/>
            <a:chExt cx="3368675" cy="2881313"/>
          </a:xfrm>
        </p:grpSpPr>
        <p:sp>
          <p:nvSpPr>
            <p:cNvPr id="133" name="Rectangle 132"/>
            <p:cNvSpPr/>
            <p:nvPr/>
          </p:nvSpPr>
          <p:spPr>
            <a:xfrm>
              <a:off x="598488" y="1196975"/>
              <a:ext cx="3368675" cy="349250"/>
            </a:xfrm>
            <a:prstGeom prst="rect">
              <a:avLst/>
            </a:prstGeom>
            <a:noFill/>
            <a:ln>
              <a:solidFill>
                <a:srgbClr val="373A36"/>
              </a:solidFill>
              <a:prstDash val="lg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Orchestration and Management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98488" y="1619250"/>
              <a:ext cx="3368675" cy="347663"/>
            </a:xfrm>
            <a:prstGeom prst="rect">
              <a:avLst/>
            </a:prstGeom>
            <a:noFill/>
            <a:ln>
              <a:solidFill>
                <a:srgbClr val="373A36"/>
              </a:solidFill>
              <a:prstDash val="lg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Network Functions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98488" y="3548063"/>
              <a:ext cx="3368675" cy="5302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100" dirty="0">
                  <a:latin typeface="Arial" panose="020B0604020202020204" pitchFamily="34" charset="0"/>
                  <a:cs typeface="Arial" panose="020B0604020202020204" pitchFamily="34" charset="0"/>
                </a:rPr>
                <a:t>Infrastructure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8488" y="2036763"/>
              <a:ext cx="1073150" cy="10826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100" dirty="0">
                  <a:latin typeface="Arial" panose="020B0604020202020204" pitchFamily="34" charset="0"/>
                  <a:cs typeface="Arial" panose="020B0604020202020204" pitchFamily="34" charset="0"/>
                </a:rPr>
                <a:t>Compute Virtualization Control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746250" y="2041525"/>
              <a:ext cx="1073150" cy="10810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100" dirty="0">
                  <a:latin typeface="Arial" panose="020B0604020202020204" pitchFamily="34" charset="0"/>
                  <a:cs typeface="Arial" panose="020B0604020202020204" pitchFamily="34" charset="0"/>
                </a:rPr>
                <a:t>Storage Virtualization Control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894013" y="2041525"/>
              <a:ext cx="1073150" cy="10810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100" dirty="0">
                  <a:latin typeface="Arial" panose="020B0604020202020204" pitchFamily="34" charset="0"/>
                  <a:cs typeface="Arial" panose="020B0604020202020204" pitchFamily="34" charset="0"/>
                </a:rPr>
                <a:t>Network Virtualization Control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98488" y="3190875"/>
              <a:ext cx="1073150" cy="2936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100" dirty="0">
                  <a:latin typeface="Arial" panose="020B0604020202020204" pitchFamily="34" charset="0"/>
                  <a:cs typeface="Arial" panose="020B0604020202020204" pitchFamily="34" charset="0"/>
                </a:rPr>
                <a:t>Compute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746250" y="3195638"/>
              <a:ext cx="1073150" cy="2921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100" dirty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894013" y="3195638"/>
              <a:ext cx="1073150" cy="2921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100" dirty="0"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</a:p>
          </p:txBody>
        </p:sp>
      </p:grpSp>
      <p:pic>
        <p:nvPicPr>
          <p:cNvPr id="142" name="Picture 7" descr="OPNFV_Pant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05" y="1103234"/>
            <a:ext cx="1342987" cy="29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4"/>
          <a:srcRect l="1978" t="10099" r="3270" b="24945"/>
          <a:stretch/>
        </p:blipFill>
        <p:spPr>
          <a:xfrm>
            <a:off x="1524475" y="1045919"/>
            <a:ext cx="1287273" cy="426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4938" y="4318977"/>
            <a:ext cx="435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NFVO: NFV Orchestrator</a:t>
            </a:r>
          </a:p>
          <a:p>
            <a:r>
              <a:rPr lang="en-US" sz="1200" dirty="0" smtClean="0"/>
              <a:t>VNFM: VNF Manager</a:t>
            </a:r>
          </a:p>
          <a:p>
            <a:r>
              <a:rPr lang="en-US" sz="1200" dirty="0" smtClean="0"/>
              <a:t>VIM: Virtualized Infrastructure Manager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701286" y="4337304"/>
            <a:ext cx="4031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ETSI: European Telecommunications Standards </a:t>
            </a:r>
            <a:r>
              <a:rPr lang="en-US" sz="1200" dirty="0" smtClean="0"/>
              <a:t>Institute</a:t>
            </a:r>
          </a:p>
          <a:p>
            <a:r>
              <a:rPr lang="en-US" sz="1200" dirty="0"/>
              <a:t>OPNFV: Open Platform for </a:t>
            </a:r>
            <a:r>
              <a:rPr lang="en-US" sz="1200" dirty="0" smtClean="0"/>
              <a:t>NFV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6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5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ltra_BDM_v4.5[2] dy" id="{63BFC540-8645-4928-93F1-0E5E7EAE96BF}" vid="{AE087DFC-E404-4FED-A589-7FAE55D867E5}"/>
    </a:ext>
  </a:extLst>
</a:theme>
</file>

<file path=ppt/theme/theme2.xml><?xml version="1.0" encoding="utf-8"?>
<a:theme xmlns:a="http://schemas.openxmlformats.org/drawingml/2006/main" name="Cisco_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Ultra_BDM_v4.5[2] dy</Template>
  <TotalTime>3186</TotalTime>
  <Words>944</Words>
  <Application>Microsoft Macintosh PowerPoint</Application>
  <PresentationFormat>On-screen Show (16:9)</PresentationFormat>
  <Paragraphs>360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Broadway</vt:lpstr>
      <vt:lpstr>Calibri</vt:lpstr>
      <vt:lpstr>Ciscolight</vt:lpstr>
      <vt:lpstr>CiscoSans</vt:lpstr>
      <vt:lpstr>CiscoSans ExtraLight</vt:lpstr>
      <vt:lpstr>CiscoSans Thin</vt:lpstr>
      <vt:lpstr>CiscoSansTT Light</vt:lpstr>
      <vt:lpstr>Helvetica</vt:lpstr>
      <vt:lpstr>ＭＳ Ｐゴシック</vt:lpstr>
      <vt:lpstr>Arial</vt:lpstr>
      <vt:lpstr>Blue theme 2015 16x9</vt:lpstr>
      <vt:lpstr>Cisco_Blue theme 2014 16x9</vt:lpstr>
      <vt:lpstr>Cisco NFV Infrastructure</vt:lpstr>
      <vt:lpstr>Agenda</vt:lpstr>
      <vt:lpstr>PowerPoint Presentation</vt:lpstr>
      <vt:lpstr>Service Provider Challenges Solve operational agility to drive business agility into new markets</vt:lpstr>
      <vt:lpstr>Barriers to NFV deployments</vt:lpstr>
      <vt:lpstr>Simplification Paramount to Transformation</vt:lpstr>
      <vt:lpstr>PowerPoint Presentation</vt:lpstr>
      <vt:lpstr>NFVI Tailored for Your Business</vt:lpstr>
      <vt:lpstr>Network Functions Virtualization Infrastructure ETSI and OPNFV view</vt:lpstr>
      <vt:lpstr>PowerPoint Presentation</vt:lpstr>
      <vt:lpstr>Cisco NFV Infrastructure  Foundation For Service Providers’ Network Transformation</vt:lpstr>
      <vt:lpstr>Cisco NFV Infrastructure Solution Leading Industry Partnerships</vt:lpstr>
      <vt:lpstr>Cisco Intel NFV Quick Start</vt:lpstr>
      <vt:lpstr>Cisco NFV Infrastructure Components</vt:lpstr>
      <vt:lpstr>Comprehensive Cisco NFV Architecture</vt:lpstr>
      <vt:lpstr>PowerPoint Presentation</vt:lpstr>
      <vt:lpstr>Services for your Network Transformation from Cisco, Today</vt:lpstr>
      <vt:lpstr>NFV Services Portfolio Framework</vt:lpstr>
      <vt:lpstr>PowerPoint Presentation</vt:lpstr>
      <vt:lpstr>Tested Solution… EANTC Validating Cisco’s NFV Infrastructure Solution</vt:lpstr>
      <vt:lpstr>Cisco NFV Infrastructure Measured High Performances</vt:lpstr>
      <vt:lpstr>Cisco NFV Infrastructure Part of the Cisco Open Network Architecture </vt:lpstr>
      <vt:lpstr>Interoperability Testing</vt:lpstr>
      <vt:lpstr>PowerPoint Presentation</vt:lpstr>
      <vt:lpstr>PowerPoint Presentation</vt:lpstr>
      <vt:lpstr>Cisco NFV Infrastructure Value Proposition</vt:lpstr>
      <vt:lpstr>Benefits of Cisco NFV Infrastructure</vt:lpstr>
      <vt:lpstr>Scaling with Business Needs</vt:lpstr>
      <vt:lpstr>PowerPoint Presentation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Ultra  Services Platform</dc:title>
  <dc:creator>Chad Little</dc:creator>
  <cp:lastModifiedBy>Phil Lowden</cp:lastModifiedBy>
  <cp:revision>175</cp:revision>
  <dcterms:created xsi:type="dcterms:W3CDTF">2016-02-09T22:28:54Z</dcterms:created>
  <dcterms:modified xsi:type="dcterms:W3CDTF">2016-12-13T19:12:46Z</dcterms:modified>
</cp:coreProperties>
</file>