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 id="2147483938" r:id="rId2"/>
  </p:sldMasterIdLst>
  <p:notesMasterIdLst>
    <p:notesMasterId r:id="rId28"/>
  </p:notesMasterIdLst>
  <p:sldIdLst>
    <p:sldId id="286" r:id="rId3"/>
    <p:sldId id="337" r:id="rId4"/>
    <p:sldId id="338" r:id="rId5"/>
    <p:sldId id="339" r:id="rId6"/>
    <p:sldId id="340" r:id="rId7"/>
    <p:sldId id="341" r:id="rId8"/>
    <p:sldId id="342" r:id="rId9"/>
    <p:sldId id="343" r:id="rId10"/>
    <p:sldId id="287" r:id="rId11"/>
    <p:sldId id="344" r:id="rId12"/>
    <p:sldId id="288"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01" r:id="rId27"/>
  </p:sldIdLst>
  <p:sldSz cx="9144000" cy="6858000" type="screen4x3"/>
  <p:notesSz cx="6858000" cy="9296400"/>
  <p:embeddedFontLs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027"/>
    <a:srgbClr val="34AD67"/>
    <a:srgbClr val="0D8434"/>
    <a:srgbClr val="2FAB35"/>
    <a:srgbClr val="E0EEFA"/>
    <a:srgbClr val="6DB344"/>
    <a:srgbClr val="5F5C5C"/>
    <a:srgbClr val="2C2B2B"/>
    <a:srgbClr val="7AA32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7" autoAdjust="0"/>
    <p:restoredTop sz="98107" autoAdjust="0"/>
  </p:normalViewPr>
  <p:slideViewPr>
    <p:cSldViewPr snapToGrid="0" snapToObjects="1">
      <p:cViewPr varScale="1">
        <p:scale>
          <a:sx n="90" d="100"/>
          <a:sy n="90" d="100"/>
        </p:scale>
        <p:origin x="-1272" y="-114"/>
      </p:cViewPr>
      <p:guideLst>
        <p:guide orient="horz" pos="271"/>
        <p:guide pos="223"/>
      </p:guideLst>
    </p:cSldViewPr>
  </p:slideViewPr>
  <p:notesTextViewPr>
    <p:cViewPr>
      <p:scale>
        <a:sx n="100" d="100"/>
        <a:sy n="100" d="100"/>
      </p:scale>
      <p:origin x="0" y="0"/>
    </p:cViewPr>
  </p:notesTextViewPr>
  <p:sorterViewPr>
    <p:cViewPr>
      <p:scale>
        <a:sx n="119" d="100"/>
        <a:sy n="119" d="100"/>
      </p:scale>
      <p:origin x="0" y="0"/>
    </p:cViewPr>
  </p:sorterViewPr>
  <p:notesViewPr>
    <p:cSldViewPr snapToGrid="0" snapToObjects="1">
      <p:cViewPr varScale="1">
        <p:scale>
          <a:sx n="84" d="100"/>
          <a:sy n="84" d="100"/>
        </p:scale>
        <p:origin x="-3156" y="-6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10D21C97-EE0E-D145-9B72-FF8C6F18E19F}" type="datetimeFigureOut">
              <a:rPr lang="en-US" smtClean="0"/>
              <a:t>5/31/2013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60160187-1386-374E-8B4A-E116FBEEE413}" type="slidenum">
              <a:rPr lang="en-US" smtClean="0"/>
              <a:t>‹#›</a:t>
            </a:fld>
            <a:endParaRPr lang="en-US"/>
          </a:p>
        </p:txBody>
      </p:sp>
    </p:spTree>
    <p:extLst>
      <p:ext uri="{BB962C8B-B14F-4D97-AF65-F5344CB8AC3E}">
        <p14:creationId xmlns:p14="http://schemas.microsoft.com/office/powerpoint/2010/main" val="39188957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dc.com/getdoc.jsp?containerId=prUS2389781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t>1</a:t>
            </a:fld>
            <a:endParaRPr lang="en-US"/>
          </a:p>
        </p:txBody>
      </p:sp>
    </p:spTree>
    <p:extLst>
      <p:ext uri="{BB962C8B-B14F-4D97-AF65-F5344CB8AC3E}">
        <p14:creationId xmlns:p14="http://schemas.microsoft.com/office/powerpoint/2010/main" val="334845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Cisco has been serving</a:t>
            </a:r>
            <a:r>
              <a:rPr lang="en-US" sz="1100" baseline="0" dirty="0" smtClean="0"/>
              <a:t> midsize customers for years. We have spoken to 1,000’2 of midsize customer to better understand their business priorities and how those priorities drive IT initiatives. Combining this with market trends that impact you most and our leadership in  Enterprise we have identified the following business priorities and how they impact IT.</a:t>
            </a:r>
          </a:p>
          <a:p>
            <a:pPr marL="114300" lvl="3" indent="-114300">
              <a:spcBef>
                <a:spcPts val="400"/>
              </a:spcBef>
              <a:buFont typeface="Arial"/>
              <a:buChar char="•"/>
            </a:pPr>
            <a:r>
              <a:rPr lang="en-US" sz="1100" dirty="0" smtClean="0"/>
              <a:t>Grow the business – all business’</a:t>
            </a:r>
            <a:r>
              <a:rPr lang="en-US" sz="1100" baseline="0" dirty="0" smtClean="0"/>
              <a:t> want to grow,  it’s about top line revenue: reaching new customers, adding capabilities to expand offerings for your customer or expanding geographically. To remain competitive and attractive as a great place to work you need to grow your business</a:t>
            </a:r>
          </a:p>
          <a:p>
            <a:pPr marL="114300" lvl="3" indent="-114300">
              <a:spcBef>
                <a:spcPts val="400"/>
              </a:spcBef>
              <a:buFont typeface="Arial"/>
              <a:buChar char="•"/>
            </a:pPr>
            <a:r>
              <a:rPr lang="en-US" sz="1100" baseline="0" dirty="0" smtClean="0"/>
              <a:t>Workforce productivity is important to the bottom line. Talent is scarce and innovation is happening all around your employees with the consumer effect. You need to increase productivity, but minimize costs. Investing strategically can deliver ROI that helps the bottom line and increases capacity which will help you grow your business</a:t>
            </a:r>
          </a:p>
          <a:p>
            <a:pPr marL="114300" lvl="3" indent="-114300">
              <a:spcBef>
                <a:spcPts val="400"/>
              </a:spcBef>
              <a:buFont typeface="Arial"/>
              <a:buChar char="•"/>
            </a:pPr>
            <a:r>
              <a:rPr lang="en-US" sz="1100" baseline="0" dirty="0" smtClean="0"/>
              <a:t>The customer experience is number 1 on your mind. Without the customer there is no business. Their expectations are changing and you need to deliver enhanced experiences and ways to interact with them that saves both you and the customer time and money</a:t>
            </a:r>
          </a:p>
          <a:p>
            <a:pPr marL="114300" lvl="3" indent="-114300">
              <a:spcBef>
                <a:spcPts val="400"/>
              </a:spcBef>
              <a:buFont typeface="Arial"/>
              <a:buChar char="•"/>
            </a:pPr>
            <a:r>
              <a:rPr lang="en-US" sz="1100" baseline="0" dirty="0" smtClean="0"/>
              <a:t>We know that IT has typically been viewed as an expense. Our Cisco Partners can show you how to invest strategically in IT, giving you the gains you are looking for in the short term and over the long haul. Our innovation cycles and R&amp;D investments allow us to bring better products , services and capabilities to your business – so you can focus on the business not the network</a:t>
            </a:r>
          </a:p>
          <a:p>
            <a:pPr marL="114300" lvl="3" indent="-114300">
              <a:spcBef>
                <a:spcPts val="400"/>
              </a:spcBef>
              <a:buFont typeface="Arial"/>
              <a:buChar char="•"/>
            </a:pPr>
            <a:r>
              <a:rPr lang="en-US" sz="1100" baseline="0" dirty="0" smtClean="0"/>
              <a:t>All this is driving you to do more with less. You  have lots of questions, you need help – Cisco and our partners can help you address all 5 and more of your IT initiatives and challenges. </a:t>
            </a:r>
          </a:p>
          <a:p>
            <a:pPr marL="114300" lvl="3" indent="-114300">
              <a:spcBef>
                <a:spcPts val="400"/>
              </a:spcBef>
              <a:buFont typeface="Arial"/>
              <a:buChar char="•"/>
            </a:pPr>
            <a:endParaRPr lang="en-US" sz="1100" baseline="0" dirty="0" smtClean="0"/>
          </a:p>
          <a:p>
            <a:r>
              <a:rPr lang="en-US" sz="1100" dirty="0" smtClean="0"/>
              <a:t>Let’s see how Cisco and our partners can help you with each of your initiatives.</a:t>
            </a:r>
          </a:p>
          <a:p>
            <a:endParaRPr lang="en-US" sz="1100" dirty="0"/>
          </a:p>
        </p:txBody>
      </p:sp>
      <p:sp>
        <p:nvSpPr>
          <p:cNvPr id="4" name="Slide Number Placeholder 3"/>
          <p:cNvSpPr>
            <a:spLocks noGrp="1"/>
          </p:cNvSpPr>
          <p:nvPr>
            <p:ph type="sldNum" sz="quarter" idx="10"/>
          </p:nvPr>
        </p:nvSpPr>
        <p:spPr/>
        <p:txBody>
          <a:bodyPr/>
          <a:lstStyle/>
          <a:p>
            <a:fld id="{60160187-1386-374E-8B4A-E116FBEEE413}" type="slidenum">
              <a:rPr lang="en-US" smtClean="0"/>
              <a:t>10</a:t>
            </a:fld>
            <a:endParaRPr lang="en-US" dirty="0"/>
          </a:p>
        </p:txBody>
      </p:sp>
    </p:spTree>
    <p:extLst>
      <p:ext uri="{BB962C8B-B14F-4D97-AF65-F5344CB8AC3E}">
        <p14:creationId xmlns:p14="http://schemas.microsoft.com/office/powerpoint/2010/main" val="3065506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t>11</a:t>
            </a:fld>
            <a:endParaRPr lang="en-US"/>
          </a:p>
        </p:txBody>
      </p:sp>
    </p:spTree>
    <p:extLst>
      <p:ext uri="{BB962C8B-B14F-4D97-AF65-F5344CB8AC3E}">
        <p14:creationId xmlns:p14="http://schemas.microsoft.com/office/powerpoint/2010/main" val="2002267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a:buNone/>
            </a:pPr>
            <a:r>
              <a:rPr lang="en-US" dirty="0" smtClean="0"/>
              <a:t>Why Cisco’s </a:t>
            </a:r>
            <a:r>
              <a:rPr lang="en-US" b="1" dirty="0" smtClean="0"/>
              <a:t>Made for Midmarket portfolio</a:t>
            </a:r>
            <a:r>
              <a:rPr lang="en-US" dirty="0" smtClean="0"/>
              <a:t>?</a:t>
            </a:r>
          </a:p>
          <a:p>
            <a:pPr marL="285750" lvl="0" indent="-285750">
              <a:spcBef>
                <a:spcPts val="600"/>
              </a:spcBef>
              <a:buFont typeface="Arial"/>
              <a:buChar char="•"/>
            </a:pPr>
            <a:r>
              <a:rPr lang="en-US" dirty="0" smtClean="0"/>
              <a:t>Broadest portfolio Industry leadership with significant R&amp;D</a:t>
            </a:r>
          </a:p>
          <a:p>
            <a:pPr marL="285750" lvl="0" indent="-285750">
              <a:spcBef>
                <a:spcPts val="600"/>
              </a:spcBef>
              <a:buFont typeface="Arial"/>
              <a:buChar char="•"/>
            </a:pPr>
            <a:r>
              <a:rPr lang="en-US" dirty="0" smtClean="0"/>
              <a:t>Global network of trusted and highly skilled partners</a:t>
            </a:r>
          </a:p>
          <a:p>
            <a:pPr marL="285750" lvl="0" indent="-285750">
              <a:spcBef>
                <a:spcPts val="600"/>
              </a:spcBef>
              <a:buFont typeface="Arial"/>
              <a:buChar char="•"/>
            </a:pPr>
            <a:r>
              <a:rPr lang="en-US" dirty="0" smtClean="0"/>
              <a:t>Services  - Software-enabled  and built through 28 years of industry experience</a:t>
            </a:r>
          </a:p>
          <a:p>
            <a:pPr marL="285750" lvl="0" indent="-285750">
              <a:spcBef>
                <a:spcPts val="600"/>
              </a:spcBef>
              <a:buFont typeface="Arial"/>
              <a:buChar char="•"/>
            </a:pPr>
            <a:r>
              <a:rPr lang="en-US" dirty="0" smtClean="0"/>
              <a:t>Investment Protection -  Best in class total cost of ownership</a:t>
            </a:r>
          </a:p>
          <a:p>
            <a:pPr marL="285750" lvl="0" indent="-285750">
              <a:spcBef>
                <a:spcPts val="600"/>
              </a:spcBef>
              <a:buFont typeface="Arial"/>
              <a:buChar char="•"/>
            </a:pPr>
            <a:r>
              <a:rPr lang="en-US" dirty="0" smtClean="0"/>
              <a:t>Customer Choice - Flexibility/Deployment Models including On-premises, Managed and Cloud options</a:t>
            </a:r>
          </a:p>
          <a:p>
            <a:pPr marL="285750" lvl="0" indent="-285750">
              <a:spcBef>
                <a:spcPts val="600"/>
              </a:spcBef>
              <a:buFont typeface="Arial"/>
              <a:buChar char="•"/>
            </a:pPr>
            <a:r>
              <a:rPr lang="en-US" dirty="0" smtClean="0"/>
              <a:t>Simple and easy to deploy, manage, operate, and scale </a:t>
            </a: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12</a:t>
            </a:fld>
            <a:endParaRPr lang="en-US"/>
          </a:p>
        </p:txBody>
      </p:sp>
    </p:spTree>
    <p:extLst>
      <p:ext uri="{BB962C8B-B14F-4D97-AF65-F5344CB8AC3E}">
        <p14:creationId xmlns:p14="http://schemas.microsoft.com/office/powerpoint/2010/main" val="422029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t>13</a:t>
            </a:fld>
            <a:endParaRPr lang="en-US"/>
          </a:p>
        </p:txBody>
      </p:sp>
    </p:spTree>
    <p:extLst>
      <p:ext uri="{BB962C8B-B14F-4D97-AF65-F5344CB8AC3E}">
        <p14:creationId xmlns:p14="http://schemas.microsoft.com/office/powerpoint/2010/main" val="302373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lvl="3" indent="-177800">
              <a:spcBef>
                <a:spcPts val="600"/>
              </a:spcBef>
              <a:buFont typeface="Arial"/>
              <a:buChar char="•"/>
            </a:pPr>
            <a:r>
              <a:rPr lang="en-US" dirty="0" smtClean="0"/>
              <a:t>Cloud-managed networking for ease of management and operations, Branch-in-a-box with visibility, optimization, security</a:t>
            </a:r>
          </a:p>
          <a:p>
            <a:pPr marL="177800" lvl="3" indent="-177800">
              <a:spcBef>
                <a:spcPts val="600"/>
              </a:spcBef>
              <a:buFont typeface="Arial"/>
              <a:buChar char="•"/>
            </a:pPr>
            <a:r>
              <a:rPr lang="en-US" dirty="0" smtClean="0"/>
              <a:t>Unified Fabric convergence and NX-OS integrates and simplifies network and security</a:t>
            </a:r>
          </a:p>
          <a:p>
            <a:pPr marL="177800" lvl="3" indent="-177800">
              <a:spcBef>
                <a:spcPts val="600"/>
              </a:spcBef>
              <a:buFont typeface="Arial"/>
              <a:buChar char="•"/>
            </a:pPr>
            <a:r>
              <a:rPr lang="en-US" dirty="0" smtClean="0"/>
              <a:t>Secure through common policy, cloud-based threat protection, and network-delivered enforcement, rapidly deliver new services with security that is consistent and aligned to the business objective</a:t>
            </a:r>
          </a:p>
          <a:p>
            <a:pPr marL="177800" marR="0" lvl="3" indent="-177800" algn="l" defTabSz="457200" rtl="0" eaLnBrk="1" fontAlgn="auto" latinLnBrk="0" hangingPunct="1">
              <a:lnSpc>
                <a:spcPct val="100000"/>
              </a:lnSpc>
              <a:spcBef>
                <a:spcPts val="600"/>
              </a:spcBef>
              <a:spcAft>
                <a:spcPts val="0"/>
              </a:spcAft>
              <a:buClrTx/>
              <a:buSzTx/>
              <a:buFont typeface="Arial"/>
              <a:buChar char="•"/>
              <a:tabLst/>
              <a:defRPr/>
            </a:pPr>
            <a:r>
              <a:rPr lang="en-US" dirty="0" smtClean="0"/>
              <a:t>Proof point specific</a:t>
            </a:r>
            <a:r>
              <a:rPr lang="en-US" baseline="0" dirty="0" smtClean="0"/>
              <a:t> to for front office and product networks for discreet manufacturing: </a:t>
            </a:r>
            <a:r>
              <a:rPr lang="en-US" dirty="0" smtClean="0"/>
              <a:t>Build one common, converged, and rugged plant-to-business network. System resiliency for industrial applications, from plant device management to manufacturing execution systems (MES).</a:t>
            </a:r>
          </a:p>
          <a:p>
            <a:pPr marL="177800" lvl="3" indent="-177800">
              <a:spcBef>
                <a:spcPts val="600"/>
              </a:spcBef>
              <a:buFont typeface="Arial"/>
              <a:buChar char="•"/>
            </a:pPr>
            <a:endParaRPr lang="en-US" dirty="0" smtClean="0">
              <a:solidFill>
                <a:srgbClr val="0071A0"/>
              </a:solidFill>
            </a:endParaRPr>
          </a:p>
          <a:p>
            <a:pPr marL="177800" lvl="3" indent="-177800">
              <a:spcBef>
                <a:spcPts val="600"/>
              </a:spcBef>
              <a:buFont typeface="Arial"/>
              <a:buChar char="•"/>
            </a:pPr>
            <a:endParaRPr lang="en-US" dirty="0" smtClean="0">
              <a:solidFill>
                <a:srgbClr val="0071A0"/>
              </a:solidFill>
            </a:endParaRP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14</a:t>
            </a:fld>
            <a:endParaRPr lang="en-US" dirty="0"/>
          </a:p>
        </p:txBody>
      </p:sp>
    </p:spTree>
    <p:extLst>
      <p:ext uri="{BB962C8B-B14F-4D97-AF65-F5344CB8AC3E}">
        <p14:creationId xmlns:p14="http://schemas.microsoft.com/office/powerpoint/2010/main" val="241525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defTabSz="914323">
              <a:spcBef>
                <a:spcPts val="600"/>
              </a:spcBef>
              <a:buFont typeface="Arial"/>
              <a:buChar char="•"/>
            </a:pPr>
            <a:r>
              <a:rPr lang="en-US" dirty="0" smtClean="0"/>
              <a:t>Branch-in-a-box for simplified management, lower TCO and rapid deployment </a:t>
            </a:r>
          </a:p>
          <a:p>
            <a:pPr marL="177800" indent="-177800" defTabSz="914323">
              <a:spcBef>
                <a:spcPts val="600"/>
              </a:spcBef>
              <a:buFont typeface="Arial"/>
              <a:buChar char="•"/>
            </a:pPr>
            <a:r>
              <a:rPr lang="en-US" dirty="0" smtClean="0"/>
              <a:t>Integrated systems with application partners, orchestration/ automation, dynamic resource elasticity</a:t>
            </a:r>
          </a:p>
          <a:p>
            <a:pPr marL="177800" indent="-177800" defTabSz="914323">
              <a:spcBef>
                <a:spcPts val="600"/>
              </a:spcBef>
              <a:buFont typeface="Arial"/>
              <a:buChar char="•"/>
            </a:pPr>
            <a:r>
              <a:rPr lang="en-US" dirty="0" smtClean="0"/>
              <a:t>Flexible, customizable, scalable Collaboration delivery models Mix/match apps/services and endpoints; support of 3</a:t>
            </a:r>
            <a:r>
              <a:rPr lang="en-US" baseline="30000" dirty="0" smtClean="0"/>
              <a:t>rd</a:t>
            </a:r>
            <a:r>
              <a:rPr lang="en-US" dirty="0" smtClean="0"/>
              <a:t>-party  applications </a:t>
            </a:r>
          </a:p>
          <a:p>
            <a:pPr marL="177800" indent="-177800" defTabSz="914323">
              <a:spcBef>
                <a:spcPts val="600"/>
              </a:spcBef>
              <a:buFont typeface="Arial"/>
              <a:buChar char="•"/>
            </a:pPr>
            <a:r>
              <a:rPr lang="en-US" dirty="0" smtClean="0"/>
              <a:t>Secure through common policy, cloud-based threat protection, and network-delivered enforcement, rapidly deliver new services with security that is consistent and aligned to the business objective.</a:t>
            </a: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15</a:t>
            </a:fld>
            <a:endParaRPr lang="en-US" dirty="0"/>
          </a:p>
        </p:txBody>
      </p:sp>
    </p:spTree>
    <p:extLst>
      <p:ext uri="{BB962C8B-B14F-4D97-AF65-F5344CB8AC3E}">
        <p14:creationId xmlns:p14="http://schemas.microsoft.com/office/powerpoint/2010/main" val="350483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a:spcBef>
                <a:spcPts val="600"/>
              </a:spcBef>
              <a:buFont typeface="Arial"/>
              <a:buChar char="•"/>
            </a:pPr>
            <a:r>
              <a:rPr lang="en-US" dirty="0" smtClean="0"/>
              <a:t>Unified Access is simple, affordable grow-as-you-go with secure pervasive wireless coverage, centralized control, visibility, and management</a:t>
            </a:r>
            <a:endParaRPr lang="en-US" b="1" dirty="0" smtClean="0"/>
          </a:p>
          <a:p>
            <a:pPr marL="177800" indent="-177800">
              <a:spcBef>
                <a:spcPts val="600"/>
              </a:spcBef>
              <a:buFont typeface="Arial"/>
              <a:buChar char="•"/>
            </a:pPr>
            <a:r>
              <a:rPr lang="en-US" dirty="0" smtClean="0"/>
              <a:t>BOYD</a:t>
            </a:r>
            <a:r>
              <a:rPr lang="en-US" b="1" dirty="0" smtClean="0"/>
              <a:t> </a:t>
            </a:r>
            <a:r>
              <a:rPr lang="en-US" dirty="0" smtClean="0"/>
              <a:t>offers unified policy for highly secure access, an uncompromised user experience,  instant onboarding and automated  policy simplifying operations for IT.</a:t>
            </a:r>
          </a:p>
          <a:p>
            <a:pPr marL="177800" indent="-177800">
              <a:spcBef>
                <a:spcPts val="600"/>
              </a:spcBef>
              <a:buFont typeface="Arial"/>
              <a:buChar char="•"/>
            </a:pPr>
            <a:r>
              <a:rPr lang="en-US" dirty="0" smtClean="0"/>
              <a:t>Virtual Desktop - Enable highly secure access to applications across fixed and mobile devices</a:t>
            </a:r>
          </a:p>
          <a:p>
            <a:pPr marL="177800" indent="-177800">
              <a:spcBef>
                <a:spcPts val="600"/>
              </a:spcBef>
              <a:buFont typeface="Arial"/>
              <a:buChar char="•"/>
            </a:pPr>
            <a:r>
              <a:rPr lang="en-US" dirty="0" smtClean="0"/>
              <a:t>Collaborative workspaces are simple, reliable, secure, efficient for any  user,  on any device, from any location; centralized control, management, administration</a:t>
            </a: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16</a:t>
            </a:fld>
            <a:endParaRPr lang="en-US" dirty="0"/>
          </a:p>
        </p:txBody>
      </p:sp>
    </p:spTree>
    <p:extLst>
      <p:ext uri="{BB962C8B-B14F-4D97-AF65-F5344CB8AC3E}">
        <p14:creationId xmlns:p14="http://schemas.microsoft.com/office/powerpoint/2010/main" val="118725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323">
              <a:lnSpc>
                <a:spcPts val="1800"/>
              </a:lnSpc>
              <a:spcBef>
                <a:spcPts val="600"/>
              </a:spcBef>
              <a:buFont typeface="Arial" pitchFamily="34" charset="0"/>
              <a:buChar char="•"/>
            </a:pPr>
            <a:r>
              <a:rPr lang="en-US" sz="1200" dirty="0" smtClean="0"/>
              <a:t>Converged networking, computing, and virtualization ready platform for branch office</a:t>
            </a:r>
          </a:p>
          <a:p>
            <a:pPr marL="171450" indent="-171450" defTabSz="914323">
              <a:lnSpc>
                <a:spcPts val="1800"/>
              </a:lnSpc>
              <a:spcBef>
                <a:spcPts val="600"/>
              </a:spcBef>
              <a:buFont typeface="Arial" pitchFamily="34" charset="0"/>
              <a:buChar char="•"/>
            </a:pPr>
            <a:r>
              <a:rPr lang="en-US" sz="1200" dirty="0" smtClean="0"/>
              <a:t>Fabric resilience, network virtualization, fabric convergence platform delivers simplicity, agility, efficiency </a:t>
            </a:r>
          </a:p>
          <a:p>
            <a:pPr marL="171450" indent="-171450" defTabSz="914323">
              <a:lnSpc>
                <a:spcPts val="1800"/>
              </a:lnSpc>
              <a:spcBef>
                <a:spcPts val="600"/>
              </a:spcBef>
              <a:buFont typeface="Arial" pitchFamily="34" charset="0"/>
              <a:buChar char="•"/>
            </a:pPr>
            <a:r>
              <a:rPr lang="en-US" sz="1200" dirty="0" smtClean="0"/>
              <a:t>Pre-loaded software images for all collaboration applications delivered on a virtualization-optimized server infrastructure</a:t>
            </a:r>
            <a:endParaRPr lang="en-GB" sz="1200" dirty="0" smtClean="0"/>
          </a:p>
          <a:p>
            <a:pPr marL="171450" indent="-171450" defTabSz="914323">
              <a:lnSpc>
                <a:spcPts val="1800"/>
              </a:lnSpc>
              <a:spcBef>
                <a:spcPts val="600"/>
              </a:spcBef>
              <a:buFont typeface="Arial" pitchFamily="34" charset="0"/>
              <a:buChar char="•"/>
            </a:pPr>
            <a:r>
              <a:rPr lang="en-US" sz="1200" dirty="0" smtClean="0"/>
              <a:t>Secure by unifying network and security technologies, deliver consistent and actionable security across physical and virtual domains</a:t>
            </a:r>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17</a:t>
            </a:fld>
            <a:endParaRPr lang="en-US" dirty="0"/>
          </a:p>
        </p:txBody>
      </p:sp>
    </p:spTree>
    <p:extLst>
      <p:ext uri="{BB962C8B-B14F-4D97-AF65-F5344CB8AC3E}">
        <p14:creationId xmlns:p14="http://schemas.microsoft.com/office/powerpoint/2010/main" val="1517060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a:spcBef>
                <a:spcPts val="600"/>
              </a:spcBef>
              <a:buFont typeface="Arial"/>
              <a:buChar char="•"/>
            </a:pPr>
            <a:r>
              <a:rPr lang="en-US" dirty="0" smtClean="0">
                <a:solidFill>
                  <a:schemeClr val="tx1">
                    <a:lumMod val="75000"/>
                  </a:schemeClr>
                </a:solidFill>
              </a:rPr>
              <a:t>Secure and direct access to any cloud, uncompromised cloud application experience to remote users/branches</a:t>
            </a:r>
          </a:p>
          <a:p>
            <a:pPr marL="177800" indent="-177800" defTabSz="914323">
              <a:spcBef>
                <a:spcPts val="600"/>
              </a:spcBef>
              <a:buFont typeface="Arial"/>
              <a:buChar char="•"/>
            </a:pPr>
            <a:r>
              <a:rPr lang="en-US" dirty="0" smtClean="0">
                <a:solidFill>
                  <a:schemeClr val="tx1">
                    <a:lumMod val="75000"/>
                  </a:schemeClr>
                </a:solidFill>
              </a:rPr>
              <a:t>Simplified computing/  management  for private cloud</a:t>
            </a:r>
          </a:p>
          <a:p>
            <a:pPr marL="177800" indent="-177800" defTabSz="914323">
              <a:spcBef>
                <a:spcPts val="600"/>
              </a:spcBef>
              <a:buFont typeface="Arial"/>
              <a:buChar char="•"/>
            </a:pPr>
            <a:r>
              <a:rPr lang="en-US" dirty="0" smtClean="0">
                <a:solidFill>
                  <a:schemeClr val="tx1">
                    <a:lumMod val="75000"/>
                  </a:schemeClr>
                </a:solidFill>
              </a:rPr>
              <a:t>Continuity of security and management in hybrid clouds</a:t>
            </a:r>
          </a:p>
          <a:p>
            <a:pPr marL="177800" indent="-177800" defTabSz="914323">
              <a:spcBef>
                <a:spcPts val="600"/>
              </a:spcBef>
              <a:buFont typeface="Arial"/>
              <a:buChar char="•"/>
            </a:pPr>
            <a:r>
              <a:rPr lang="en-US" dirty="0" smtClean="0">
                <a:solidFill>
                  <a:schemeClr val="tx1">
                    <a:lumMod val="75000"/>
                  </a:schemeClr>
                </a:solidFill>
              </a:rPr>
              <a:t>Choice of consumption models, unrivaled applications and services experiences for any user, any device, any location; seamless migration paths</a:t>
            </a:r>
          </a:p>
          <a:p>
            <a:pPr marL="177800" indent="-177800" defTabSz="914323">
              <a:spcBef>
                <a:spcPts val="600"/>
              </a:spcBef>
              <a:buFont typeface="Arial"/>
              <a:buChar char="•"/>
            </a:pPr>
            <a:r>
              <a:rPr lang="en-US" dirty="0" smtClean="0">
                <a:solidFill>
                  <a:schemeClr val="tx1">
                    <a:lumMod val="75000"/>
                  </a:schemeClr>
                </a:solidFill>
              </a:rPr>
              <a:t>Assure a chain of trust from the user to the application.  Ensure rapid provisioning, optimal performance, and actionable security of private and public cloud applications</a:t>
            </a: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18</a:t>
            </a:fld>
            <a:endParaRPr lang="en-US" dirty="0"/>
          </a:p>
        </p:txBody>
      </p:sp>
    </p:spTree>
    <p:extLst>
      <p:ext uri="{BB962C8B-B14F-4D97-AF65-F5344CB8AC3E}">
        <p14:creationId xmlns:p14="http://schemas.microsoft.com/office/powerpoint/2010/main" val="385244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your organization is focused, Cisco and our partners can help you get the most value from your IT and communications investments. Quickly, and cost-effectively.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help you innovate with new capabilities to better serve more people. Resolve problems quickly and effectively. And deploy sophisticated applications and services more easily.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people and our partners can do it like no one else.</a:t>
            </a:r>
          </a:p>
          <a:p>
            <a:r>
              <a:rPr lang="en-US" sz="1200" kern="1200" dirty="0" smtClean="0">
                <a:solidFill>
                  <a:schemeClr val="tx1"/>
                </a:solidFill>
                <a:effectLst/>
                <a:latin typeface="+mn-lt"/>
                <a:ea typeface="+mn-ea"/>
                <a:cs typeface="+mn-cs"/>
              </a:rPr>
              <a:t>We believe that the best way to solve today’s business challenges is to look for tomorrow’s opportunities. And then make sure your network and team are ready. </a:t>
            </a:r>
          </a:p>
          <a:p>
            <a:r>
              <a:rPr lang="en-US" sz="1200" kern="1200" dirty="0" smtClean="0">
                <a:solidFill>
                  <a:schemeClr val="tx1"/>
                </a:solidFill>
                <a:effectLst/>
                <a:latin typeface="+mn-lt"/>
                <a:ea typeface="+mn-ea"/>
                <a:cs typeface="+mn-cs"/>
              </a:rPr>
              <a:t>Together, we deliver award-winning services with a history of market changing innovation.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Only Cisco offers software-enabled services built through 28 years of industry experience, delivered through our global network of highly qualified partners. These services provide the visibility and insight you need to simplify IT operations. Manage and reduce risk. And make your network more secure and resilient.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Cisco and our partners help you make the most of tomorrow’s opportunities.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19</a:t>
            </a:fld>
            <a:endParaRPr lang="en-US" dirty="0"/>
          </a:p>
        </p:txBody>
      </p:sp>
    </p:spTree>
    <p:extLst>
      <p:ext uri="{BB962C8B-B14F-4D97-AF65-F5344CB8AC3E}">
        <p14:creationId xmlns:p14="http://schemas.microsoft.com/office/powerpoint/2010/main" val="116774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t>2</a:t>
            </a:fld>
            <a:endParaRPr lang="en-US"/>
          </a:p>
        </p:txBody>
      </p:sp>
    </p:spTree>
    <p:extLst>
      <p:ext uri="{BB962C8B-B14F-4D97-AF65-F5344CB8AC3E}">
        <p14:creationId xmlns:p14="http://schemas.microsoft.com/office/powerpoint/2010/main" val="7258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addition, Cisco Capital delivers financing solutions designed to support the customers' business goals and technology needs both now and in the future. Our end-to-end, affordable and competitive financing solutions can help customers make the most of Cisco innovation and optimise technology lifecycles - avoiding obsolescence thanks to flexible upgrade and migration options, as well as easy equipment disposal or recycling. It can also protect their current capital and cash flow, with predictable payment schedule which alleviate budget pressures which weigh heavy on businesses in today’s economic climate.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20</a:t>
            </a:fld>
            <a:endParaRPr lang="en-US" dirty="0"/>
          </a:p>
        </p:txBody>
      </p:sp>
    </p:spTree>
    <p:extLst>
      <p:ext uri="{BB962C8B-B14F-4D97-AF65-F5344CB8AC3E}">
        <p14:creationId xmlns:p14="http://schemas.microsoft.com/office/powerpoint/2010/main" val="131930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 </a:t>
            </a:r>
            <a:r>
              <a:rPr lang="en-US" dirty="0" smtClean="0"/>
              <a:t>Can embed part or full video if desired</a:t>
            </a: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21</a:t>
            </a:fld>
            <a:endParaRPr lang="en-US" dirty="0"/>
          </a:p>
        </p:txBody>
      </p:sp>
    </p:spTree>
    <p:extLst>
      <p:ext uri="{BB962C8B-B14F-4D97-AF65-F5344CB8AC3E}">
        <p14:creationId xmlns:p14="http://schemas.microsoft.com/office/powerpoint/2010/main" val="1434109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t>22</a:t>
            </a:fld>
            <a:endParaRPr lang="en-US"/>
          </a:p>
        </p:txBody>
      </p:sp>
    </p:spTree>
    <p:extLst>
      <p:ext uri="{BB962C8B-B14F-4D97-AF65-F5344CB8AC3E}">
        <p14:creationId xmlns:p14="http://schemas.microsoft.com/office/powerpoint/2010/main" val="114201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lvl="2" indent="-177800">
              <a:spcBef>
                <a:spcPts val="600"/>
              </a:spcBef>
              <a:buFont typeface="Arial"/>
              <a:buChar char="•"/>
            </a:pPr>
            <a:r>
              <a:rPr lang="en-US" dirty="0" smtClean="0"/>
              <a:t>Offer choices: Public, private, or hybrid cloud mobility, routing, and switching</a:t>
            </a:r>
          </a:p>
          <a:p>
            <a:pPr marL="274320" lvl="2" indent="-177800">
              <a:spcBef>
                <a:spcPts val="600"/>
              </a:spcBef>
              <a:buFont typeface="Arial"/>
              <a:buChar char="•"/>
            </a:pPr>
            <a:r>
              <a:rPr lang="en-US" dirty="0" smtClean="0"/>
              <a:t>Empower your workforce with connections: BYOD anytime, anywhere</a:t>
            </a:r>
          </a:p>
          <a:p>
            <a:pPr marL="274320" lvl="2" indent="-177800">
              <a:spcBef>
                <a:spcPts val="600"/>
              </a:spcBef>
              <a:buFont typeface="Arial"/>
              <a:buChar char="•"/>
            </a:pPr>
            <a:r>
              <a:rPr lang="en-US" dirty="0" smtClean="0"/>
              <a:t>Simplify the IT process: Rapidly deliver new applications/services through the cloud</a:t>
            </a:r>
          </a:p>
          <a:p>
            <a:pPr marL="274320" lvl="2" indent="-177800">
              <a:spcBef>
                <a:spcPts val="600"/>
              </a:spcBef>
              <a:buFont typeface="Arial"/>
              <a:buChar char="•"/>
            </a:pPr>
            <a:r>
              <a:rPr lang="en-US" dirty="0" smtClean="0"/>
              <a:t>Optimize: Consolidate compute, storage, networking, virtualization, and management into a single data center platform</a:t>
            </a:r>
          </a:p>
          <a:p>
            <a:pPr marL="274320" lvl="2" indent="-177800">
              <a:spcBef>
                <a:spcPts val="600"/>
              </a:spcBef>
              <a:buFont typeface="Arial"/>
              <a:buChar char="•"/>
            </a:pPr>
            <a:r>
              <a:rPr lang="en-US" dirty="0" smtClean="0"/>
              <a:t>Enjoy peace of mind: Maintain robust security; address threats quickly, easily, and proactively</a:t>
            </a:r>
          </a:p>
          <a:p>
            <a:pPr marL="274320" lvl="2" indent="-177800">
              <a:spcBef>
                <a:spcPts val="600"/>
              </a:spcBef>
              <a:buFont typeface="Arial"/>
              <a:buChar char="•"/>
            </a:pPr>
            <a:r>
              <a:rPr lang="en-US" dirty="0" smtClean="0"/>
              <a:t>Help you respond and evolve to business needs: Roll out innovative applications</a:t>
            </a:r>
          </a:p>
        </p:txBody>
      </p:sp>
      <p:sp>
        <p:nvSpPr>
          <p:cNvPr id="4" name="Slide Number Placeholder 3"/>
          <p:cNvSpPr>
            <a:spLocks noGrp="1"/>
          </p:cNvSpPr>
          <p:nvPr>
            <p:ph type="sldNum" sz="quarter" idx="10"/>
          </p:nvPr>
        </p:nvSpPr>
        <p:spPr/>
        <p:txBody>
          <a:bodyPr/>
          <a:lstStyle/>
          <a:p>
            <a:fld id="{60160187-1386-374E-8B4A-E116FBEEE413}" type="slidenum">
              <a:rPr lang="en-US" smtClean="0"/>
              <a:t>23</a:t>
            </a:fld>
            <a:endParaRPr lang="en-US" dirty="0"/>
          </a:p>
        </p:txBody>
      </p:sp>
    </p:spTree>
    <p:extLst>
      <p:ext uri="{BB962C8B-B14F-4D97-AF65-F5344CB8AC3E}">
        <p14:creationId xmlns:p14="http://schemas.microsoft.com/office/powerpoint/2010/main" val="2720373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r>
              <a:rPr lang="en-US" sz="1100" b="1" dirty="0" smtClean="0"/>
              <a:t>Minimize risk</a:t>
            </a:r>
            <a:r>
              <a:rPr lang="en-US" sz="1100" dirty="0" smtClean="0"/>
              <a:t> – Cisco provides the broadest set of product and services offerings that are secure, reliable with high availability– A broad breadth of redundant power options, switch stacking technology, Rapid Spanning Tree, network resiliency, self-healing (3G/4G Dial Back-up for reconnection, 2960XR)</a:t>
            </a:r>
          </a:p>
          <a:p>
            <a:r>
              <a:rPr lang="en-US" sz="1100" dirty="0" smtClean="0"/>
              <a:t> </a:t>
            </a:r>
          </a:p>
          <a:p>
            <a:r>
              <a:rPr lang="en-US" sz="1100" dirty="0" smtClean="0"/>
              <a:t>Cisco has a long history of offering life-cycle management capabilities within its product line allowing it to provide best in class midmarket solutions.  – ex. 4500 allowing older line cards to still work</a:t>
            </a:r>
          </a:p>
          <a:p>
            <a:r>
              <a:rPr lang="en-US" sz="1100" dirty="0" smtClean="0"/>
              <a:t> </a:t>
            </a:r>
          </a:p>
          <a:p>
            <a:r>
              <a:rPr lang="en-US" sz="1100" dirty="0" smtClean="0"/>
              <a:t>We have a proven track record for delivering the highest value of IT at the lowest total cost of ownership – for any size business.</a:t>
            </a:r>
          </a:p>
          <a:p>
            <a:r>
              <a:rPr lang="en-US" sz="1100" dirty="0" smtClean="0"/>
              <a:t> Speaker notes:</a:t>
            </a:r>
          </a:p>
          <a:p>
            <a:r>
              <a:rPr lang="en-US" sz="1100" dirty="0" smtClean="0"/>
              <a:t> </a:t>
            </a:r>
          </a:p>
          <a:p>
            <a:r>
              <a:rPr lang="en-US" sz="1100" dirty="0" smtClean="0"/>
              <a:t>With over 30 years of IT leadership, we can help you differentiate your business and reach your goals through a reliable, affordable and secure IT infrastructure.</a:t>
            </a:r>
          </a:p>
          <a:p>
            <a:r>
              <a:rPr lang="en-US" sz="1100" dirty="0" smtClean="0"/>
              <a:t> </a:t>
            </a:r>
          </a:p>
          <a:p>
            <a:r>
              <a:rPr lang="en-US" sz="1100" dirty="0" smtClean="0"/>
              <a:t>Innovation with a technology R&amp;D investment of over US$5.8 billion</a:t>
            </a:r>
          </a:p>
          <a:p>
            <a:endParaRPr lang="en-US" sz="1100" dirty="0" smtClean="0"/>
          </a:p>
          <a:p>
            <a:r>
              <a:rPr lang="en-US" sz="1100" dirty="0" smtClean="0"/>
              <a:t>We know that you depend upon partners for technical expertise, supplemental staffing, and to support new applications and technologies. That’s why we’ve made significant investments in our global network of trusted partners. Our partners will make selection, deployment, and management simple, so you can focus on your business. </a:t>
            </a:r>
          </a:p>
          <a:p>
            <a:r>
              <a:rPr lang="en-US" sz="1100" dirty="0" smtClean="0"/>
              <a:t>Selected partners also offer Cisco Smart Solutions for Midsize Businesses that are fully tested and integrated to reduce costs and accelerate deployment times. These solutions are built upon the best practices of Cisco Validated Designs.</a:t>
            </a:r>
          </a:p>
          <a:p>
            <a:endParaRPr lang="en-US" sz="1100" dirty="0"/>
          </a:p>
        </p:txBody>
      </p:sp>
      <p:sp>
        <p:nvSpPr>
          <p:cNvPr id="4" name="Slide Number Placeholder 3"/>
          <p:cNvSpPr>
            <a:spLocks noGrp="1"/>
          </p:cNvSpPr>
          <p:nvPr>
            <p:ph type="sldNum" sz="quarter" idx="10"/>
          </p:nvPr>
        </p:nvSpPr>
        <p:spPr/>
        <p:txBody>
          <a:bodyPr/>
          <a:lstStyle/>
          <a:p>
            <a:fld id="{60160187-1386-374E-8B4A-E116FBEEE413}" type="slidenum">
              <a:rPr lang="en-US" smtClean="0"/>
              <a:t>24</a:t>
            </a:fld>
            <a:endParaRPr lang="en-US" dirty="0"/>
          </a:p>
        </p:txBody>
      </p:sp>
    </p:spTree>
    <p:extLst>
      <p:ext uri="{BB962C8B-B14F-4D97-AF65-F5344CB8AC3E}">
        <p14:creationId xmlns:p14="http://schemas.microsoft.com/office/powerpoint/2010/main" val="329184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Thank</a:t>
            </a:r>
            <a:r>
              <a:rPr lang="en-US" baseline="0" dirty="0" smtClean="0"/>
              <a:t> You.</a:t>
            </a:r>
            <a:endParaRPr lang="en-US" dirty="0"/>
          </a:p>
        </p:txBody>
      </p:sp>
      <p:sp>
        <p:nvSpPr>
          <p:cNvPr id="4" name="Slide Number Placeholder 3"/>
          <p:cNvSpPr>
            <a:spLocks noGrp="1"/>
          </p:cNvSpPr>
          <p:nvPr>
            <p:ph type="sldNum" sz="quarter" idx="10"/>
          </p:nvPr>
        </p:nvSpPr>
        <p:spPr/>
        <p:txBody>
          <a:bodyPr/>
          <a:lstStyle/>
          <a:p>
            <a:fld id="{6C03C8E3-0962-49CB-A1FE-BF1F50BD275C}"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41107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3</a:t>
            </a:fld>
            <a:endParaRPr lang="en-US" dirty="0"/>
          </a:p>
        </p:txBody>
      </p:sp>
    </p:spTree>
    <p:extLst>
      <p:ext uri="{BB962C8B-B14F-4D97-AF65-F5344CB8AC3E}">
        <p14:creationId xmlns:p14="http://schemas.microsoft.com/office/powerpoint/2010/main" val="378753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 world where the only constant is change, no action can be a bigger risk to one’s business than not taking action.  The best option is to manage this risk to enjoy the benefits offered with change.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Change will look different for businesses around the world based on a number of factors such as local economic conditions and available infrastructure. Success for either the retailer in India or a K-12 school in the United States depends on their agility and willingness to evolve.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Midmarket businesses find themselves needing to anticipate and adapt to take advantage of mega market trends like mobility, cloud and risk mitigation while providing their customers and employees with reliable, secure and affordable solutions – with minimal risk to current service levels.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160187-1386-374E-8B4A-E116FBEEE413}" type="slidenum">
              <a:rPr lang="en-US" smtClean="0"/>
              <a:t>4</a:t>
            </a:fld>
            <a:endParaRPr lang="en-US" dirty="0"/>
          </a:p>
        </p:txBody>
      </p:sp>
    </p:spTree>
    <p:extLst>
      <p:ext uri="{BB962C8B-B14F-4D97-AF65-F5344CB8AC3E}">
        <p14:creationId xmlns:p14="http://schemas.microsoft.com/office/powerpoint/2010/main" val="223085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lvl="2" indent="-176213">
              <a:buFont typeface="Arial"/>
              <a:buChar char="•"/>
            </a:pPr>
            <a:r>
              <a:rPr lang="en-US" sz="1000" dirty="0" smtClean="0"/>
              <a:t>In 2011, smartphone sales surpassed personal computers (Source: Silicon Valley Insider)</a:t>
            </a:r>
          </a:p>
          <a:p>
            <a:pPr marL="284163" lvl="2" indent="-176213">
              <a:buFont typeface="Arial"/>
              <a:buChar char="•"/>
            </a:pPr>
            <a:r>
              <a:rPr lang="en-US" sz="1000" dirty="0" smtClean="0"/>
              <a:t>BYOD will become the top technology trend for 2013, with mobile devices surpassing PCs as the most common web access tool in the midmarket (Source: Gartner 2013)</a:t>
            </a:r>
          </a:p>
          <a:p>
            <a:pPr marL="284163" lvl="2" indent="-176213">
              <a:buFont typeface="Arial"/>
              <a:buChar char="•"/>
            </a:pPr>
            <a:r>
              <a:rPr lang="en-US" sz="1000" dirty="0" smtClean="0"/>
              <a:t>In 2016, mobile device sales will outpace personal computers 4:1 (Source: Silicon Valley Insider)</a:t>
            </a:r>
          </a:p>
          <a:p>
            <a:pPr marL="284163" lvl="2" indent="-176213">
              <a:buFont typeface="Arial"/>
              <a:buChar char="•"/>
            </a:pPr>
            <a:r>
              <a:rPr lang="en-US" sz="1000" dirty="0" smtClean="0"/>
              <a:t>2.5+ billion of 5.9 billion mobile subscribers access the Internet (Source: ITU October 2011)</a:t>
            </a:r>
          </a:p>
          <a:p>
            <a:pPr marL="284163" lvl="2" indent="-176213">
              <a:buFont typeface="Arial"/>
              <a:buChar char="•"/>
            </a:pPr>
            <a:r>
              <a:rPr lang="en-US" sz="1000" dirty="0" smtClean="0"/>
              <a:t>Spending growth on smartphones continues to roughly double any other category of IT spend (need source) </a:t>
            </a:r>
          </a:p>
          <a:p>
            <a:r>
              <a:rPr lang="en-US" sz="1000" b="1" kern="1200" dirty="0" smtClean="0">
                <a:solidFill>
                  <a:schemeClr val="tx1"/>
                </a:solidFill>
                <a:effectLst/>
              </a:rPr>
              <a:t>MOBILITY TREND:</a:t>
            </a:r>
            <a:endParaRPr lang="en-US" sz="1000" kern="1200" dirty="0" smtClean="0">
              <a:solidFill>
                <a:schemeClr val="tx1"/>
              </a:solidFill>
              <a:effectLst/>
            </a:endParaRPr>
          </a:p>
          <a:p>
            <a:pPr eaLnBrk="0" fontAlgn="base" hangingPunct="0"/>
            <a:r>
              <a:rPr lang="en-US" sz="1000" kern="1200" dirty="0" smtClean="0">
                <a:solidFill>
                  <a:schemeClr val="tx1"/>
                </a:solidFill>
                <a:effectLst/>
              </a:rPr>
              <a:t>The proliferation of new devices, increasing desire for constant connectivity and the shrinking of the global business arena has necessitated the development of enhanced </a:t>
            </a:r>
            <a:r>
              <a:rPr lang="en-US" sz="1000" b="1" kern="1200" dirty="0" smtClean="0">
                <a:solidFill>
                  <a:schemeClr val="tx1"/>
                </a:solidFill>
                <a:effectLst/>
              </a:rPr>
              <a:t>mobility</a:t>
            </a:r>
            <a:r>
              <a:rPr lang="en-US" sz="1000" kern="1200" dirty="0" smtClean="0">
                <a:solidFill>
                  <a:schemeClr val="tx1"/>
                </a:solidFill>
                <a:effectLst/>
              </a:rPr>
              <a:t> technologies. Right now, 40% of the wireless subscribers access the internet over cellular networks.  That’s more than more than </a:t>
            </a:r>
            <a:r>
              <a:rPr lang="en-US" sz="1000" kern="1200" dirty="0" err="1" smtClean="0">
                <a:solidFill>
                  <a:schemeClr val="tx1"/>
                </a:solidFill>
                <a:effectLst/>
              </a:rPr>
              <a:t>2.5B</a:t>
            </a:r>
            <a:r>
              <a:rPr lang="en-US" sz="1000" kern="1200" dirty="0" smtClean="0">
                <a:solidFill>
                  <a:schemeClr val="tx1"/>
                </a:solidFill>
                <a:effectLst/>
              </a:rPr>
              <a:t> devices – and growing!  Businesses are already feeling the impact on their budgets, spending on smartphones and wireless service has been growing at twice the rate of any other category of IT. And, the best part about the latest generation of smart devices (phones and tablets) is that employees love using them. In fact, employees are usually more productive and more innovative when they’re allowed to use the devices they love.</a:t>
            </a:r>
          </a:p>
          <a:p>
            <a:r>
              <a:rPr lang="en-US" sz="1000" kern="1200" dirty="0" smtClean="0">
                <a:solidFill>
                  <a:schemeClr val="tx1"/>
                </a:solidFill>
                <a:effectLst/>
              </a:rPr>
              <a:t> </a:t>
            </a:r>
          </a:p>
          <a:p>
            <a:r>
              <a:rPr lang="en-US" sz="1000" kern="1200" dirty="0" smtClean="0">
                <a:solidFill>
                  <a:schemeClr val="tx1"/>
                </a:solidFill>
                <a:effectLst/>
              </a:rPr>
              <a:t>What does this mean to your business leaders?  </a:t>
            </a:r>
          </a:p>
          <a:p>
            <a:pPr lvl="0"/>
            <a:r>
              <a:rPr lang="en-US" sz="1000" kern="1200" dirty="0" smtClean="0">
                <a:solidFill>
                  <a:schemeClr val="tx1"/>
                </a:solidFill>
                <a:effectLst/>
              </a:rPr>
              <a:t>Customers expect immediate access to content, products, services &amp; ability to process payments via mobile devices.  All with better customer experience levels! </a:t>
            </a:r>
          </a:p>
          <a:p>
            <a:pPr lvl="0"/>
            <a:r>
              <a:rPr lang="en-US" sz="1000" kern="1200" dirty="0" smtClean="0">
                <a:solidFill>
                  <a:schemeClr val="tx1"/>
                </a:solidFill>
                <a:effectLst/>
              </a:rPr>
              <a:t>Can gain competitive advantage as employee productivity and creativity is enhanced when allowed to use devices they love</a:t>
            </a:r>
          </a:p>
          <a:p>
            <a:r>
              <a:rPr lang="en-US" sz="1000" kern="1200" dirty="0" smtClean="0">
                <a:solidFill>
                  <a:schemeClr val="tx1"/>
                </a:solidFill>
                <a:effectLst/>
              </a:rPr>
              <a:t> </a:t>
            </a:r>
          </a:p>
          <a:p>
            <a:r>
              <a:rPr lang="en-US" sz="1000" kern="1200" dirty="0" smtClean="0">
                <a:solidFill>
                  <a:schemeClr val="tx1"/>
                </a:solidFill>
                <a:effectLst/>
              </a:rPr>
              <a:t>How will this impact your IT department / role?</a:t>
            </a:r>
          </a:p>
          <a:p>
            <a:pPr lvl="0"/>
            <a:r>
              <a:rPr lang="en-US" sz="1000" kern="1200" dirty="0" smtClean="0">
                <a:solidFill>
                  <a:schemeClr val="tx1"/>
                </a:solidFill>
                <a:effectLst/>
              </a:rPr>
              <a:t>Increased desire and requirements for constant connectivity </a:t>
            </a:r>
          </a:p>
          <a:p>
            <a:pPr lvl="0"/>
            <a:r>
              <a:rPr lang="en-US" sz="1000" kern="1200" dirty="0" smtClean="0">
                <a:solidFill>
                  <a:schemeClr val="tx1"/>
                </a:solidFill>
                <a:effectLst/>
              </a:rPr>
              <a:t>Security risk increase as personally owned devices access network</a:t>
            </a:r>
          </a:p>
          <a:p>
            <a:pPr lvl="0"/>
            <a:r>
              <a:rPr lang="en-US" sz="1000" kern="1200" dirty="0" smtClean="0">
                <a:solidFill>
                  <a:schemeClr val="tx1"/>
                </a:solidFill>
                <a:effectLst/>
              </a:rPr>
              <a:t>Need to deliver user experience optimization for permitted devices</a:t>
            </a:r>
          </a:p>
          <a:p>
            <a:r>
              <a:rPr lang="en-US" sz="1000" kern="1200" dirty="0" smtClean="0">
                <a:solidFill>
                  <a:schemeClr val="tx1"/>
                </a:solidFill>
                <a:effectLst/>
              </a:rPr>
              <a:t> </a:t>
            </a:r>
          </a:p>
          <a:p>
            <a:r>
              <a:rPr lang="en-US" sz="1000" kern="1200" dirty="0" smtClean="0">
                <a:solidFill>
                  <a:schemeClr val="tx1"/>
                </a:solidFill>
                <a:effectLst/>
              </a:rPr>
              <a:t>BACKGROUND NOTES:</a:t>
            </a:r>
          </a:p>
          <a:p>
            <a:pPr lvl="0"/>
            <a:r>
              <a:rPr lang="en-US" sz="1000" kern="1200" dirty="0" smtClean="0">
                <a:solidFill>
                  <a:schemeClr val="tx1"/>
                </a:solidFill>
                <a:effectLst/>
              </a:rPr>
              <a:t>In 2011, smartphone sales surpassed personal computers (Source: Silicon Valley Insider)</a:t>
            </a:r>
          </a:p>
          <a:p>
            <a:pPr lvl="0"/>
            <a:r>
              <a:rPr lang="en-US" sz="1000" kern="1200" dirty="0" smtClean="0">
                <a:solidFill>
                  <a:schemeClr val="tx1"/>
                </a:solidFill>
                <a:effectLst/>
              </a:rPr>
              <a:t>BYOD will become the top technology trend for 2013, with mobile devices surpassing PCs as the most common web access tool in the midmarket (Source: Gartner 2013)</a:t>
            </a:r>
          </a:p>
          <a:p>
            <a:pPr lvl="0"/>
            <a:r>
              <a:rPr lang="en-US" sz="1000" kern="1200" dirty="0" smtClean="0">
                <a:solidFill>
                  <a:schemeClr val="tx1"/>
                </a:solidFill>
                <a:effectLst/>
              </a:rPr>
              <a:t>In 2016, mobile device sales will outpace personal computers 4:1 (Source: Silicon Valley Insider)</a:t>
            </a:r>
          </a:p>
          <a:p>
            <a:pPr lvl="0"/>
            <a:r>
              <a:rPr lang="en-US" sz="1000" kern="1200" dirty="0" smtClean="0">
                <a:solidFill>
                  <a:schemeClr val="tx1"/>
                </a:solidFill>
                <a:effectLst/>
              </a:rPr>
              <a:t>2.5+ billion of 5.9 billion mobile subscribers access the Internet (Source: </a:t>
            </a:r>
            <a:r>
              <a:rPr lang="en-US" sz="1000" kern="1200" dirty="0" err="1" smtClean="0">
                <a:solidFill>
                  <a:schemeClr val="tx1"/>
                </a:solidFill>
                <a:effectLst/>
              </a:rPr>
              <a:t>ITU</a:t>
            </a:r>
            <a:r>
              <a:rPr lang="en-US" sz="1000" kern="1200" dirty="0" smtClean="0">
                <a:solidFill>
                  <a:schemeClr val="tx1"/>
                </a:solidFill>
                <a:effectLst/>
              </a:rPr>
              <a:t> October 2011)</a:t>
            </a:r>
          </a:p>
          <a:p>
            <a:r>
              <a:rPr lang="en-US" sz="1000" b="0" i="0" kern="1200" dirty="0" smtClean="0">
                <a:solidFill>
                  <a:schemeClr val="tx1"/>
                </a:solidFill>
                <a:effectLst/>
              </a:rPr>
              <a:t>he majority of </a:t>
            </a:r>
            <a:r>
              <a:rPr lang="en-US" sz="1000" b="0" i="0" kern="1200" dirty="0" err="1" smtClean="0">
                <a:solidFill>
                  <a:schemeClr val="tx1"/>
                </a:solidFill>
                <a:effectLst/>
              </a:rPr>
              <a:t>mcommerce</a:t>
            </a:r>
            <a:r>
              <a:rPr lang="en-US" sz="1000" b="0" i="0" kern="1200" dirty="0" smtClean="0">
                <a:solidFill>
                  <a:schemeClr val="tx1"/>
                </a:solidFill>
                <a:effectLst/>
              </a:rPr>
              <a:t> sales this year will be made on tablets, compared with the 35% of </a:t>
            </a:r>
            <a:r>
              <a:rPr lang="en-US" sz="1000" b="0" i="0" kern="1200" dirty="0" err="1" smtClean="0">
                <a:solidFill>
                  <a:schemeClr val="tx1"/>
                </a:solidFill>
                <a:effectLst/>
              </a:rPr>
              <a:t>mcommerce</a:t>
            </a:r>
            <a:r>
              <a:rPr lang="en-US" sz="1000" b="0" i="0" kern="1200" dirty="0" smtClean="0">
                <a:solidFill>
                  <a:schemeClr val="tx1"/>
                </a:solidFill>
                <a:effectLst/>
              </a:rPr>
              <a:t> sales expected to be made on smartphone devices. By 2017, tablets’ share of US retail </a:t>
            </a:r>
            <a:r>
              <a:rPr lang="en-US" sz="1000" b="0" i="0" kern="1200" dirty="0" err="1" smtClean="0">
                <a:solidFill>
                  <a:schemeClr val="tx1"/>
                </a:solidFill>
                <a:effectLst/>
              </a:rPr>
              <a:t>mcommerce</a:t>
            </a:r>
            <a:r>
              <a:rPr lang="en-US" sz="1000" b="0" i="0" kern="1200" dirty="0" smtClean="0">
                <a:solidFill>
                  <a:schemeClr val="tx1"/>
                </a:solidFill>
                <a:effectLst/>
              </a:rPr>
              <a:t> sales will rise to 71.5%, vs. 27% for smartphones.(www.emarketer.com)</a:t>
            </a:r>
            <a:r>
              <a:rPr lang="en-US" sz="1000" kern="1200" dirty="0" smtClean="0">
                <a:solidFill>
                  <a:schemeClr val="tx1"/>
                </a:solidFill>
                <a:effectLst/>
              </a:rPr>
              <a:t> </a:t>
            </a:r>
          </a:p>
          <a:p>
            <a:pPr eaLnBrk="0" fontAlgn="base" hangingPunct="0"/>
            <a:endParaRPr lang="en-US" sz="1000" kern="1200" dirty="0" smtClean="0">
              <a:solidFill>
                <a:schemeClr val="tx1"/>
              </a:solidFill>
              <a:effectLst/>
            </a:endParaRPr>
          </a:p>
          <a:p>
            <a:pPr marL="284163" lvl="2" indent="-176213">
              <a:spcBef>
                <a:spcPts val="600"/>
              </a:spcBef>
              <a:buFont typeface="Arial"/>
              <a:buChar char="•"/>
            </a:pPr>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60160187-1386-374E-8B4A-E116FBEEE413}" type="slidenum">
              <a:rPr lang="en-US" smtClean="0"/>
              <a:pPr/>
              <a:t>5</a:t>
            </a:fld>
            <a:endParaRPr lang="en-US"/>
          </a:p>
        </p:txBody>
      </p:sp>
    </p:spTree>
    <p:extLst>
      <p:ext uri="{BB962C8B-B14F-4D97-AF65-F5344CB8AC3E}">
        <p14:creationId xmlns:p14="http://schemas.microsoft.com/office/powerpoint/2010/main" val="977183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lvl="2" indent="-176213">
              <a:buFont typeface="Arial"/>
              <a:buChar char="•"/>
            </a:pPr>
            <a:r>
              <a:rPr lang="en-US" sz="1000" dirty="0" smtClean="0"/>
              <a:t>Public clouds level the playing field for all sized business  </a:t>
            </a:r>
          </a:p>
          <a:p>
            <a:pPr marL="284163" lvl="2" indent="-176213">
              <a:buFont typeface="Arial"/>
              <a:buChar char="•"/>
            </a:pPr>
            <a:r>
              <a:rPr lang="en-US" sz="1000" dirty="0" smtClean="0"/>
              <a:t>More than 1/3 of midmarket businesses used cloud applications in 2011 (Source: IDC)</a:t>
            </a:r>
          </a:p>
          <a:p>
            <a:pPr marL="284163" lvl="2" indent="-176213">
              <a:buFont typeface="Arial"/>
              <a:buChar char="•"/>
            </a:pPr>
            <a:r>
              <a:rPr lang="en-US" sz="1000" dirty="0" smtClean="0"/>
              <a:t>400% increase in spending on public IT cloud services (2009–2015) (Source: IDC)</a:t>
            </a:r>
          </a:p>
          <a:p>
            <a:pPr marL="284163" lvl="2" indent="-176213">
              <a:buFont typeface="Arial"/>
              <a:buChar char="•"/>
            </a:pPr>
            <a:r>
              <a:rPr lang="en-US" sz="1000" dirty="0" smtClean="0"/>
              <a:t>80% of net new commercial applications will be developed for the cloud in 2012 (Source: IDC)</a:t>
            </a:r>
          </a:p>
          <a:p>
            <a:r>
              <a:rPr lang="en-US" sz="1000" b="1" kern="1200" dirty="0" smtClean="0">
                <a:solidFill>
                  <a:schemeClr val="tx1"/>
                </a:solidFill>
                <a:effectLst/>
              </a:rPr>
              <a:t>CLOUD TREND</a:t>
            </a:r>
            <a:endParaRPr lang="en-US" sz="1000" kern="1200" dirty="0" smtClean="0">
              <a:solidFill>
                <a:schemeClr val="tx1"/>
              </a:solidFill>
              <a:effectLst/>
            </a:endParaRPr>
          </a:p>
          <a:p>
            <a:pPr eaLnBrk="0" fontAlgn="base" hangingPunct="0"/>
            <a:r>
              <a:rPr lang="en-US" sz="1000" kern="1200" dirty="0" smtClean="0">
                <a:solidFill>
                  <a:schemeClr val="tx1"/>
                </a:solidFill>
                <a:effectLst/>
              </a:rPr>
              <a:t>Constrained IT resources paired with an increasing number of new applications needing to be deployed as a business directive has resulted in a movement toward the </a:t>
            </a:r>
            <a:r>
              <a:rPr lang="en-US" sz="1000" b="1" kern="1200" dirty="0" smtClean="0">
                <a:solidFill>
                  <a:schemeClr val="tx1"/>
                </a:solidFill>
                <a:effectLst/>
              </a:rPr>
              <a:t>cloud</a:t>
            </a:r>
            <a:r>
              <a:rPr lang="en-US" sz="1000" kern="1200" dirty="0" smtClean="0">
                <a:solidFill>
                  <a:schemeClr val="tx1"/>
                </a:solidFill>
                <a:effectLst/>
              </a:rPr>
              <a:t> . The key thing for midsized businesses is that the cloud is the great equalizer.  It used to be that only large enterprises could afford industry-leading applications for things like Customer Relationship Management and Enterprise Resource Planning.  But cloud computing has leveled the playing field in two ways.  First, the number of applications that are now available as Software-as-a-Service (or as a public cloud) has dramatically increased.  Second, many of the worlds leading applications vendors now offer their traditional software packages optimized for midsized businesses to deploy them cost effectively with server virtualization and private cloud technology.</a:t>
            </a:r>
          </a:p>
          <a:p>
            <a:r>
              <a:rPr lang="en-US" sz="1000" kern="1200" dirty="0" smtClean="0">
                <a:solidFill>
                  <a:schemeClr val="tx1"/>
                </a:solidFill>
                <a:effectLst/>
              </a:rPr>
              <a:t> </a:t>
            </a:r>
          </a:p>
          <a:p>
            <a:r>
              <a:rPr lang="en-US" sz="1000" kern="1200" dirty="0" smtClean="0">
                <a:solidFill>
                  <a:schemeClr val="tx1"/>
                </a:solidFill>
                <a:effectLst/>
              </a:rPr>
              <a:t>What does this mean to your business leaders?  </a:t>
            </a:r>
          </a:p>
          <a:p>
            <a:pPr lvl="0"/>
            <a:r>
              <a:rPr lang="en-US" sz="1000" kern="1200" dirty="0" smtClean="0">
                <a:solidFill>
                  <a:schemeClr val="tx1"/>
                </a:solidFill>
                <a:effectLst/>
              </a:rPr>
              <a:t>Affordable access to industry leading apps like CRM &amp; </a:t>
            </a:r>
            <a:r>
              <a:rPr lang="en-US" sz="1000" kern="1200" dirty="0" err="1" smtClean="0">
                <a:solidFill>
                  <a:schemeClr val="tx1"/>
                </a:solidFill>
                <a:effectLst/>
              </a:rPr>
              <a:t>ERP</a:t>
            </a:r>
            <a:endParaRPr lang="en-US" sz="1000" kern="1200" dirty="0" smtClean="0">
              <a:solidFill>
                <a:schemeClr val="tx1"/>
              </a:solidFill>
              <a:effectLst/>
            </a:endParaRPr>
          </a:p>
          <a:p>
            <a:pPr lvl="0"/>
            <a:r>
              <a:rPr lang="en-US" sz="1000" kern="1200" dirty="0" smtClean="0">
                <a:solidFill>
                  <a:schemeClr val="tx1"/>
                </a:solidFill>
                <a:effectLst/>
              </a:rPr>
              <a:t>Ability to accelerate innovation &amp; enhance customer experience as a differentiator </a:t>
            </a:r>
          </a:p>
          <a:p>
            <a:pPr lvl="0"/>
            <a:r>
              <a:rPr lang="en-US" sz="1000" kern="1200" dirty="0" smtClean="0">
                <a:solidFill>
                  <a:schemeClr val="tx1"/>
                </a:solidFill>
                <a:effectLst/>
              </a:rPr>
              <a:t>Business leaders will drive more technology decisions and IT will be expected to be more involved with the business.</a:t>
            </a:r>
          </a:p>
          <a:p>
            <a:r>
              <a:rPr lang="en-US" sz="1000" kern="1200" dirty="0" smtClean="0">
                <a:solidFill>
                  <a:schemeClr val="tx1"/>
                </a:solidFill>
                <a:effectLst/>
              </a:rPr>
              <a:t> </a:t>
            </a:r>
          </a:p>
          <a:p>
            <a:r>
              <a:rPr lang="en-US" sz="1000" kern="1200" dirty="0" smtClean="0">
                <a:solidFill>
                  <a:schemeClr val="tx1"/>
                </a:solidFill>
                <a:effectLst/>
              </a:rPr>
              <a:t>How will this impact your IT department / role?</a:t>
            </a:r>
          </a:p>
          <a:p>
            <a:pPr lvl="0"/>
            <a:r>
              <a:rPr lang="en-US" sz="1000" kern="1200" dirty="0" smtClean="0">
                <a:solidFill>
                  <a:schemeClr val="tx1"/>
                </a:solidFill>
                <a:effectLst/>
              </a:rPr>
              <a:t>Need to understand evolution of IT’s role as cloud services adaption increases, including:</a:t>
            </a:r>
          </a:p>
          <a:p>
            <a:pPr lvl="1"/>
            <a:r>
              <a:rPr lang="en-US" sz="1000" kern="1200" dirty="0" smtClean="0">
                <a:solidFill>
                  <a:schemeClr val="tx1"/>
                </a:solidFill>
                <a:effectLst/>
              </a:rPr>
              <a:t>Manage on-premise, private cloud, and public cloud services</a:t>
            </a:r>
          </a:p>
          <a:p>
            <a:pPr lvl="1"/>
            <a:r>
              <a:rPr lang="en-US" sz="1000" kern="1200" dirty="0" smtClean="0">
                <a:solidFill>
                  <a:schemeClr val="tx1"/>
                </a:solidFill>
                <a:effectLst/>
              </a:rPr>
              <a:t>Map business requirements to IT service provision capabilities</a:t>
            </a:r>
          </a:p>
          <a:p>
            <a:pPr lvl="1"/>
            <a:r>
              <a:rPr lang="en-US" sz="1000" kern="1200" dirty="0" smtClean="0">
                <a:solidFill>
                  <a:schemeClr val="tx1"/>
                </a:solidFill>
                <a:effectLst/>
              </a:rPr>
              <a:t>Lead services portfolio mix and management strategy</a:t>
            </a:r>
          </a:p>
          <a:p>
            <a:pPr lvl="1"/>
            <a:r>
              <a:rPr lang="en-US" sz="1000" kern="1200" dirty="0" smtClean="0">
                <a:solidFill>
                  <a:schemeClr val="tx1"/>
                </a:solidFill>
                <a:effectLst/>
              </a:rPr>
              <a:t>Own SLA management with Cloud Providers</a:t>
            </a:r>
          </a:p>
          <a:p>
            <a:pPr lvl="0"/>
            <a:r>
              <a:rPr lang="en-US" sz="1000" kern="1200" dirty="0" smtClean="0">
                <a:solidFill>
                  <a:schemeClr val="tx1"/>
                </a:solidFill>
                <a:effectLst/>
              </a:rPr>
              <a:t>Ensure cloud provider meets business risk and compliance requirements</a:t>
            </a:r>
          </a:p>
          <a:p>
            <a:pPr lvl="0"/>
            <a:r>
              <a:rPr lang="en-US" sz="1000" kern="1200" dirty="0" smtClean="0">
                <a:solidFill>
                  <a:schemeClr val="tx1"/>
                </a:solidFill>
                <a:effectLst/>
              </a:rPr>
              <a:t>Focus on enhancing user experience</a:t>
            </a:r>
          </a:p>
          <a:p>
            <a:r>
              <a:rPr lang="en-US" sz="1000" kern="1200" dirty="0" smtClean="0">
                <a:solidFill>
                  <a:schemeClr val="tx1"/>
                </a:solidFill>
                <a:effectLst/>
              </a:rPr>
              <a:t> </a:t>
            </a:r>
          </a:p>
          <a:p>
            <a:r>
              <a:rPr lang="en-US" sz="1000" kern="1200" dirty="0" smtClean="0">
                <a:solidFill>
                  <a:schemeClr val="tx1"/>
                </a:solidFill>
                <a:effectLst/>
              </a:rPr>
              <a:t>BACKGROUND NOTES:</a:t>
            </a:r>
          </a:p>
          <a:p>
            <a:pPr lvl="0"/>
            <a:r>
              <a:rPr lang="en-US" sz="1000" kern="1200" dirty="0" smtClean="0">
                <a:solidFill>
                  <a:schemeClr val="tx1"/>
                </a:solidFill>
                <a:effectLst/>
              </a:rPr>
              <a:t>Public clouds level the playing field for all sized business  </a:t>
            </a:r>
          </a:p>
          <a:p>
            <a:pPr lvl="0"/>
            <a:r>
              <a:rPr lang="en-US" sz="1000" kern="1200" dirty="0" smtClean="0">
                <a:solidFill>
                  <a:schemeClr val="tx1"/>
                </a:solidFill>
                <a:effectLst/>
              </a:rPr>
              <a:t>More than 1/3 of midmarket businesses used cloud applications in 2011 (Source: IDC)</a:t>
            </a:r>
          </a:p>
          <a:p>
            <a:pPr lvl="0"/>
            <a:r>
              <a:rPr lang="en-US" sz="1000" kern="1200" dirty="0" smtClean="0">
                <a:solidFill>
                  <a:schemeClr val="tx1"/>
                </a:solidFill>
                <a:effectLst/>
              </a:rPr>
              <a:t>400% increase in spending on public IT cloud services (2009–2015) (Source: IDC)</a:t>
            </a:r>
          </a:p>
          <a:p>
            <a:pPr lvl="0"/>
            <a:r>
              <a:rPr lang="en-US" sz="1000" kern="1200" dirty="0" smtClean="0">
                <a:solidFill>
                  <a:schemeClr val="tx1"/>
                </a:solidFill>
                <a:effectLst/>
              </a:rPr>
              <a:t>80% of net new commercial applications will be developed for the cloud in 2012 (Source: IDC)</a:t>
            </a:r>
          </a:p>
          <a:p>
            <a:r>
              <a:rPr lang="en-US" sz="1000" kern="1200" dirty="0" smtClean="0">
                <a:solidFill>
                  <a:schemeClr val="tx1"/>
                </a:solidFill>
                <a:effectLst/>
              </a:rPr>
              <a:t> </a:t>
            </a:r>
          </a:p>
          <a:p>
            <a:r>
              <a:rPr lang="en-US" sz="1000" kern="1200" dirty="0" smtClean="0">
                <a:solidFill>
                  <a:schemeClr val="tx1"/>
                </a:solidFill>
                <a:effectLst/>
              </a:rPr>
              <a:t>Sources Talking Points:</a:t>
            </a:r>
          </a:p>
          <a:p>
            <a:r>
              <a:rPr lang="en-US" sz="1000" kern="1200" dirty="0" smtClean="0">
                <a:solidFill>
                  <a:schemeClr val="tx1"/>
                </a:solidFill>
                <a:effectLst/>
              </a:rPr>
              <a:t>IBM http://public.dhe.ibm.com/common/ssi/ecm/en/itw03003gben/ITW03003GBEN.PDF</a:t>
            </a:r>
          </a:p>
          <a:p>
            <a:r>
              <a:rPr lang="en-US" sz="1000" kern="1200" dirty="0" smtClean="0">
                <a:solidFill>
                  <a:schemeClr val="tx1"/>
                </a:solidFill>
                <a:effectLst/>
              </a:rPr>
              <a:t>http://www2.axway.com/en/lp/cloud-impact-adoption</a:t>
            </a:r>
          </a:p>
          <a:p>
            <a:r>
              <a:rPr lang="en-US" sz="1000" kern="1200" dirty="0" smtClean="0">
                <a:solidFill>
                  <a:schemeClr val="tx1"/>
                </a:solidFill>
                <a:effectLst/>
              </a:rPr>
              <a:t>http://www.kpmg.com/Global/en/IssuesAndInsights/ArticlesPublications/cloud-service-providers-survey/Documents/the-cloud-takes-shapev2.pdf</a:t>
            </a:r>
          </a:p>
          <a:p>
            <a:endParaRPr lang="en-US" sz="1000" dirty="0"/>
          </a:p>
        </p:txBody>
      </p:sp>
      <p:sp>
        <p:nvSpPr>
          <p:cNvPr id="4" name="Slide Number Placeholder 3"/>
          <p:cNvSpPr>
            <a:spLocks noGrp="1"/>
          </p:cNvSpPr>
          <p:nvPr>
            <p:ph type="sldNum" sz="quarter" idx="10"/>
          </p:nvPr>
        </p:nvSpPr>
        <p:spPr/>
        <p:txBody>
          <a:bodyPr/>
          <a:lstStyle/>
          <a:p>
            <a:fld id="{60160187-1386-374E-8B4A-E116FBEEE413}" type="slidenum">
              <a:rPr lang="en-US" smtClean="0"/>
              <a:pPr/>
              <a:t>6</a:t>
            </a:fld>
            <a:endParaRPr lang="en-US"/>
          </a:p>
        </p:txBody>
      </p:sp>
    </p:spTree>
    <p:extLst>
      <p:ext uri="{BB962C8B-B14F-4D97-AF65-F5344CB8AC3E}">
        <p14:creationId xmlns:p14="http://schemas.microsoft.com/office/powerpoint/2010/main" val="334608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2" indent="-177800" algn="l" defTabSz="457200" rtl="0" eaLnBrk="1" fontAlgn="auto" latinLnBrk="0" hangingPunct="1">
              <a:buClrTx/>
              <a:buSzTx/>
              <a:buFont typeface="Arial"/>
              <a:buChar char="•"/>
              <a:tabLst/>
              <a:defRPr/>
            </a:pPr>
            <a:r>
              <a:rPr lang="en-US" sz="1000" dirty="0" smtClean="0"/>
              <a:t>All business models and arrangements are beset with a range of risks: shifting competitive landscape; talent and technology; credit, market, and operations; and geopolitical (Source: IDC, 2013)</a:t>
            </a:r>
          </a:p>
          <a:p>
            <a:pPr marL="177800" lvl="2" indent="-177800">
              <a:buFont typeface="Arial"/>
              <a:buChar char="•"/>
            </a:pPr>
            <a:r>
              <a:rPr lang="en-US" sz="1000" dirty="0" smtClean="0"/>
              <a:t>45% of small and medium-sized businesses plan to purchase/upgrade solutions in data backup, security, servicer virtualization, and desktop virtualization through 2014 (Source: IDC 2013)</a:t>
            </a:r>
          </a:p>
          <a:p>
            <a:pPr marL="177800" lvl="2" indent="-177800">
              <a:buFont typeface="Arial"/>
              <a:buChar char="•"/>
            </a:pPr>
            <a:r>
              <a:rPr lang="en-US" sz="1000" dirty="0" smtClean="0"/>
              <a:t>Not all vendors invest similarly in developing “long lifecycle” products that will meet service requirements for five or more years (Source: Deloitte, 2012)</a:t>
            </a:r>
          </a:p>
          <a:p>
            <a:pPr marL="177800" lvl="2" indent="-177800">
              <a:buFont typeface="Arial"/>
              <a:buChar char="•"/>
            </a:pPr>
            <a:r>
              <a:rPr lang="en-US" sz="1000" dirty="0" smtClean="0"/>
              <a:t>IT continues to become intimately embedded into every commercial, business, and personal process (Source: IDC, 2013)</a:t>
            </a:r>
          </a:p>
          <a:p>
            <a:pPr marL="177800" lvl="2" indent="-177800">
              <a:buFont typeface="Arial"/>
              <a:buChar char="•"/>
            </a:pPr>
            <a:r>
              <a:rPr lang="en-US" sz="1000" dirty="0" smtClean="0"/>
              <a:t>A firm’s ability to weather storms depends on how seriously executives take risk management when the sun is shining and no clouds are on the horizon (Source: Harvard Business Review, 2012)</a:t>
            </a:r>
            <a:endParaRPr lang="en-US" sz="1000" b="1" kern="1200" dirty="0" smtClean="0">
              <a:solidFill>
                <a:schemeClr val="tx1"/>
              </a:solidFill>
              <a:effectLst/>
            </a:endParaRPr>
          </a:p>
          <a:p>
            <a:r>
              <a:rPr lang="en-US" sz="1000" b="1" kern="1200" dirty="0" smtClean="0">
                <a:solidFill>
                  <a:schemeClr val="tx1"/>
                </a:solidFill>
                <a:effectLst/>
              </a:rPr>
              <a:t>RISK MITIGATION:</a:t>
            </a:r>
            <a:endParaRPr lang="en-US" sz="1000" kern="1200" dirty="0" smtClean="0">
              <a:solidFill>
                <a:schemeClr val="tx1"/>
              </a:solidFill>
              <a:effectLst/>
            </a:endParaRPr>
          </a:p>
          <a:p>
            <a:r>
              <a:rPr lang="en-US" sz="1000" kern="1200" dirty="0" smtClean="0">
                <a:solidFill>
                  <a:schemeClr val="tx1"/>
                </a:solidFill>
                <a:effectLst/>
              </a:rPr>
              <a:t>Information Technology has become deeply embedded into everything we do as individuals and in business. An increasing number of emerging security threats to business’ intellectual property, </a:t>
            </a:r>
          </a:p>
          <a:p>
            <a:r>
              <a:rPr lang="en-US" sz="1000" kern="1200" dirty="0" smtClean="0">
                <a:solidFill>
                  <a:schemeClr val="tx1"/>
                </a:solidFill>
                <a:effectLst/>
              </a:rPr>
              <a:t>financial data and even personnel data has led to technological innovations that reduce risk. </a:t>
            </a:r>
          </a:p>
          <a:p>
            <a:r>
              <a:rPr lang="en-US" sz="1000" kern="1200" dirty="0" smtClean="0">
                <a:solidFill>
                  <a:schemeClr val="tx1"/>
                </a:solidFill>
                <a:effectLst/>
              </a:rPr>
              <a:t>When IDC looked at the sources of risk, it grouped them into 4 categories – two of which directly </a:t>
            </a:r>
          </a:p>
          <a:p>
            <a:r>
              <a:rPr lang="en-US" sz="1000" kern="1200" dirty="0" smtClean="0">
                <a:solidFill>
                  <a:schemeClr val="tx1"/>
                </a:solidFill>
                <a:effectLst/>
              </a:rPr>
              <a:t>pertain to our discussion today: the Shifting Competitive Landscape and Talent and Technology.  </a:t>
            </a:r>
          </a:p>
          <a:p>
            <a:r>
              <a:rPr lang="en-US" sz="1000" b="1" kern="1200" dirty="0" smtClean="0">
                <a:solidFill>
                  <a:schemeClr val="tx1"/>
                </a:solidFill>
                <a:effectLst/>
              </a:rPr>
              <a:t> </a:t>
            </a:r>
            <a:endParaRPr lang="en-US" sz="1000" kern="1200" dirty="0" smtClean="0">
              <a:solidFill>
                <a:schemeClr val="tx1"/>
              </a:solidFill>
              <a:effectLst/>
            </a:endParaRPr>
          </a:p>
          <a:p>
            <a:r>
              <a:rPr lang="en-US" sz="1000" kern="1200" dirty="0" smtClean="0">
                <a:solidFill>
                  <a:schemeClr val="tx1"/>
                </a:solidFill>
                <a:effectLst/>
              </a:rPr>
              <a:t>What does this mean to your business leaders?  </a:t>
            </a:r>
          </a:p>
          <a:p>
            <a:pPr lvl="0"/>
            <a:r>
              <a:rPr lang="en-US" sz="1000" kern="1200" dirty="0" smtClean="0">
                <a:solidFill>
                  <a:schemeClr val="tx1"/>
                </a:solidFill>
                <a:effectLst/>
              </a:rPr>
              <a:t>Increased security threats to business’ intellectual property, financial &amp; personnel data </a:t>
            </a:r>
          </a:p>
          <a:p>
            <a:pPr lvl="0"/>
            <a:r>
              <a:rPr lang="en-US" sz="1000" kern="1200" dirty="0" smtClean="0">
                <a:solidFill>
                  <a:schemeClr val="tx1"/>
                </a:solidFill>
                <a:effectLst/>
              </a:rPr>
              <a:t>Compliance requirements particularly in insurance, capital markets, banks &amp; energy</a:t>
            </a:r>
          </a:p>
          <a:p>
            <a:pPr lvl="0"/>
            <a:r>
              <a:rPr lang="en-US" sz="1000" kern="1200" dirty="0" smtClean="0">
                <a:solidFill>
                  <a:schemeClr val="tx1"/>
                </a:solidFill>
                <a:effectLst/>
              </a:rPr>
              <a:t>Disaster recovery &amp; crisis management risk mitigation plans to ensure that they have the people, networks, IT services, facilities and whatever else is needed to meet the recovery objectives of the business should a disaster occur (natural disasters, pandemics, fires, thefts and even IT attacks) </a:t>
            </a:r>
          </a:p>
          <a:p>
            <a:pPr lvl="0"/>
            <a:r>
              <a:rPr lang="en-US" sz="1000" kern="1200" dirty="0" smtClean="0">
                <a:solidFill>
                  <a:schemeClr val="tx1"/>
                </a:solidFill>
                <a:effectLst/>
              </a:rPr>
              <a:t>Implications of market expansion &amp; new product launches impact on supply chain flexibility &amp; visibility </a:t>
            </a:r>
          </a:p>
          <a:p>
            <a:r>
              <a:rPr lang="en-US" sz="1000" kern="1200" dirty="0" smtClean="0">
                <a:solidFill>
                  <a:schemeClr val="tx1"/>
                </a:solidFill>
                <a:effectLst/>
              </a:rPr>
              <a:t> </a:t>
            </a:r>
          </a:p>
          <a:p>
            <a:r>
              <a:rPr lang="en-US" sz="1000" kern="1200" dirty="0" smtClean="0">
                <a:solidFill>
                  <a:schemeClr val="tx1"/>
                </a:solidFill>
                <a:effectLst/>
              </a:rPr>
              <a:t>How will this impact your IT department / role?</a:t>
            </a:r>
          </a:p>
          <a:p>
            <a:pPr lvl="0"/>
            <a:r>
              <a:rPr lang="en-US" sz="1000" kern="1200" dirty="0" smtClean="0">
                <a:solidFill>
                  <a:schemeClr val="tx1"/>
                </a:solidFill>
                <a:effectLst/>
              </a:rPr>
              <a:t>IT security restructure due to new wave of cyber security fraud and attacks </a:t>
            </a:r>
          </a:p>
          <a:p>
            <a:pPr lvl="0"/>
            <a:r>
              <a:rPr lang="en-US" sz="1000" kern="1200" dirty="0" smtClean="0">
                <a:solidFill>
                  <a:schemeClr val="tx1"/>
                </a:solidFill>
                <a:effectLst/>
              </a:rPr>
              <a:t>Need to understand implications of Big Data IT requirements </a:t>
            </a:r>
          </a:p>
          <a:p>
            <a:pPr lvl="0"/>
            <a:r>
              <a:rPr lang="en-US" sz="1000" kern="1200" dirty="0" smtClean="0">
                <a:solidFill>
                  <a:schemeClr val="tx1"/>
                </a:solidFill>
                <a:effectLst/>
              </a:rPr>
              <a:t>Understand IT’s role to keep data and information accessible for business operations, </a:t>
            </a:r>
          </a:p>
          <a:p>
            <a:r>
              <a:rPr lang="en-US" sz="1000" kern="1200" dirty="0" smtClean="0">
                <a:solidFill>
                  <a:schemeClr val="tx1"/>
                </a:solidFill>
                <a:effectLst/>
              </a:rPr>
              <a:t>compliance audits and legal requests.  Meaning, what infrastructure, processes, people and </a:t>
            </a:r>
          </a:p>
          <a:p>
            <a:r>
              <a:rPr lang="en-US" sz="1000" kern="1200" dirty="0" smtClean="0">
                <a:solidFill>
                  <a:schemeClr val="tx1"/>
                </a:solidFill>
                <a:effectLst/>
              </a:rPr>
              <a:t>systems does an organization needs in order to keep data and information accessible </a:t>
            </a:r>
          </a:p>
          <a:p>
            <a:r>
              <a:rPr lang="en-US" sz="1000" kern="1200" dirty="0" smtClean="0">
                <a:solidFill>
                  <a:schemeClr val="tx1"/>
                </a:solidFill>
                <a:effectLst/>
              </a:rPr>
              <a:t>for business operations, compliance audits and legal requests? How does it back up and </a:t>
            </a:r>
          </a:p>
          <a:p>
            <a:r>
              <a:rPr lang="en-US" sz="1000" kern="1200" dirty="0" smtClean="0">
                <a:solidFill>
                  <a:schemeClr val="tx1"/>
                </a:solidFill>
                <a:effectLst/>
              </a:rPr>
              <a:t>quickly retrieve critical data and information whenever and wherever it is needed? </a:t>
            </a:r>
          </a:p>
          <a:p>
            <a:r>
              <a:rPr lang="en-US" sz="1000" kern="1200" dirty="0" smtClean="0">
                <a:solidFill>
                  <a:schemeClr val="tx1"/>
                </a:solidFill>
                <a:effectLst/>
              </a:rPr>
              <a:t>How does it protect that data against viruses, worms, theft and loss? How </a:t>
            </a:r>
          </a:p>
          <a:p>
            <a:r>
              <a:rPr lang="en-US" sz="1000" kern="1200" dirty="0" smtClean="0">
                <a:solidFill>
                  <a:schemeClr val="tx1"/>
                </a:solidFill>
                <a:effectLst/>
              </a:rPr>
              <a:t>can the organization make sure data is reliable, authentic and continuously </a:t>
            </a:r>
          </a:p>
          <a:p>
            <a:r>
              <a:rPr lang="en-US" sz="1000" kern="1200" dirty="0" smtClean="0">
                <a:solidFill>
                  <a:schemeClr val="tx1"/>
                </a:solidFill>
                <a:effectLst/>
              </a:rPr>
              <a:t>available?</a:t>
            </a:r>
          </a:p>
          <a:p>
            <a:r>
              <a:rPr lang="en-US" sz="1000" b="1" kern="1200" dirty="0" smtClean="0">
                <a:solidFill>
                  <a:schemeClr val="tx1"/>
                </a:solidFill>
                <a:effectLst/>
              </a:rPr>
              <a:t> </a:t>
            </a:r>
            <a:endParaRPr lang="en-US" sz="1000" kern="1200" dirty="0" smtClean="0">
              <a:solidFill>
                <a:schemeClr val="tx1"/>
              </a:solidFill>
              <a:effectLst/>
            </a:endParaRPr>
          </a:p>
          <a:p>
            <a:r>
              <a:rPr lang="en-US" sz="1000" kern="1200" dirty="0" smtClean="0">
                <a:solidFill>
                  <a:schemeClr val="tx1"/>
                </a:solidFill>
                <a:effectLst/>
              </a:rPr>
              <a:t>BACKGROUND NOTES:</a:t>
            </a:r>
          </a:p>
          <a:p>
            <a:pPr lvl="0"/>
            <a:r>
              <a:rPr lang="en-US" sz="1000" kern="1200" dirty="0" smtClean="0">
                <a:solidFill>
                  <a:schemeClr val="tx1"/>
                </a:solidFill>
                <a:effectLst/>
              </a:rPr>
              <a:t>45% of small and medium-sized businesses plan to purchase/upgrade solutions in data backup, security, servicer virtualization, and desktop virtualization through 2014 (Source: IDC 2013)</a:t>
            </a:r>
          </a:p>
          <a:p>
            <a:pPr lvl="0"/>
            <a:r>
              <a:rPr lang="en-US" sz="1000" kern="1200" dirty="0" smtClean="0">
                <a:solidFill>
                  <a:schemeClr val="tx1"/>
                </a:solidFill>
                <a:effectLst/>
              </a:rPr>
              <a:t>All business models and arrangements are beset with a range of risks: shifting competitive landscape; talent and technology; credit, market, and operations; and geopolitical (Source: IDC, 2013)</a:t>
            </a:r>
          </a:p>
          <a:p>
            <a:pPr lvl="0"/>
            <a:r>
              <a:rPr lang="en-US" sz="1000" kern="1200" dirty="0" smtClean="0">
                <a:solidFill>
                  <a:schemeClr val="tx1"/>
                </a:solidFill>
                <a:effectLst/>
              </a:rPr>
              <a:t>Not all vendors invest similarly in developing “long lifecycle” products that will meet service requirements for five or more years (Source: Deloitte, 2012)</a:t>
            </a:r>
          </a:p>
          <a:p>
            <a:pPr lvl="0"/>
            <a:r>
              <a:rPr lang="en-US" sz="1000" kern="1200" dirty="0" smtClean="0">
                <a:solidFill>
                  <a:schemeClr val="tx1"/>
                </a:solidFill>
                <a:effectLst/>
              </a:rPr>
              <a:t>IT continues to become intimately embedded into every commercial, business, and personal process (Source: IDC, 2013)</a:t>
            </a:r>
          </a:p>
          <a:p>
            <a:pPr lvl="0"/>
            <a:r>
              <a:rPr lang="en-US" sz="1000" kern="1200" dirty="0" smtClean="0">
                <a:solidFill>
                  <a:schemeClr val="tx1"/>
                </a:solidFill>
                <a:effectLst/>
              </a:rPr>
              <a:t>A firm’s ability to weather storms depends on how seriously executives take risk management when the sun is shining and no clouds are on the horizon (Source: Harvard Business Review, 2012)</a:t>
            </a:r>
          </a:p>
          <a:p>
            <a:r>
              <a:rPr lang="en-US" sz="1000" b="1" kern="1200" dirty="0" smtClean="0">
                <a:solidFill>
                  <a:schemeClr val="tx1"/>
                </a:solidFill>
                <a:effectLst/>
              </a:rPr>
              <a:t> </a:t>
            </a:r>
            <a:endParaRPr lang="en-US" sz="1000" kern="1200" dirty="0" smtClean="0">
              <a:solidFill>
                <a:schemeClr val="tx1"/>
              </a:solidFill>
              <a:effectLst/>
            </a:endParaRPr>
          </a:p>
          <a:p>
            <a:r>
              <a:rPr lang="en-US" sz="1000" kern="1200" dirty="0" smtClean="0">
                <a:solidFill>
                  <a:schemeClr val="tx1"/>
                </a:solidFill>
                <a:effectLst/>
              </a:rPr>
              <a:t>Sources Talking Points:</a:t>
            </a:r>
          </a:p>
          <a:p>
            <a:r>
              <a:rPr lang="en-US" sz="1000" kern="1200" dirty="0" smtClean="0">
                <a:solidFill>
                  <a:schemeClr val="tx1"/>
                </a:solidFill>
                <a:effectLst/>
              </a:rPr>
              <a:t>IDC 1</a:t>
            </a:r>
            <a:r>
              <a:rPr lang="en-US" sz="1000" kern="1200" baseline="30000" dirty="0" smtClean="0">
                <a:solidFill>
                  <a:schemeClr val="tx1"/>
                </a:solidFill>
                <a:effectLst/>
              </a:rPr>
              <a:t>st</a:t>
            </a:r>
            <a:r>
              <a:rPr lang="en-US" sz="1000" kern="1200" dirty="0" smtClean="0">
                <a:solidFill>
                  <a:schemeClr val="tx1"/>
                </a:solidFill>
                <a:effectLst/>
              </a:rPr>
              <a:t> &amp; 3</a:t>
            </a:r>
            <a:r>
              <a:rPr lang="en-US" sz="1000" kern="1200" baseline="30000" dirty="0" smtClean="0">
                <a:solidFill>
                  <a:schemeClr val="tx1"/>
                </a:solidFill>
                <a:effectLst/>
              </a:rPr>
              <a:t>rd</a:t>
            </a:r>
            <a:r>
              <a:rPr lang="en-US" sz="1000" kern="1200" dirty="0" smtClean="0">
                <a:solidFill>
                  <a:schemeClr val="tx1"/>
                </a:solidFill>
                <a:effectLst/>
              </a:rPr>
              <a:t> quotes: IDC Chief Risk Officers 2013 Top 10 Predictions, webcast slides: </a:t>
            </a:r>
            <a:r>
              <a:rPr lang="en-US" sz="1000" u="sng" kern="1200" dirty="0" smtClean="0">
                <a:solidFill>
                  <a:schemeClr val="tx1"/>
                </a:solidFill>
                <a:effectLst/>
                <a:hlinkClick r:id="rId3"/>
              </a:rPr>
              <a:t>http://www.idc.com/getdoc.jsp?containerId=prUS23897813#.URmsFErBMhM</a:t>
            </a:r>
            <a:endParaRPr lang="en-US" sz="1000" kern="1200" dirty="0" smtClean="0">
              <a:solidFill>
                <a:schemeClr val="tx1"/>
              </a:solidFill>
              <a:effectLst/>
            </a:endParaRPr>
          </a:p>
          <a:p>
            <a:r>
              <a:rPr lang="en-US" sz="1000" u="sng" kern="1200" dirty="0" smtClean="0">
                <a:solidFill>
                  <a:schemeClr val="tx1"/>
                </a:solidFill>
                <a:effectLst/>
              </a:rPr>
              <a:t>IBM: http://www-935.ibm.com/services/pl/gts/html/pdf/gmw14000-usen-00.pdf</a:t>
            </a:r>
            <a:endParaRPr lang="en-US" sz="1000" kern="1200" dirty="0" smtClean="0">
              <a:solidFill>
                <a:schemeClr val="tx1"/>
              </a:solidFill>
              <a:effectLst/>
            </a:endParaRPr>
          </a:p>
          <a:p>
            <a:r>
              <a:rPr lang="en-US" sz="1000" b="1" kern="1200" dirty="0" smtClean="0">
                <a:solidFill>
                  <a:schemeClr val="tx1"/>
                </a:solidFill>
                <a:effectLst/>
              </a:rPr>
              <a:t> </a:t>
            </a:r>
            <a:endParaRPr lang="en-US" sz="1000" kern="1200" dirty="0" smtClean="0">
              <a:solidFill>
                <a:schemeClr val="tx1"/>
              </a:solidFill>
              <a:effectLst/>
            </a:endParaRPr>
          </a:p>
          <a:p>
            <a:r>
              <a:rPr lang="en-US" sz="1000" b="1" kern="1200" dirty="0" smtClean="0">
                <a:solidFill>
                  <a:schemeClr val="tx1"/>
                </a:solidFill>
                <a:effectLst/>
              </a:rPr>
              <a:t> </a:t>
            </a:r>
            <a:endParaRPr lang="en-US" sz="1000" kern="1200" dirty="0" smtClean="0">
              <a:solidFill>
                <a:schemeClr val="tx1"/>
              </a:solidFill>
              <a:effectLst/>
            </a:endParaRPr>
          </a:p>
          <a:p>
            <a:endParaRPr lang="en-US" sz="1000" dirty="0"/>
          </a:p>
        </p:txBody>
      </p:sp>
      <p:sp>
        <p:nvSpPr>
          <p:cNvPr id="4" name="Slide Number Placeholder 3"/>
          <p:cNvSpPr>
            <a:spLocks noGrp="1"/>
          </p:cNvSpPr>
          <p:nvPr>
            <p:ph type="sldNum" sz="quarter" idx="10"/>
          </p:nvPr>
        </p:nvSpPr>
        <p:spPr/>
        <p:txBody>
          <a:bodyPr/>
          <a:lstStyle/>
          <a:p>
            <a:fld id="{60160187-1386-374E-8B4A-E116FBEEE413}" type="slidenum">
              <a:rPr lang="en-US" smtClean="0"/>
              <a:pPr/>
              <a:t>7</a:t>
            </a:fld>
            <a:endParaRPr lang="en-US"/>
          </a:p>
        </p:txBody>
      </p:sp>
    </p:spTree>
    <p:extLst>
      <p:ext uri="{BB962C8B-B14F-4D97-AF65-F5344CB8AC3E}">
        <p14:creationId xmlns:p14="http://schemas.microsoft.com/office/powerpoint/2010/main" val="149230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Midmarket businesses are faced with increasing demands, minimal resources and limited budgets. They are being asked to reduce costs, improve productivity, deliver IT efficiencies and drive business growth and profitability. Their customers want a faster, personalized experience. Their employees want the ability to access any application, anytime, anywhere, from the device of their choice. Employees are demanding the same technology experience in their workplace that they have in their personal lives. </a:t>
            </a:r>
          </a:p>
          <a:p>
            <a:r>
              <a:rPr lang="en-US" sz="1200" kern="1200" dirty="0" smtClean="0">
                <a:solidFill>
                  <a:schemeClr val="tx1"/>
                </a:solidFill>
                <a:effectLst/>
                <a:latin typeface="+mn-lt"/>
                <a:ea typeface="+mn-ea"/>
                <a:cs typeface="+mn-cs"/>
              </a:rPr>
              <a:t>Midmarket businesses are looking to technology, IT services, and new business models for help.  Help to insure reliable and secure connectivity, the rapid deployment of affordable solutions and services through on demand expertise to reduce risk of the new services and solutions they offer to their customers and employees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t>8</a:t>
            </a:fld>
            <a:endParaRPr lang="en-US" dirty="0"/>
          </a:p>
        </p:txBody>
      </p:sp>
    </p:spTree>
    <p:extLst>
      <p:ext uri="{BB962C8B-B14F-4D97-AF65-F5344CB8AC3E}">
        <p14:creationId xmlns:p14="http://schemas.microsoft.com/office/powerpoint/2010/main" val="352815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t>9</a:t>
            </a:fld>
            <a:endParaRPr lang="en-US"/>
          </a:p>
        </p:txBody>
      </p:sp>
    </p:spTree>
    <p:extLst>
      <p:ext uri="{BB962C8B-B14F-4D97-AF65-F5344CB8AC3E}">
        <p14:creationId xmlns:p14="http://schemas.microsoft.com/office/powerpoint/2010/main" val="310260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203615"/>
            <a:ext cx="8588861" cy="838200"/>
          </a:xfrm>
        </p:spPr>
        <p:txBody>
          <a:bodyPr/>
          <a:lstStyle>
            <a:lvl1pPr algn="l" defTabSz="914400" rtl="0" eaLnBrk="1" latinLnBrk="0" hangingPunct="1">
              <a:lnSpc>
                <a:spcPct val="80000"/>
              </a:lnSpc>
              <a:spcBef>
                <a:spcPct val="0"/>
              </a:spcBef>
              <a:buNone/>
              <a:defRPr lang="en-US" sz="3600" b="0" kern="1200" spc="0" baseline="0" dirty="0">
                <a:solidFill>
                  <a:srgbClr val="FFFFFF"/>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58426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54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7" y="777667"/>
            <a:ext cx="89319" cy="5287676"/>
          </a:xfrm>
          <a:prstGeom prst="rect">
            <a:avLst/>
          </a:prstGeom>
          <a:noFill/>
          <a:ln>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2013</a:t>
            </a:r>
            <a:r>
              <a:rPr lang="en-US" sz="600" baseline="0" dirty="0" smtClean="0">
                <a:solidFill>
                  <a:srgbClr val="C0C0C0"/>
                </a:solidFill>
                <a:latin typeface="+mj-lt"/>
              </a:rPr>
              <a:t>  </a:t>
            </a:r>
            <a:r>
              <a:rPr lang="en-US" sz="600" dirty="0" smtClean="0">
                <a:solidFill>
                  <a:srgbClr val="C0C0C0"/>
                </a:solidFill>
                <a:latin typeface="+mj-lt"/>
              </a:rPr>
              <a:t>Cisco and/or its affiliates. All rights reserved.</a:t>
            </a:r>
            <a:endParaRPr lang="en-US" sz="600" dirty="0">
              <a:solidFill>
                <a:srgbClr val="C0C0C0"/>
              </a:solidFill>
              <a:latin typeface="+mj-lt"/>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animated White">
    <p:spTree>
      <p:nvGrpSpPr>
        <p:cNvPr id="1" name=""/>
        <p:cNvGrpSpPr/>
        <p:nvPr/>
      </p:nvGrpSpPr>
      <p:grpSpPr>
        <a:xfrm>
          <a:off x="0" y="0"/>
          <a:ext cx="0" cy="0"/>
          <a:chOff x="0" y="0"/>
          <a:chExt cx="0" cy="0"/>
        </a:xfrm>
      </p:grpSpPr>
      <p:pic>
        <p:nvPicPr>
          <p:cNvPr id="29" name="Picture 28" descr="A20003x31B_MR.jpg"/>
          <p:cNvPicPr>
            <a:picLocks noChangeAspect="1"/>
          </p:cNvPicPr>
          <p:nvPr userDrawn="1"/>
        </p:nvPicPr>
        <p:blipFill rotWithShape="1">
          <a:blip r:embed="rId2" cstate="email">
            <a:extLst>
              <a:ext uri="{28A0092B-C50C-407E-A947-70E740481C1C}">
                <a14:useLocalDpi xmlns:a14="http://schemas.microsoft.com/office/drawing/2010/main"/>
              </a:ext>
            </a:extLst>
          </a:blip>
          <a:srcRect t="13234" b="7280"/>
          <a:stretch/>
        </p:blipFill>
        <p:spPr>
          <a:xfrm>
            <a:off x="1" y="910111"/>
            <a:ext cx="9144025" cy="5465875"/>
          </a:xfrm>
          <a:prstGeom prst="rect">
            <a:avLst/>
          </a:prstGeom>
        </p:spPr>
      </p:pic>
      <p:pic>
        <p:nvPicPr>
          <p:cNvPr id="31" name="Picture 30" descr="A20003x16C_150.jpg"/>
          <p:cNvPicPr>
            <a:picLocks noChangeAspect="1"/>
          </p:cNvPicPr>
          <p:nvPr userDrawn="1"/>
        </p:nvPicPr>
        <p:blipFill rotWithShape="1">
          <a:blip r:embed="rId3" cstate="email">
            <a:extLst>
              <a:ext uri="{28A0092B-C50C-407E-A947-70E740481C1C}">
                <a14:useLocalDpi xmlns:a14="http://schemas.microsoft.com/office/drawing/2010/main"/>
              </a:ext>
            </a:extLst>
          </a:blip>
          <a:srcRect b="130"/>
          <a:stretch/>
        </p:blipFill>
        <p:spPr>
          <a:xfrm>
            <a:off x="6100343" y="910115"/>
            <a:ext cx="3043658" cy="3459119"/>
          </a:xfrm>
          <a:prstGeom prst="rect">
            <a:avLst/>
          </a:prstGeom>
        </p:spPr>
      </p:pic>
      <p:pic>
        <p:nvPicPr>
          <p:cNvPr id="32" name="Picture 31" descr="A20003x10C_150.jpg"/>
          <p:cNvPicPr>
            <a:picLocks noChangeAspect="1"/>
          </p:cNvPicPr>
          <p:nvPr userDrawn="1"/>
        </p:nvPicPr>
        <p:blipFill rotWithShape="1">
          <a:blip r:embed="rId4" cstate="email">
            <a:extLst>
              <a:ext uri="{28A0092B-C50C-407E-A947-70E740481C1C}">
                <a14:useLocalDpi xmlns:a14="http://schemas.microsoft.com/office/drawing/2010/main"/>
              </a:ext>
            </a:extLst>
          </a:blip>
          <a:srcRect r="35" b="155"/>
          <a:stretch/>
        </p:blipFill>
        <p:spPr>
          <a:xfrm>
            <a:off x="0" y="910113"/>
            <a:ext cx="2447092" cy="2443575"/>
          </a:xfrm>
          <a:prstGeom prst="rect">
            <a:avLst/>
          </a:prstGeom>
        </p:spPr>
      </p:pic>
      <p:pic>
        <p:nvPicPr>
          <p:cNvPr id="33" name="Picture 32" descr="A20003x12B_150dpi.jpg"/>
          <p:cNvPicPr>
            <a:picLocks noChangeAspect="1"/>
          </p:cNvPicPr>
          <p:nvPr userDrawn="1"/>
        </p:nvPicPr>
        <p:blipFill rotWithShape="1">
          <a:blip r:embed="rId5" cstate="email">
            <a:extLst>
              <a:ext uri="{28A0092B-C50C-407E-A947-70E740481C1C}">
                <a14:useLocalDpi xmlns:a14="http://schemas.microsoft.com/office/drawing/2010/main"/>
              </a:ext>
            </a:extLst>
          </a:blip>
          <a:stretch/>
        </p:blipFill>
        <p:spPr>
          <a:xfrm>
            <a:off x="6100345" y="4369234"/>
            <a:ext cx="3043657" cy="2007073"/>
          </a:xfrm>
          <a:prstGeom prst="rect">
            <a:avLst/>
          </a:prstGeom>
        </p:spPr>
      </p:pic>
      <p:grpSp>
        <p:nvGrpSpPr>
          <p:cNvPr id="34" name="Group 67"/>
          <p:cNvGrpSpPr/>
          <p:nvPr userDrawn="1"/>
        </p:nvGrpSpPr>
        <p:grpSpPr>
          <a:xfrm>
            <a:off x="201148" y="215286"/>
            <a:ext cx="630141" cy="447811"/>
            <a:chOff x="609606" y="528528"/>
            <a:chExt cx="1444732" cy="763787"/>
          </a:xfrm>
          <a:solidFill>
            <a:schemeClr val="bg1"/>
          </a:solidFill>
        </p:grpSpPr>
        <p:sp>
          <p:nvSpPr>
            <p:cNvPr id="35" name="Rectangle 3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91"/>
              <a:endParaRPr lang="en-US" sz="1400">
                <a:solidFill>
                  <a:srgbClr val="0096D6"/>
                </a:solidFill>
                <a:latin typeface="Arial"/>
              </a:endParaRPr>
            </a:p>
          </p:txBody>
        </p:sp>
        <p:sp>
          <p:nvSpPr>
            <p:cNvPr id="36" name="Freeform 3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37" name="Freeform 36"/>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38" name="Freeform 37"/>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91"/>
              <a:endParaRPr lang="en-US" sz="1400">
                <a:solidFill>
                  <a:srgbClr val="0096D6"/>
                </a:solidFill>
                <a:latin typeface="Arial"/>
              </a:endParaRPr>
            </a:p>
          </p:txBody>
        </p:sp>
        <p:sp>
          <p:nvSpPr>
            <p:cNvPr id="39" name="Freeform 38"/>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0" name="Freeform 39"/>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1" name="Freeform 40"/>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2" name="Freeform 41"/>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3" name="Freeform 42"/>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4" name="Freeform 43"/>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5" name="Freeform 44"/>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6" name="Freeform 45"/>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7" name="Freeform 46"/>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8" name="Freeform 47"/>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grpSp>
      <p:grpSp>
        <p:nvGrpSpPr>
          <p:cNvPr id="51" name="Group 9"/>
          <p:cNvGrpSpPr/>
          <p:nvPr userDrawn="1"/>
        </p:nvGrpSpPr>
        <p:grpSpPr>
          <a:xfrm flipH="1">
            <a:off x="27" y="6216928"/>
            <a:ext cx="9143998" cy="187632"/>
            <a:chOff x="0" y="925450"/>
            <a:chExt cx="12188824" cy="187632"/>
          </a:xfrm>
        </p:grpSpPr>
        <p:sp>
          <p:nvSpPr>
            <p:cNvPr id="52" name="Rectangle 51"/>
            <p:cNvSpPr/>
            <p:nvPr userDrawn="1"/>
          </p:nvSpPr>
          <p:spPr>
            <a:xfrm>
              <a:off x="0" y="925450"/>
              <a:ext cx="12188824"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a:lstStyle/>
            <a:p>
              <a:pPr defTabSz="681626"/>
              <a:endParaRPr lang="en-US" dirty="0" smtClean="0">
                <a:solidFill>
                  <a:srgbClr val="0096D6"/>
                </a:solidFill>
                <a:latin typeface="Arial"/>
              </a:endParaRPr>
            </a:p>
          </p:txBody>
        </p:sp>
        <p:sp>
          <p:nvSpPr>
            <p:cNvPr id="53" name="Rectangle 52"/>
            <p:cNvSpPr/>
            <p:nvPr userDrawn="1"/>
          </p:nvSpPr>
          <p:spPr>
            <a:xfrm>
              <a:off x="0" y="1085650"/>
              <a:ext cx="12188824"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a:lstStyle/>
            <a:p>
              <a:pPr defTabSz="681626"/>
              <a:endParaRPr lang="en-US" dirty="0" smtClean="0">
                <a:solidFill>
                  <a:srgbClr val="0096D6"/>
                </a:solidFill>
                <a:latin typeface="Arial"/>
              </a:endParaRPr>
            </a:p>
          </p:txBody>
        </p:sp>
      </p:grpSp>
      <p:sp>
        <p:nvSpPr>
          <p:cNvPr id="76" name="Title 1"/>
          <p:cNvSpPr>
            <a:spLocks noGrp="1"/>
          </p:cNvSpPr>
          <p:nvPr userDrawn="1">
            <p:ph type="ctrTitle" hasCustomPrompt="1"/>
          </p:nvPr>
        </p:nvSpPr>
        <p:spPr>
          <a:xfrm>
            <a:off x="94371" y="3829671"/>
            <a:ext cx="5837560" cy="1850787"/>
          </a:xfrm>
        </p:spPr>
        <p:txBody>
          <a:bodyPr/>
          <a:lstStyle>
            <a:lvl1pPr algn="l" defTabSz="685891" rtl="0" eaLnBrk="1" latinLnBrk="0" hangingPunct="1">
              <a:lnSpc>
                <a:spcPct val="90000"/>
              </a:lnSpc>
              <a:spcBef>
                <a:spcPct val="0"/>
              </a:spcBef>
              <a:buNone/>
              <a:defRPr lang="en-US" sz="3600" b="0" kern="1200" spc="0" baseline="0" dirty="0">
                <a:solidFill>
                  <a:srgbClr val="FFFFFF"/>
                </a:solidFill>
                <a:effectLst>
                  <a:outerShdw blurRad="38100" dist="38100" dir="2700000" algn="tl">
                    <a:srgbClr val="000000">
                      <a:alpha val="43137"/>
                    </a:srgbClr>
                  </a:outerShdw>
                </a:effectLst>
                <a:latin typeface="+mj-lt"/>
                <a:ea typeface="+mj-ea"/>
                <a:cs typeface="+mj-cs"/>
              </a:defRPr>
            </a:lvl1pPr>
          </a:lstStyle>
          <a:p>
            <a:r>
              <a:rPr lang="en-US" dirty="0" smtClean="0"/>
              <a:t>Presentation Title Goes Here</a:t>
            </a:r>
            <a:endParaRPr lang="en-US" dirty="0"/>
          </a:p>
        </p:txBody>
      </p:sp>
      <p:sp>
        <p:nvSpPr>
          <p:cNvPr id="102" name="Subtitle 2"/>
          <p:cNvSpPr>
            <a:spLocks noGrp="1"/>
          </p:cNvSpPr>
          <p:nvPr userDrawn="1">
            <p:ph type="subTitle" idx="1" hasCustomPrompt="1"/>
          </p:nvPr>
        </p:nvSpPr>
        <p:spPr>
          <a:xfrm>
            <a:off x="109361" y="5788994"/>
            <a:ext cx="5822569" cy="456513"/>
          </a:xfrm>
        </p:spPr>
        <p:txBody>
          <a:bodyPr anchor="b" anchorCtr="0">
            <a:noAutofit/>
          </a:bodyPr>
          <a:lstStyle>
            <a:lvl1pPr marL="0" indent="0" algn="l">
              <a:buNone/>
              <a:defRPr lang="en-US" sz="1500" b="0" kern="1200" dirty="0">
                <a:solidFill>
                  <a:schemeClr val="bg1"/>
                </a:solidFill>
                <a:effectLst>
                  <a:outerShdw blurRad="38100" dist="38100" dir="2700000" algn="tl">
                    <a:srgbClr val="000000">
                      <a:alpha val="43137"/>
                    </a:srgbClr>
                  </a:outerShdw>
                </a:effectLst>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pic>
        <p:nvPicPr>
          <p:cNvPr id="54" name="Picture 53"/>
          <p:cNvPicPr>
            <a:picLocks noChangeAspect="1"/>
          </p:cNvPicPr>
          <p:nvPr userDrawn="1"/>
        </p:nvPicPr>
        <p:blipFill rotWithShape="1">
          <a:blip r:embed="rId6">
            <a:extLst>
              <a:ext uri="{28A0092B-C50C-407E-A947-70E740481C1C}">
                <a14:useLocalDpi xmlns:a14="http://schemas.microsoft.com/office/drawing/2010/main" val="0"/>
              </a:ext>
            </a:extLst>
          </a:blip>
          <a:srcRect t="23684" b="-1"/>
          <a:stretch/>
        </p:blipFill>
        <p:spPr>
          <a:xfrm>
            <a:off x="2447093" y="910112"/>
            <a:ext cx="3653251" cy="2443575"/>
          </a:xfrm>
          <a:prstGeom prst="rect">
            <a:avLst/>
          </a:prstGeom>
        </p:spPr>
      </p:pic>
      <p:sp>
        <p:nvSpPr>
          <p:cNvPr id="49" name="Rectangle 48"/>
          <p:cNvSpPr/>
          <p:nvPr userDrawn="1"/>
        </p:nvSpPr>
        <p:spPr>
          <a:xfrm flipV="1">
            <a:off x="27" y="910114"/>
            <a:ext cx="9143998"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lIns="68589" tIns="34295" rIns="68589" bIns="34295"/>
          <a:lstStyle/>
          <a:p>
            <a:pPr defTabSz="681626"/>
            <a:endParaRPr lang="en-US" dirty="0" smtClean="0">
              <a:solidFill>
                <a:srgbClr val="0096D6"/>
              </a:solidFill>
              <a:latin typeface="Arial"/>
            </a:endParaRPr>
          </a:p>
        </p:txBody>
      </p:sp>
      <p:sp>
        <p:nvSpPr>
          <p:cNvPr id="50" name="Rectangle 49"/>
          <p:cNvSpPr/>
          <p:nvPr userDrawn="1"/>
        </p:nvSpPr>
        <p:spPr>
          <a:xfrm>
            <a:off x="27" y="882679"/>
            <a:ext cx="9143998"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lIns="68589" tIns="34295" rIns="68589" bIns="34295"/>
          <a:lstStyle/>
          <a:p>
            <a:pPr defTabSz="681626"/>
            <a:endParaRPr lang="en-US" dirty="0" smtClean="0">
              <a:solidFill>
                <a:srgbClr val="0096D6"/>
              </a:solidFill>
              <a:latin typeface="Arial"/>
            </a:endParaRPr>
          </a:p>
        </p:txBody>
      </p:sp>
    </p:spTree>
    <p:extLst>
      <p:ext uri="{BB962C8B-B14F-4D97-AF65-F5344CB8AC3E}">
        <p14:creationId xmlns:p14="http://schemas.microsoft.com/office/powerpoint/2010/main" val="3065576542"/>
      </p:ext>
    </p:extLst>
  </p:cSld>
  <p:clrMapOvr>
    <a:masterClrMapping/>
  </p:clrMapOvr>
  <p:transition>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animated White">
    <p:spTree>
      <p:nvGrpSpPr>
        <p:cNvPr id="1" name=""/>
        <p:cNvGrpSpPr/>
        <p:nvPr/>
      </p:nvGrpSpPr>
      <p:grpSpPr>
        <a:xfrm>
          <a:off x="0" y="0"/>
          <a:ext cx="0" cy="0"/>
          <a:chOff x="0" y="0"/>
          <a:chExt cx="0" cy="0"/>
        </a:xfrm>
      </p:grpSpPr>
      <p:pic>
        <p:nvPicPr>
          <p:cNvPr id="7" name="Picture 6" descr="A19809x04G_al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99868"/>
            <a:ext cx="9144000" cy="4458135"/>
          </a:xfrm>
          <a:prstGeom prst="rect">
            <a:avLst/>
          </a:prstGeom>
        </p:spPr>
      </p:pic>
      <p:sp>
        <p:nvSpPr>
          <p:cNvPr id="24" name="Text Box 13"/>
          <p:cNvSpPr txBox="1">
            <a:spLocks noChangeArrowheads="1"/>
          </p:cNvSpPr>
          <p:nvPr userDrawn="1"/>
        </p:nvSpPr>
        <p:spPr bwMode="auto">
          <a:xfrm>
            <a:off x="0" y="529131"/>
            <a:ext cx="9118584" cy="2465397"/>
          </a:xfrm>
          <a:prstGeom prst="rect">
            <a:avLst/>
          </a:prstGeom>
          <a:gradFill flip="none" rotWithShape="1">
            <a:gsLst>
              <a:gs pos="0">
                <a:srgbClr val="000000">
                  <a:alpha val="78000"/>
                </a:srgbClr>
              </a:gs>
              <a:gs pos="51000">
                <a:srgbClr val="000000">
                  <a:alpha val="78000"/>
                </a:srgbClr>
              </a:gs>
              <a:gs pos="98000">
                <a:srgbClr val="000000">
                  <a:alpha val="0"/>
                </a:srgbClr>
              </a:gs>
            </a:gsLst>
            <a:lin ang="5400000" scaled="0"/>
            <a:tileRect/>
          </a:gradFill>
          <a:ln w="9525">
            <a:noFill/>
            <a:miter lim="800000"/>
            <a:headEnd/>
            <a:tailEnd/>
          </a:ln>
        </p:spPr>
        <p:txBody>
          <a:bodyPr wrap="square" lIns="68589" tIns="68589" rIns="68589" bIns="68589" anchor="ctr" anchorCtr="0">
            <a:noAutofit/>
          </a:bodyPr>
          <a:lstStyle>
            <a:defPPr>
              <a:defRPr lang="en-US"/>
            </a:defPPr>
            <a:lvl1pPr algn="ctr">
              <a:lnSpc>
                <a:spcPct val="85000"/>
              </a:lnSpc>
              <a:defRPr sz="1400">
                <a:solidFill>
                  <a:schemeClr val="bg1"/>
                </a:solidFill>
              </a:defRPr>
            </a:lvl1pPr>
          </a:lstStyle>
          <a:p>
            <a:pPr algn="l" defTabSz="685891"/>
            <a:endParaRPr lang="en-US" dirty="0">
              <a:solidFill>
                <a:srgbClr val="FFFFFF"/>
              </a:solidFill>
              <a:effectLst>
                <a:outerShdw blurRad="38100" dist="38100" dir="2700000" algn="tl">
                  <a:srgbClr val="000000">
                    <a:alpha val="43137"/>
                  </a:srgbClr>
                </a:outerShdw>
              </a:effectLst>
              <a:latin typeface="Arial"/>
            </a:endParaRPr>
          </a:p>
        </p:txBody>
      </p:sp>
      <p:sp>
        <p:nvSpPr>
          <p:cNvPr id="42" name="Title 1"/>
          <p:cNvSpPr>
            <a:spLocks noGrp="1"/>
          </p:cNvSpPr>
          <p:nvPr>
            <p:ph type="ctrTitle" hasCustomPrompt="1"/>
          </p:nvPr>
        </p:nvSpPr>
        <p:spPr>
          <a:xfrm>
            <a:off x="265668" y="966402"/>
            <a:ext cx="4364103" cy="1411043"/>
          </a:xfrm>
        </p:spPr>
        <p:txBody>
          <a:bodyPr/>
          <a:lstStyle>
            <a:lvl1pPr algn="l" defTabSz="685891" rtl="0" eaLnBrk="1" latinLnBrk="0" hangingPunct="1">
              <a:lnSpc>
                <a:spcPct val="90000"/>
              </a:lnSpc>
              <a:spcBef>
                <a:spcPct val="0"/>
              </a:spcBef>
              <a:buNone/>
              <a:defRPr lang="en-US" sz="3000" b="0" kern="1200" spc="0" baseline="0" dirty="0">
                <a:solidFill>
                  <a:srgbClr val="FFFFFF"/>
                </a:solidFill>
                <a:effectLst>
                  <a:outerShdw blurRad="38100" dist="38100" dir="2700000" algn="tl">
                    <a:srgbClr val="000000">
                      <a:alpha val="43137"/>
                    </a:srgbClr>
                  </a:outerShdw>
                </a:effectLst>
                <a:latin typeface="+mj-lt"/>
                <a:ea typeface="+mj-ea"/>
                <a:cs typeface="+mj-cs"/>
              </a:defRPr>
            </a:lvl1pPr>
          </a:lstStyle>
          <a:p>
            <a:r>
              <a:rPr lang="en-US" dirty="0" smtClean="0"/>
              <a:t>Segue Slide</a:t>
            </a:r>
            <a:endParaRPr lang="en-US" dirty="0"/>
          </a:p>
        </p:txBody>
      </p:sp>
      <p:sp>
        <p:nvSpPr>
          <p:cNvPr id="60" name="Rectangle 4"/>
          <p:cNvSpPr>
            <a:spLocks noChangeArrowheads="1"/>
          </p:cNvSpPr>
          <p:nvPr userDrawn="1"/>
        </p:nvSpPr>
        <p:spPr bwMode="ltGray">
          <a:xfrm>
            <a:off x="265668" y="6591583"/>
            <a:ext cx="3420515" cy="169923"/>
          </a:xfrm>
          <a:prstGeom prst="rect">
            <a:avLst/>
          </a:prstGeom>
          <a:noFill/>
          <a:ln w="9525">
            <a:noFill/>
            <a:miter lim="800000"/>
            <a:headEnd/>
            <a:tailEnd/>
          </a:ln>
          <a:effectLst/>
        </p:spPr>
        <p:txBody>
          <a:bodyPr wrap="square" lIns="61601" tIns="30800" rIns="61601" bIns="30800" anchor="b" anchorCtr="0">
            <a:spAutoFit/>
          </a:bodyPr>
          <a:lstStyle/>
          <a:p>
            <a:pPr defTabSz="610872"/>
            <a:r>
              <a:rPr lang="en-US" sz="700" dirty="0" err="1" smtClean="0">
                <a:solidFill>
                  <a:srgbClr val="FFFFFF">
                    <a:lumMod val="50000"/>
                  </a:srgbClr>
                </a:solidFill>
                <a:latin typeface="Arial"/>
              </a:rPr>
              <a:t>C97</a:t>
            </a:r>
            <a:r>
              <a:rPr lang="en-US" sz="700" dirty="0" smtClean="0">
                <a:solidFill>
                  <a:srgbClr val="FFFFFF">
                    <a:lumMod val="50000"/>
                  </a:srgbClr>
                </a:solidFill>
                <a:latin typeface="Arial"/>
              </a:rPr>
              <a:t>-722470-00 © 2012 Cisco and/or its affiliates. All rights reserved.</a:t>
            </a:r>
            <a:endParaRPr lang="en-US" sz="700" dirty="0">
              <a:solidFill>
                <a:srgbClr val="FFFFFF">
                  <a:lumMod val="50000"/>
                </a:srgbClr>
              </a:solidFill>
              <a:latin typeface="Arial"/>
            </a:endParaRPr>
          </a:p>
        </p:txBody>
      </p:sp>
      <p:sp>
        <p:nvSpPr>
          <p:cNvPr id="61" name="Rectangle 5"/>
          <p:cNvSpPr>
            <a:spLocks noChangeArrowheads="1"/>
          </p:cNvSpPr>
          <p:nvPr userDrawn="1"/>
        </p:nvSpPr>
        <p:spPr bwMode="ltGray">
          <a:xfrm>
            <a:off x="7727754" y="6589849"/>
            <a:ext cx="847898" cy="169923"/>
          </a:xfrm>
          <a:prstGeom prst="rect">
            <a:avLst/>
          </a:prstGeom>
          <a:noFill/>
          <a:ln w="9525">
            <a:noFill/>
            <a:miter lim="800000"/>
            <a:headEnd/>
            <a:tailEnd/>
          </a:ln>
          <a:effectLst/>
        </p:spPr>
        <p:txBody>
          <a:bodyPr wrap="none" lIns="61601" tIns="30800" rIns="61601" bIns="30800" anchor="b">
            <a:spAutoFit/>
          </a:bodyPr>
          <a:lstStyle/>
          <a:p>
            <a:pPr algn="r" defTabSz="610872"/>
            <a:r>
              <a:rPr lang="en-US" sz="700" dirty="0">
                <a:solidFill>
                  <a:srgbClr val="C0C0C0"/>
                </a:solidFill>
                <a:latin typeface="Arial"/>
              </a:rPr>
              <a:t>Cisco Confidential</a:t>
            </a:r>
          </a:p>
        </p:txBody>
      </p:sp>
      <p:sp>
        <p:nvSpPr>
          <p:cNvPr id="62" name="Rectangle 7"/>
          <p:cNvSpPr>
            <a:spLocks noChangeArrowheads="1"/>
          </p:cNvSpPr>
          <p:nvPr userDrawn="1"/>
        </p:nvSpPr>
        <p:spPr bwMode="ltGray">
          <a:xfrm>
            <a:off x="8647254" y="6585745"/>
            <a:ext cx="234117" cy="169923"/>
          </a:xfrm>
          <a:prstGeom prst="rect">
            <a:avLst/>
          </a:prstGeom>
          <a:noFill/>
          <a:ln w="9525" algn="ctr">
            <a:noFill/>
            <a:miter lim="800000"/>
            <a:headEnd/>
            <a:tailEnd/>
          </a:ln>
          <a:effectLst/>
        </p:spPr>
        <p:txBody>
          <a:bodyPr wrap="none" lIns="61601" tIns="30800" rIns="61601" bIns="30800" anchor="b">
            <a:spAutoFit/>
          </a:bodyPr>
          <a:lstStyle/>
          <a:p>
            <a:pPr algn="r" defTabSz="610872"/>
            <a:fld id="{DFCF27A5-1A5B-48D3-A060-2758FFBB1ADD}" type="slidenum">
              <a:rPr lang="en-US" sz="700">
                <a:solidFill>
                  <a:srgbClr val="C0C0C0"/>
                </a:solidFill>
                <a:latin typeface="Arial"/>
              </a:rPr>
              <a:pPr algn="r" defTabSz="610872"/>
              <a:t>‹#›</a:t>
            </a:fld>
            <a:endParaRPr lang="en-US" sz="700" dirty="0">
              <a:solidFill>
                <a:srgbClr val="C0C0C0"/>
              </a:solidFill>
              <a:latin typeface="Arial"/>
            </a:endParaRPr>
          </a:p>
        </p:txBody>
      </p:sp>
      <p:grpSp>
        <p:nvGrpSpPr>
          <p:cNvPr id="2" name="Group 1"/>
          <p:cNvGrpSpPr/>
          <p:nvPr userDrawn="1"/>
        </p:nvGrpSpPr>
        <p:grpSpPr>
          <a:xfrm>
            <a:off x="27" y="2371917"/>
            <a:ext cx="9143998" cy="186491"/>
            <a:chOff x="35" y="882679"/>
            <a:chExt cx="12188823" cy="186490"/>
          </a:xfrm>
        </p:grpSpPr>
        <p:sp>
          <p:nvSpPr>
            <p:cNvPr id="25" name="Rectangle 24"/>
            <p:cNvSpPr/>
            <p:nvPr userDrawn="1"/>
          </p:nvSpPr>
          <p:spPr>
            <a:xfrm flipV="1">
              <a:off x="35" y="910112"/>
              <a:ext cx="12188823"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a:lstStyle/>
            <a:p>
              <a:pPr defTabSz="681626"/>
              <a:endParaRPr lang="en-US" dirty="0" smtClean="0">
                <a:solidFill>
                  <a:srgbClr val="0096D6"/>
                </a:solidFill>
                <a:latin typeface="Arial"/>
              </a:endParaRPr>
            </a:p>
          </p:txBody>
        </p:sp>
        <p:sp>
          <p:nvSpPr>
            <p:cNvPr id="26" name="Rectangle 25"/>
            <p:cNvSpPr/>
            <p:nvPr userDrawn="1"/>
          </p:nvSpPr>
          <p:spPr>
            <a:xfrm>
              <a:off x="35" y="882679"/>
              <a:ext cx="12188823"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a:lstStyle/>
            <a:p>
              <a:pPr defTabSz="681626"/>
              <a:endParaRPr lang="en-US" dirty="0" smtClean="0">
                <a:solidFill>
                  <a:srgbClr val="0096D6"/>
                </a:solidFill>
                <a:latin typeface="Arial"/>
              </a:endParaRPr>
            </a:p>
          </p:txBody>
        </p:sp>
      </p:grpSp>
      <p:grpSp>
        <p:nvGrpSpPr>
          <p:cNvPr id="31" name="Group 9"/>
          <p:cNvGrpSpPr/>
          <p:nvPr userDrawn="1"/>
        </p:nvGrpSpPr>
        <p:grpSpPr>
          <a:xfrm flipH="1">
            <a:off x="27" y="6216928"/>
            <a:ext cx="9143998" cy="187632"/>
            <a:chOff x="0" y="925450"/>
            <a:chExt cx="12188824" cy="187632"/>
          </a:xfrm>
        </p:grpSpPr>
        <p:sp>
          <p:nvSpPr>
            <p:cNvPr id="32" name="Rectangle 31"/>
            <p:cNvSpPr/>
            <p:nvPr userDrawn="1"/>
          </p:nvSpPr>
          <p:spPr>
            <a:xfrm>
              <a:off x="0" y="925450"/>
              <a:ext cx="12188824"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a:lstStyle/>
            <a:p>
              <a:pPr defTabSz="681626"/>
              <a:endParaRPr lang="en-US" dirty="0" smtClean="0">
                <a:solidFill>
                  <a:srgbClr val="0096D6"/>
                </a:solidFill>
                <a:latin typeface="Arial"/>
              </a:endParaRPr>
            </a:p>
          </p:txBody>
        </p:sp>
        <p:sp>
          <p:nvSpPr>
            <p:cNvPr id="33" name="Rectangle 32"/>
            <p:cNvSpPr/>
            <p:nvPr userDrawn="1"/>
          </p:nvSpPr>
          <p:spPr>
            <a:xfrm>
              <a:off x="0" y="1085650"/>
              <a:ext cx="12188824"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a:lstStyle/>
            <a:p>
              <a:pPr defTabSz="681626"/>
              <a:endParaRPr lang="en-US" dirty="0" smtClean="0">
                <a:solidFill>
                  <a:srgbClr val="0096D6"/>
                </a:solidFill>
                <a:latin typeface="Arial"/>
              </a:endParaRPr>
            </a:p>
          </p:txBody>
        </p:sp>
      </p:grpSp>
      <p:grpSp>
        <p:nvGrpSpPr>
          <p:cNvPr id="34" name="Group 67"/>
          <p:cNvGrpSpPr/>
          <p:nvPr userDrawn="1"/>
        </p:nvGrpSpPr>
        <p:grpSpPr>
          <a:xfrm>
            <a:off x="201148" y="215286"/>
            <a:ext cx="630141" cy="447811"/>
            <a:chOff x="609606" y="528528"/>
            <a:chExt cx="1444732" cy="763787"/>
          </a:xfrm>
          <a:solidFill>
            <a:schemeClr val="bg1"/>
          </a:solidFill>
        </p:grpSpPr>
        <p:sp>
          <p:nvSpPr>
            <p:cNvPr id="35" name="Rectangle 3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91"/>
              <a:endParaRPr lang="en-US" sz="1400">
                <a:solidFill>
                  <a:srgbClr val="0096D6"/>
                </a:solidFill>
                <a:latin typeface="Arial"/>
              </a:endParaRPr>
            </a:p>
          </p:txBody>
        </p:sp>
        <p:sp>
          <p:nvSpPr>
            <p:cNvPr id="36" name="Freeform 3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37" name="Freeform 36"/>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38" name="Freeform 37"/>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91"/>
              <a:endParaRPr lang="en-US" sz="1400">
                <a:solidFill>
                  <a:srgbClr val="0096D6"/>
                </a:solidFill>
                <a:latin typeface="Arial"/>
              </a:endParaRPr>
            </a:p>
          </p:txBody>
        </p:sp>
        <p:sp>
          <p:nvSpPr>
            <p:cNvPr id="39" name="Freeform 38"/>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56" name="Freeform 55"/>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57" name="Freeform 56"/>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58" name="Freeform 57"/>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4" name="Freeform 63"/>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5" name="Freeform 6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6" name="Freeform 6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7" name="Freeform 6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8" name="Freeform 6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9" name="Freeform 68"/>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grpSp>
    </p:spTree>
    <p:extLst>
      <p:ext uri="{BB962C8B-B14F-4D97-AF65-F5344CB8AC3E}">
        <p14:creationId xmlns:p14="http://schemas.microsoft.com/office/powerpoint/2010/main" val="3292819228"/>
      </p:ext>
    </p:extLst>
  </p:cSld>
  <p:clrMapOvr>
    <a:masterClrMapping/>
  </p:clrMapOvr>
  <p:transition>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animated White">
    <p:spTree>
      <p:nvGrpSpPr>
        <p:cNvPr id="1" name=""/>
        <p:cNvGrpSpPr/>
        <p:nvPr/>
      </p:nvGrpSpPr>
      <p:grpSpPr>
        <a:xfrm>
          <a:off x="0" y="0"/>
          <a:ext cx="0" cy="0"/>
          <a:chOff x="0" y="0"/>
          <a:chExt cx="0" cy="0"/>
        </a:xfrm>
      </p:grpSpPr>
      <p:pic>
        <p:nvPicPr>
          <p:cNvPr id="2" name="Picture 1" descr="A20003x31B_MR.jpg"/>
          <p:cNvPicPr>
            <a:picLocks noChangeAspect="1"/>
          </p:cNvPicPr>
          <p:nvPr userDrawn="1"/>
        </p:nvPicPr>
        <p:blipFill rotWithShape="1">
          <a:blip r:embed="rId2" cstate="email">
            <a:extLst>
              <a:ext uri="{28A0092B-C50C-407E-A947-70E740481C1C}">
                <a14:useLocalDpi xmlns:a14="http://schemas.microsoft.com/office/drawing/2010/main"/>
              </a:ext>
            </a:extLst>
          </a:blip>
          <a:srcRect b="111"/>
          <a:stretch/>
        </p:blipFill>
        <p:spPr>
          <a:xfrm>
            <a:off x="1" y="2399350"/>
            <a:ext cx="9131298" cy="3976635"/>
          </a:xfrm>
          <a:prstGeom prst="rect">
            <a:avLst/>
          </a:prstGeom>
        </p:spPr>
      </p:pic>
      <p:sp>
        <p:nvSpPr>
          <p:cNvPr id="27" name="Text Box 13"/>
          <p:cNvSpPr txBox="1">
            <a:spLocks noChangeArrowheads="1"/>
          </p:cNvSpPr>
          <p:nvPr userDrawn="1"/>
        </p:nvSpPr>
        <p:spPr bwMode="auto">
          <a:xfrm flipV="1">
            <a:off x="0" y="5748421"/>
            <a:ext cx="9118584" cy="837827"/>
          </a:xfrm>
          <a:prstGeom prst="rect">
            <a:avLst/>
          </a:prstGeom>
          <a:gradFill flip="none" rotWithShape="1">
            <a:gsLst>
              <a:gs pos="0">
                <a:srgbClr val="000000">
                  <a:alpha val="78000"/>
                </a:srgbClr>
              </a:gs>
              <a:gs pos="51000">
                <a:srgbClr val="000000">
                  <a:alpha val="78000"/>
                </a:srgbClr>
              </a:gs>
              <a:gs pos="98000">
                <a:srgbClr val="000000">
                  <a:alpha val="0"/>
                </a:srgbClr>
              </a:gs>
            </a:gsLst>
            <a:lin ang="5400000" scaled="0"/>
            <a:tileRect/>
          </a:gradFill>
          <a:ln w="9525">
            <a:noFill/>
            <a:miter lim="800000"/>
            <a:headEnd/>
            <a:tailEnd/>
          </a:ln>
        </p:spPr>
        <p:txBody>
          <a:bodyPr wrap="square" lIns="68589" tIns="68589" rIns="68589" bIns="68589" anchor="ctr" anchorCtr="0">
            <a:noAutofit/>
          </a:bodyPr>
          <a:lstStyle>
            <a:defPPr>
              <a:defRPr lang="en-US"/>
            </a:defPPr>
            <a:lvl1pPr algn="ctr">
              <a:lnSpc>
                <a:spcPct val="85000"/>
              </a:lnSpc>
              <a:defRPr sz="1400">
                <a:solidFill>
                  <a:schemeClr val="bg1"/>
                </a:solidFill>
              </a:defRPr>
            </a:lvl1pPr>
          </a:lstStyle>
          <a:p>
            <a:pPr algn="l" defTabSz="685891"/>
            <a:endParaRPr lang="en-US" dirty="0">
              <a:solidFill>
                <a:srgbClr val="FFFFFF"/>
              </a:solidFill>
              <a:effectLst>
                <a:outerShdw blurRad="38100" dist="38100" dir="2700000" algn="tl">
                  <a:srgbClr val="000000">
                    <a:alpha val="43137"/>
                  </a:srgbClr>
                </a:outerShdw>
              </a:effectLst>
              <a:latin typeface="Arial"/>
            </a:endParaRPr>
          </a:p>
        </p:txBody>
      </p:sp>
      <p:sp>
        <p:nvSpPr>
          <p:cNvPr id="42" name="Title 1"/>
          <p:cNvSpPr>
            <a:spLocks noGrp="1"/>
          </p:cNvSpPr>
          <p:nvPr>
            <p:ph type="ctrTitle" hasCustomPrompt="1"/>
          </p:nvPr>
        </p:nvSpPr>
        <p:spPr>
          <a:xfrm>
            <a:off x="265668" y="966402"/>
            <a:ext cx="4364103" cy="1411043"/>
          </a:xfrm>
        </p:spPr>
        <p:txBody>
          <a:bodyPr/>
          <a:lstStyle>
            <a:lvl1pPr algn="l" defTabSz="685891" rtl="0" eaLnBrk="1" latinLnBrk="0" hangingPunct="1">
              <a:lnSpc>
                <a:spcPct val="90000"/>
              </a:lnSpc>
              <a:spcBef>
                <a:spcPct val="0"/>
              </a:spcBef>
              <a:buNone/>
              <a:defRPr lang="en-US" sz="3000" b="0" kern="1200" spc="0" baseline="0" dirty="0">
                <a:solidFill>
                  <a:srgbClr val="FFFFFF"/>
                </a:solidFill>
                <a:effectLst>
                  <a:outerShdw blurRad="38100" dist="38100" dir="2700000" algn="tl">
                    <a:srgbClr val="000000">
                      <a:alpha val="43137"/>
                    </a:srgbClr>
                  </a:outerShdw>
                </a:effectLst>
                <a:latin typeface="+mj-lt"/>
                <a:ea typeface="+mj-ea"/>
                <a:cs typeface="+mj-cs"/>
              </a:defRPr>
            </a:lvl1pPr>
          </a:lstStyle>
          <a:p>
            <a:r>
              <a:rPr lang="en-US" dirty="0" smtClean="0"/>
              <a:t>Segue Slide</a:t>
            </a:r>
            <a:endParaRPr lang="en-US" dirty="0"/>
          </a:p>
        </p:txBody>
      </p:sp>
      <p:grpSp>
        <p:nvGrpSpPr>
          <p:cNvPr id="26" name="Group 9"/>
          <p:cNvGrpSpPr/>
          <p:nvPr userDrawn="1"/>
        </p:nvGrpSpPr>
        <p:grpSpPr>
          <a:xfrm flipH="1">
            <a:off x="27" y="6216928"/>
            <a:ext cx="9143998" cy="187632"/>
            <a:chOff x="0" y="925450"/>
            <a:chExt cx="12188824" cy="187632"/>
          </a:xfrm>
        </p:grpSpPr>
        <p:sp>
          <p:nvSpPr>
            <p:cNvPr id="28" name="Rectangle 27"/>
            <p:cNvSpPr/>
            <p:nvPr userDrawn="1"/>
          </p:nvSpPr>
          <p:spPr>
            <a:xfrm>
              <a:off x="0" y="925450"/>
              <a:ext cx="12188824"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a:lstStyle/>
            <a:p>
              <a:pPr defTabSz="681626"/>
              <a:endParaRPr lang="en-US" dirty="0" smtClean="0">
                <a:solidFill>
                  <a:srgbClr val="0096D6"/>
                </a:solidFill>
                <a:latin typeface="Arial"/>
              </a:endParaRPr>
            </a:p>
          </p:txBody>
        </p:sp>
        <p:sp>
          <p:nvSpPr>
            <p:cNvPr id="29" name="Rectangle 28"/>
            <p:cNvSpPr/>
            <p:nvPr userDrawn="1"/>
          </p:nvSpPr>
          <p:spPr>
            <a:xfrm>
              <a:off x="0" y="1085650"/>
              <a:ext cx="12188824"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a:lstStyle/>
            <a:p>
              <a:pPr defTabSz="681626"/>
              <a:endParaRPr lang="en-US" dirty="0" smtClean="0">
                <a:solidFill>
                  <a:srgbClr val="0096D6"/>
                </a:solidFill>
                <a:latin typeface="Arial"/>
              </a:endParaRPr>
            </a:p>
          </p:txBody>
        </p:sp>
      </p:grpSp>
      <p:grpSp>
        <p:nvGrpSpPr>
          <p:cNvPr id="33" name="Group 32"/>
          <p:cNvGrpSpPr/>
          <p:nvPr userDrawn="1"/>
        </p:nvGrpSpPr>
        <p:grpSpPr>
          <a:xfrm>
            <a:off x="27" y="2371917"/>
            <a:ext cx="9143998" cy="186491"/>
            <a:chOff x="35" y="882679"/>
            <a:chExt cx="12188823" cy="186490"/>
          </a:xfrm>
        </p:grpSpPr>
        <p:sp>
          <p:nvSpPr>
            <p:cNvPr id="34" name="Rectangle 33"/>
            <p:cNvSpPr/>
            <p:nvPr userDrawn="1"/>
          </p:nvSpPr>
          <p:spPr>
            <a:xfrm flipV="1">
              <a:off x="35" y="910112"/>
              <a:ext cx="12188823"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a:lstStyle/>
            <a:p>
              <a:pPr defTabSz="681626"/>
              <a:endParaRPr lang="en-US" dirty="0" smtClean="0">
                <a:solidFill>
                  <a:srgbClr val="0096D6"/>
                </a:solidFill>
                <a:latin typeface="Arial"/>
              </a:endParaRPr>
            </a:p>
          </p:txBody>
        </p:sp>
        <p:sp>
          <p:nvSpPr>
            <p:cNvPr id="35" name="Rectangle 34"/>
            <p:cNvSpPr/>
            <p:nvPr userDrawn="1"/>
          </p:nvSpPr>
          <p:spPr>
            <a:xfrm>
              <a:off x="35" y="882679"/>
              <a:ext cx="12188823"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a:lstStyle/>
            <a:p>
              <a:pPr defTabSz="681626"/>
              <a:endParaRPr lang="en-US" dirty="0" smtClean="0">
                <a:solidFill>
                  <a:srgbClr val="0096D6"/>
                </a:solidFill>
                <a:latin typeface="Arial"/>
              </a:endParaRPr>
            </a:p>
          </p:txBody>
        </p:sp>
      </p:grpSp>
      <p:grpSp>
        <p:nvGrpSpPr>
          <p:cNvPr id="36" name="Group 67"/>
          <p:cNvGrpSpPr/>
          <p:nvPr userDrawn="1"/>
        </p:nvGrpSpPr>
        <p:grpSpPr>
          <a:xfrm>
            <a:off x="201148" y="215286"/>
            <a:ext cx="630141" cy="447811"/>
            <a:chOff x="609606" y="528528"/>
            <a:chExt cx="1444732" cy="763787"/>
          </a:xfrm>
          <a:solidFill>
            <a:schemeClr val="bg1"/>
          </a:solidFill>
        </p:grpSpPr>
        <p:sp>
          <p:nvSpPr>
            <p:cNvPr id="37" name="Rectangle 3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91"/>
              <a:endParaRPr lang="en-US" sz="1400">
                <a:solidFill>
                  <a:srgbClr val="0096D6"/>
                </a:solidFill>
                <a:latin typeface="Arial"/>
              </a:endParaRPr>
            </a:p>
          </p:txBody>
        </p:sp>
        <p:sp>
          <p:nvSpPr>
            <p:cNvPr id="38" name="Freeform 3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39" name="Freeform 3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0" name="Freeform 3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91"/>
              <a:endParaRPr lang="en-US" sz="1400">
                <a:solidFill>
                  <a:srgbClr val="0096D6"/>
                </a:solidFill>
                <a:latin typeface="Arial"/>
              </a:endParaRPr>
            </a:p>
          </p:txBody>
        </p:sp>
        <p:sp>
          <p:nvSpPr>
            <p:cNvPr id="41" name="Freeform 4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43" name="Freeform 42"/>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56" name="Freeform 55"/>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57" name="Freeform 56"/>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58" name="Freeform 57"/>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3" name="Freeform 6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4" name="Freeform 6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8" name="Freeform 6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69" name="Freeform 6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70" name="Freeform 6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grpSp>
    </p:spTree>
    <p:extLst>
      <p:ext uri="{BB962C8B-B14F-4D97-AF65-F5344CB8AC3E}">
        <p14:creationId xmlns:p14="http://schemas.microsoft.com/office/powerpoint/2010/main" val="2198259967"/>
      </p:ext>
    </p:extLst>
  </p:cSld>
  <p:clrMapOvr>
    <a:masterClrMapping/>
  </p:clrMapOvr>
  <p:transition>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pic>
        <p:nvPicPr>
          <p:cNvPr id="13" name="Picture 12" descr="A20003x31B_MR.jpg"/>
          <p:cNvPicPr>
            <a:picLocks noChangeAspect="1"/>
          </p:cNvPicPr>
          <p:nvPr userDrawn="1"/>
        </p:nvPicPr>
        <p:blipFill rotWithShape="1">
          <a:blip r:embed="rId2" cstate="email">
            <a:extLst>
              <a:ext uri="{28A0092B-C50C-407E-A947-70E740481C1C}">
                <a14:useLocalDpi xmlns:a14="http://schemas.microsoft.com/office/drawing/2010/main"/>
              </a:ext>
            </a:extLst>
          </a:blip>
          <a:srcRect t="13232" b="7285"/>
          <a:stretch/>
        </p:blipFill>
        <p:spPr>
          <a:xfrm>
            <a:off x="2" y="910114"/>
            <a:ext cx="9143999" cy="5465873"/>
          </a:xfrm>
          <a:prstGeom prst="rect">
            <a:avLst/>
          </a:prstGeom>
        </p:spPr>
      </p:pic>
      <p:grpSp>
        <p:nvGrpSpPr>
          <p:cNvPr id="10" name="Group 67"/>
          <p:cNvGrpSpPr/>
          <p:nvPr userDrawn="1"/>
        </p:nvGrpSpPr>
        <p:grpSpPr>
          <a:xfrm>
            <a:off x="201148" y="215286"/>
            <a:ext cx="630141" cy="447811"/>
            <a:chOff x="609606" y="528528"/>
            <a:chExt cx="1444732" cy="763787"/>
          </a:xfrm>
          <a:solidFill>
            <a:schemeClr val="bg1"/>
          </a:solidFill>
        </p:grpSpPr>
        <p:sp>
          <p:nvSpPr>
            <p:cNvPr id="14" name="Rectangle 1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85891"/>
              <a:endParaRPr lang="en-US" sz="1400">
                <a:solidFill>
                  <a:srgbClr val="0096D6"/>
                </a:solidFill>
                <a:latin typeface="Arial"/>
              </a:endParaRPr>
            </a:p>
          </p:txBody>
        </p:sp>
        <p:sp>
          <p:nvSpPr>
            <p:cNvPr id="15" name="Freeform 1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18" name="Freeform 1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19" name="Freeform 1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85891"/>
              <a:endParaRPr lang="en-US" sz="1400">
                <a:solidFill>
                  <a:srgbClr val="0096D6"/>
                </a:solidFill>
                <a:latin typeface="Arial"/>
              </a:endParaRPr>
            </a:p>
          </p:txBody>
        </p:sp>
        <p:sp>
          <p:nvSpPr>
            <p:cNvPr id="20" name="Freeform 1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1" name="Freeform 20"/>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2" name="Freeform 21"/>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3" name="Freeform 22"/>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4" name="Freeform 23"/>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5" name="Freeform 2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6" name="Freeform 2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7" name="Freeform 2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8" name="Freeform 2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85891"/>
              <a:endParaRPr lang="en-US" sz="1400">
                <a:solidFill>
                  <a:srgbClr val="0096D6"/>
                </a:solidFill>
                <a:latin typeface="Arial"/>
              </a:endParaRPr>
            </a:p>
          </p:txBody>
        </p:sp>
        <p:sp>
          <p:nvSpPr>
            <p:cNvPr id="29" name="Freeform 28"/>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85891"/>
              <a:endParaRPr lang="en-US" sz="1400">
                <a:solidFill>
                  <a:srgbClr val="0096D6"/>
                </a:solidFill>
                <a:latin typeface="Arial"/>
              </a:endParaRPr>
            </a:p>
          </p:txBody>
        </p:sp>
      </p:grpSp>
      <p:sp>
        <p:nvSpPr>
          <p:cNvPr id="30" name="Text Box 13"/>
          <p:cNvSpPr txBox="1">
            <a:spLocks noChangeArrowheads="1"/>
          </p:cNvSpPr>
          <p:nvPr userDrawn="1"/>
        </p:nvSpPr>
        <p:spPr bwMode="auto">
          <a:xfrm flipV="1">
            <a:off x="0" y="5748421"/>
            <a:ext cx="9118584" cy="837827"/>
          </a:xfrm>
          <a:prstGeom prst="rect">
            <a:avLst/>
          </a:prstGeom>
          <a:gradFill flip="none" rotWithShape="1">
            <a:gsLst>
              <a:gs pos="0">
                <a:srgbClr val="000000">
                  <a:alpha val="78000"/>
                </a:srgbClr>
              </a:gs>
              <a:gs pos="51000">
                <a:srgbClr val="000000">
                  <a:alpha val="78000"/>
                </a:srgbClr>
              </a:gs>
              <a:gs pos="98000">
                <a:srgbClr val="000000">
                  <a:alpha val="0"/>
                </a:srgbClr>
              </a:gs>
            </a:gsLst>
            <a:lin ang="5400000" scaled="0"/>
            <a:tileRect/>
          </a:gradFill>
          <a:ln w="9525">
            <a:noFill/>
            <a:miter lim="800000"/>
            <a:headEnd/>
            <a:tailEnd/>
          </a:ln>
        </p:spPr>
        <p:txBody>
          <a:bodyPr wrap="square" lIns="68589" tIns="68589" rIns="68589" bIns="68589" anchor="ctr" anchorCtr="0">
            <a:noAutofit/>
          </a:bodyPr>
          <a:lstStyle>
            <a:defPPr>
              <a:defRPr lang="en-US"/>
            </a:defPPr>
            <a:lvl1pPr algn="ctr">
              <a:lnSpc>
                <a:spcPct val="85000"/>
              </a:lnSpc>
              <a:defRPr sz="1400">
                <a:solidFill>
                  <a:schemeClr val="bg1"/>
                </a:solidFill>
              </a:defRPr>
            </a:lvl1pPr>
          </a:lstStyle>
          <a:p>
            <a:pPr algn="l" defTabSz="685891"/>
            <a:endParaRPr lang="en-US" dirty="0">
              <a:solidFill>
                <a:srgbClr val="FFFFFF"/>
              </a:solidFill>
              <a:effectLst>
                <a:outerShdw blurRad="38100" dist="38100" dir="2700000" algn="tl">
                  <a:srgbClr val="000000">
                    <a:alpha val="43137"/>
                  </a:srgbClr>
                </a:outerShdw>
              </a:effectLst>
              <a:latin typeface="Arial"/>
            </a:endParaRPr>
          </a:p>
        </p:txBody>
      </p:sp>
      <p:grpSp>
        <p:nvGrpSpPr>
          <p:cNvPr id="31" name="Group 9"/>
          <p:cNvGrpSpPr/>
          <p:nvPr userDrawn="1"/>
        </p:nvGrpSpPr>
        <p:grpSpPr>
          <a:xfrm flipH="1">
            <a:off x="27" y="6216928"/>
            <a:ext cx="9143998" cy="187632"/>
            <a:chOff x="0" y="925450"/>
            <a:chExt cx="12188824" cy="187632"/>
          </a:xfrm>
        </p:grpSpPr>
        <p:sp>
          <p:nvSpPr>
            <p:cNvPr id="32" name="Rectangle 31"/>
            <p:cNvSpPr/>
            <p:nvPr userDrawn="1"/>
          </p:nvSpPr>
          <p:spPr>
            <a:xfrm>
              <a:off x="0" y="925450"/>
              <a:ext cx="12188824"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a:lstStyle/>
            <a:p>
              <a:pPr defTabSz="681626"/>
              <a:endParaRPr lang="en-US" dirty="0" smtClean="0">
                <a:solidFill>
                  <a:srgbClr val="0096D6"/>
                </a:solidFill>
                <a:latin typeface="Arial"/>
              </a:endParaRPr>
            </a:p>
          </p:txBody>
        </p:sp>
        <p:sp>
          <p:nvSpPr>
            <p:cNvPr id="33" name="Rectangle 32"/>
            <p:cNvSpPr/>
            <p:nvPr userDrawn="1"/>
          </p:nvSpPr>
          <p:spPr>
            <a:xfrm>
              <a:off x="0" y="1085650"/>
              <a:ext cx="12188824"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a:lstStyle/>
            <a:p>
              <a:pPr defTabSz="681626"/>
              <a:endParaRPr lang="en-US" dirty="0" smtClean="0">
                <a:solidFill>
                  <a:srgbClr val="0096D6"/>
                </a:solidFill>
                <a:latin typeface="Arial"/>
              </a:endParaRPr>
            </a:p>
          </p:txBody>
        </p:sp>
      </p:grpSp>
      <p:sp>
        <p:nvSpPr>
          <p:cNvPr id="34" name="Rectangle 33"/>
          <p:cNvSpPr/>
          <p:nvPr userDrawn="1"/>
        </p:nvSpPr>
        <p:spPr>
          <a:xfrm flipV="1">
            <a:off x="27" y="910114"/>
            <a:ext cx="9143998" cy="159057"/>
          </a:xfrm>
          <a:prstGeom prst="rect">
            <a:avLst/>
          </a:prstGeom>
          <a:gradFill rotWithShape="1">
            <a:gsLst>
              <a:gs pos="0">
                <a:srgbClr val="000000">
                  <a:alpha val="0"/>
                </a:srgbClr>
              </a:gs>
              <a:gs pos="100000">
                <a:srgbClr val="000000">
                  <a:alpha val="65000"/>
                </a:srgbClr>
              </a:gs>
            </a:gsLst>
            <a:lin ang="5400000" scaled="1"/>
          </a:gradFill>
          <a:ln w="9525" algn="ctr">
            <a:noFill/>
            <a:round/>
            <a:headEnd/>
            <a:tailEnd/>
          </a:ln>
        </p:spPr>
        <p:txBody>
          <a:bodyPr lIns="68589" tIns="34295" rIns="68589" bIns="34295"/>
          <a:lstStyle/>
          <a:p>
            <a:pPr defTabSz="681626"/>
            <a:endParaRPr lang="en-US" dirty="0" smtClean="0">
              <a:solidFill>
                <a:srgbClr val="0096D6"/>
              </a:solidFill>
              <a:latin typeface="Arial"/>
            </a:endParaRPr>
          </a:p>
        </p:txBody>
      </p:sp>
      <p:sp>
        <p:nvSpPr>
          <p:cNvPr id="35" name="Rectangle 34"/>
          <p:cNvSpPr/>
          <p:nvPr userDrawn="1"/>
        </p:nvSpPr>
        <p:spPr>
          <a:xfrm>
            <a:off x="27" y="882679"/>
            <a:ext cx="9143998" cy="27432"/>
          </a:xfrm>
          <a:prstGeom prst="rect">
            <a:avLst/>
          </a:prstGeom>
          <a:gradFill rotWithShape="1">
            <a:gsLst>
              <a:gs pos="0">
                <a:srgbClr val="FFFFFF">
                  <a:alpha val="35000"/>
                </a:srgbClr>
              </a:gs>
              <a:gs pos="100000">
                <a:srgbClr val="FFFFFF">
                  <a:alpha val="0"/>
                </a:srgbClr>
              </a:gs>
            </a:gsLst>
            <a:lin ang="0" scaled="1"/>
          </a:gradFill>
          <a:ln w="9525" algn="ctr">
            <a:noFill/>
            <a:round/>
            <a:headEnd/>
            <a:tailEnd/>
          </a:ln>
        </p:spPr>
        <p:txBody>
          <a:bodyPr lIns="68589" tIns="34295" rIns="68589" bIns="34295"/>
          <a:lstStyle/>
          <a:p>
            <a:pPr defTabSz="681626"/>
            <a:endParaRPr lang="en-US" dirty="0" smtClean="0">
              <a:solidFill>
                <a:srgbClr val="0096D6"/>
              </a:solidFill>
              <a:latin typeface="Arial"/>
            </a:endParaRPr>
          </a:p>
        </p:txBody>
      </p:sp>
    </p:spTree>
    <p:extLst>
      <p:ext uri="{BB962C8B-B14F-4D97-AF65-F5344CB8AC3E}">
        <p14:creationId xmlns:p14="http://schemas.microsoft.com/office/powerpoint/2010/main" val="2745105528"/>
      </p:ext>
    </p:extLst>
  </p:cSld>
  <p:clrMapOvr>
    <a:masterClrMapping/>
  </p:clrMapOvr>
  <p:transition>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21" name="Picture 20" descr="A20003x31B_MR.jpg"/>
          <p:cNvPicPr>
            <a:picLocks noChangeAspect="1"/>
          </p:cNvPicPr>
          <p:nvPr userDrawn="1"/>
        </p:nvPicPr>
        <p:blipFill rotWithShape="1">
          <a:blip r:embed="rId2" cstate="email">
            <a:extLst>
              <a:ext uri="{28A0092B-C50C-407E-A947-70E740481C1C}">
                <a14:useLocalDpi xmlns:a14="http://schemas.microsoft.com/office/drawing/2010/main"/>
              </a:ext>
            </a:extLst>
          </a:blip>
          <a:srcRect t="-3"/>
          <a:stretch/>
        </p:blipFill>
        <p:spPr>
          <a:xfrm>
            <a:off x="2" y="3"/>
            <a:ext cx="9143999" cy="6857999"/>
          </a:xfrm>
          <a:prstGeom prst="rect">
            <a:avLst/>
          </a:prstGeom>
        </p:spPr>
      </p:pic>
      <p:sp>
        <p:nvSpPr>
          <p:cNvPr id="18" name="Rectangle 4"/>
          <p:cNvSpPr>
            <a:spLocks noChangeArrowheads="1"/>
          </p:cNvSpPr>
          <p:nvPr userDrawn="1"/>
        </p:nvSpPr>
        <p:spPr bwMode="ltGray">
          <a:xfrm>
            <a:off x="265668" y="6591583"/>
            <a:ext cx="3420515" cy="169923"/>
          </a:xfrm>
          <a:prstGeom prst="rect">
            <a:avLst/>
          </a:prstGeom>
          <a:noFill/>
          <a:ln w="9525">
            <a:noFill/>
            <a:miter lim="800000"/>
            <a:headEnd/>
            <a:tailEnd/>
          </a:ln>
          <a:effectLst/>
        </p:spPr>
        <p:txBody>
          <a:bodyPr wrap="square" lIns="61601" tIns="30800" rIns="61601" bIns="30800" anchor="b" anchorCtr="0">
            <a:spAutoFit/>
          </a:bodyPr>
          <a:lstStyle/>
          <a:p>
            <a:pPr defTabSz="610872"/>
            <a:r>
              <a:rPr lang="en-US" sz="700" dirty="0" err="1" smtClean="0">
                <a:solidFill>
                  <a:srgbClr val="FFFFFF">
                    <a:lumMod val="50000"/>
                  </a:srgbClr>
                </a:solidFill>
                <a:latin typeface="Arial"/>
              </a:rPr>
              <a:t>C97</a:t>
            </a:r>
            <a:r>
              <a:rPr lang="en-US" sz="700" dirty="0" smtClean="0">
                <a:solidFill>
                  <a:srgbClr val="FFFFFF">
                    <a:lumMod val="50000"/>
                  </a:srgbClr>
                </a:solidFill>
                <a:latin typeface="Arial"/>
              </a:rPr>
              <a:t>-722470-00 © 2012 Cisco and/or its affiliates. All rights reserved.</a:t>
            </a:r>
            <a:endParaRPr lang="en-US" sz="700" dirty="0">
              <a:solidFill>
                <a:srgbClr val="FFFFFF">
                  <a:lumMod val="50000"/>
                </a:srgbClr>
              </a:solidFill>
              <a:latin typeface="Arial"/>
            </a:endParaRPr>
          </a:p>
        </p:txBody>
      </p:sp>
      <p:sp>
        <p:nvSpPr>
          <p:cNvPr id="19" name="Rectangle 5"/>
          <p:cNvSpPr>
            <a:spLocks noChangeArrowheads="1"/>
          </p:cNvSpPr>
          <p:nvPr userDrawn="1"/>
        </p:nvSpPr>
        <p:spPr bwMode="ltGray">
          <a:xfrm>
            <a:off x="7727754" y="6589849"/>
            <a:ext cx="847898" cy="169923"/>
          </a:xfrm>
          <a:prstGeom prst="rect">
            <a:avLst/>
          </a:prstGeom>
          <a:noFill/>
          <a:ln w="9525">
            <a:noFill/>
            <a:miter lim="800000"/>
            <a:headEnd/>
            <a:tailEnd/>
          </a:ln>
          <a:effectLst/>
        </p:spPr>
        <p:txBody>
          <a:bodyPr wrap="none" lIns="61601" tIns="30800" rIns="61601" bIns="30800" anchor="b">
            <a:spAutoFit/>
          </a:bodyPr>
          <a:lstStyle/>
          <a:p>
            <a:pPr algn="r" defTabSz="610872"/>
            <a:r>
              <a:rPr lang="en-US" sz="700" dirty="0">
                <a:solidFill>
                  <a:srgbClr val="C0C0C0"/>
                </a:solidFill>
                <a:latin typeface="Arial"/>
              </a:rPr>
              <a:t>Cisco Confidential</a:t>
            </a:r>
          </a:p>
        </p:txBody>
      </p:sp>
      <p:sp>
        <p:nvSpPr>
          <p:cNvPr id="20" name="Rectangle 7"/>
          <p:cNvSpPr>
            <a:spLocks noChangeArrowheads="1"/>
          </p:cNvSpPr>
          <p:nvPr userDrawn="1"/>
        </p:nvSpPr>
        <p:spPr bwMode="ltGray">
          <a:xfrm>
            <a:off x="8647254" y="6585745"/>
            <a:ext cx="234117" cy="169923"/>
          </a:xfrm>
          <a:prstGeom prst="rect">
            <a:avLst/>
          </a:prstGeom>
          <a:noFill/>
          <a:ln w="9525" algn="ctr">
            <a:noFill/>
            <a:miter lim="800000"/>
            <a:headEnd/>
            <a:tailEnd/>
          </a:ln>
          <a:effectLst/>
        </p:spPr>
        <p:txBody>
          <a:bodyPr wrap="none" lIns="61601" tIns="30800" rIns="61601" bIns="30800" anchor="b">
            <a:spAutoFit/>
          </a:bodyPr>
          <a:lstStyle/>
          <a:p>
            <a:pPr algn="r" defTabSz="610872"/>
            <a:fld id="{DFCF27A5-1A5B-48D3-A060-2758FFBB1ADD}" type="slidenum">
              <a:rPr lang="en-US" sz="700">
                <a:solidFill>
                  <a:srgbClr val="C0C0C0"/>
                </a:solidFill>
                <a:latin typeface="Arial"/>
              </a:rPr>
              <a:pPr algn="r" defTabSz="610872"/>
              <a:t>‹#›</a:t>
            </a:fld>
            <a:endParaRPr lang="en-US" sz="700" dirty="0">
              <a:solidFill>
                <a:srgbClr val="C0C0C0"/>
              </a:solidFill>
              <a:latin typeface="Arial"/>
            </a:endParaRPr>
          </a:p>
        </p:txBody>
      </p:sp>
      <p:grpSp>
        <p:nvGrpSpPr>
          <p:cNvPr id="22" name="Group 38"/>
          <p:cNvGrpSpPr/>
          <p:nvPr userDrawn="1"/>
        </p:nvGrpSpPr>
        <p:grpSpPr>
          <a:xfrm>
            <a:off x="3557324" y="2892570"/>
            <a:ext cx="2029353" cy="1072860"/>
            <a:chOff x="609600" y="528537"/>
            <a:chExt cx="1444734" cy="763789"/>
          </a:xfrm>
          <a:solidFill>
            <a:schemeClr val="bg1"/>
          </a:solidFill>
        </p:grpSpPr>
        <p:sp>
          <p:nvSpPr>
            <p:cNvPr id="23" name="Rectangle 2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24" name="Freeform 2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25" name="Freeform 2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26" name="Freeform 2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27" name="Freeform 2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28" name="Freeform 27"/>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29" name="Freeform 28"/>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30" name="Freeform 29"/>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31" name="Freeform 30"/>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32" name="Freeform 31"/>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33" name="Freeform 32"/>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8" name="Freeform 4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49" name="Freeform 4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0" name="Freeform 4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Tree>
    <p:extLst>
      <p:ext uri="{BB962C8B-B14F-4D97-AF65-F5344CB8AC3E}">
        <p14:creationId xmlns:p14="http://schemas.microsoft.com/office/powerpoint/2010/main" val="2978256032"/>
      </p:ext>
    </p:extLst>
  </p:cSld>
  <p:clrMapOvr>
    <a:masterClrMapping/>
  </p:clrMapOvr>
  <p:transition>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165515"/>
            <a:ext cx="8588861" cy="838200"/>
          </a:xfrm>
        </p:spPr>
        <p:txBody>
          <a:bodyPr/>
          <a:lstStyle>
            <a:lvl1pPr algn="l" defTabSz="914400" rtl="0" eaLnBrk="1" latinLnBrk="0" hangingPunct="1">
              <a:lnSpc>
                <a:spcPct val="80000"/>
              </a:lnSpc>
              <a:spcBef>
                <a:spcPct val="0"/>
              </a:spcBef>
              <a:buNone/>
              <a:defRPr lang="en-US" sz="3600" b="0" kern="1200" spc="0" baseline="0" dirty="0">
                <a:solidFill>
                  <a:srgbClr val="FFFFFF"/>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4"/>
            <a:ext cx="4117446" cy="3020519"/>
          </a:xfrm>
        </p:spPr>
        <p:txBody>
          <a:bodyPr vert="horz" lIns="61724" tIns="34292" rIns="61724" bIns="34292" rtlCol="0" anchor="ctr" anchorCtr="0">
            <a:noAutofit/>
          </a:bodyPr>
          <a:lstStyle>
            <a:lvl1pPr marL="0" indent="0" algn="l" defTabSz="685834" rtl="0" eaLnBrk="1" latinLnBrk="0" hangingPunct="1">
              <a:lnSpc>
                <a:spcPct val="80000"/>
              </a:lnSpc>
              <a:spcBef>
                <a:spcPct val="0"/>
              </a:spcBef>
              <a:buClr>
                <a:schemeClr val="tx1"/>
              </a:buClr>
              <a:buFont typeface="Ciscolight" pitchFamily="2" charset="0"/>
              <a:buNone/>
              <a:defRPr lang="en-US" sz="4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1500" baseline="0">
                <a:solidFill>
                  <a:schemeClr val="bg1"/>
                </a:solidFill>
                <a:latin typeface="+mj-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spTree>
    <p:extLst>
      <p:ext uri="{BB962C8B-B14F-4D97-AF65-F5344CB8AC3E}">
        <p14:creationId xmlns:p14="http://schemas.microsoft.com/office/powerpoint/2010/main" val="2703890927"/>
      </p:ext>
    </p:extLst>
  </p:cSld>
  <p:clrMapOvr>
    <a:masterClrMapping/>
  </p:clrMapOvr>
  <p:transition>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no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pic>
        <p:nvPicPr>
          <p:cNvPr id="9" name="Picture 8"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2013</a:t>
            </a:r>
            <a:r>
              <a:rPr lang="en-US" sz="600" baseline="0" dirty="0" smtClean="0">
                <a:solidFill>
                  <a:srgbClr val="C0C0C0"/>
                </a:solidFill>
                <a:latin typeface="+mj-lt"/>
              </a:rPr>
              <a:t> </a:t>
            </a:r>
            <a:r>
              <a:rPr lang="en-US" sz="600" dirty="0" smtClean="0">
                <a:solidFill>
                  <a:srgbClr val="C0C0C0"/>
                </a:solidFill>
                <a:latin typeface="+mj-lt"/>
              </a:rPr>
              <a:t>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190915"/>
            <a:ext cx="8588861" cy="838200"/>
          </a:xfrm>
        </p:spPr>
        <p:txBody>
          <a:bodyPr/>
          <a:lstStyle>
            <a:lvl1pPr>
              <a:defRPr>
                <a:solidFill>
                  <a:srgbClr val="FFFFFF"/>
                </a:solidFill>
                <a:latin typeface="+mj-lt"/>
              </a:defRPr>
            </a:lvl1pPr>
          </a:lstStyle>
          <a:p>
            <a:r>
              <a:rPr lang="en-US" dirty="0"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ext Placeholder 15"/>
          <p:cNvSpPr>
            <a:spLocks noGrp="1"/>
          </p:cNvSpPr>
          <p:nvPr>
            <p:ph type="body" sz="quarter" idx="13" hasCustomPrompt="1"/>
          </p:nvPr>
        </p:nvSpPr>
        <p:spPr>
          <a:xfrm>
            <a:off x="4830903" y="295275"/>
            <a:ext cx="4132262" cy="838200"/>
          </a:xfrm>
        </p:spPr>
        <p:txBody>
          <a:bodyPr lIns="82296" rIns="82296"/>
          <a:lstStyle>
            <a:lvl1pPr marL="0" indent="0" algn="l" defTabSz="914400" rtl="0" eaLnBrk="1" latinLnBrk="0" hangingPunct="1">
              <a:lnSpc>
                <a:spcPct val="80000"/>
              </a:lnSpc>
              <a:spcBef>
                <a:spcPct val="0"/>
              </a:spcBef>
              <a:buFontTx/>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lvl="0"/>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Title Right</a:t>
            </a:r>
            <a:endParaRPr lang="en-US" dirty="0"/>
          </a:p>
        </p:txBody>
      </p:sp>
      <p:pic>
        <p:nvPicPr>
          <p:cNvPr id="13" name="Picture 12"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
        <p:nvSpPr>
          <p:cNvPr id="14"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2013</a:t>
            </a:r>
            <a:r>
              <a:rPr lang="en-US" sz="600" baseline="0" dirty="0" smtClean="0">
                <a:solidFill>
                  <a:srgbClr val="C0C0C0"/>
                </a:solidFill>
                <a:latin typeface="+mj-lt"/>
              </a:rPr>
              <a:t> </a:t>
            </a:r>
            <a:r>
              <a:rPr lang="en-US" sz="600" dirty="0" smtClean="0">
                <a:solidFill>
                  <a:srgbClr val="C0C0C0"/>
                </a:solidFill>
                <a:latin typeface="+mj-lt"/>
              </a:rPr>
              <a:t>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223810"/>
            <a:ext cx="8567244" cy="838200"/>
          </a:xfrm>
        </p:spPr>
        <p:txBody>
          <a:bodyPr/>
          <a:lstStyle>
            <a:lvl1pPr algn="l" defTabSz="914400" rtl="0" eaLnBrk="1" latinLnBrk="0" hangingPunct="1">
              <a:lnSpc>
                <a:spcPct val="80000"/>
              </a:lnSpc>
              <a:spcBef>
                <a:spcPct val="0"/>
              </a:spcBef>
              <a:buNone/>
              <a:defRPr lang="en-US" sz="3600" b="0" kern="1200" spc="0" baseline="0" dirty="0">
                <a:solidFill>
                  <a:srgbClr val="FFFFFF"/>
                </a:soli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20003x31B_MR.jpg"/>
          <p:cNvPicPr>
            <a:picLocks noChangeAspect="1"/>
          </p:cNvPicPr>
          <p:nvPr userDrawn="1"/>
        </p:nvPicPr>
        <p:blipFill rotWithShape="1">
          <a:blip r:embed="rId16" cstate="email">
            <a:extLst>
              <a:ext uri="{28A0092B-C50C-407E-A947-70E740481C1C}">
                <a14:useLocalDpi xmlns:a14="http://schemas.microsoft.com/office/drawing/2010/main"/>
              </a:ext>
            </a:extLst>
          </a:blip>
          <a:srcRect t="76790" b="6141"/>
          <a:stretch/>
        </p:blipFill>
        <p:spPr>
          <a:xfrm>
            <a:off x="0" y="0"/>
            <a:ext cx="9144000" cy="1157834"/>
          </a:xfrm>
          <a:prstGeom prst="rect">
            <a:avLst/>
          </a:prstGeom>
        </p:spPr>
      </p:pic>
      <p:sp>
        <p:nvSpPr>
          <p:cNvPr id="12" name="Rectangle 11"/>
          <p:cNvSpPr/>
          <p:nvPr userDrawn="1"/>
        </p:nvSpPr>
        <p:spPr>
          <a:xfrm>
            <a:off x="0" y="0"/>
            <a:ext cx="9144000" cy="1157833"/>
          </a:xfrm>
          <a:prstGeom prst="rect">
            <a:avLst/>
          </a:prstGeom>
          <a:gradFill flip="none" rotWithShape="1">
            <a:gsLst>
              <a:gs pos="31000">
                <a:srgbClr val="000000">
                  <a:alpha val="50000"/>
                </a:srgbClr>
              </a:gs>
              <a:gs pos="100000">
                <a:schemeClr val="accent1">
                  <a:alpha val="50000"/>
                </a:schemeClr>
              </a:gs>
              <a:gs pos="71000">
                <a:schemeClr val="accent3">
                  <a:lumMod val="90000"/>
                  <a:alpha val="5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Placeholder 1"/>
          <p:cNvSpPr>
            <a:spLocks noGrp="1"/>
          </p:cNvSpPr>
          <p:nvPr>
            <p:ph type="title"/>
          </p:nvPr>
        </p:nvSpPr>
        <p:spPr>
          <a:xfrm>
            <a:off x="192281" y="230734"/>
            <a:ext cx="8588861" cy="838200"/>
          </a:xfrm>
          <a:prstGeom prst="rect">
            <a:avLst/>
          </a:prstGeom>
        </p:spPr>
        <p:txBody>
          <a:bodyPr vert="horz" lIns="82296" tIns="45720" rIns="82296" bIns="45720" rtlCol="0" anchor="ctr"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2013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p:nvPicPr>
        <p:blipFill>
          <a:blip r:embed="rId17" cstate="print"/>
          <a:stretch>
            <a:fillRect/>
          </a:stretch>
        </p:blipFill>
        <p:spPr>
          <a:xfrm>
            <a:off x="333375" y="6378339"/>
            <a:ext cx="8477250" cy="162912"/>
          </a:xfrm>
          <a:prstGeom prst="rect">
            <a:avLst/>
          </a:prstGeom>
        </p:spPr>
      </p:pic>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31" r:id="rId12"/>
    <p:sldLayoutId id="2147483912" r:id="rId13"/>
    <p:sldLayoutId id="2147483923" r:id="rId14"/>
  </p:sldLayoutIdLst>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txStyles>
    <p:titleStyle>
      <a:lvl1pPr algn="l" defTabSz="914400" rtl="0" eaLnBrk="1" latinLnBrk="0" hangingPunct="1">
        <a:lnSpc>
          <a:spcPct val="80000"/>
        </a:lnSpc>
        <a:spcBef>
          <a:spcPct val="0"/>
        </a:spcBef>
        <a:buNone/>
        <a:defRPr lang="en-US" sz="3200" b="0" kern="1200" spc="0" baseline="0" dirty="0">
          <a:solidFill>
            <a:schemeClr val="bg1"/>
          </a:soli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1" y="432215"/>
            <a:ext cx="8580924" cy="838200"/>
          </a:xfrm>
          <a:prstGeom prst="rect">
            <a:avLst/>
          </a:prstGeom>
        </p:spPr>
        <p:txBody>
          <a:bodyPr vert="horz" lIns="61730" tIns="34295" rIns="61730" bIns="34295"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8"/>
            <a:ext cx="8580924" cy="4965699"/>
          </a:xfrm>
          <a:prstGeom prst="rect">
            <a:avLst/>
          </a:prstGeom>
        </p:spPr>
        <p:txBody>
          <a:bodyPr vert="horz" lIns="68589" tIns="34295" rIns="68589" bIns="34295"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65668" y="6591583"/>
            <a:ext cx="3420515" cy="169923"/>
          </a:xfrm>
          <a:prstGeom prst="rect">
            <a:avLst/>
          </a:prstGeom>
          <a:noFill/>
          <a:ln w="9525">
            <a:noFill/>
            <a:miter lim="800000"/>
            <a:headEnd/>
            <a:tailEnd/>
          </a:ln>
          <a:effectLst/>
        </p:spPr>
        <p:txBody>
          <a:bodyPr wrap="square" lIns="61601" tIns="30800" rIns="61601" bIns="30800" anchor="b" anchorCtr="0">
            <a:spAutoFit/>
          </a:bodyPr>
          <a:lstStyle/>
          <a:p>
            <a:pPr defTabSz="610872"/>
            <a:r>
              <a:rPr lang="en-US" sz="700" dirty="0" err="1" smtClean="0">
                <a:solidFill>
                  <a:srgbClr val="FFFFFF">
                    <a:lumMod val="50000"/>
                  </a:srgbClr>
                </a:solidFill>
                <a:latin typeface="Arial"/>
              </a:rPr>
              <a:t>C97</a:t>
            </a:r>
            <a:r>
              <a:rPr lang="en-US" sz="700" dirty="0" smtClean="0">
                <a:solidFill>
                  <a:srgbClr val="FFFFFF">
                    <a:lumMod val="50000"/>
                  </a:srgbClr>
                </a:solidFill>
                <a:latin typeface="Arial"/>
              </a:rPr>
              <a:t>-722470-00 © 2012 Cisco and/or its affiliates. All rights reserved.</a:t>
            </a:r>
            <a:endParaRPr lang="en-US" sz="700" dirty="0">
              <a:solidFill>
                <a:srgbClr val="FFFFFF">
                  <a:lumMod val="50000"/>
                </a:srgbClr>
              </a:solidFill>
              <a:latin typeface="Arial"/>
            </a:endParaRPr>
          </a:p>
        </p:txBody>
      </p:sp>
      <p:sp>
        <p:nvSpPr>
          <p:cNvPr id="11" name="Rectangle 5"/>
          <p:cNvSpPr>
            <a:spLocks noChangeArrowheads="1"/>
          </p:cNvSpPr>
          <p:nvPr/>
        </p:nvSpPr>
        <p:spPr bwMode="ltGray">
          <a:xfrm>
            <a:off x="7727754" y="6589849"/>
            <a:ext cx="847898" cy="169923"/>
          </a:xfrm>
          <a:prstGeom prst="rect">
            <a:avLst/>
          </a:prstGeom>
          <a:noFill/>
          <a:ln w="9525">
            <a:noFill/>
            <a:miter lim="800000"/>
            <a:headEnd/>
            <a:tailEnd/>
          </a:ln>
          <a:effectLst/>
        </p:spPr>
        <p:txBody>
          <a:bodyPr wrap="none" lIns="61601" tIns="30800" rIns="61601" bIns="30800" anchor="b">
            <a:spAutoFit/>
          </a:bodyPr>
          <a:lstStyle/>
          <a:p>
            <a:pPr algn="r" defTabSz="610872"/>
            <a:r>
              <a:rPr lang="en-US" sz="700" dirty="0">
                <a:solidFill>
                  <a:srgbClr val="C0C0C0"/>
                </a:solidFill>
                <a:latin typeface="Arial"/>
              </a:rPr>
              <a:t>Cisco Confidential</a:t>
            </a:r>
          </a:p>
        </p:txBody>
      </p:sp>
      <p:sp>
        <p:nvSpPr>
          <p:cNvPr id="9" name="Rectangle 7"/>
          <p:cNvSpPr>
            <a:spLocks noChangeArrowheads="1"/>
          </p:cNvSpPr>
          <p:nvPr/>
        </p:nvSpPr>
        <p:spPr bwMode="ltGray">
          <a:xfrm>
            <a:off x="8647254" y="6585745"/>
            <a:ext cx="234117" cy="169923"/>
          </a:xfrm>
          <a:prstGeom prst="rect">
            <a:avLst/>
          </a:prstGeom>
          <a:noFill/>
          <a:ln w="9525" algn="ctr">
            <a:noFill/>
            <a:miter lim="800000"/>
            <a:headEnd/>
            <a:tailEnd/>
          </a:ln>
          <a:effectLst/>
        </p:spPr>
        <p:txBody>
          <a:bodyPr wrap="none" lIns="61601" tIns="30800" rIns="61601" bIns="30800" anchor="b">
            <a:spAutoFit/>
          </a:bodyPr>
          <a:lstStyle/>
          <a:p>
            <a:pPr algn="r" defTabSz="610872"/>
            <a:fld id="{DFCF27A5-1A5B-48D3-A060-2758FFBB1ADD}" type="slidenum">
              <a:rPr lang="en-US" sz="700">
                <a:solidFill>
                  <a:srgbClr val="C0C0C0"/>
                </a:solidFill>
                <a:latin typeface="Arial"/>
              </a:rPr>
              <a:pPr algn="r" defTabSz="610872"/>
              <a:t>‹#›</a:t>
            </a:fld>
            <a:endParaRPr lang="en-US" sz="700" dirty="0">
              <a:solidFill>
                <a:srgbClr val="C0C0C0"/>
              </a:solidFill>
              <a:latin typeface="Arial"/>
            </a:endParaRPr>
          </a:p>
        </p:txBody>
      </p:sp>
    </p:spTree>
    <p:extLst>
      <p:ext uri="{BB962C8B-B14F-4D97-AF65-F5344CB8AC3E}">
        <p14:creationId xmlns:p14="http://schemas.microsoft.com/office/powerpoint/2010/main" val="37723258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Lst>
  <p:transition>
    <p:wipe/>
  </p:transition>
  <p:timing>
    <p:tnLst>
      <p:par>
        <p:cTn id="1" dur="indefinite" restart="never" nodeType="tmRoot"/>
      </p:par>
    </p:tnLst>
  </p:timing>
  <p:txStyles>
    <p:titleStyle>
      <a:lvl1pPr algn="l" defTabSz="685891" rtl="0" eaLnBrk="1" latinLnBrk="0" hangingPunct="1">
        <a:lnSpc>
          <a:spcPct val="80000"/>
        </a:lnSpc>
        <a:spcBef>
          <a:spcPct val="0"/>
        </a:spcBef>
        <a:buNone/>
        <a:defRPr lang="en-US" sz="2700" b="0" kern="1200" spc="0" baseline="0" dirty="0">
          <a:solidFill>
            <a:srgbClr val="FFFFFF"/>
          </a:solidFill>
          <a:latin typeface="+mj-lt"/>
          <a:ea typeface="+mj-ea"/>
          <a:cs typeface="+mj-cs"/>
        </a:defRPr>
      </a:lvl1pPr>
    </p:titleStyle>
    <p:bodyStyle>
      <a:lvl1pPr marL="171473" indent="-171473" algn="l" defTabSz="685891" rtl="0" eaLnBrk="1" latinLnBrk="0" hangingPunct="1">
        <a:lnSpc>
          <a:spcPct val="95000"/>
        </a:lnSpc>
        <a:spcBef>
          <a:spcPts val="1080"/>
        </a:spcBef>
        <a:buClr>
          <a:srgbClr val="96CA4B"/>
        </a:buClr>
        <a:buSzPct val="90000"/>
        <a:buFont typeface="Arial" pitchFamily="34" charset="0"/>
        <a:buChar char="•"/>
        <a:tabLst/>
        <a:defRPr lang="en-US" sz="1500" kern="1200" dirty="0" smtClean="0">
          <a:solidFill>
            <a:schemeClr val="bg1"/>
          </a:solidFill>
          <a:latin typeface="+mj-lt"/>
          <a:ea typeface="+mn-ea"/>
          <a:cs typeface="+mn-cs"/>
        </a:defRPr>
      </a:lvl1pPr>
      <a:lvl2pPr marL="304841" indent="0" algn="l" defTabSz="685891" rtl="0" eaLnBrk="1" latinLnBrk="0" hangingPunct="1">
        <a:lnSpc>
          <a:spcPct val="95000"/>
        </a:lnSpc>
        <a:spcBef>
          <a:spcPts val="630"/>
        </a:spcBef>
        <a:buClr>
          <a:schemeClr val="tx2"/>
        </a:buClr>
        <a:buFontTx/>
        <a:buNone/>
        <a:defRPr lang="en-US" sz="1400" kern="1200" dirty="0" smtClean="0">
          <a:solidFill>
            <a:schemeClr val="bg1"/>
          </a:solidFill>
          <a:latin typeface="+mj-lt"/>
          <a:ea typeface="+mn-ea"/>
          <a:cs typeface="+mn-cs"/>
        </a:defRPr>
      </a:lvl2pPr>
      <a:lvl3pPr marL="428682" indent="-1191" algn="l" defTabSz="685891" rtl="0" eaLnBrk="1" latinLnBrk="0" hangingPunct="1">
        <a:lnSpc>
          <a:spcPct val="95000"/>
        </a:lnSpc>
        <a:spcBef>
          <a:spcPts val="630"/>
        </a:spcBef>
        <a:buFont typeface="Arial" pitchFamily="34" charset="0"/>
        <a:buNone/>
        <a:defRPr lang="en-US" sz="1200" kern="1200" dirty="0" smtClean="0">
          <a:solidFill>
            <a:schemeClr val="bg1"/>
          </a:solidFill>
          <a:latin typeface="+mj-lt"/>
          <a:ea typeface="+mn-ea"/>
          <a:cs typeface="+mn-cs"/>
        </a:defRPr>
      </a:lvl3pPr>
      <a:lvl4pPr marL="516800" indent="0" algn="l" defTabSz="685891" rtl="0" eaLnBrk="1" latinLnBrk="0" hangingPunct="1">
        <a:lnSpc>
          <a:spcPct val="95000"/>
        </a:lnSpc>
        <a:spcBef>
          <a:spcPts val="630"/>
        </a:spcBef>
        <a:buFont typeface="Arial" pitchFamily="34" charset="0"/>
        <a:buNone/>
        <a:defRPr lang="en-US" sz="1100" kern="1200" dirty="0" smtClean="0">
          <a:solidFill>
            <a:schemeClr val="bg1"/>
          </a:solidFill>
          <a:latin typeface="+mj-lt"/>
          <a:ea typeface="+mn-ea"/>
          <a:cs typeface="+mn-cs"/>
        </a:defRPr>
      </a:lvl4pPr>
      <a:lvl5pPr marL="601346" indent="0" algn="l" defTabSz="685891" rtl="0" eaLnBrk="1" latinLnBrk="0" hangingPunct="1">
        <a:lnSpc>
          <a:spcPct val="95000"/>
        </a:lnSpc>
        <a:spcBef>
          <a:spcPts val="630"/>
        </a:spcBef>
        <a:buFont typeface="Arial" pitchFamily="34" charset="0"/>
        <a:buNone/>
        <a:defRPr lang="en-US" sz="1100" kern="1200" dirty="0">
          <a:solidFill>
            <a:schemeClr val="bg1"/>
          </a:solidFill>
          <a:latin typeface="+mj-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7.jpe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hyperlink" Target="http://www.cisco.com/go/midsiz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5177562"/>
            <a:ext cx="9144000" cy="168043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Title 15"/>
          <p:cNvSpPr>
            <a:spLocks noGrp="1"/>
          </p:cNvSpPr>
          <p:nvPr>
            <p:ph type="title" idx="4294967295"/>
          </p:nvPr>
        </p:nvSpPr>
        <p:spPr>
          <a:xfrm>
            <a:off x="209768" y="4827618"/>
            <a:ext cx="8902699" cy="609600"/>
          </a:xfrm>
        </p:spPr>
        <p:txBody>
          <a:bodyPr/>
          <a:lstStyle/>
          <a:p>
            <a:r>
              <a:rPr lang="en-US" dirty="0" smtClean="0">
                <a:solidFill>
                  <a:schemeClr val="accent2"/>
                </a:solidFill>
              </a:rPr>
              <a:t>Grow with Cisco’s Made-for-Midmarket Portfolio</a:t>
            </a:r>
            <a:endParaRPr lang="en-US" sz="2400" dirty="0">
              <a:solidFill>
                <a:schemeClr val="accent2"/>
              </a:solidFill>
            </a:endParaRPr>
          </a:p>
        </p:txBody>
      </p:sp>
      <p:grpSp>
        <p:nvGrpSpPr>
          <p:cNvPr id="17" name="Group 67"/>
          <p:cNvGrpSpPr/>
          <p:nvPr/>
        </p:nvGrpSpPr>
        <p:grpSpPr>
          <a:xfrm>
            <a:off x="7905427" y="6107702"/>
            <a:ext cx="1006430" cy="532070"/>
            <a:chOff x="609600" y="528537"/>
            <a:chExt cx="1444734" cy="763789"/>
          </a:xfrm>
          <a:gradFill flip="none" rotWithShape="1">
            <a:gsLst>
              <a:gs pos="11000">
                <a:schemeClr val="accent2"/>
              </a:gs>
              <a:gs pos="100000">
                <a:schemeClr val="accent5"/>
              </a:gs>
            </a:gsLst>
            <a:lin ang="2700000" scaled="1"/>
            <a:tileRect/>
          </a:gradFill>
        </p:grpSpPr>
        <p:sp>
          <p:nvSpPr>
            <p:cNvPr id="18" name="Rectangle 17"/>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19" name="Freeform 18"/>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20" name="Freeform 19"/>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21" name="Freeform 20"/>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22" name="Freeform 21"/>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23" name="Freeform 22"/>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24" name="Freeform 23"/>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25" name="Freeform 24"/>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26" name="Freeform 25"/>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7" name="Freeform 26"/>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28" name="Freeform 27"/>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9" name="Freeform 28"/>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30" name="Freeform 29"/>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31" name="Freeform 30"/>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 name="TextBox 4"/>
          <p:cNvSpPr txBox="1"/>
          <p:nvPr/>
        </p:nvSpPr>
        <p:spPr>
          <a:xfrm>
            <a:off x="245578" y="5367185"/>
            <a:ext cx="8618226" cy="400110"/>
          </a:xfrm>
          <a:prstGeom prst="rect">
            <a:avLst/>
          </a:prstGeom>
          <a:noFill/>
        </p:spPr>
        <p:txBody>
          <a:bodyPr wrap="square" rtlCol="0">
            <a:spAutoFit/>
          </a:bodyPr>
          <a:lstStyle/>
          <a:p>
            <a:r>
              <a:rPr lang="en-US" sz="2000" dirty="0">
                <a:solidFill>
                  <a:schemeClr val="tx1">
                    <a:lumMod val="75000"/>
                  </a:schemeClr>
                </a:solidFill>
              </a:rPr>
              <a:t>Inspire Growth, Productivity, and </a:t>
            </a:r>
            <a:r>
              <a:rPr lang="en-US" sz="2000" dirty="0" smtClean="0">
                <a:solidFill>
                  <a:schemeClr val="tx1">
                    <a:lumMod val="75000"/>
                  </a:schemeClr>
                </a:solidFill>
              </a:rPr>
              <a:t>Better </a:t>
            </a:r>
            <a:r>
              <a:rPr lang="en-US" sz="2000" dirty="0">
                <a:solidFill>
                  <a:schemeClr val="tx1">
                    <a:lumMod val="75000"/>
                  </a:schemeClr>
                </a:solidFill>
              </a:rPr>
              <a:t>Customer Interactions</a:t>
            </a:r>
          </a:p>
        </p:txBody>
      </p:sp>
      <p:pic>
        <p:nvPicPr>
          <p:cNvPr id="33" name="Picture 32" descr="MIK00544.jpg"/>
          <p:cNvPicPr>
            <a:picLocks noChangeAspect="1"/>
          </p:cNvPicPr>
          <p:nvPr/>
        </p:nvPicPr>
        <p:blipFill rotWithShape="1">
          <a:blip r:embed="rId3" cstate="print">
            <a:extLst>
              <a:ext uri="{28A0092B-C50C-407E-A947-70E740481C1C}">
                <a14:useLocalDpi xmlns:a14="http://schemas.microsoft.com/office/drawing/2010/main" val="0"/>
              </a:ext>
            </a:extLst>
          </a:blip>
          <a:srcRect l="18823" t="24712" r="34516" b="1554"/>
          <a:stretch/>
        </p:blipFill>
        <p:spPr>
          <a:xfrm>
            <a:off x="3503243" y="1417056"/>
            <a:ext cx="2923014" cy="3079268"/>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29588" t="6349" r="2292" b="3837"/>
          <a:stretch/>
        </p:blipFill>
        <p:spPr>
          <a:xfrm>
            <a:off x="3" y="1417057"/>
            <a:ext cx="3503239" cy="3079266"/>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33819" t="4093" r="14341" b="7803"/>
          <a:stretch/>
        </p:blipFill>
        <p:spPr>
          <a:xfrm>
            <a:off x="6426257" y="1417057"/>
            <a:ext cx="2717750" cy="3079266"/>
          </a:xfrm>
          <a:prstGeom prst="rect">
            <a:avLst/>
          </a:prstGeom>
        </p:spPr>
      </p:pic>
      <p:pic>
        <p:nvPicPr>
          <p:cNvPr id="36" name="Picture 35" descr="MIK00526.jpg"/>
          <p:cNvPicPr>
            <a:picLocks noChangeAspect="1"/>
          </p:cNvPicPr>
          <p:nvPr/>
        </p:nvPicPr>
        <p:blipFill rotWithShape="1">
          <a:blip r:embed="rId6" cstate="print">
            <a:extLst>
              <a:ext uri="{28A0092B-C50C-407E-A947-70E740481C1C}">
                <a14:useLocalDpi xmlns:a14="http://schemas.microsoft.com/office/drawing/2010/main" val="0"/>
              </a:ext>
            </a:extLst>
          </a:blip>
          <a:srcRect l="25057" t="14167" r="34447" b="36276"/>
          <a:stretch/>
        </p:blipFill>
        <p:spPr>
          <a:xfrm>
            <a:off x="0" y="0"/>
            <a:ext cx="1751619" cy="1417055"/>
          </a:xfrm>
          <a:prstGeom prst="rect">
            <a:avLst/>
          </a:prstGeom>
        </p:spPr>
      </p:pic>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1959" t="20866" r="2551" b="30631"/>
          <a:stretch/>
        </p:blipFill>
        <p:spPr>
          <a:xfrm>
            <a:off x="4959274" y="-1"/>
            <a:ext cx="4184725" cy="1417055"/>
          </a:xfrm>
          <a:prstGeom prst="rect">
            <a:avLst/>
          </a:prstGeom>
        </p:spPr>
      </p:pic>
      <p:pic>
        <p:nvPicPr>
          <p:cNvPr id="38" name="Picture 37" descr="MAI27134.jpg"/>
          <p:cNvPicPr>
            <a:picLocks noChangeAspect="1"/>
          </p:cNvPicPr>
          <p:nvPr/>
        </p:nvPicPr>
        <p:blipFill rotWithShape="1">
          <a:blip r:embed="rId8" cstate="print">
            <a:extLst>
              <a:ext uri="{28A0092B-C50C-407E-A947-70E740481C1C}">
                <a14:useLocalDpi xmlns:a14="http://schemas.microsoft.com/office/drawing/2010/main" val="0"/>
              </a:ext>
            </a:extLst>
          </a:blip>
          <a:srcRect t="-1" b="33734"/>
          <a:stretch/>
        </p:blipFill>
        <p:spPr>
          <a:xfrm>
            <a:off x="1751619" y="0"/>
            <a:ext cx="3207656" cy="1417057"/>
          </a:xfrm>
          <a:prstGeom prst="rect">
            <a:avLst/>
          </a:prstGeom>
        </p:spPr>
      </p:pic>
      <p:cxnSp>
        <p:nvCxnSpPr>
          <p:cNvPr id="39" name="Straight Connector 38"/>
          <p:cNvCxnSpPr/>
          <p:nvPr/>
        </p:nvCxnSpPr>
        <p:spPr>
          <a:xfrm>
            <a:off x="0" y="4496324"/>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000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81100"/>
            <a:ext cx="9144000" cy="5676900"/>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Business Imperatives Place New </a:t>
            </a:r>
            <a:br>
              <a:rPr lang="en-US" sz="3200" dirty="0" smtClean="0">
                <a:solidFill>
                  <a:schemeClr val="bg1"/>
                </a:solidFill>
              </a:rPr>
            </a:br>
            <a:r>
              <a:rPr lang="en-US" sz="3200" dirty="0" smtClean="0">
                <a:solidFill>
                  <a:schemeClr val="bg1"/>
                </a:solidFill>
              </a:rPr>
              <a:t>Expectations on IT</a:t>
            </a:r>
            <a:endParaRPr lang="en-US" sz="3200" dirty="0">
              <a:solidFill>
                <a:schemeClr val="bg1"/>
              </a:solidFill>
            </a:endParaRPr>
          </a:p>
        </p:txBody>
      </p:sp>
      <p:grpSp>
        <p:nvGrpSpPr>
          <p:cNvPr id="12" name="Group 11"/>
          <p:cNvGrpSpPr/>
          <p:nvPr/>
        </p:nvGrpSpPr>
        <p:grpSpPr>
          <a:xfrm>
            <a:off x="1222475" y="1449036"/>
            <a:ext cx="7089648" cy="2786991"/>
            <a:chOff x="1222475" y="1449036"/>
            <a:chExt cx="7089648" cy="2786991"/>
          </a:xfrm>
        </p:grpSpPr>
        <p:pic>
          <p:nvPicPr>
            <p:cNvPr id="10" name="Picture 9" descr="H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2475" y="1956123"/>
              <a:ext cx="7089648" cy="2279904"/>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1269653" y="1449036"/>
              <a:ext cx="2505200" cy="430887"/>
            </a:xfrm>
            <a:prstGeom prst="rect">
              <a:avLst/>
            </a:prstGeom>
            <a:noFill/>
          </p:spPr>
          <p:txBody>
            <a:bodyPr wrap="none" rtlCol="0">
              <a:spAutoFit/>
            </a:bodyPr>
            <a:lstStyle/>
            <a:p>
              <a:pPr marL="0" lvl="2"/>
              <a:r>
                <a:rPr lang="en-US" sz="2200" dirty="0">
                  <a:solidFill>
                    <a:srgbClr val="FF6600"/>
                  </a:solidFill>
                </a:rPr>
                <a:t>Business </a:t>
              </a:r>
              <a:r>
                <a:rPr lang="en-US" sz="2200" dirty="0" smtClean="0">
                  <a:solidFill>
                    <a:srgbClr val="FF6600"/>
                  </a:solidFill>
                </a:rPr>
                <a:t>Priorities</a:t>
              </a:r>
              <a:endParaRPr lang="en-US" sz="2200" dirty="0">
                <a:solidFill>
                  <a:srgbClr val="FF6600"/>
                </a:solidFill>
              </a:endParaRPr>
            </a:p>
          </p:txBody>
        </p:sp>
        <p:sp>
          <p:nvSpPr>
            <p:cNvPr id="20" name="TextBox 19"/>
            <p:cNvSpPr txBox="1"/>
            <p:nvPr/>
          </p:nvSpPr>
          <p:spPr>
            <a:xfrm>
              <a:off x="1439863" y="2173794"/>
              <a:ext cx="6319837" cy="1231106"/>
            </a:xfrm>
            <a:prstGeom prst="rect">
              <a:avLst/>
            </a:prstGeom>
            <a:noFill/>
          </p:spPr>
          <p:txBody>
            <a:bodyPr wrap="square" rtlCol="0">
              <a:spAutoFit/>
            </a:bodyPr>
            <a:lstStyle/>
            <a:p>
              <a:pPr marL="114300" lvl="3" indent="-114300">
                <a:spcBef>
                  <a:spcPts val="400"/>
                </a:spcBef>
                <a:buFont typeface="Arial"/>
                <a:buChar char="•"/>
              </a:pPr>
              <a:r>
                <a:rPr lang="en-US" sz="1600" dirty="0" smtClean="0">
                  <a:solidFill>
                    <a:schemeClr val="accent1">
                      <a:lumMod val="75000"/>
                    </a:schemeClr>
                  </a:solidFill>
                </a:rPr>
                <a:t>Grow the business</a:t>
              </a:r>
              <a:endParaRPr lang="en-US" sz="1600" dirty="0">
                <a:solidFill>
                  <a:schemeClr val="accent1">
                    <a:lumMod val="75000"/>
                  </a:schemeClr>
                </a:solidFill>
              </a:endParaRPr>
            </a:p>
            <a:p>
              <a:pPr marL="114300" lvl="3" indent="-114300">
                <a:spcBef>
                  <a:spcPts val="400"/>
                </a:spcBef>
                <a:buFont typeface="Arial"/>
                <a:buChar char="•"/>
              </a:pPr>
              <a:r>
                <a:rPr lang="en-US" sz="1600" dirty="0" smtClean="0">
                  <a:solidFill>
                    <a:schemeClr val="accent1">
                      <a:lumMod val="75000"/>
                    </a:schemeClr>
                  </a:solidFill>
                </a:rPr>
                <a:t>Increase workforce </a:t>
              </a:r>
              <a:r>
                <a:rPr lang="en-US" sz="1600" dirty="0">
                  <a:solidFill>
                    <a:schemeClr val="accent1">
                      <a:lumMod val="75000"/>
                    </a:schemeClr>
                  </a:solidFill>
                </a:rPr>
                <a:t>productivity</a:t>
              </a:r>
            </a:p>
            <a:p>
              <a:pPr marL="114300" lvl="3" indent="-114300">
                <a:spcBef>
                  <a:spcPts val="400"/>
                </a:spcBef>
                <a:buFont typeface="Arial"/>
                <a:buChar char="•"/>
              </a:pPr>
              <a:r>
                <a:rPr lang="en-US" sz="1600" dirty="0">
                  <a:solidFill>
                    <a:schemeClr val="accent1">
                      <a:lumMod val="75000"/>
                    </a:schemeClr>
                  </a:solidFill>
                </a:rPr>
                <a:t>Deliver personalized customer experiences</a:t>
              </a:r>
            </a:p>
            <a:p>
              <a:pPr marL="114300" lvl="3" indent="-114300">
                <a:spcBef>
                  <a:spcPts val="400"/>
                </a:spcBef>
                <a:buFont typeface="Arial"/>
                <a:buChar char="•"/>
              </a:pPr>
              <a:r>
                <a:rPr lang="en-US" sz="1600" dirty="0">
                  <a:solidFill>
                    <a:schemeClr val="accent1">
                      <a:lumMod val="75000"/>
                    </a:schemeClr>
                  </a:solidFill>
                </a:rPr>
                <a:t>Lower costs and deliver IT efficiencies </a:t>
              </a:r>
            </a:p>
          </p:txBody>
        </p:sp>
      </p:grpSp>
      <p:grpSp>
        <p:nvGrpSpPr>
          <p:cNvPr id="17" name="Group 16"/>
          <p:cNvGrpSpPr/>
          <p:nvPr/>
        </p:nvGrpSpPr>
        <p:grpSpPr>
          <a:xfrm>
            <a:off x="1269653" y="4027756"/>
            <a:ext cx="7083755" cy="2553362"/>
            <a:chOff x="1269653" y="4027756"/>
            <a:chExt cx="7083755" cy="2553362"/>
          </a:xfrm>
        </p:grpSpPr>
        <p:pic>
          <p:nvPicPr>
            <p:cNvPr id="9" name="Picture 8" descr="H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9653" y="4522152"/>
              <a:ext cx="7083755" cy="2058966"/>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1296960" y="4027756"/>
              <a:ext cx="1684714" cy="430887"/>
            </a:xfrm>
            <a:prstGeom prst="rect">
              <a:avLst/>
            </a:prstGeom>
            <a:noFill/>
          </p:spPr>
          <p:txBody>
            <a:bodyPr wrap="none" rtlCol="0">
              <a:spAutoFit/>
            </a:bodyPr>
            <a:lstStyle/>
            <a:p>
              <a:pPr marL="177800" lvl="2" indent="-177800"/>
              <a:r>
                <a:rPr lang="en-US" sz="2200" dirty="0">
                  <a:solidFill>
                    <a:srgbClr val="6DB344"/>
                  </a:solidFill>
                </a:rPr>
                <a:t>IT Initiatives</a:t>
              </a:r>
            </a:p>
          </p:txBody>
        </p:sp>
        <p:sp>
          <p:nvSpPr>
            <p:cNvPr id="3" name="TextBox 2"/>
            <p:cNvSpPr txBox="1"/>
            <p:nvPr/>
          </p:nvSpPr>
          <p:spPr>
            <a:xfrm>
              <a:off x="1322361" y="4711976"/>
              <a:ext cx="6348440" cy="1774845"/>
            </a:xfrm>
            <a:prstGeom prst="rect">
              <a:avLst/>
            </a:prstGeom>
            <a:noFill/>
          </p:spPr>
          <p:txBody>
            <a:bodyPr wrap="square" rtlCol="0">
              <a:spAutoFit/>
            </a:bodyPr>
            <a:lstStyle/>
            <a:p>
              <a:pPr marL="177800" lvl="3" indent="-177800">
                <a:spcBef>
                  <a:spcPts val="400"/>
                </a:spcBef>
                <a:buFont typeface="Arial"/>
                <a:buChar char="•"/>
              </a:pPr>
              <a:r>
                <a:rPr lang="en-US" sz="1600" dirty="0">
                  <a:solidFill>
                    <a:schemeClr val="accent1">
                      <a:lumMod val="75000"/>
                    </a:schemeClr>
                  </a:solidFill>
                </a:rPr>
                <a:t>How can I ensure rapid, secure, and compliant infrastructure deployment?  </a:t>
              </a:r>
              <a:endParaRPr lang="en-US" sz="1600" dirty="0" smtClean="0">
                <a:solidFill>
                  <a:schemeClr val="accent1">
                    <a:lumMod val="75000"/>
                  </a:schemeClr>
                </a:solidFill>
              </a:endParaRPr>
            </a:p>
            <a:p>
              <a:pPr marL="177800" lvl="3" indent="-177800">
                <a:spcBef>
                  <a:spcPts val="400"/>
                </a:spcBef>
                <a:buFont typeface="Arial"/>
                <a:buChar char="•"/>
              </a:pPr>
              <a:r>
                <a:rPr lang="en-US" sz="1600" dirty="0">
                  <a:solidFill>
                    <a:schemeClr val="accent1">
                      <a:lumMod val="75000"/>
                    </a:schemeClr>
                  </a:solidFill>
                </a:rPr>
                <a:t>How can I rapidly deploy new business applications and services?</a:t>
              </a:r>
            </a:p>
            <a:p>
              <a:pPr marL="177800" lvl="3" indent="-177800">
                <a:spcBef>
                  <a:spcPts val="400"/>
                </a:spcBef>
                <a:buFont typeface="Arial"/>
                <a:buChar char="•"/>
              </a:pPr>
              <a:r>
                <a:rPr lang="en-US" sz="1600" dirty="0">
                  <a:solidFill>
                    <a:schemeClr val="accent1">
                      <a:lumMod val="75000"/>
                    </a:schemeClr>
                  </a:solidFill>
                </a:rPr>
                <a:t>How do I support mobility and BYOD?</a:t>
              </a:r>
            </a:p>
            <a:p>
              <a:pPr marL="177800" lvl="3" indent="-177800">
                <a:spcBef>
                  <a:spcPts val="400"/>
                </a:spcBef>
                <a:buFont typeface="Arial"/>
                <a:buChar char="•"/>
              </a:pPr>
              <a:r>
                <a:rPr lang="en-US" sz="1600" dirty="0">
                  <a:solidFill>
                    <a:schemeClr val="accent1">
                      <a:lumMod val="75000"/>
                    </a:schemeClr>
                  </a:solidFill>
                </a:rPr>
                <a:t>How do I virtualize my network and data center?</a:t>
              </a:r>
            </a:p>
            <a:p>
              <a:pPr marL="177800" lvl="3" indent="-177800">
                <a:spcBef>
                  <a:spcPts val="400"/>
                </a:spcBef>
                <a:buFont typeface="Arial"/>
                <a:buChar char="•"/>
              </a:pPr>
              <a:r>
                <a:rPr lang="en-US" sz="1600" dirty="0" smtClean="0">
                  <a:solidFill>
                    <a:schemeClr val="accent1">
                      <a:lumMod val="75000"/>
                    </a:schemeClr>
                  </a:solidFill>
                </a:rPr>
                <a:t>What </a:t>
              </a:r>
              <a:r>
                <a:rPr lang="en-US" sz="1600" dirty="0">
                  <a:solidFill>
                    <a:schemeClr val="accent1">
                      <a:lumMod val="75000"/>
                    </a:schemeClr>
                  </a:solidFill>
                </a:rPr>
                <a:t>are my public, private, and hybrid cloud options</a:t>
              </a:r>
              <a:r>
                <a:rPr lang="en-US" sz="1600" dirty="0" smtClean="0">
                  <a:solidFill>
                    <a:schemeClr val="accent1">
                      <a:lumMod val="75000"/>
                    </a:schemeClr>
                  </a:solidFill>
                </a:rPr>
                <a:t>?</a:t>
              </a:r>
              <a:endParaRPr lang="en-US" sz="1600" dirty="0">
                <a:solidFill>
                  <a:schemeClr val="accent1">
                    <a:lumMod val="75000"/>
                  </a:schemeClr>
                </a:solidFill>
              </a:endParaRPr>
            </a:p>
          </p:txBody>
        </p:sp>
      </p:grpSp>
      <p:cxnSp>
        <p:nvCxnSpPr>
          <p:cNvPr id="18" name="Straight Connector 17"/>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93629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down)">
                                      <p:cBhvr>
                                        <p:cTn id="8" dur="1000"/>
                                        <p:tgtEl>
                                          <p:spTgt spid="12"/>
                                        </p:tgtEl>
                                      </p:cBhvr>
                                    </p:animEffect>
                                  </p:childTnLst>
                                </p:cTn>
                              </p:par>
                            </p:childTnLst>
                          </p:cTn>
                        </p:par>
                        <p:par>
                          <p:cTn id="9" fill="hold">
                            <p:stCondLst>
                              <p:cond delay="10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879459"/>
            <a:ext cx="9156991" cy="978540"/>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703" t="1543" r="11714" b="11825"/>
          <a:stretch/>
        </p:blipFill>
        <p:spPr>
          <a:xfrm>
            <a:off x="6847840" y="4968585"/>
            <a:ext cx="2309150" cy="1889414"/>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333" t="25013" r="20736" b="47534"/>
          <a:stretch/>
        </p:blipFill>
        <p:spPr>
          <a:xfrm>
            <a:off x="0" y="4968585"/>
            <a:ext cx="6865690" cy="188941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4506" t="12035" r="23406" b="22590"/>
          <a:stretch/>
        </p:blipFill>
        <p:spPr>
          <a:xfrm>
            <a:off x="4587053" y="0"/>
            <a:ext cx="4539096" cy="3798050"/>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6318" t="4331" r="21461" b="5718"/>
          <a:stretch/>
        </p:blipFill>
        <p:spPr>
          <a:xfrm>
            <a:off x="0" y="0"/>
            <a:ext cx="4587054" cy="3798050"/>
          </a:xfrm>
          <a:prstGeom prst="rect">
            <a:avLst/>
          </a:prstGeom>
        </p:spPr>
      </p:pic>
      <p:cxnSp>
        <p:nvCxnSpPr>
          <p:cNvPr id="18" name="Straight Connector 17"/>
          <p:cNvCxnSpPr/>
          <p:nvPr/>
        </p:nvCxnSpPr>
        <p:spPr>
          <a:xfrm>
            <a:off x="12332" y="4968584"/>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35116" y="4039482"/>
            <a:ext cx="8991033" cy="707886"/>
          </a:xfrm>
          <a:prstGeom prst="rect">
            <a:avLst/>
          </a:prstGeom>
          <a:noFill/>
        </p:spPr>
        <p:txBody>
          <a:bodyPr wrap="square" rtlCol="0">
            <a:spAutoFit/>
          </a:bodyPr>
          <a:lstStyle/>
          <a:p>
            <a:r>
              <a:rPr lang="en-US" sz="4000" dirty="0" smtClean="0">
                <a:solidFill>
                  <a:srgbClr val="6DB344"/>
                </a:solidFill>
              </a:rPr>
              <a:t>Why Cisco?</a:t>
            </a:r>
            <a:endParaRPr lang="en-US" sz="4000" dirty="0">
              <a:solidFill>
                <a:srgbClr val="6DB344"/>
              </a:solidFill>
            </a:endParaRPr>
          </a:p>
        </p:txBody>
      </p:sp>
      <p:sp>
        <p:nvSpPr>
          <p:cNvPr id="12" name="Rectangle 11"/>
          <p:cNvSpPr/>
          <p:nvPr/>
        </p:nvSpPr>
        <p:spPr>
          <a:xfrm>
            <a:off x="-17851" y="0"/>
            <a:ext cx="9144000" cy="3798050"/>
          </a:xfrm>
          <a:prstGeom prst="rect">
            <a:avLst/>
          </a:prstGeom>
          <a:gradFill flip="none" rotWithShape="1">
            <a:gsLst>
              <a:gs pos="65000">
                <a:schemeClr val="accent3">
                  <a:lumMod val="50000"/>
                  <a:alpha val="0"/>
                </a:schemeClr>
              </a:gs>
              <a:gs pos="0">
                <a:schemeClr val="accent3">
                  <a:lumMod val="50000"/>
                  <a:alpha val="70000"/>
                </a:schemeClr>
              </a:gs>
            </a:gsLst>
            <a:lin ang="342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9" name="Straight Connector 18"/>
          <p:cNvCxnSpPr/>
          <p:nvPr/>
        </p:nvCxnSpPr>
        <p:spPr>
          <a:xfrm>
            <a:off x="-17851" y="3798050"/>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8895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10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1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I6808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130299" y="1171513"/>
            <a:ext cx="8020023" cy="5686487"/>
          </a:xfrm>
          <a:prstGeom prst="rect">
            <a:avLst/>
          </a:prstGeom>
        </p:spPr>
      </p:pic>
      <p:sp>
        <p:nvSpPr>
          <p:cNvPr id="12" name="Rectangle 11"/>
          <p:cNvSpPr/>
          <p:nvPr/>
        </p:nvSpPr>
        <p:spPr>
          <a:xfrm>
            <a:off x="0" y="1171513"/>
            <a:ext cx="9150323" cy="5686488"/>
          </a:xfrm>
          <a:prstGeom prst="rect">
            <a:avLst/>
          </a:prstGeom>
          <a:gradFill flip="none" rotWithShape="1">
            <a:gsLst>
              <a:gs pos="74000">
                <a:srgbClr val="FFFFFF"/>
              </a:gs>
              <a:gs pos="29000">
                <a:schemeClr val="bg1">
                  <a:alpha val="0"/>
                </a:schemeClr>
              </a:gs>
              <a:gs pos="55000">
                <a:srgbClr val="FFFFFF">
                  <a:alpha val="84000"/>
                </a:srgbClr>
              </a:gs>
            </a:gsLst>
            <a:lin ang="108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334964" y="1657763"/>
            <a:ext cx="5138737" cy="4324261"/>
          </a:xfrm>
          <a:prstGeom prst="rect">
            <a:avLst/>
          </a:prstGeom>
          <a:noFill/>
        </p:spPr>
        <p:txBody>
          <a:bodyPr wrap="square">
            <a:spAutoFit/>
          </a:bodyPr>
          <a:lstStyle/>
          <a:p>
            <a:pPr marL="285750" lvl="0" indent="-285750">
              <a:lnSpc>
                <a:spcPct val="150000"/>
              </a:lnSpc>
              <a:spcBef>
                <a:spcPts val="600"/>
              </a:spcBef>
              <a:buFont typeface="Arial"/>
              <a:buChar char="•"/>
            </a:pPr>
            <a:r>
              <a:rPr lang="en-US" sz="2000" b="1" dirty="0" smtClean="0"/>
              <a:t>28 Years of IT Industry leadership</a:t>
            </a:r>
          </a:p>
          <a:p>
            <a:pPr marL="285750" lvl="0" indent="-285750">
              <a:lnSpc>
                <a:spcPct val="150000"/>
              </a:lnSpc>
              <a:spcBef>
                <a:spcPts val="600"/>
              </a:spcBef>
              <a:buFont typeface="Arial"/>
              <a:buChar char="•"/>
            </a:pPr>
            <a:r>
              <a:rPr lang="en-US" sz="2000" b="1" dirty="0" smtClean="0"/>
              <a:t>Broadest Portfolio in the Industry</a:t>
            </a:r>
          </a:p>
          <a:p>
            <a:pPr marL="285750" lvl="0" indent="-285750">
              <a:lnSpc>
                <a:spcPct val="150000"/>
              </a:lnSpc>
              <a:spcBef>
                <a:spcPts val="600"/>
              </a:spcBef>
              <a:buFont typeface="Arial"/>
              <a:buChar char="•"/>
            </a:pPr>
            <a:r>
              <a:rPr lang="en-US" sz="2000" b="1" dirty="0" smtClean="0"/>
              <a:t>Global </a:t>
            </a:r>
            <a:r>
              <a:rPr lang="en-US" sz="2000" b="1" dirty="0"/>
              <a:t>n</a:t>
            </a:r>
            <a:r>
              <a:rPr lang="en-US" sz="2000" b="1" dirty="0" smtClean="0"/>
              <a:t>etwork of partners</a:t>
            </a:r>
            <a:endParaRPr lang="en-US" sz="2000" b="1" dirty="0"/>
          </a:p>
          <a:p>
            <a:pPr marL="285750" indent="-285750">
              <a:lnSpc>
                <a:spcPct val="150000"/>
              </a:lnSpc>
              <a:spcBef>
                <a:spcPts val="600"/>
              </a:spcBef>
              <a:buFont typeface="Arial"/>
              <a:buChar char="•"/>
            </a:pPr>
            <a:r>
              <a:rPr lang="en-US" sz="2000" b="1" dirty="0"/>
              <a:t>Best in class total cost of ownership</a:t>
            </a:r>
          </a:p>
          <a:p>
            <a:pPr marL="285750" indent="-285750">
              <a:lnSpc>
                <a:spcPct val="150000"/>
              </a:lnSpc>
              <a:spcBef>
                <a:spcPts val="600"/>
              </a:spcBef>
              <a:buFont typeface="Arial"/>
              <a:buChar char="•"/>
            </a:pPr>
            <a:r>
              <a:rPr lang="en-US" sz="2000" b="1" dirty="0"/>
              <a:t>Multi-billion dollar R&amp;D Investments</a:t>
            </a:r>
          </a:p>
          <a:p>
            <a:pPr marL="285750" lvl="0" indent="-285750">
              <a:lnSpc>
                <a:spcPct val="150000"/>
              </a:lnSpc>
              <a:spcBef>
                <a:spcPts val="600"/>
              </a:spcBef>
              <a:buFont typeface="Arial"/>
              <a:buChar char="•"/>
            </a:pPr>
            <a:r>
              <a:rPr lang="en-US" sz="2000" b="1" dirty="0" smtClean="0"/>
              <a:t>Software-enabled Services</a:t>
            </a:r>
            <a:endParaRPr lang="en-US" sz="2000" b="1" dirty="0"/>
          </a:p>
          <a:p>
            <a:pPr marL="285750" lvl="0" indent="-285750">
              <a:lnSpc>
                <a:spcPct val="150000"/>
              </a:lnSpc>
              <a:spcBef>
                <a:spcPts val="600"/>
              </a:spcBef>
              <a:buFont typeface="Arial"/>
              <a:buChar char="•"/>
            </a:pPr>
            <a:r>
              <a:rPr lang="en-US" sz="2000" b="1" dirty="0" smtClean="0"/>
              <a:t>Flexible consumption model options</a:t>
            </a:r>
            <a:endParaRPr lang="en-US" sz="2000" b="1" dirty="0"/>
          </a:p>
          <a:p>
            <a:pPr marL="285750" indent="-285750">
              <a:lnSpc>
                <a:spcPct val="150000"/>
              </a:lnSpc>
              <a:spcBef>
                <a:spcPts val="600"/>
              </a:spcBef>
              <a:buFont typeface="Arial"/>
              <a:buChar char="•"/>
            </a:pPr>
            <a:r>
              <a:rPr lang="en-US" sz="2000" b="1" dirty="0" smtClean="0"/>
              <a:t>Rapid </a:t>
            </a:r>
            <a:r>
              <a:rPr lang="en-US" sz="2000" b="1" dirty="0"/>
              <a:t>to d</a:t>
            </a:r>
            <a:r>
              <a:rPr lang="en-US" sz="2000" b="1" dirty="0" smtClean="0"/>
              <a:t>eploy, </a:t>
            </a:r>
            <a:r>
              <a:rPr lang="en-US" sz="2000" b="1" dirty="0"/>
              <a:t>e</a:t>
            </a:r>
            <a:r>
              <a:rPr lang="en-US" sz="2000" b="1" dirty="0" smtClean="0"/>
              <a:t>asy to operate</a:t>
            </a:r>
          </a:p>
        </p:txBody>
      </p:sp>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Why </a:t>
            </a:r>
            <a:r>
              <a:rPr lang="en-US" sz="3200" smtClean="0">
                <a:solidFill>
                  <a:schemeClr val="bg1"/>
                </a:solidFill>
              </a:rPr>
              <a:t>Cisco </a:t>
            </a:r>
            <a:r>
              <a:rPr lang="en-US">
                <a:solidFill>
                  <a:schemeClr val="bg1"/>
                </a:solidFill>
              </a:rPr>
              <a:t>Made-for-Midmarket Portfolio</a:t>
            </a:r>
            <a:r>
              <a:rPr lang="en-US" sz="3200" dirty="0" smtClean="0">
                <a:solidFill>
                  <a:schemeClr val="bg1"/>
                </a:solidFill>
              </a:rPr>
              <a:t>?</a:t>
            </a:r>
            <a:endParaRPr lang="en-US" sz="3200" dirty="0">
              <a:solidFill>
                <a:schemeClr val="bg1"/>
              </a:solidFill>
            </a:endParaRPr>
          </a:p>
        </p:txBody>
      </p:sp>
      <p:cxnSp>
        <p:nvCxnSpPr>
          <p:cNvPr id="6" name="Straight Connector 5"/>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8136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Cisco’s Made-for-Midmarket Portfolio</a:t>
            </a:r>
            <a:endParaRPr lang="en-US" sz="3200" dirty="0">
              <a:solidFill>
                <a:schemeClr val="bg1"/>
              </a:solidFill>
            </a:endParaRPr>
          </a:p>
        </p:txBody>
      </p:sp>
      <p:pic>
        <p:nvPicPr>
          <p:cNvPr id="14" name="Picture 13"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00" y="1273112"/>
            <a:ext cx="9144000" cy="5686488"/>
          </a:xfrm>
          <a:prstGeom prst="rect">
            <a:avLst/>
          </a:prstGeom>
        </p:spPr>
      </p:pic>
      <p:sp>
        <p:nvSpPr>
          <p:cNvPr id="15" name="Rectangle 14"/>
          <p:cNvSpPr/>
          <p:nvPr/>
        </p:nvSpPr>
        <p:spPr>
          <a:xfrm>
            <a:off x="-12700" y="6055950"/>
            <a:ext cx="9144000" cy="890952"/>
          </a:xfrm>
          <a:prstGeom prst="rect">
            <a:avLst/>
          </a:prstGeom>
          <a:gradFill flip="none" rotWithShape="1">
            <a:gsLst>
              <a:gs pos="0">
                <a:srgbClr val="FFFFFF">
                  <a:alpha val="0"/>
                </a:srgbClr>
              </a:gs>
              <a:gs pos="100000">
                <a:schemeClr val="tx1">
                  <a:lumMod val="40000"/>
                  <a:lumOff val="6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Oval 22"/>
          <p:cNvSpPr/>
          <p:nvPr/>
        </p:nvSpPr>
        <p:spPr>
          <a:xfrm>
            <a:off x="-127001" y="6375401"/>
            <a:ext cx="9290075" cy="495300"/>
          </a:xfrm>
          <a:prstGeom prst="ellipse">
            <a:avLst/>
          </a:prstGeom>
          <a:gradFill flip="none" rotWithShape="1">
            <a:gsLst>
              <a:gs pos="0">
                <a:schemeClr val="tx1">
                  <a:lumMod val="75000"/>
                </a:schemeClr>
              </a:gs>
              <a:gs pos="100000">
                <a:schemeClr val="tx1">
                  <a:lumMod val="20000"/>
                  <a:lumOff val="8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4" name="Picture 23" descr="Person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02567" y="2912432"/>
            <a:ext cx="2551084" cy="3759078"/>
          </a:xfrm>
          <a:prstGeom prst="rect">
            <a:avLst/>
          </a:prstGeom>
          <a:effectLst>
            <a:glow rad="762000">
              <a:schemeClr val="bg1">
                <a:alpha val="44000"/>
              </a:schemeClr>
            </a:glow>
          </a:effectLst>
        </p:spPr>
      </p:pic>
      <p:pic>
        <p:nvPicPr>
          <p:cNvPr id="25" name="Picture 24" descr="Person3.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9414" y="2874516"/>
            <a:ext cx="1228253" cy="3792987"/>
          </a:xfrm>
          <a:prstGeom prst="rect">
            <a:avLst/>
          </a:prstGeom>
          <a:effectLst>
            <a:glow rad="762000">
              <a:schemeClr val="bg1">
                <a:alpha val="44000"/>
              </a:schemeClr>
            </a:glow>
          </a:effectLst>
        </p:spPr>
      </p:pic>
      <p:pic>
        <p:nvPicPr>
          <p:cNvPr id="26" name="Picture 25" descr="P3.png"/>
          <p:cNvPicPr>
            <a:picLocks noChangeAspect="1"/>
          </p:cNvPicPr>
          <p:nvPr/>
        </p:nvPicPr>
        <p:blipFill rotWithShape="1">
          <a:blip r:embed="rId6" cstate="print">
            <a:extLst>
              <a:ext uri="{28A0092B-C50C-407E-A947-70E740481C1C}">
                <a14:useLocalDpi xmlns:a14="http://schemas.microsoft.com/office/drawing/2010/main"/>
              </a:ext>
            </a:extLst>
          </a:blip>
          <a:srcRect t="1" b="1173"/>
          <a:stretch/>
        </p:blipFill>
        <p:spPr>
          <a:xfrm flipH="1">
            <a:off x="5418227" y="2834239"/>
            <a:ext cx="1063845" cy="3884063"/>
          </a:xfrm>
          <a:prstGeom prst="rect">
            <a:avLst/>
          </a:prstGeom>
          <a:effectLst>
            <a:glow rad="762000">
              <a:schemeClr val="bg1">
                <a:alpha val="44000"/>
              </a:schemeClr>
            </a:glow>
          </a:effectLst>
        </p:spPr>
      </p:pic>
      <p:pic>
        <p:nvPicPr>
          <p:cNvPr id="27" name="Picture 26" descr="Person2.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76149" y="2797961"/>
            <a:ext cx="1453052" cy="3966442"/>
          </a:xfrm>
          <a:prstGeom prst="rect">
            <a:avLst/>
          </a:prstGeom>
          <a:effectLst>
            <a:glow rad="762000">
              <a:schemeClr val="bg1">
                <a:alpha val="44000"/>
              </a:schemeClr>
            </a:glow>
          </a:effectLst>
        </p:spPr>
      </p:pic>
      <p:pic>
        <p:nvPicPr>
          <p:cNvPr id="29" name="Picture 28" descr="Person5.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68340" y="2797961"/>
            <a:ext cx="1493507" cy="3889887"/>
          </a:xfrm>
          <a:prstGeom prst="rect">
            <a:avLst/>
          </a:prstGeom>
          <a:effectLst>
            <a:glow rad="762000">
              <a:schemeClr val="bg1">
                <a:alpha val="44000"/>
              </a:schemeClr>
            </a:glow>
          </a:effectLst>
        </p:spPr>
      </p:pic>
      <p:sp>
        <p:nvSpPr>
          <p:cNvPr id="18" name="TextBox 17"/>
          <p:cNvSpPr txBox="1"/>
          <p:nvPr/>
        </p:nvSpPr>
        <p:spPr>
          <a:xfrm>
            <a:off x="5029201" y="1978735"/>
            <a:ext cx="3904170" cy="646331"/>
          </a:xfrm>
          <a:prstGeom prst="rect">
            <a:avLst/>
          </a:prstGeom>
          <a:noFill/>
        </p:spPr>
        <p:txBody>
          <a:bodyPr wrap="square" rtlCol="0">
            <a:spAutoFit/>
          </a:bodyPr>
          <a:lstStyle/>
          <a:p>
            <a:pPr marL="0" lvl="3" algn="r">
              <a:spcBef>
                <a:spcPts val="400"/>
              </a:spcBef>
            </a:pPr>
            <a:r>
              <a:rPr lang="en-US" dirty="0">
                <a:solidFill>
                  <a:schemeClr val="accent1">
                    <a:lumMod val="75000"/>
                  </a:schemeClr>
                </a:solidFill>
              </a:rPr>
              <a:t>How can I rapidly deploy new business applications and services?</a:t>
            </a:r>
          </a:p>
        </p:txBody>
      </p:sp>
      <p:sp>
        <p:nvSpPr>
          <p:cNvPr id="20" name="TextBox 19"/>
          <p:cNvSpPr txBox="1"/>
          <p:nvPr/>
        </p:nvSpPr>
        <p:spPr>
          <a:xfrm>
            <a:off x="188614" y="1978735"/>
            <a:ext cx="4357986" cy="974626"/>
          </a:xfrm>
          <a:prstGeom prst="rect">
            <a:avLst/>
          </a:prstGeom>
          <a:noFill/>
        </p:spPr>
        <p:txBody>
          <a:bodyPr wrap="square" rtlCol="0">
            <a:spAutoFit/>
          </a:bodyPr>
          <a:lstStyle/>
          <a:p>
            <a:pPr marL="0" lvl="3">
              <a:spcBef>
                <a:spcPts val="400"/>
              </a:spcBef>
            </a:pPr>
            <a:r>
              <a:rPr lang="en-US" dirty="0">
                <a:solidFill>
                  <a:schemeClr val="accent1">
                    <a:lumMod val="75000"/>
                  </a:schemeClr>
                </a:solidFill>
              </a:rPr>
              <a:t>How can I ensure rapid, secure, and compliant infrastructure deployment?  </a:t>
            </a:r>
          </a:p>
          <a:p>
            <a:pPr marL="0" lvl="3">
              <a:spcBef>
                <a:spcPts val="400"/>
              </a:spcBef>
            </a:pPr>
            <a:endParaRPr lang="en-US" dirty="0">
              <a:solidFill>
                <a:schemeClr val="accent1">
                  <a:lumMod val="75000"/>
                </a:schemeClr>
              </a:solidFill>
            </a:endParaRPr>
          </a:p>
        </p:txBody>
      </p:sp>
      <p:sp>
        <p:nvSpPr>
          <p:cNvPr id="22" name="TextBox 21"/>
          <p:cNvSpPr txBox="1"/>
          <p:nvPr/>
        </p:nvSpPr>
        <p:spPr>
          <a:xfrm>
            <a:off x="3315878" y="1978735"/>
            <a:ext cx="3106986" cy="646331"/>
          </a:xfrm>
          <a:prstGeom prst="rect">
            <a:avLst/>
          </a:prstGeom>
          <a:noFill/>
        </p:spPr>
        <p:txBody>
          <a:bodyPr wrap="square" rtlCol="0">
            <a:spAutoFit/>
          </a:bodyPr>
          <a:lstStyle/>
          <a:p>
            <a:pPr marL="0" lvl="3">
              <a:spcBef>
                <a:spcPts val="400"/>
              </a:spcBef>
            </a:pPr>
            <a:r>
              <a:rPr lang="en-US" dirty="0">
                <a:solidFill>
                  <a:schemeClr val="accent1">
                    <a:lumMod val="75000"/>
                  </a:schemeClr>
                </a:solidFill>
              </a:rPr>
              <a:t>How do I support mobility and BYOD?</a:t>
            </a:r>
          </a:p>
        </p:txBody>
      </p:sp>
      <p:sp>
        <p:nvSpPr>
          <p:cNvPr id="30" name="TextBox 29"/>
          <p:cNvSpPr txBox="1"/>
          <p:nvPr/>
        </p:nvSpPr>
        <p:spPr>
          <a:xfrm>
            <a:off x="4711700" y="1978735"/>
            <a:ext cx="4145470" cy="646331"/>
          </a:xfrm>
          <a:prstGeom prst="rect">
            <a:avLst/>
          </a:prstGeom>
          <a:noFill/>
        </p:spPr>
        <p:txBody>
          <a:bodyPr wrap="square" rtlCol="0">
            <a:spAutoFit/>
          </a:bodyPr>
          <a:lstStyle/>
          <a:p>
            <a:pPr marL="0" lvl="3">
              <a:spcBef>
                <a:spcPts val="400"/>
              </a:spcBef>
            </a:pPr>
            <a:r>
              <a:rPr lang="en-US" dirty="0">
                <a:solidFill>
                  <a:schemeClr val="accent1">
                    <a:lumMod val="75000"/>
                  </a:schemeClr>
                </a:solidFill>
              </a:rPr>
              <a:t>How do I virtualize my network and data center?</a:t>
            </a:r>
          </a:p>
        </p:txBody>
      </p:sp>
      <p:sp>
        <p:nvSpPr>
          <p:cNvPr id="32" name="TextBox 31"/>
          <p:cNvSpPr txBox="1"/>
          <p:nvPr/>
        </p:nvSpPr>
        <p:spPr>
          <a:xfrm>
            <a:off x="1538397" y="1978735"/>
            <a:ext cx="4357678" cy="646331"/>
          </a:xfrm>
          <a:prstGeom prst="rect">
            <a:avLst/>
          </a:prstGeom>
          <a:noFill/>
        </p:spPr>
        <p:txBody>
          <a:bodyPr wrap="square" rtlCol="0">
            <a:spAutoFit/>
          </a:bodyPr>
          <a:lstStyle/>
          <a:p>
            <a:pPr marL="0" lvl="3">
              <a:spcBef>
                <a:spcPts val="400"/>
              </a:spcBef>
            </a:pPr>
            <a:r>
              <a:rPr lang="en-US" dirty="0">
                <a:solidFill>
                  <a:schemeClr val="accent1">
                    <a:lumMod val="75000"/>
                  </a:schemeClr>
                </a:solidFill>
              </a:rPr>
              <a:t>What are my public, private, and hybrid cloud options?</a:t>
            </a:r>
          </a:p>
        </p:txBody>
      </p:sp>
      <p:cxnSp>
        <p:nvCxnSpPr>
          <p:cNvPr id="21" name="Straight Connector 20"/>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70448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0"/>
                                        </p:tgtEl>
                                        <p:attrNameLst>
                                          <p:attrName>ppt_w</p:attrName>
                                        </p:attrNameLst>
                                      </p:cBhvr>
                                      <p:tavLst>
                                        <p:tav tm="0">
                                          <p:val>
                                            <p:strVal val="ppt_w"/>
                                          </p:val>
                                        </p:tav>
                                        <p:tav tm="100000">
                                          <p:val>
                                            <p:fltVal val="0"/>
                                          </p:val>
                                        </p:tav>
                                      </p:tavLst>
                                    </p:anim>
                                    <p:anim calcmode="lin" valueType="num">
                                      <p:cBhvr>
                                        <p:cTn id="17" dur="500"/>
                                        <p:tgtEl>
                                          <p:spTgt spid="20"/>
                                        </p:tgtEl>
                                        <p:attrNameLst>
                                          <p:attrName>ppt_h</p:attrName>
                                        </p:attrNameLst>
                                      </p:cBhvr>
                                      <p:tavLst>
                                        <p:tav tm="0">
                                          <p:val>
                                            <p:strVal val="ppt_h"/>
                                          </p:val>
                                        </p:tav>
                                        <p:tav tm="100000">
                                          <p:val>
                                            <p:fltVal val="0"/>
                                          </p:val>
                                        </p:tav>
                                      </p:tavLst>
                                    </p:anim>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par>
                          <p:cTn id="24" fill="hold">
                            <p:stCondLst>
                              <p:cond delay="1000"/>
                            </p:stCondLst>
                            <p:childTnLst>
                              <p:par>
                                <p:cTn id="25" presetID="1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8"/>
                                        </p:tgtEl>
                                        <p:attrNameLst>
                                          <p:attrName>ppt_w</p:attrName>
                                        </p:attrNameLst>
                                      </p:cBhvr>
                                      <p:tavLst>
                                        <p:tav tm="0">
                                          <p:val>
                                            <p:strVal val="ppt_w"/>
                                          </p:val>
                                        </p:tav>
                                        <p:tav tm="100000">
                                          <p:val>
                                            <p:fltVal val="0"/>
                                          </p:val>
                                        </p:tav>
                                      </p:tavLst>
                                    </p:anim>
                                    <p:anim calcmode="lin" valueType="num">
                                      <p:cBhvr>
                                        <p:cTn id="33" dur="500"/>
                                        <p:tgtEl>
                                          <p:spTgt spid="18"/>
                                        </p:tgtEl>
                                        <p:attrNameLst>
                                          <p:attrName>ppt_h</p:attrName>
                                        </p:attrNameLst>
                                      </p:cBhvr>
                                      <p:tavLst>
                                        <p:tav tm="0">
                                          <p:val>
                                            <p:strVal val="ppt_h"/>
                                          </p:val>
                                        </p:tav>
                                        <p:tav tm="100000">
                                          <p:val>
                                            <p:fltVal val="0"/>
                                          </p:val>
                                        </p:tav>
                                      </p:tavLst>
                                    </p:anim>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par>
                          <p:cTn id="40" fill="hold">
                            <p:stCondLst>
                              <p:cond delay="1000"/>
                            </p:stCondLst>
                            <p:childTnLst>
                              <p:par>
                                <p:cTn id="41" presetID="1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p:tgtEl>
                                          <p:spTgt spid="22"/>
                                        </p:tgtEl>
                                        <p:attrNameLst>
                                          <p:attrName>ppt_y</p:attrName>
                                        </p:attrNameLst>
                                      </p:cBhvr>
                                      <p:tavLst>
                                        <p:tav tm="0">
                                          <p:val>
                                            <p:strVal val="#ppt_y+#ppt_h*1.125000"/>
                                          </p:val>
                                        </p:tav>
                                        <p:tav tm="100000">
                                          <p:val>
                                            <p:strVal val="#ppt_y"/>
                                          </p:val>
                                        </p:tav>
                                      </p:tavLst>
                                    </p:anim>
                                    <p:animEffect transition="in" filter="wipe(up)">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22"/>
                                        </p:tgtEl>
                                        <p:attrNameLst>
                                          <p:attrName>ppt_w</p:attrName>
                                        </p:attrNameLst>
                                      </p:cBhvr>
                                      <p:tavLst>
                                        <p:tav tm="0">
                                          <p:val>
                                            <p:strVal val="ppt_w"/>
                                          </p:val>
                                        </p:tav>
                                        <p:tav tm="100000">
                                          <p:val>
                                            <p:fltVal val="0"/>
                                          </p:val>
                                        </p:tav>
                                      </p:tavLst>
                                    </p:anim>
                                    <p:anim calcmode="lin" valueType="num">
                                      <p:cBhvr>
                                        <p:cTn id="49" dur="500"/>
                                        <p:tgtEl>
                                          <p:spTgt spid="22"/>
                                        </p:tgtEl>
                                        <p:attrNameLst>
                                          <p:attrName>ppt_h</p:attrName>
                                        </p:attrNameLst>
                                      </p:cBhvr>
                                      <p:tavLst>
                                        <p:tav tm="0">
                                          <p:val>
                                            <p:strVal val="ppt_h"/>
                                          </p:val>
                                        </p:tav>
                                        <p:tav tm="100000">
                                          <p:val>
                                            <p:fltVal val="0"/>
                                          </p:val>
                                        </p:tav>
                                      </p:tavLst>
                                    </p:anim>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par>
                          <p:cTn id="56" fill="hold">
                            <p:stCondLst>
                              <p:cond delay="1000"/>
                            </p:stCondLst>
                            <p:childTnLst>
                              <p:par>
                                <p:cTn id="57" presetID="12" presetClass="entr" presetSubtype="4"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p:tgtEl>
                                          <p:spTgt spid="30"/>
                                        </p:tgtEl>
                                        <p:attrNameLst>
                                          <p:attrName>ppt_y</p:attrName>
                                        </p:attrNameLst>
                                      </p:cBhvr>
                                      <p:tavLst>
                                        <p:tav tm="0">
                                          <p:val>
                                            <p:strVal val="#ppt_y+#ppt_h*1.125000"/>
                                          </p:val>
                                        </p:tav>
                                        <p:tav tm="100000">
                                          <p:val>
                                            <p:strVal val="#ppt_y"/>
                                          </p:val>
                                        </p:tav>
                                      </p:tavLst>
                                    </p:anim>
                                    <p:animEffect transition="in" filter="wipe(up)">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grpId="1" nodeType="clickEffect">
                                  <p:stCondLst>
                                    <p:cond delay="0"/>
                                  </p:stCondLst>
                                  <p:childTnLst>
                                    <p:anim calcmode="lin" valueType="num">
                                      <p:cBhvr>
                                        <p:cTn id="64" dur="500"/>
                                        <p:tgtEl>
                                          <p:spTgt spid="30"/>
                                        </p:tgtEl>
                                        <p:attrNameLst>
                                          <p:attrName>ppt_w</p:attrName>
                                        </p:attrNameLst>
                                      </p:cBhvr>
                                      <p:tavLst>
                                        <p:tav tm="0">
                                          <p:val>
                                            <p:strVal val="ppt_w"/>
                                          </p:val>
                                        </p:tav>
                                        <p:tav tm="100000">
                                          <p:val>
                                            <p:fltVal val="0"/>
                                          </p:val>
                                        </p:tav>
                                      </p:tavLst>
                                    </p:anim>
                                    <p:anim calcmode="lin" valueType="num">
                                      <p:cBhvr>
                                        <p:cTn id="65" dur="500"/>
                                        <p:tgtEl>
                                          <p:spTgt spid="30"/>
                                        </p:tgtEl>
                                        <p:attrNameLst>
                                          <p:attrName>ppt_h</p:attrName>
                                        </p:attrNameLst>
                                      </p:cBhvr>
                                      <p:tavLst>
                                        <p:tav tm="0">
                                          <p:val>
                                            <p:strVal val="ppt_h"/>
                                          </p:val>
                                        </p:tav>
                                        <p:tav tm="100000">
                                          <p:val>
                                            <p:fltVal val="0"/>
                                          </p:val>
                                        </p:tav>
                                      </p:tavLst>
                                    </p:anim>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par>
                          <p:cTn id="72" fill="hold">
                            <p:stCondLst>
                              <p:cond delay="1000"/>
                            </p:stCondLst>
                            <p:childTnLst>
                              <p:par>
                                <p:cTn id="73" presetID="12" presetClass="entr" presetSubtype="4"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ppt_y</p:attrName>
                                        </p:attrNameLst>
                                      </p:cBhvr>
                                      <p:tavLst>
                                        <p:tav tm="0">
                                          <p:val>
                                            <p:strVal val="#ppt_y+#ppt_h*1.125000"/>
                                          </p:val>
                                        </p:tav>
                                        <p:tav tm="100000">
                                          <p:val>
                                            <p:strVal val="#ppt_y"/>
                                          </p:val>
                                        </p:tav>
                                      </p:tavLst>
                                    </p:anim>
                                    <p:animEffect transition="in" filter="wipe(up)">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22" grpId="0"/>
      <p:bldP spid="22" grpId="1"/>
      <p:bldP spid="30" grpId="0"/>
      <p:bldP spid="30" grpId="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21" name="Rectangle 20"/>
          <p:cNvSpPr/>
          <p:nvPr/>
        </p:nvSpPr>
        <p:spPr>
          <a:xfrm>
            <a:off x="0" y="5967048"/>
            <a:ext cx="9144000" cy="890952"/>
          </a:xfrm>
          <a:prstGeom prst="rect">
            <a:avLst/>
          </a:prstGeom>
          <a:gradFill flip="none" rotWithShape="1">
            <a:gsLst>
              <a:gs pos="0">
                <a:srgbClr val="FFFFFF">
                  <a:alpha val="0"/>
                </a:srgbClr>
              </a:gs>
              <a:gs pos="100000">
                <a:schemeClr val="tx1">
                  <a:lumMod val="40000"/>
                  <a:lumOff val="6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itle 1"/>
          <p:cNvSpPr>
            <a:spLocks noGrp="1"/>
          </p:cNvSpPr>
          <p:nvPr>
            <p:ph type="title"/>
          </p:nvPr>
        </p:nvSpPr>
        <p:spPr>
          <a:xfrm>
            <a:off x="229702" y="202545"/>
            <a:ext cx="8588861" cy="838200"/>
          </a:xfrm>
        </p:spPr>
        <p:txBody>
          <a:bodyPr/>
          <a:lstStyle/>
          <a:p>
            <a:r>
              <a:rPr lang="en-US" dirty="0" smtClean="0">
                <a:solidFill>
                  <a:schemeClr val="bg1"/>
                </a:solidFill>
              </a:rPr>
              <a:t>Cisco’s Made-for-Midmarket Portfolio</a:t>
            </a:r>
            <a:endParaRPr lang="en-US" dirty="0">
              <a:solidFill>
                <a:schemeClr val="bg1"/>
              </a:solidFill>
            </a:endParaRPr>
          </a:p>
        </p:txBody>
      </p:sp>
      <p:sp>
        <p:nvSpPr>
          <p:cNvPr id="17" name="Oval 16"/>
          <p:cNvSpPr/>
          <p:nvPr/>
        </p:nvSpPr>
        <p:spPr>
          <a:xfrm>
            <a:off x="-114301" y="6286499"/>
            <a:ext cx="9290075" cy="495300"/>
          </a:xfrm>
          <a:prstGeom prst="ellipse">
            <a:avLst/>
          </a:prstGeom>
          <a:gradFill flip="none" rotWithShape="1">
            <a:gsLst>
              <a:gs pos="0">
                <a:schemeClr val="tx1">
                  <a:lumMod val="75000"/>
                </a:schemeClr>
              </a:gs>
              <a:gs pos="100000">
                <a:schemeClr val="tx1">
                  <a:lumMod val="20000"/>
                  <a:lumOff val="8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 name="Picture 12" descr="Person3.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2514" y="2062584"/>
            <a:ext cx="1462386" cy="4516017"/>
          </a:xfrm>
          <a:prstGeom prst="rect">
            <a:avLst/>
          </a:prstGeom>
          <a:effectLst>
            <a:glow rad="762000">
              <a:schemeClr val="bg1">
                <a:alpha val="44000"/>
              </a:schemeClr>
            </a:glow>
          </a:effectLst>
        </p:spPr>
      </p:pic>
      <p:sp>
        <p:nvSpPr>
          <p:cNvPr id="9" name="TextBox 8"/>
          <p:cNvSpPr txBox="1"/>
          <p:nvPr/>
        </p:nvSpPr>
        <p:spPr>
          <a:xfrm>
            <a:off x="229702" y="1285524"/>
            <a:ext cx="8914298" cy="830997"/>
          </a:xfrm>
          <a:prstGeom prst="rect">
            <a:avLst/>
          </a:prstGeom>
          <a:noFill/>
        </p:spPr>
        <p:txBody>
          <a:bodyPr wrap="square" rtlCol="0">
            <a:spAutoFit/>
          </a:bodyPr>
          <a:lstStyle/>
          <a:p>
            <a:pPr marL="0" lvl="3">
              <a:spcBef>
                <a:spcPts val="400"/>
              </a:spcBef>
            </a:pPr>
            <a:r>
              <a:rPr lang="en-US" sz="2400" dirty="0">
                <a:solidFill>
                  <a:schemeClr val="accent1">
                    <a:lumMod val="75000"/>
                  </a:schemeClr>
                </a:solidFill>
              </a:rPr>
              <a:t>How can I ensure rapid, secure, and compliant infrastructure deployment?  </a:t>
            </a:r>
          </a:p>
        </p:txBody>
      </p:sp>
      <p:sp>
        <p:nvSpPr>
          <p:cNvPr id="10" name="TextBox 9"/>
          <p:cNvSpPr txBox="1"/>
          <p:nvPr/>
        </p:nvSpPr>
        <p:spPr>
          <a:xfrm>
            <a:off x="2661354" y="2593023"/>
            <a:ext cx="6049961" cy="1400383"/>
          </a:xfrm>
          <a:prstGeom prst="rect">
            <a:avLst/>
          </a:prstGeom>
          <a:noFill/>
        </p:spPr>
        <p:txBody>
          <a:bodyPr wrap="square" rtlCol="0">
            <a:spAutoFit/>
          </a:bodyPr>
          <a:lstStyle/>
          <a:p>
            <a:pPr marL="177800" lvl="3" indent="-177800">
              <a:spcBef>
                <a:spcPts val="600"/>
              </a:spcBef>
              <a:buFont typeface="Arial"/>
              <a:buChar char="•"/>
            </a:pPr>
            <a:r>
              <a:rPr lang="en-US" sz="1400" dirty="0" smtClean="0">
                <a:solidFill>
                  <a:srgbClr val="0071A0"/>
                </a:solidFill>
              </a:rPr>
              <a:t>Ease of management new Cloud-Managed </a:t>
            </a:r>
            <a:r>
              <a:rPr lang="en-US" sz="1400" dirty="0">
                <a:solidFill>
                  <a:srgbClr val="0071A0"/>
                </a:solidFill>
              </a:rPr>
              <a:t>N</a:t>
            </a:r>
            <a:r>
              <a:rPr lang="en-US" sz="1400" dirty="0" smtClean="0">
                <a:solidFill>
                  <a:srgbClr val="0071A0"/>
                </a:solidFill>
              </a:rPr>
              <a:t>etworking </a:t>
            </a:r>
          </a:p>
          <a:p>
            <a:pPr marL="177800" lvl="3" indent="-177800">
              <a:spcBef>
                <a:spcPts val="600"/>
              </a:spcBef>
              <a:buFont typeface="Arial"/>
              <a:buChar char="•"/>
            </a:pPr>
            <a:r>
              <a:rPr lang="en-US" sz="1400" dirty="0" smtClean="0">
                <a:solidFill>
                  <a:srgbClr val="0071A0"/>
                </a:solidFill>
              </a:rPr>
              <a:t>Integrated and Secure Branch-in-a-Box with ISR</a:t>
            </a:r>
          </a:p>
          <a:p>
            <a:pPr marL="177800" lvl="3" indent="-177800">
              <a:spcBef>
                <a:spcPts val="600"/>
              </a:spcBef>
              <a:buFont typeface="Arial"/>
              <a:buChar char="•"/>
            </a:pPr>
            <a:r>
              <a:rPr lang="en-US" sz="1400" dirty="0" smtClean="0">
                <a:solidFill>
                  <a:srgbClr val="0071A0"/>
                </a:solidFill>
              </a:rPr>
              <a:t>Simplified DC </a:t>
            </a:r>
            <a:r>
              <a:rPr lang="en-US" sz="1400" dirty="0">
                <a:solidFill>
                  <a:srgbClr val="0071A0"/>
                </a:solidFill>
              </a:rPr>
              <a:t>Fabric convergence </a:t>
            </a:r>
            <a:r>
              <a:rPr lang="en-US" sz="1400" dirty="0" smtClean="0">
                <a:solidFill>
                  <a:srgbClr val="0071A0"/>
                </a:solidFill>
              </a:rPr>
              <a:t>with </a:t>
            </a:r>
            <a:r>
              <a:rPr lang="en-US" sz="1400" dirty="0">
                <a:solidFill>
                  <a:srgbClr val="0071A0"/>
                </a:solidFill>
              </a:rPr>
              <a:t>NX-OS </a:t>
            </a:r>
            <a:endParaRPr lang="en-US" sz="1400" dirty="0" smtClean="0">
              <a:solidFill>
                <a:srgbClr val="0071A0"/>
              </a:solidFill>
            </a:endParaRPr>
          </a:p>
          <a:p>
            <a:pPr marL="177800" lvl="3" indent="-177800">
              <a:spcBef>
                <a:spcPts val="600"/>
              </a:spcBef>
              <a:buFont typeface="Arial"/>
              <a:buChar char="•"/>
            </a:pPr>
            <a:r>
              <a:rPr lang="en-US" sz="1400" dirty="0" smtClean="0">
                <a:solidFill>
                  <a:srgbClr val="0071A0"/>
                </a:solidFill>
              </a:rPr>
              <a:t>Wired and Mobile Security </a:t>
            </a:r>
            <a:r>
              <a:rPr lang="en-US" sz="1400" dirty="0">
                <a:solidFill>
                  <a:srgbClr val="0071A0"/>
                </a:solidFill>
              </a:rPr>
              <a:t>with common policy, cloud-based threat protection, and network-delivered enforcement</a:t>
            </a:r>
          </a:p>
        </p:txBody>
      </p:sp>
      <p:cxnSp>
        <p:nvCxnSpPr>
          <p:cNvPr id="14" name="Straight Connector 13"/>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732688" y="2254469"/>
            <a:ext cx="6085875" cy="338554"/>
          </a:xfrm>
          <a:prstGeom prst="rect">
            <a:avLst/>
          </a:prstGeom>
          <a:noFill/>
        </p:spPr>
        <p:txBody>
          <a:bodyPr wrap="square" rtlCol="0">
            <a:spAutoFit/>
          </a:bodyPr>
          <a:lstStyle/>
          <a:p>
            <a:r>
              <a:rPr lang="en-US" sz="1600" b="1" dirty="0" smtClean="0">
                <a:solidFill>
                  <a:schemeClr val="tx1">
                    <a:lumMod val="75000"/>
                  </a:schemeClr>
                </a:solidFill>
              </a:rPr>
              <a:t>Cisco delivers for your midsize business:</a:t>
            </a:r>
            <a:endParaRPr lang="en-US" sz="1600" b="1" dirty="0">
              <a:solidFill>
                <a:schemeClr val="tx1">
                  <a:lumMod val="75000"/>
                </a:schemeClr>
              </a:solidFill>
            </a:endParaRPr>
          </a:p>
        </p:txBody>
      </p:sp>
      <p:sp>
        <p:nvSpPr>
          <p:cNvPr id="15" name="TextBox 14"/>
          <p:cNvSpPr txBox="1"/>
          <p:nvPr/>
        </p:nvSpPr>
        <p:spPr>
          <a:xfrm>
            <a:off x="2732688" y="4320592"/>
            <a:ext cx="6085875" cy="338554"/>
          </a:xfrm>
          <a:prstGeom prst="rect">
            <a:avLst/>
          </a:prstGeom>
          <a:noFill/>
        </p:spPr>
        <p:txBody>
          <a:bodyPr wrap="square" rtlCol="0">
            <a:spAutoFit/>
          </a:bodyPr>
          <a:lstStyle/>
          <a:p>
            <a:r>
              <a:rPr lang="en-US" sz="1600" b="1" dirty="0" smtClean="0">
                <a:solidFill>
                  <a:schemeClr val="tx1">
                    <a:lumMod val="75000"/>
                  </a:schemeClr>
                </a:solidFill>
              </a:rPr>
              <a:t>Business Value:</a:t>
            </a:r>
            <a:endParaRPr lang="en-US" sz="1600" b="1" dirty="0">
              <a:solidFill>
                <a:schemeClr val="tx1">
                  <a:lumMod val="75000"/>
                </a:schemeClr>
              </a:solidFill>
            </a:endParaRPr>
          </a:p>
        </p:txBody>
      </p:sp>
      <p:sp>
        <p:nvSpPr>
          <p:cNvPr id="16" name="TextBox 15"/>
          <p:cNvSpPr txBox="1"/>
          <p:nvPr/>
        </p:nvSpPr>
        <p:spPr>
          <a:xfrm>
            <a:off x="2661352" y="4659146"/>
            <a:ext cx="6049961" cy="892552"/>
          </a:xfrm>
          <a:prstGeom prst="rect">
            <a:avLst/>
          </a:prstGeom>
          <a:noFill/>
        </p:spPr>
        <p:txBody>
          <a:bodyPr wrap="square" rtlCol="0">
            <a:spAutoFit/>
          </a:bodyPr>
          <a:lstStyle/>
          <a:p>
            <a:pPr marL="177800" lvl="3" indent="-177800">
              <a:spcBef>
                <a:spcPts val="600"/>
              </a:spcBef>
              <a:buFont typeface="Arial"/>
              <a:buChar char="•"/>
            </a:pPr>
            <a:r>
              <a:rPr lang="en-US" sz="1400" dirty="0" smtClean="0">
                <a:solidFill>
                  <a:srgbClr val="0071A0"/>
                </a:solidFill>
              </a:rPr>
              <a:t>Extend IT capabilities quickly to new markets</a:t>
            </a:r>
          </a:p>
          <a:p>
            <a:pPr marL="177800" lvl="3" indent="-177800">
              <a:spcBef>
                <a:spcPts val="600"/>
              </a:spcBef>
              <a:buFont typeface="Arial"/>
              <a:buChar char="•"/>
            </a:pPr>
            <a:r>
              <a:rPr lang="en-US" sz="1400" dirty="0" smtClean="0">
                <a:solidFill>
                  <a:srgbClr val="0071A0"/>
                </a:solidFill>
              </a:rPr>
              <a:t>Minimize intellectual property risk</a:t>
            </a:r>
          </a:p>
          <a:p>
            <a:pPr marL="177800" lvl="3" indent="-177800">
              <a:spcBef>
                <a:spcPts val="600"/>
              </a:spcBef>
              <a:buFont typeface="Arial"/>
              <a:buChar char="•"/>
            </a:pPr>
            <a:r>
              <a:rPr lang="en-US" sz="1400" dirty="0" smtClean="0">
                <a:solidFill>
                  <a:srgbClr val="0071A0"/>
                </a:solidFill>
              </a:rPr>
              <a:t>Protect customer data</a:t>
            </a:r>
            <a:endParaRPr lang="en-US" sz="1400" dirty="0">
              <a:solidFill>
                <a:srgbClr val="0071A0"/>
              </a:solidFill>
            </a:endParaRPr>
          </a:p>
        </p:txBody>
      </p:sp>
    </p:spTree>
    <p:extLst>
      <p:ext uri="{BB962C8B-B14F-4D97-AF65-F5344CB8AC3E}">
        <p14:creationId xmlns:p14="http://schemas.microsoft.com/office/powerpoint/2010/main" val="20447089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21" name="Rectangle 20"/>
          <p:cNvSpPr/>
          <p:nvPr/>
        </p:nvSpPr>
        <p:spPr>
          <a:xfrm>
            <a:off x="0" y="5967048"/>
            <a:ext cx="9144000" cy="890952"/>
          </a:xfrm>
          <a:prstGeom prst="rect">
            <a:avLst/>
          </a:prstGeom>
          <a:gradFill flip="none" rotWithShape="1">
            <a:gsLst>
              <a:gs pos="0">
                <a:srgbClr val="FFFFFF">
                  <a:alpha val="0"/>
                </a:srgbClr>
              </a:gs>
              <a:gs pos="100000">
                <a:schemeClr val="tx1">
                  <a:lumMod val="40000"/>
                  <a:lumOff val="6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Cisco’s Made-for-Midmarket Portfolio</a:t>
            </a:r>
            <a:endParaRPr lang="en-US" sz="3200" dirty="0">
              <a:solidFill>
                <a:schemeClr val="bg1"/>
              </a:solidFill>
            </a:endParaRPr>
          </a:p>
        </p:txBody>
      </p:sp>
      <p:sp>
        <p:nvSpPr>
          <p:cNvPr id="17" name="Oval 16"/>
          <p:cNvSpPr/>
          <p:nvPr/>
        </p:nvSpPr>
        <p:spPr>
          <a:xfrm>
            <a:off x="-114301" y="6286499"/>
            <a:ext cx="9290075" cy="495300"/>
          </a:xfrm>
          <a:prstGeom prst="ellipse">
            <a:avLst/>
          </a:prstGeom>
          <a:gradFill flip="none" rotWithShape="1">
            <a:gsLst>
              <a:gs pos="0">
                <a:schemeClr val="tx1">
                  <a:lumMod val="75000"/>
                </a:schemeClr>
              </a:gs>
              <a:gs pos="100000">
                <a:schemeClr val="tx1">
                  <a:lumMod val="20000"/>
                  <a:lumOff val="8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9" name="Picture 8" descr="Person5.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9702" y="2017757"/>
            <a:ext cx="1764198" cy="4594910"/>
          </a:xfrm>
          <a:prstGeom prst="rect">
            <a:avLst/>
          </a:prstGeom>
          <a:effectLst>
            <a:glow rad="762000">
              <a:schemeClr val="bg1">
                <a:alpha val="44000"/>
              </a:schemeClr>
            </a:glow>
          </a:effectLst>
        </p:spPr>
      </p:pic>
      <p:sp>
        <p:nvSpPr>
          <p:cNvPr id="13" name="TextBox 12"/>
          <p:cNvSpPr txBox="1"/>
          <p:nvPr/>
        </p:nvSpPr>
        <p:spPr>
          <a:xfrm>
            <a:off x="229702" y="1304611"/>
            <a:ext cx="9155598" cy="830997"/>
          </a:xfrm>
          <a:prstGeom prst="rect">
            <a:avLst/>
          </a:prstGeom>
          <a:noFill/>
        </p:spPr>
        <p:txBody>
          <a:bodyPr wrap="square" rtlCol="0">
            <a:spAutoFit/>
          </a:bodyPr>
          <a:lstStyle/>
          <a:p>
            <a:pPr marL="0" lvl="3"/>
            <a:r>
              <a:rPr lang="en-US" sz="2400" dirty="0">
                <a:solidFill>
                  <a:srgbClr val="0071A0"/>
                </a:solidFill>
              </a:rPr>
              <a:t>How can I rapidly deploy new business applications and </a:t>
            </a:r>
            <a:endParaRPr lang="en-US" sz="2400" dirty="0" smtClean="0">
              <a:solidFill>
                <a:srgbClr val="0071A0"/>
              </a:solidFill>
            </a:endParaRPr>
          </a:p>
          <a:p>
            <a:pPr marL="0" lvl="3"/>
            <a:r>
              <a:rPr lang="en-US" sz="2400" dirty="0" smtClean="0">
                <a:solidFill>
                  <a:srgbClr val="0071A0"/>
                </a:solidFill>
              </a:rPr>
              <a:t>services</a:t>
            </a:r>
            <a:r>
              <a:rPr lang="en-US" sz="2400" dirty="0">
                <a:solidFill>
                  <a:srgbClr val="0071A0"/>
                </a:solidFill>
              </a:rPr>
              <a:t>?</a:t>
            </a:r>
          </a:p>
        </p:txBody>
      </p:sp>
      <p:sp>
        <p:nvSpPr>
          <p:cNvPr id="14" name="TextBox 13"/>
          <p:cNvSpPr txBox="1"/>
          <p:nvPr/>
        </p:nvSpPr>
        <p:spPr>
          <a:xfrm>
            <a:off x="2687407" y="2622837"/>
            <a:ext cx="6261101" cy="1184940"/>
          </a:xfrm>
          <a:prstGeom prst="rect">
            <a:avLst/>
          </a:prstGeom>
          <a:noFill/>
        </p:spPr>
        <p:txBody>
          <a:bodyPr wrap="square" rtlCol="0">
            <a:spAutoFit/>
          </a:bodyPr>
          <a:lstStyle/>
          <a:p>
            <a:pPr marL="177800" indent="-177800" defTabSz="914323">
              <a:spcBef>
                <a:spcPts val="600"/>
              </a:spcBef>
              <a:buFont typeface="Arial"/>
              <a:buChar char="•"/>
            </a:pPr>
            <a:r>
              <a:rPr lang="en-US" sz="1400" dirty="0" smtClean="0">
                <a:solidFill>
                  <a:srgbClr val="0071A0"/>
                </a:solidFill>
              </a:rPr>
              <a:t>Rapid </a:t>
            </a:r>
            <a:r>
              <a:rPr lang="en-US" sz="1400" dirty="0">
                <a:solidFill>
                  <a:srgbClr val="0071A0"/>
                </a:solidFill>
              </a:rPr>
              <a:t>deployment </a:t>
            </a:r>
            <a:r>
              <a:rPr lang="en-US" sz="1400" dirty="0" smtClean="0">
                <a:solidFill>
                  <a:srgbClr val="0071A0"/>
                </a:solidFill>
              </a:rPr>
              <a:t>ISR Branch-in-a-Box, lowers TCO</a:t>
            </a:r>
            <a:endParaRPr lang="en-US" sz="1400" dirty="0">
              <a:solidFill>
                <a:srgbClr val="0071A0"/>
              </a:solidFill>
            </a:endParaRPr>
          </a:p>
          <a:p>
            <a:pPr marL="177800" indent="-177800" defTabSz="914323">
              <a:spcBef>
                <a:spcPts val="600"/>
              </a:spcBef>
              <a:buFont typeface="Arial"/>
              <a:buChar char="•"/>
            </a:pPr>
            <a:r>
              <a:rPr lang="en-US" sz="1400" dirty="0" smtClean="0">
                <a:solidFill>
                  <a:srgbClr val="0071A0"/>
                </a:solidFill>
              </a:rPr>
              <a:t>Integrated DC systems with 3</a:t>
            </a:r>
            <a:r>
              <a:rPr lang="en-US" sz="1400" baseline="30000" dirty="0" smtClean="0">
                <a:solidFill>
                  <a:srgbClr val="0071A0"/>
                </a:solidFill>
              </a:rPr>
              <a:t>rd</a:t>
            </a:r>
            <a:r>
              <a:rPr lang="en-US" sz="1400" dirty="0" smtClean="0">
                <a:solidFill>
                  <a:srgbClr val="0071A0"/>
                </a:solidFill>
              </a:rPr>
              <a:t> party partner applications</a:t>
            </a:r>
          </a:p>
          <a:p>
            <a:pPr marL="177800" indent="-177800" defTabSz="914323">
              <a:spcBef>
                <a:spcPts val="600"/>
              </a:spcBef>
              <a:buFont typeface="Arial"/>
              <a:buChar char="•"/>
            </a:pPr>
            <a:r>
              <a:rPr lang="en-US" sz="1400" dirty="0" smtClean="0">
                <a:solidFill>
                  <a:srgbClr val="0071A0"/>
                </a:solidFill>
              </a:rPr>
              <a:t>On-Premise and Cloud Collaboration models </a:t>
            </a:r>
          </a:p>
          <a:p>
            <a:pPr marL="177800" indent="-177800" defTabSz="914323">
              <a:spcBef>
                <a:spcPts val="600"/>
              </a:spcBef>
              <a:buFont typeface="Arial"/>
              <a:buChar char="•"/>
            </a:pPr>
            <a:r>
              <a:rPr lang="en-US" sz="1400" dirty="0" smtClean="0">
                <a:solidFill>
                  <a:srgbClr val="0071A0"/>
                </a:solidFill>
              </a:rPr>
              <a:t>Securely deliver virtualized services </a:t>
            </a:r>
            <a:r>
              <a:rPr lang="en-US" sz="1400" dirty="0">
                <a:solidFill>
                  <a:srgbClr val="0071A0"/>
                </a:solidFill>
              </a:rPr>
              <a:t>with </a:t>
            </a:r>
            <a:r>
              <a:rPr lang="en-US" sz="1400" dirty="0" smtClean="0">
                <a:solidFill>
                  <a:srgbClr val="0071A0"/>
                </a:solidFill>
              </a:rPr>
              <a:t>speed</a:t>
            </a:r>
            <a:endParaRPr lang="en-US" sz="1400" dirty="0">
              <a:solidFill>
                <a:srgbClr val="0071A0"/>
              </a:solidFill>
            </a:endParaRPr>
          </a:p>
        </p:txBody>
      </p:sp>
      <p:cxnSp>
        <p:nvCxnSpPr>
          <p:cNvPr id="10" name="Straight Connector 9"/>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32688" y="2254469"/>
            <a:ext cx="6085875" cy="338554"/>
          </a:xfrm>
          <a:prstGeom prst="rect">
            <a:avLst/>
          </a:prstGeom>
          <a:noFill/>
        </p:spPr>
        <p:txBody>
          <a:bodyPr wrap="square" rtlCol="0">
            <a:spAutoFit/>
          </a:bodyPr>
          <a:lstStyle/>
          <a:p>
            <a:r>
              <a:rPr lang="en-US" sz="1600" b="1" dirty="0" smtClean="0">
                <a:solidFill>
                  <a:schemeClr val="tx1">
                    <a:lumMod val="75000"/>
                  </a:schemeClr>
                </a:solidFill>
              </a:rPr>
              <a:t>Cisco delivers for your midsize business:</a:t>
            </a:r>
            <a:endParaRPr lang="en-US" sz="1600" b="1" dirty="0">
              <a:solidFill>
                <a:schemeClr val="tx1">
                  <a:lumMod val="75000"/>
                </a:schemeClr>
              </a:solidFill>
            </a:endParaRPr>
          </a:p>
        </p:txBody>
      </p:sp>
      <p:sp>
        <p:nvSpPr>
          <p:cNvPr id="16" name="TextBox 15"/>
          <p:cNvSpPr txBox="1"/>
          <p:nvPr/>
        </p:nvSpPr>
        <p:spPr>
          <a:xfrm>
            <a:off x="2749487" y="4304843"/>
            <a:ext cx="6085875" cy="338554"/>
          </a:xfrm>
          <a:prstGeom prst="rect">
            <a:avLst/>
          </a:prstGeom>
          <a:noFill/>
        </p:spPr>
        <p:txBody>
          <a:bodyPr wrap="square" rtlCol="0">
            <a:spAutoFit/>
          </a:bodyPr>
          <a:lstStyle/>
          <a:p>
            <a:r>
              <a:rPr lang="en-US" sz="1600" b="1" dirty="0" smtClean="0">
                <a:solidFill>
                  <a:schemeClr val="tx1">
                    <a:lumMod val="75000"/>
                  </a:schemeClr>
                </a:solidFill>
              </a:rPr>
              <a:t>Business Value:</a:t>
            </a:r>
            <a:endParaRPr lang="en-US" sz="1600" b="1" dirty="0">
              <a:solidFill>
                <a:schemeClr val="tx1">
                  <a:lumMod val="75000"/>
                </a:schemeClr>
              </a:solidFill>
            </a:endParaRPr>
          </a:p>
        </p:txBody>
      </p:sp>
      <p:sp>
        <p:nvSpPr>
          <p:cNvPr id="18" name="TextBox 17"/>
          <p:cNvSpPr txBox="1"/>
          <p:nvPr/>
        </p:nvSpPr>
        <p:spPr>
          <a:xfrm>
            <a:off x="2687406" y="4649683"/>
            <a:ext cx="6049961" cy="892552"/>
          </a:xfrm>
          <a:prstGeom prst="rect">
            <a:avLst/>
          </a:prstGeom>
          <a:noFill/>
        </p:spPr>
        <p:txBody>
          <a:bodyPr wrap="square" rtlCol="0">
            <a:spAutoFit/>
          </a:bodyPr>
          <a:lstStyle/>
          <a:p>
            <a:pPr marL="177800" lvl="3" indent="-177800">
              <a:spcBef>
                <a:spcPts val="600"/>
              </a:spcBef>
              <a:buFont typeface="Arial"/>
              <a:buChar char="•"/>
            </a:pPr>
            <a:r>
              <a:rPr lang="en-US" sz="1400" dirty="0" smtClean="0">
                <a:solidFill>
                  <a:srgbClr val="0071A0"/>
                </a:solidFill>
              </a:rPr>
              <a:t>Improve business operations via the latest applications</a:t>
            </a:r>
          </a:p>
          <a:p>
            <a:pPr marL="177800" lvl="3" indent="-177800">
              <a:spcBef>
                <a:spcPts val="600"/>
              </a:spcBef>
              <a:buFont typeface="Arial"/>
              <a:buChar char="•"/>
            </a:pPr>
            <a:r>
              <a:rPr lang="en-US" sz="1400" dirty="0" smtClean="0">
                <a:solidFill>
                  <a:srgbClr val="0071A0"/>
                </a:solidFill>
              </a:rPr>
              <a:t>Reduce application deployment costs</a:t>
            </a:r>
          </a:p>
          <a:p>
            <a:pPr marL="177800" lvl="3" indent="-177800">
              <a:spcBef>
                <a:spcPts val="600"/>
              </a:spcBef>
              <a:buFont typeface="Arial"/>
              <a:buChar char="•"/>
            </a:pPr>
            <a:r>
              <a:rPr lang="en-US" sz="1400" dirty="0" smtClean="0">
                <a:solidFill>
                  <a:srgbClr val="0071A0"/>
                </a:solidFill>
              </a:rPr>
              <a:t>Protect critical application performance for users</a:t>
            </a:r>
            <a:endParaRPr lang="en-US" sz="1400" dirty="0">
              <a:solidFill>
                <a:srgbClr val="0071A0"/>
              </a:solidFill>
            </a:endParaRPr>
          </a:p>
        </p:txBody>
      </p:sp>
    </p:spTree>
    <p:extLst>
      <p:ext uri="{BB962C8B-B14F-4D97-AF65-F5344CB8AC3E}">
        <p14:creationId xmlns:p14="http://schemas.microsoft.com/office/powerpoint/2010/main" val="39585465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21" name="Rectangle 20"/>
          <p:cNvSpPr/>
          <p:nvPr/>
        </p:nvSpPr>
        <p:spPr>
          <a:xfrm>
            <a:off x="0" y="5967048"/>
            <a:ext cx="9144000" cy="890952"/>
          </a:xfrm>
          <a:prstGeom prst="rect">
            <a:avLst/>
          </a:prstGeom>
          <a:gradFill flip="none" rotWithShape="1">
            <a:gsLst>
              <a:gs pos="0">
                <a:srgbClr val="FFFFFF">
                  <a:alpha val="0"/>
                </a:srgbClr>
              </a:gs>
              <a:gs pos="100000">
                <a:schemeClr val="tx1">
                  <a:lumMod val="40000"/>
                  <a:lumOff val="6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Cisco’s Made-for-Midmarket Portfolio</a:t>
            </a:r>
            <a:endParaRPr lang="en-US" sz="3200" dirty="0">
              <a:solidFill>
                <a:schemeClr val="bg1"/>
              </a:solidFill>
            </a:endParaRPr>
          </a:p>
        </p:txBody>
      </p:sp>
      <p:sp>
        <p:nvSpPr>
          <p:cNvPr id="17" name="Oval 16"/>
          <p:cNvSpPr/>
          <p:nvPr/>
        </p:nvSpPr>
        <p:spPr>
          <a:xfrm>
            <a:off x="-114301" y="6286499"/>
            <a:ext cx="9290075" cy="495300"/>
          </a:xfrm>
          <a:prstGeom prst="ellipse">
            <a:avLst/>
          </a:prstGeom>
          <a:gradFill flip="none" rotWithShape="1">
            <a:gsLst>
              <a:gs pos="0">
                <a:schemeClr val="tx1">
                  <a:lumMod val="75000"/>
                </a:schemeClr>
              </a:gs>
              <a:gs pos="100000">
                <a:schemeClr val="tx1">
                  <a:lumMod val="20000"/>
                  <a:lumOff val="8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9" name="Picture 8" descr="Person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6812" y="1972965"/>
            <a:ext cx="1708088" cy="4662622"/>
          </a:xfrm>
          <a:prstGeom prst="rect">
            <a:avLst/>
          </a:prstGeom>
          <a:effectLst>
            <a:glow rad="762000">
              <a:schemeClr val="bg1">
                <a:alpha val="44000"/>
              </a:schemeClr>
            </a:glow>
          </a:effectLst>
        </p:spPr>
      </p:pic>
      <p:sp>
        <p:nvSpPr>
          <p:cNvPr id="10" name="TextBox 9"/>
          <p:cNvSpPr txBox="1"/>
          <p:nvPr/>
        </p:nvSpPr>
        <p:spPr>
          <a:xfrm>
            <a:off x="229702" y="1280467"/>
            <a:ext cx="8914298" cy="461665"/>
          </a:xfrm>
          <a:prstGeom prst="rect">
            <a:avLst/>
          </a:prstGeom>
          <a:noFill/>
        </p:spPr>
        <p:txBody>
          <a:bodyPr wrap="square" rtlCol="0">
            <a:spAutoFit/>
          </a:bodyPr>
          <a:lstStyle/>
          <a:p>
            <a:pPr marL="0" lvl="3"/>
            <a:r>
              <a:rPr lang="en-US" sz="2400" dirty="0">
                <a:solidFill>
                  <a:schemeClr val="accent1">
                    <a:lumMod val="75000"/>
                  </a:schemeClr>
                </a:solidFill>
              </a:rPr>
              <a:t>How do I support mobility and BYOD?</a:t>
            </a:r>
          </a:p>
        </p:txBody>
      </p:sp>
      <p:sp>
        <p:nvSpPr>
          <p:cNvPr id="13" name="TextBox 12"/>
          <p:cNvSpPr txBox="1"/>
          <p:nvPr/>
        </p:nvSpPr>
        <p:spPr>
          <a:xfrm>
            <a:off x="3058125" y="2594931"/>
            <a:ext cx="5859463" cy="1692771"/>
          </a:xfrm>
          <a:prstGeom prst="rect">
            <a:avLst/>
          </a:prstGeom>
          <a:noFill/>
        </p:spPr>
        <p:txBody>
          <a:bodyPr wrap="square" rtlCol="0">
            <a:spAutoFit/>
          </a:bodyPr>
          <a:lstStyle/>
          <a:p>
            <a:pPr marL="177800" indent="-177800">
              <a:spcBef>
                <a:spcPts val="600"/>
              </a:spcBef>
              <a:buFont typeface="Arial"/>
              <a:buChar char="•"/>
            </a:pPr>
            <a:r>
              <a:rPr lang="en-US" sz="1400" dirty="0">
                <a:solidFill>
                  <a:srgbClr val="0071A0"/>
                </a:solidFill>
              </a:rPr>
              <a:t>Unified </a:t>
            </a:r>
            <a:r>
              <a:rPr lang="en-US" sz="1400" dirty="0" smtClean="0">
                <a:solidFill>
                  <a:srgbClr val="0071A0"/>
                </a:solidFill>
              </a:rPr>
              <a:t>Access that </a:t>
            </a:r>
            <a:r>
              <a:rPr lang="en-US" sz="1400" dirty="0">
                <a:solidFill>
                  <a:srgbClr val="0071A0"/>
                </a:solidFill>
              </a:rPr>
              <a:t>is simple, </a:t>
            </a:r>
            <a:r>
              <a:rPr lang="en-US" sz="1400" dirty="0" smtClean="0">
                <a:solidFill>
                  <a:srgbClr val="0071A0"/>
                </a:solidFill>
              </a:rPr>
              <a:t>affordable, grow-as-you-go</a:t>
            </a:r>
            <a:endParaRPr lang="en-US" sz="1400" b="1" dirty="0">
              <a:solidFill>
                <a:srgbClr val="0071A0"/>
              </a:solidFill>
            </a:endParaRPr>
          </a:p>
          <a:p>
            <a:pPr marL="177800" indent="-177800">
              <a:spcBef>
                <a:spcPts val="600"/>
              </a:spcBef>
              <a:buFont typeface="Arial"/>
              <a:buChar char="•"/>
            </a:pPr>
            <a:r>
              <a:rPr lang="en-US" sz="1400" dirty="0" smtClean="0">
                <a:solidFill>
                  <a:srgbClr val="0071A0"/>
                </a:solidFill>
              </a:rPr>
              <a:t>BYOD -  simply</a:t>
            </a:r>
            <a:r>
              <a:rPr lang="en-US" sz="1400" dirty="0">
                <a:solidFill>
                  <a:srgbClr val="0071A0"/>
                </a:solidFill>
              </a:rPr>
              <a:t>, </a:t>
            </a:r>
            <a:r>
              <a:rPr lang="en-US" sz="1400" dirty="0" smtClean="0">
                <a:solidFill>
                  <a:srgbClr val="0071A0"/>
                </a:solidFill>
              </a:rPr>
              <a:t>quickly </a:t>
            </a:r>
            <a:r>
              <a:rPr lang="en-US" sz="1400" dirty="0">
                <a:solidFill>
                  <a:srgbClr val="0071A0"/>
                </a:solidFill>
              </a:rPr>
              <a:t>with </a:t>
            </a:r>
            <a:r>
              <a:rPr lang="en-US" sz="1400" dirty="0" smtClean="0">
                <a:solidFill>
                  <a:srgbClr val="0071A0"/>
                </a:solidFill>
              </a:rPr>
              <a:t>secure onboarding </a:t>
            </a:r>
          </a:p>
          <a:p>
            <a:pPr marL="177800" indent="-177800">
              <a:spcBef>
                <a:spcPts val="600"/>
              </a:spcBef>
              <a:buFont typeface="Arial"/>
              <a:buChar char="•"/>
            </a:pPr>
            <a:r>
              <a:rPr lang="en-US" sz="1400" dirty="0">
                <a:solidFill>
                  <a:srgbClr val="0071A0"/>
                </a:solidFill>
              </a:rPr>
              <a:t>S</a:t>
            </a:r>
            <a:r>
              <a:rPr lang="en-US" sz="1400" dirty="0" smtClean="0">
                <a:solidFill>
                  <a:srgbClr val="0071A0"/>
                </a:solidFill>
              </a:rPr>
              <a:t>ecure </a:t>
            </a:r>
            <a:r>
              <a:rPr lang="en-US" sz="1400" dirty="0">
                <a:solidFill>
                  <a:srgbClr val="0071A0"/>
                </a:solidFill>
              </a:rPr>
              <a:t>access to applications across fixed and mobile devices</a:t>
            </a:r>
          </a:p>
          <a:p>
            <a:pPr marL="177800" indent="-177800">
              <a:spcBef>
                <a:spcPts val="600"/>
              </a:spcBef>
              <a:buFont typeface="Arial"/>
              <a:buChar char="•"/>
            </a:pPr>
            <a:r>
              <a:rPr lang="en-US" sz="1400" dirty="0" smtClean="0">
                <a:solidFill>
                  <a:srgbClr val="0071A0"/>
                </a:solidFill>
              </a:rPr>
              <a:t>Security for </a:t>
            </a:r>
            <a:r>
              <a:rPr lang="en-US" sz="1400" dirty="0">
                <a:solidFill>
                  <a:srgbClr val="0071A0"/>
                </a:solidFill>
              </a:rPr>
              <a:t>any </a:t>
            </a:r>
            <a:r>
              <a:rPr lang="en-US" sz="1400" dirty="0" smtClean="0">
                <a:solidFill>
                  <a:srgbClr val="0071A0"/>
                </a:solidFill>
              </a:rPr>
              <a:t>user, </a:t>
            </a:r>
            <a:r>
              <a:rPr lang="en-US" sz="1400" dirty="0">
                <a:solidFill>
                  <a:srgbClr val="0071A0"/>
                </a:solidFill>
              </a:rPr>
              <a:t>on any device, from any </a:t>
            </a:r>
            <a:r>
              <a:rPr lang="en-US" sz="1400" dirty="0" smtClean="0">
                <a:solidFill>
                  <a:srgbClr val="0071A0"/>
                </a:solidFill>
              </a:rPr>
              <a:t>location</a:t>
            </a:r>
          </a:p>
          <a:p>
            <a:pPr marL="177800" indent="-177800">
              <a:spcBef>
                <a:spcPts val="600"/>
              </a:spcBef>
              <a:buFont typeface="Arial"/>
              <a:buChar char="•"/>
            </a:pPr>
            <a:r>
              <a:rPr lang="en-US" sz="1400" dirty="0" smtClean="0">
                <a:solidFill>
                  <a:srgbClr val="0071A0"/>
                </a:solidFill>
              </a:rPr>
              <a:t>Collaborative </a:t>
            </a:r>
            <a:r>
              <a:rPr lang="en-US" sz="1400" dirty="0">
                <a:solidFill>
                  <a:srgbClr val="0071A0"/>
                </a:solidFill>
              </a:rPr>
              <a:t>workspaces </a:t>
            </a:r>
            <a:r>
              <a:rPr lang="en-US" sz="1400" dirty="0" smtClean="0">
                <a:solidFill>
                  <a:srgbClr val="0071A0"/>
                </a:solidFill>
              </a:rPr>
              <a:t>with centralized </a:t>
            </a:r>
            <a:r>
              <a:rPr lang="en-US" sz="1400" dirty="0">
                <a:solidFill>
                  <a:srgbClr val="0071A0"/>
                </a:solidFill>
              </a:rPr>
              <a:t>control, management, </a:t>
            </a:r>
            <a:r>
              <a:rPr lang="en-US" sz="1400" dirty="0" smtClean="0">
                <a:solidFill>
                  <a:srgbClr val="0071A0"/>
                </a:solidFill>
              </a:rPr>
              <a:t>administration</a:t>
            </a:r>
            <a:endParaRPr lang="en-US" sz="1400" dirty="0">
              <a:solidFill>
                <a:srgbClr val="0071A0"/>
              </a:solidFill>
            </a:endParaRPr>
          </a:p>
        </p:txBody>
      </p:sp>
      <p:cxnSp>
        <p:nvCxnSpPr>
          <p:cNvPr id="14" name="Straight Connector 13"/>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58125" y="2254469"/>
            <a:ext cx="6085875" cy="338554"/>
          </a:xfrm>
          <a:prstGeom prst="rect">
            <a:avLst/>
          </a:prstGeom>
          <a:noFill/>
        </p:spPr>
        <p:txBody>
          <a:bodyPr wrap="square" rtlCol="0">
            <a:spAutoFit/>
          </a:bodyPr>
          <a:lstStyle/>
          <a:p>
            <a:r>
              <a:rPr lang="en-US" sz="1600" b="1" dirty="0" smtClean="0">
                <a:solidFill>
                  <a:schemeClr val="tx1">
                    <a:lumMod val="75000"/>
                  </a:schemeClr>
                </a:solidFill>
              </a:rPr>
              <a:t>Cisco delivers for your midsize business:</a:t>
            </a:r>
            <a:endParaRPr lang="en-US" sz="1600" b="1" dirty="0">
              <a:solidFill>
                <a:schemeClr val="tx1">
                  <a:lumMod val="75000"/>
                </a:schemeClr>
              </a:solidFill>
            </a:endParaRPr>
          </a:p>
        </p:txBody>
      </p:sp>
      <p:sp>
        <p:nvSpPr>
          <p:cNvPr id="16" name="TextBox 15"/>
          <p:cNvSpPr txBox="1"/>
          <p:nvPr/>
        </p:nvSpPr>
        <p:spPr>
          <a:xfrm>
            <a:off x="3129460" y="4451099"/>
            <a:ext cx="6085875" cy="338554"/>
          </a:xfrm>
          <a:prstGeom prst="rect">
            <a:avLst/>
          </a:prstGeom>
          <a:noFill/>
        </p:spPr>
        <p:txBody>
          <a:bodyPr wrap="square" rtlCol="0">
            <a:spAutoFit/>
          </a:bodyPr>
          <a:lstStyle/>
          <a:p>
            <a:r>
              <a:rPr lang="en-US" sz="1600" b="1" dirty="0" smtClean="0">
                <a:solidFill>
                  <a:schemeClr val="tx1">
                    <a:lumMod val="75000"/>
                  </a:schemeClr>
                </a:solidFill>
              </a:rPr>
              <a:t>Business Value:</a:t>
            </a:r>
            <a:endParaRPr lang="en-US" sz="1600" b="1" dirty="0">
              <a:solidFill>
                <a:schemeClr val="tx1">
                  <a:lumMod val="75000"/>
                </a:schemeClr>
              </a:solidFill>
            </a:endParaRPr>
          </a:p>
        </p:txBody>
      </p:sp>
      <p:sp>
        <p:nvSpPr>
          <p:cNvPr id="18" name="TextBox 17"/>
          <p:cNvSpPr txBox="1"/>
          <p:nvPr/>
        </p:nvSpPr>
        <p:spPr>
          <a:xfrm>
            <a:off x="3058124" y="4835395"/>
            <a:ext cx="6049961" cy="892552"/>
          </a:xfrm>
          <a:prstGeom prst="rect">
            <a:avLst/>
          </a:prstGeom>
          <a:noFill/>
        </p:spPr>
        <p:txBody>
          <a:bodyPr wrap="square" rtlCol="0">
            <a:spAutoFit/>
          </a:bodyPr>
          <a:lstStyle/>
          <a:p>
            <a:pPr marL="177800" lvl="3" indent="-177800">
              <a:spcBef>
                <a:spcPts val="600"/>
              </a:spcBef>
              <a:buFont typeface="Arial"/>
              <a:buChar char="•"/>
            </a:pPr>
            <a:r>
              <a:rPr lang="en-US" sz="1400" dirty="0" smtClean="0">
                <a:solidFill>
                  <a:srgbClr val="0071A0"/>
                </a:solidFill>
              </a:rPr>
              <a:t>Support consultants, guests, contractors at your business</a:t>
            </a:r>
          </a:p>
          <a:p>
            <a:pPr marL="177800" lvl="3" indent="-177800">
              <a:spcBef>
                <a:spcPts val="600"/>
              </a:spcBef>
              <a:buFont typeface="Arial"/>
              <a:buChar char="•"/>
            </a:pPr>
            <a:r>
              <a:rPr lang="en-US" sz="1400" dirty="0" smtClean="0">
                <a:solidFill>
                  <a:srgbClr val="0071A0"/>
                </a:solidFill>
              </a:rPr>
              <a:t>Increase </a:t>
            </a:r>
            <a:r>
              <a:rPr lang="en-US" sz="1400" smtClean="0">
                <a:solidFill>
                  <a:srgbClr val="0071A0"/>
                </a:solidFill>
              </a:rPr>
              <a:t>interaction and </a:t>
            </a:r>
            <a:r>
              <a:rPr lang="en-US" sz="1400" dirty="0" smtClean="0">
                <a:solidFill>
                  <a:srgbClr val="0071A0"/>
                </a:solidFill>
              </a:rPr>
              <a:t>creativity amongst employees through mobility</a:t>
            </a:r>
          </a:p>
          <a:p>
            <a:pPr marL="177800" lvl="3" indent="-177800">
              <a:spcBef>
                <a:spcPts val="600"/>
              </a:spcBef>
              <a:buFont typeface="Arial"/>
              <a:buChar char="•"/>
            </a:pPr>
            <a:r>
              <a:rPr lang="en-US" sz="1400" dirty="0" smtClean="0">
                <a:solidFill>
                  <a:srgbClr val="0071A0"/>
                </a:solidFill>
              </a:rPr>
              <a:t>Protect intellectual property in a mobile environment</a:t>
            </a:r>
            <a:endParaRPr lang="en-US" sz="1400" dirty="0">
              <a:solidFill>
                <a:srgbClr val="0071A0"/>
              </a:solidFill>
            </a:endParaRPr>
          </a:p>
        </p:txBody>
      </p:sp>
    </p:spTree>
    <p:extLst>
      <p:ext uri="{BB962C8B-B14F-4D97-AF65-F5344CB8AC3E}">
        <p14:creationId xmlns:p14="http://schemas.microsoft.com/office/powerpoint/2010/main" val="25427676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21" name="Rectangle 20"/>
          <p:cNvSpPr/>
          <p:nvPr/>
        </p:nvSpPr>
        <p:spPr>
          <a:xfrm>
            <a:off x="0" y="5967048"/>
            <a:ext cx="9144000" cy="890952"/>
          </a:xfrm>
          <a:prstGeom prst="rect">
            <a:avLst/>
          </a:prstGeom>
          <a:gradFill flip="none" rotWithShape="1">
            <a:gsLst>
              <a:gs pos="0">
                <a:srgbClr val="FFFFFF">
                  <a:alpha val="0"/>
                </a:srgbClr>
              </a:gs>
              <a:gs pos="100000">
                <a:schemeClr val="tx1">
                  <a:lumMod val="40000"/>
                  <a:lumOff val="6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Cisco’s Made-for-Midmarket Portfolio</a:t>
            </a:r>
            <a:endParaRPr lang="en-US" sz="3200" dirty="0">
              <a:solidFill>
                <a:schemeClr val="bg1"/>
              </a:solidFill>
            </a:endParaRPr>
          </a:p>
        </p:txBody>
      </p:sp>
      <p:sp>
        <p:nvSpPr>
          <p:cNvPr id="17" name="Oval 16"/>
          <p:cNvSpPr/>
          <p:nvPr/>
        </p:nvSpPr>
        <p:spPr>
          <a:xfrm>
            <a:off x="-114301" y="6286499"/>
            <a:ext cx="9290075" cy="495300"/>
          </a:xfrm>
          <a:prstGeom prst="ellipse">
            <a:avLst/>
          </a:prstGeom>
          <a:gradFill flip="none" rotWithShape="1">
            <a:gsLst>
              <a:gs pos="0">
                <a:schemeClr val="tx1">
                  <a:lumMod val="75000"/>
                </a:schemeClr>
              </a:gs>
              <a:gs pos="100000">
                <a:schemeClr val="tx1">
                  <a:lumMod val="20000"/>
                  <a:lumOff val="8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9" name="Picture 8" descr="P3.png"/>
          <p:cNvPicPr>
            <a:picLocks noChangeAspect="1"/>
          </p:cNvPicPr>
          <p:nvPr/>
        </p:nvPicPr>
        <p:blipFill rotWithShape="1">
          <a:blip r:embed="rId4" cstate="print">
            <a:extLst>
              <a:ext uri="{28A0092B-C50C-407E-A947-70E740481C1C}">
                <a14:useLocalDpi xmlns:a14="http://schemas.microsoft.com/office/drawing/2010/main"/>
              </a:ext>
            </a:extLst>
          </a:blip>
          <a:srcRect t="1" b="1173"/>
          <a:stretch/>
        </p:blipFill>
        <p:spPr>
          <a:xfrm flipH="1">
            <a:off x="853903" y="1972965"/>
            <a:ext cx="1275398" cy="4656436"/>
          </a:xfrm>
          <a:prstGeom prst="rect">
            <a:avLst/>
          </a:prstGeom>
          <a:effectLst>
            <a:glow rad="762000">
              <a:schemeClr val="bg1">
                <a:alpha val="44000"/>
              </a:schemeClr>
            </a:glow>
          </a:effectLst>
        </p:spPr>
      </p:pic>
      <p:sp>
        <p:nvSpPr>
          <p:cNvPr id="10" name="TextBox 9"/>
          <p:cNvSpPr txBox="1"/>
          <p:nvPr/>
        </p:nvSpPr>
        <p:spPr>
          <a:xfrm>
            <a:off x="229702" y="1246746"/>
            <a:ext cx="8914298" cy="461665"/>
          </a:xfrm>
          <a:prstGeom prst="rect">
            <a:avLst/>
          </a:prstGeom>
          <a:noFill/>
        </p:spPr>
        <p:txBody>
          <a:bodyPr wrap="square" rtlCol="0">
            <a:spAutoFit/>
          </a:bodyPr>
          <a:lstStyle/>
          <a:p>
            <a:pPr marL="0" lvl="3">
              <a:spcBef>
                <a:spcPts val="400"/>
              </a:spcBef>
            </a:pPr>
            <a:r>
              <a:rPr lang="en-US" sz="2400" dirty="0">
                <a:solidFill>
                  <a:schemeClr val="accent1">
                    <a:lumMod val="75000"/>
                  </a:schemeClr>
                </a:solidFill>
              </a:rPr>
              <a:t>How do I virtualize my network and data center?</a:t>
            </a:r>
          </a:p>
        </p:txBody>
      </p:sp>
      <p:sp>
        <p:nvSpPr>
          <p:cNvPr id="13" name="TextBox 12"/>
          <p:cNvSpPr txBox="1"/>
          <p:nvPr/>
        </p:nvSpPr>
        <p:spPr>
          <a:xfrm>
            <a:off x="2732688" y="2142242"/>
            <a:ext cx="6011313" cy="2523768"/>
          </a:xfrm>
          <a:prstGeom prst="rect">
            <a:avLst/>
          </a:prstGeom>
          <a:noFill/>
        </p:spPr>
        <p:txBody>
          <a:bodyPr wrap="square" rtlCol="0">
            <a:spAutoFit/>
          </a:bodyPr>
          <a:lstStyle/>
          <a:p>
            <a:pPr marL="177800" indent="-177800" defTabSz="914323">
              <a:spcBef>
                <a:spcPts val="600"/>
              </a:spcBef>
              <a:buFont typeface="Arial"/>
              <a:buChar char="•"/>
            </a:pPr>
            <a:r>
              <a:rPr lang="en-US" sz="1400" dirty="0">
                <a:solidFill>
                  <a:srgbClr val="0071A0"/>
                </a:solidFill>
              </a:rPr>
              <a:t>Converged </a:t>
            </a:r>
            <a:r>
              <a:rPr lang="en-US" sz="1400" dirty="0" smtClean="0">
                <a:solidFill>
                  <a:srgbClr val="0071A0"/>
                </a:solidFill>
              </a:rPr>
              <a:t>network, compute, </a:t>
            </a:r>
            <a:r>
              <a:rPr lang="en-US" sz="1400" dirty="0">
                <a:solidFill>
                  <a:srgbClr val="0071A0"/>
                </a:solidFill>
              </a:rPr>
              <a:t>and </a:t>
            </a:r>
            <a:r>
              <a:rPr lang="en-US" sz="1400" dirty="0" smtClean="0">
                <a:solidFill>
                  <a:srgbClr val="0071A0"/>
                </a:solidFill>
              </a:rPr>
              <a:t>virtualization ready platform for branch office with </a:t>
            </a:r>
            <a:r>
              <a:rPr lang="en-US" sz="1400" dirty="0" err="1" smtClean="0">
                <a:solidFill>
                  <a:srgbClr val="0071A0"/>
                </a:solidFill>
              </a:rPr>
              <a:t>ISR</a:t>
            </a:r>
            <a:endParaRPr lang="en-US" sz="1400" dirty="0" smtClean="0">
              <a:solidFill>
                <a:srgbClr val="0071A0"/>
              </a:solidFill>
            </a:endParaRPr>
          </a:p>
          <a:p>
            <a:pPr marL="177800" indent="-177800" defTabSz="914323">
              <a:spcBef>
                <a:spcPts val="600"/>
              </a:spcBef>
              <a:buFont typeface="Arial"/>
              <a:buChar char="•"/>
            </a:pPr>
            <a:r>
              <a:rPr lang="en-US" sz="1400" dirty="0" smtClean="0">
                <a:solidFill>
                  <a:srgbClr val="0071A0"/>
                </a:solidFill>
              </a:rPr>
              <a:t>Converged network and DC fabric virtual infrastructure</a:t>
            </a:r>
            <a:endParaRPr lang="en-US" sz="1400" dirty="0">
              <a:solidFill>
                <a:srgbClr val="0071A0"/>
              </a:solidFill>
            </a:endParaRPr>
          </a:p>
          <a:p>
            <a:pPr marL="177800" indent="-177800" defTabSz="914323">
              <a:spcBef>
                <a:spcPts val="600"/>
              </a:spcBef>
              <a:buFont typeface="Arial"/>
              <a:buChar char="•"/>
            </a:pPr>
            <a:r>
              <a:rPr lang="en-US" sz="1400" dirty="0">
                <a:solidFill>
                  <a:schemeClr val="tx1">
                    <a:lumMod val="75000"/>
                  </a:schemeClr>
                </a:solidFill>
              </a:rPr>
              <a:t>Pre-loaded </a:t>
            </a:r>
            <a:r>
              <a:rPr lang="en-US" sz="1400" dirty="0" smtClean="0">
                <a:solidFill>
                  <a:schemeClr val="tx1">
                    <a:lumMod val="75000"/>
                  </a:schemeClr>
                </a:solidFill>
              </a:rPr>
              <a:t>software for </a:t>
            </a:r>
            <a:r>
              <a:rPr lang="en-US" sz="1400" dirty="0">
                <a:solidFill>
                  <a:schemeClr val="tx1">
                    <a:lumMod val="75000"/>
                  </a:schemeClr>
                </a:solidFill>
              </a:rPr>
              <a:t>collaboration applications </a:t>
            </a:r>
            <a:r>
              <a:rPr lang="en-US" sz="1400" dirty="0" smtClean="0">
                <a:solidFill>
                  <a:schemeClr val="tx1">
                    <a:lumMod val="75000"/>
                  </a:schemeClr>
                </a:solidFill>
              </a:rPr>
              <a:t>on </a:t>
            </a:r>
            <a:r>
              <a:rPr lang="en-US" sz="1400" dirty="0">
                <a:solidFill>
                  <a:schemeClr val="tx1">
                    <a:lumMod val="75000"/>
                  </a:schemeClr>
                </a:solidFill>
              </a:rPr>
              <a:t>a </a:t>
            </a:r>
            <a:r>
              <a:rPr lang="en-US" sz="1400" dirty="0" smtClean="0">
                <a:solidFill>
                  <a:schemeClr val="tx1">
                    <a:lumMod val="75000"/>
                  </a:schemeClr>
                </a:solidFill>
              </a:rPr>
              <a:t>virtualized </a:t>
            </a:r>
            <a:r>
              <a:rPr lang="en-US" sz="1400" dirty="0">
                <a:solidFill>
                  <a:schemeClr val="tx1">
                    <a:lumMod val="75000"/>
                  </a:schemeClr>
                </a:solidFill>
              </a:rPr>
              <a:t>server infrastructure</a:t>
            </a:r>
            <a:endParaRPr lang="en-GB" sz="1400" dirty="0">
              <a:solidFill>
                <a:schemeClr val="tx1">
                  <a:lumMod val="75000"/>
                </a:schemeClr>
              </a:solidFill>
            </a:endParaRPr>
          </a:p>
          <a:p>
            <a:pPr marL="177800" indent="-177800" defTabSz="914323">
              <a:spcBef>
                <a:spcPts val="600"/>
              </a:spcBef>
              <a:buFont typeface="Arial"/>
              <a:buChar char="•"/>
            </a:pPr>
            <a:r>
              <a:rPr lang="en-GB" sz="1400" dirty="0" smtClean="0">
                <a:solidFill>
                  <a:srgbClr val="0071A0"/>
                </a:solidFill>
              </a:rPr>
              <a:t>On-demand </a:t>
            </a:r>
            <a:r>
              <a:rPr lang="en-GB" sz="1400" dirty="0">
                <a:solidFill>
                  <a:srgbClr val="0071A0"/>
                </a:solidFill>
              </a:rPr>
              <a:t>provisioning from shared pools of physical and virtual resources</a:t>
            </a:r>
            <a:endParaRPr lang="en-US" sz="1400" dirty="0">
              <a:solidFill>
                <a:srgbClr val="0071A0"/>
              </a:solidFill>
            </a:endParaRPr>
          </a:p>
          <a:p>
            <a:pPr marL="177800" indent="-177800" defTabSz="914323">
              <a:lnSpc>
                <a:spcPct val="150000"/>
              </a:lnSpc>
              <a:spcBef>
                <a:spcPts val="600"/>
              </a:spcBef>
              <a:buFont typeface="Arial"/>
              <a:buChar char="•"/>
            </a:pPr>
            <a:r>
              <a:rPr lang="en-US" sz="1400" dirty="0" smtClean="0">
                <a:solidFill>
                  <a:srgbClr val="0071A0"/>
                </a:solidFill>
              </a:rPr>
              <a:t>Secure infrastructure by </a:t>
            </a:r>
            <a:r>
              <a:rPr lang="en-US" sz="1400" dirty="0">
                <a:solidFill>
                  <a:srgbClr val="0071A0"/>
                </a:solidFill>
              </a:rPr>
              <a:t>unifying network and security </a:t>
            </a:r>
            <a:r>
              <a:rPr lang="en-US" sz="1400" dirty="0" smtClean="0">
                <a:solidFill>
                  <a:srgbClr val="0071A0"/>
                </a:solidFill>
              </a:rPr>
              <a:t>technologies</a:t>
            </a:r>
          </a:p>
          <a:p>
            <a:pPr marL="177800" indent="-177800" defTabSz="914323">
              <a:spcBef>
                <a:spcPts val="600"/>
              </a:spcBef>
              <a:buFont typeface="Arial"/>
              <a:buChar char="•"/>
            </a:pPr>
            <a:r>
              <a:rPr lang="en-US" sz="1400" dirty="0">
                <a:solidFill>
                  <a:srgbClr val="0071A0"/>
                </a:solidFill>
              </a:rPr>
              <a:t>A</a:t>
            </a:r>
            <a:r>
              <a:rPr lang="en-US" sz="1400" dirty="0" smtClean="0">
                <a:solidFill>
                  <a:srgbClr val="0071A0"/>
                </a:solidFill>
              </a:rPr>
              <a:t>ctionable </a:t>
            </a:r>
            <a:r>
              <a:rPr lang="en-US" sz="1400" dirty="0">
                <a:solidFill>
                  <a:srgbClr val="0071A0"/>
                </a:solidFill>
              </a:rPr>
              <a:t>security across physical and virtual </a:t>
            </a:r>
            <a:r>
              <a:rPr lang="en-US" sz="1400" dirty="0" smtClean="0">
                <a:solidFill>
                  <a:srgbClr val="0071A0"/>
                </a:solidFill>
              </a:rPr>
              <a:t>domains</a:t>
            </a:r>
          </a:p>
        </p:txBody>
      </p:sp>
      <p:cxnSp>
        <p:nvCxnSpPr>
          <p:cNvPr id="14" name="Straight Connector 13"/>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32688" y="1803688"/>
            <a:ext cx="6085875" cy="338554"/>
          </a:xfrm>
          <a:prstGeom prst="rect">
            <a:avLst/>
          </a:prstGeom>
          <a:noFill/>
        </p:spPr>
        <p:txBody>
          <a:bodyPr wrap="square" rtlCol="0">
            <a:spAutoFit/>
          </a:bodyPr>
          <a:lstStyle/>
          <a:p>
            <a:r>
              <a:rPr lang="en-US" sz="1600" b="1" dirty="0" smtClean="0">
                <a:solidFill>
                  <a:schemeClr val="tx1">
                    <a:lumMod val="75000"/>
                  </a:schemeClr>
                </a:solidFill>
              </a:rPr>
              <a:t>Cisco delivers for your midsize business:</a:t>
            </a:r>
            <a:endParaRPr lang="en-US" sz="1600" b="1" dirty="0">
              <a:solidFill>
                <a:schemeClr val="tx1">
                  <a:lumMod val="75000"/>
                </a:schemeClr>
              </a:solidFill>
            </a:endParaRPr>
          </a:p>
        </p:txBody>
      </p:sp>
      <p:sp>
        <p:nvSpPr>
          <p:cNvPr id="16" name="TextBox 15"/>
          <p:cNvSpPr txBox="1"/>
          <p:nvPr/>
        </p:nvSpPr>
        <p:spPr>
          <a:xfrm>
            <a:off x="2862633" y="4754095"/>
            <a:ext cx="6085875" cy="338554"/>
          </a:xfrm>
          <a:prstGeom prst="rect">
            <a:avLst/>
          </a:prstGeom>
          <a:noFill/>
        </p:spPr>
        <p:txBody>
          <a:bodyPr wrap="square" rtlCol="0">
            <a:spAutoFit/>
          </a:bodyPr>
          <a:lstStyle/>
          <a:p>
            <a:r>
              <a:rPr lang="en-US" sz="1600" b="1" dirty="0" smtClean="0">
                <a:solidFill>
                  <a:schemeClr val="tx1">
                    <a:lumMod val="75000"/>
                  </a:schemeClr>
                </a:solidFill>
              </a:rPr>
              <a:t>Business Value:</a:t>
            </a:r>
            <a:endParaRPr lang="en-US" sz="1600" b="1" dirty="0">
              <a:solidFill>
                <a:schemeClr val="tx1">
                  <a:lumMod val="75000"/>
                </a:schemeClr>
              </a:solidFill>
            </a:endParaRPr>
          </a:p>
        </p:txBody>
      </p:sp>
      <p:sp>
        <p:nvSpPr>
          <p:cNvPr id="18" name="TextBox 17"/>
          <p:cNvSpPr txBox="1"/>
          <p:nvPr/>
        </p:nvSpPr>
        <p:spPr>
          <a:xfrm>
            <a:off x="2791298" y="5112394"/>
            <a:ext cx="6049961" cy="892552"/>
          </a:xfrm>
          <a:prstGeom prst="rect">
            <a:avLst/>
          </a:prstGeom>
          <a:noFill/>
        </p:spPr>
        <p:txBody>
          <a:bodyPr wrap="square" rtlCol="0">
            <a:spAutoFit/>
          </a:bodyPr>
          <a:lstStyle/>
          <a:p>
            <a:pPr marL="177800" lvl="3" indent="-177800">
              <a:spcBef>
                <a:spcPts val="600"/>
              </a:spcBef>
              <a:buFont typeface="Arial"/>
              <a:buChar char="•"/>
            </a:pPr>
            <a:r>
              <a:rPr lang="en-US" sz="1400" dirty="0" smtClean="0">
                <a:solidFill>
                  <a:srgbClr val="0071A0"/>
                </a:solidFill>
              </a:rPr>
              <a:t>Improve server, storage, and network </a:t>
            </a:r>
            <a:r>
              <a:rPr lang="en-US" sz="1400" dirty="0" err="1" smtClean="0">
                <a:solidFill>
                  <a:srgbClr val="0071A0"/>
                </a:solidFill>
              </a:rPr>
              <a:t>TCO</a:t>
            </a:r>
            <a:endParaRPr lang="en-US" sz="1400" dirty="0" smtClean="0">
              <a:solidFill>
                <a:srgbClr val="0071A0"/>
              </a:solidFill>
            </a:endParaRPr>
          </a:p>
          <a:p>
            <a:pPr marL="177800" lvl="3" indent="-177800">
              <a:spcBef>
                <a:spcPts val="600"/>
              </a:spcBef>
              <a:buFont typeface="Arial"/>
              <a:buChar char="•"/>
            </a:pPr>
            <a:r>
              <a:rPr lang="en-US" sz="1400" dirty="0" smtClean="0">
                <a:solidFill>
                  <a:srgbClr val="0071A0"/>
                </a:solidFill>
              </a:rPr>
              <a:t>Optimize application performance and ROI</a:t>
            </a:r>
          </a:p>
          <a:p>
            <a:pPr marL="177800" lvl="3" indent="-177800">
              <a:spcBef>
                <a:spcPts val="600"/>
              </a:spcBef>
              <a:buFont typeface="Arial"/>
              <a:buChar char="•"/>
            </a:pPr>
            <a:r>
              <a:rPr lang="en-US" sz="1400" dirty="0" smtClean="0">
                <a:solidFill>
                  <a:srgbClr val="0071A0"/>
                </a:solidFill>
              </a:rPr>
              <a:t>Increase customer satisfaction with customer facing applications</a:t>
            </a:r>
            <a:endParaRPr lang="en-US" sz="1400" dirty="0">
              <a:solidFill>
                <a:srgbClr val="0071A0"/>
              </a:solidFill>
            </a:endParaRPr>
          </a:p>
        </p:txBody>
      </p:sp>
    </p:spTree>
    <p:extLst>
      <p:ext uri="{BB962C8B-B14F-4D97-AF65-F5344CB8AC3E}">
        <p14:creationId xmlns:p14="http://schemas.microsoft.com/office/powerpoint/2010/main" val="5781988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21" name="Rectangle 20"/>
          <p:cNvSpPr/>
          <p:nvPr/>
        </p:nvSpPr>
        <p:spPr>
          <a:xfrm>
            <a:off x="0" y="5967048"/>
            <a:ext cx="9144000" cy="890952"/>
          </a:xfrm>
          <a:prstGeom prst="rect">
            <a:avLst/>
          </a:prstGeom>
          <a:gradFill flip="none" rotWithShape="1">
            <a:gsLst>
              <a:gs pos="0">
                <a:srgbClr val="FFFFFF">
                  <a:alpha val="0"/>
                </a:srgbClr>
              </a:gs>
              <a:gs pos="100000">
                <a:schemeClr val="tx1">
                  <a:lumMod val="40000"/>
                  <a:lumOff val="6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Cisco’s Made-for-Midmarket Portfolio</a:t>
            </a:r>
            <a:endParaRPr lang="en-US" sz="3200" dirty="0">
              <a:solidFill>
                <a:schemeClr val="bg1"/>
              </a:solidFill>
            </a:endParaRPr>
          </a:p>
        </p:txBody>
      </p:sp>
      <p:sp>
        <p:nvSpPr>
          <p:cNvPr id="17" name="Oval 16"/>
          <p:cNvSpPr/>
          <p:nvPr/>
        </p:nvSpPr>
        <p:spPr>
          <a:xfrm>
            <a:off x="-114301" y="6286499"/>
            <a:ext cx="9290075" cy="495300"/>
          </a:xfrm>
          <a:prstGeom prst="ellipse">
            <a:avLst/>
          </a:prstGeom>
          <a:gradFill flip="none" rotWithShape="1">
            <a:gsLst>
              <a:gs pos="0">
                <a:schemeClr val="tx1">
                  <a:lumMod val="75000"/>
                </a:schemeClr>
              </a:gs>
              <a:gs pos="100000">
                <a:schemeClr val="tx1">
                  <a:lumMod val="20000"/>
                  <a:lumOff val="8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9" name="Picture 18" descr="Person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2" y="2119344"/>
            <a:ext cx="3028977" cy="4463264"/>
          </a:xfrm>
          <a:prstGeom prst="rect">
            <a:avLst/>
          </a:prstGeom>
          <a:effectLst>
            <a:glow rad="762000">
              <a:schemeClr val="bg1">
                <a:alpha val="44000"/>
              </a:schemeClr>
            </a:glow>
          </a:effectLst>
        </p:spPr>
      </p:pic>
      <p:sp>
        <p:nvSpPr>
          <p:cNvPr id="2" name="TextBox 1"/>
          <p:cNvSpPr txBox="1"/>
          <p:nvPr/>
        </p:nvSpPr>
        <p:spPr>
          <a:xfrm>
            <a:off x="229702" y="1280467"/>
            <a:ext cx="8914298" cy="461665"/>
          </a:xfrm>
          <a:prstGeom prst="rect">
            <a:avLst/>
          </a:prstGeom>
          <a:noFill/>
        </p:spPr>
        <p:txBody>
          <a:bodyPr wrap="square" rtlCol="0">
            <a:spAutoFit/>
          </a:bodyPr>
          <a:lstStyle/>
          <a:p>
            <a:pPr marL="0" lvl="3"/>
            <a:r>
              <a:rPr lang="en-US" sz="2400" dirty="0">
                <a:solidFill>
                  <a:schemeClr val="accent1">
                    <a:lumMod val="75000"/>
                  </a:schemeClr>
                </a:solidFill>
              </a:rPr>
              <a:t>What are my public, private, and hybrid cloud options</a:t>
            </a:r>
            <a:r>
              <a:rPr lang="en-US" sz="2400" dirty="0" smtClean="0">
                <a:solidFill>
                  <a:schemeClr val="accent1">
                    <a:lumMod val="75000"/>
                  </a:schemeClr>
                </a:solidFill>
              </a:rPr>
              <a:t>?</a:t>
            </a:r>
            <a:endParaRPr lang="en-US" sz="2400" dirty="0"/>
          </a:p>
        </p:txBody>
      </p:sp>
      <p:sp>
        <p:nvSpPr>
          <p:cNvPr id="3" name="TextBox 2"/>
          <p:cNvSpPr txBox="1"/>
          <p:nvPr/>
        </p:nvSpPr>
        <p:spPr>
          <a:xfrm>
            <a:off x="2882896" y="2257714"/>
            <a:ext cx="5859463" cy="2600712"/>
          </a:xfrm>
          <a:prstGeom prst="rect">
            <a:avLst/>
          </a:prstGeom>
          <a:noFill/>
        </p:spPr>
        <p:txBody>
          <a:bodyPr wrap="square" rtlCol="0">
            <a:spAutoFit/>
          </a:bodyPr>
          <a:lstStyle/>
          <a:p>
            <a:pPr marL="177800" indent="-177800">
              <a:spcBef>
                <a:spcPts val="600"/>
              </a:spcBef>
              <a:buFont typeface="Arial"/>
              <a:buChar char="•"/>
            </a:pPr>
            <a:r>
              <a:rPr lang="en-US" sz="1400" dirty="0">
                <a:solidFill>
                  <a:schemeClr val="tx1">
                    <a:lumMod val="75000"/>
                  </a:schemeClr>
                </a:solidFill>
              </a:rPr>
              <a:t>Secure </a:t>
            </a:r>
            <a:r>
              <a:rPr lang="en-US" sz="1400" dirty="0" smtClean="0">
                <a:solidFill>
                  <a:schemeClr val="tx1">
                    <a:lumMod val="75000"/>
                  </a:schemeClr>
                </a:solidFill>
              </a:rPr>
              <a:t>application and services experience for any user, any device and any location</a:t>
            </a:r>
          </a:p>
          <a:p>
            <a:pPr marL="177800" indent="-177800" defTabSz="914323">
              <a:spcBef>
                <a:spcPts val="600"/>
              </a:spcBef>
              <a:buFont typeface="Arial"/>
              <a:buChar char="•"/>
            </a:pPr>
            <a:r>
              <a:rPr lang="en-US" sz="1400" dirty="0" smtClean="0">
                <a:solidFill>
                  <a:schemeClr val="tx1">
                    <a:lumMod val="75000"/>
                  </a:schemeClr>
                </a:solidFill>
              </a:rPr>
              <a:t>Simplified private cloud computing and management</a:t>
            </a:r>
          </a:p>
          <a:p>
            <a:pPr marL="177800" indent="-177800" defTabSz="914323">
              <a:spcBef>
                <a:spcPts val="600"/>
              </a:spcBef>
              <a:buFont typeface="Arial"/>
              <a:buChar char="•"/>
            </a:pPr>
            <a:r>
              <a:rPr lang="en-US" sz="1400" dirty="0" smtClean="0">
                <a:solidFill>
                  <a:schemeClr val="tx1">
                    <a:lumMod val="75000"/>
                  </a:schemeClr>
                </a:solidFill>
              </a:rPr>
              <a:t>Resilient hybrid cloud security </a:t>
            </a:r>
            <a:r>
              <a:rPr lang="en-US" sz="1400" dirty="0">
                <a:solidFill>
                  <a:schemeClr val="tx1">
                    <a:lumMod val="75000"/>
                  </a:schemeClr>
                </a:solidFill>
              </a:rPr>
              <a:t>and management </a:t>
            </a:r>
            <a:endParaRPr lang="en-US" sz="1400" dirty="0" smtClean="0">
              <a:solidFill>
                <a:schemeClr val="tx1">
                  <a:lumMod val="75000"/>
                </a:schemeClr>
              </a:solidFill>
            </a:endParaRPr>
          </a:p>
          <a:p>
            <a:pPr marL="177800" indent="-177800" defTabSz="914323">
              <a:spcBef>
                <a:spcPts val="600"/>
              </a:spcBef>
              <a:buFont typeface="Arial"/>
              <a:buChar char="•"/>
            </a:pPr>
            <a:r>
              <a:rPr lang="en-US" sz="1400" dirty="0" smtClean="0">
                <a:solidFill>
                  <a:schemeClr val="tx1">
                    <a:lumMod val="75000"/>
                  </a:schemeClr>
                </a:solidFill>
              </a:rPr>
              <a:t>Seamless private, hybrid, public cloud migration</a:t>
            </a:r>
          </a:p>
          <a:p>
            <a:pPr marL="177800" indent="-177800" defTabSz="914323">
              <a:spcBef>
                <a:spcPts val="600"/>
              </a:spcBef>
              <a:buFont typeface="Arial"/>
              <a:buChar char="•"/>
            </a:pPr>
            <a:r>
              <a:rPr lang="en-US" sz="1400" dirty="0" smtClean="0">
                <a:solidFill>
                  <a:schemeClr val="tx1">
                    <a:lumMod val="75000"/>
                  </a:schemeClr>
                </a:solidFill>
              </a:rPr>
              <a:t>Trust for end-to-end performance from the user to the application</a:t>
            </a:r>
          </a:p>
          <a:p>
            <a:pPr marL="177800" indent="-177800" defTabSz="914323">
              <a:spcBef>
                <a:spcPts val="600"/>
              </a:spcBef>
              <a:buFont typeface="Arial"/>
              <a:buChar char="•"/>
            </a:pPr>
            <a:r>
              <a:rPr lang="en-US" sz="1400" dirty="0" smtClean="0">
                <a:solidFill>
                  <a:schemeClr val="tx1">
                    <a:lumMod val="75000"/>
                  </a:schemeClr>
                </a:solidFill>
              </a:rPr>
              <a:t>Rapid provisioning, optimal performance, and actionable security of private and public cloud applications</a:t>
            </a:r>
          </a:p>
          <a:p>
            <a:pPr marL="177800" indent="-177800">
              <a:lnSpc>
                <a:spcPct val="150000"/>
              </a:lnSpc>
              <a:spcBef>
                <a:spcPts val="600"/>
              </a:spcBef>
              <a:buFont typeface="Arial"/>
              <a:buChar char="•"/>
            </a:pPr>
            <a:endParaRPr lang="en-US" sz="1400" dirty="0">
              <a:solidFill>
                <a:schemeClr val="tx1">
                  <a:lumMod val="75000"/>
                </a:schemeClr>
              </a:solidFill>
            </a:endParaRPr>
          </a:p>
        </p:txBody>
      </p:sp>
      <p:cxnSp>
        <p:nvCxnSpPr>
          <p:cNvPr id="10" name="Straight Connector 9"/>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977394" y="1889016"/>
            <a:ext cx="6085875" cy="338554"/>
          </a:xfrm>
          <a:prstGeom prst="rect">
            <a:avLst/>
          </a:prstGeom>
          <a:noFill/>
        </p:spPr>
        <p:txBody>
          <a:bodyPr wrap="square" rtlCol="0">
            <a:spAutoFit/>
          </a:bodyPr>
          <a:lstStyle/>
          <a:p>
            <a:r>
              <a:rPr lang="en-US" sz="1600" b="1" dirty="0" smtClean="0">
                <a:solidFill>
                  <a:schemeClr val="tx1">
                    <a:lumMod val="75000"/>
                  </a:schemeClr>
                </a:solidFill>
              </a:rPr>
              <a:t>Cisco delivers for your midsize business:</a:t>
            </a:r>
            <a:endParaRPr lang="en-US" sz="1600" b="1" dirty="0">
              <a:solidFill>
                <a:schemeClr val="tx1">
                  <a:lumMod val="75000"/>
                </a:schemeClr>
              </a:solidFill>
            </a:endParaRPr>
          </a:p>
        </p:txBody>
      </p:sp>
      <p:sp>
        <p:nvSpPr>
          <p:cNvPr id="14" name="TextBox 13"/>
          <p:cNvSpPr txBox="1"/>
          <p:nvPr/>
        </p:nvSpPr>
        <p:spPr>
          <a:xfrm>
            <a:off x="3064448" y="4760684"/>
            <a:ext cx="6085875" cy="338554"/>
          </a:xfrm>
          <a:prstGeom prst="rect">
            <a:avLst/>
          </a:prstGeom>
          <a:noFill/>
        </p:spPr>
        <p:txBody>
          <a:bodyPr wrap="square" rtlCol="0">
            <a:spAutoFit/>
          </a:bodyPr>
          <a:lstStyle/>
          <a:p>
            <a:r>
              <a:rPr lang="en-US" sz="1600" b="1" dirty="0" smtClean="0">
                <a:solidFill>
                  <a:schemeClr val="tx1">
                    <a:lumMod val="75000"/>
                  </a:schemeClr>
                </a:solidFill>
              </a:rPr>
              <a:t>Business Value:</a:t>
            </a:r>
            <a:endParaRPr lang="en-US" sz="1600" b="1" dirty="0">
              <a:solidFill>
                <a:schemeClr val="tx1">
                  <a:lumMod val="75000"/>
                </a:schemeClr>
              </a:solidFill>
            </a:endParaRPr>
          </a:p>
        </p:txBody>
      </p:sp>
      <p:sp>
        <p:nvSpPr>
          <p:cNvPr id="15" name="TextBox 14"/>
          <p:cNvSpPr txBox="1"/>
          <p:nvPr/>
        </p:nvSpPr>
        <p:spPr>
          <a:xfrm>
            <a:off x="2963963" y="5092206"/>
            <a:ext cx="6049961" cy="892552"/>
          </a:xfrm>
          <a:prstGeom prst="rect">
            <a:avLst/>
          </a:prstGeom>
          <a:noFill/>
        </p:spPr>
        <p:txBody>
          <a:bodyPr wrap="square" rtlCol="0">
            <a:spAutoFit/>
          </a:bodyPr>
          <a:lstStyle/>
          <a:p>
            <a:pPr marL="177800" lvl="3" indent="-177800">
              <a:spcBef>
                <a:spcPts val="600"/>
              </a:spcBef>
              <a:buFont typeface="Arial"/>
              <a:buChar char="•"/>
            </a:pPr>
            <a:r>
              <a:rPr lang="en-US" sz="1400" dirty="0" smtClean="0">
                <a:solidFill>
                  <a:srgbClr val="0071A0"/>
                </a:solidFill>
              </a:rPr>
              <a:t>Capture the ROI associated with  elastic IT</a:t>
            </a:r>
          </a:p>
          <a:p>
            <a:pPr marL="177800" lvl="3" indent="-177800">
              <a:spcBef>
                <a:spcPts val="600"/>
              </a:spcBef>
              <a:buFont typeface="Arial"/>
              <a:buChar char="•"/>
            </a:pPr>
            <a:r>
              <a:rPr lang="en-US" sz="1400" dirty="0" smtClean="0">
                <a:solidFill>
                  <a:srgbClr val="0071A0"/>
                </a:solidFill>
              </a:rPr>
              <a:t>Accommodate seasonal demand of IT resources</a:t>
            </a:r>
          </a:p>
          <a:p>
            <a:pPr marL="177800" lvl="3" indent="-177800">
              <a:spcBef>
                <a:spcPts val="600"/>
              </a:spcBef>
              <a:buFont typeface="Arial"/>
              <a:buChar char="•"/>
            </a:pPr>
            <a:r>
              <a:rPr lang="en-US" sz="1400" dirty="0" smtClean="0">
                <a:solidFill>
                  <a:srgbClr val="0071A0"/>
                </a:solidFill>
              </a:rPr>
              <a:t>Improve IT continuity and data backup</a:t>
            </a:r>
            <a:endParaRPr lang="en-US" sz="1400" dirty="0">
              <a:solidFill>
                <a:srgbClr val="0071A0"/>
              </a:solidFill>
            </a:endParaRPr>
          </a:p>
        </p:txBody>
      </p:sp>
    </p:spTree>
    <p:extLst>
      <p:ext uri="{BB962C8B-B14F-4D97-AF65-F5344CB8AC3E}">
        <p14:creationId xmlns:p14="http://schemas.microsoft.com/office/powerpoint/2010/main" val="8989596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World-Class Support: Cisco and Partners Offer Cisco Services</a:t>
            </a:r>
            <a:endParaRPr lang="en-US" sz="3200" dirty="0">
              <a:solidFill>
                <a:schemeClr val="bg1"/>
              </a:solidFill>
            </a:endParaRPr>
          </a:p>
        </p:txBody>
      </p:sp>
      <p:pic>
        <p:nvPicPr>
          <p:cNvPr id="14" name="Picture 13" descr="AN3266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7" y="1171512"/>
            <a:ext cx="9144000" cy="5686488"/>
          </a:xfrm>
          <a:prstGeom prst="rect">
            <a:avLst/>
          </a:prstGeom>
        </p:spPr>
      </p:pic>
      <p:sp>
        <p:nvSpPr>
          <p:cNvPr id="15" name="Rectangle 14"/>
          <p:cNvSpPr/>
          <p:nvPr/>
        </p:nvSpPr>
        <p:spPr>
          <a:xfrm rot="10800000">
            <a:off x="0" y="1171512"/>
            <a:ext cx="9150323" cy="5686485"/>
          </a:xfrm>
          <a:prstGeom prst="rect">
            <a:avLst/>
          </a:prstGeom>
          <a:gradFill flip="none" rotWithShape="1">
            <a:gsLst>
              <a:gs pos="66000">
                <a:schemeClr val="bg1">
                  <a:alpha val="96000"/>
                </a:schemeClr>
              </a:gs>
              <a:gs pos="24000">
                <a:schemeClr val="bg1">
                  <a:alpha val="14000"/>
                </a:schemeClr>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TextBox 15"/>
          <p:cNvSpPr txBox="1"/>
          <p:nvPr/>
        </p:nvSpPr>
        <p:spPr>
          <a:xfrm>
            <a:off x="-18974" y="5605368"/>
            <a:ext cx="9162974" cy="954107"/>
          </a:xfrm>
          <a:prstGeom prst="rect">
            <a:avLst/>
          </a:prstGeom>
          <a:noFill/>
        </p:spPr>
        <p:txBody>
          <a:bodyPr wrap="square" rtlCol="0">
            <a:spAutoFit/>
          </a:bodyPr>
          <a:lstStyle/>
          <a:p>
            <a:pPr algn="ctr"/>
            <a:r>
              <a:rPr lang="en-US" sz="2800" dirty="0">
                <a:solidFill>
                  <a:srgbClr val="0096D6"/>
                </a:solidFill>
              </a:rPr>
              <a:t>Software-enabled </a:t>
            </a:r>
            <a:r>
              <a:rPr lang="en-US" sz="2800" dirty="0" smtClean="0">
                <a:solidFill>
                  <a:srgbClr val="0096D6"/>
                </a:solidFill>
              </a:rPr>
              <a:t>Smart </a:t>
            </a:r>
            <a:r>
              <a:rPr lang="en-US" sz="2800" dirty="0">
                <a:solidFill>
                  <a:srgbClr val="0096D6"/>
                </a:solidFill>
              </a:rPr>
              <a:t>services built </a:t>
            </a:r>
            <a:r>
              <a:rPr lang="en-US" sz="2800" dirty="0" smtClean="0">
                <a:solidFill>
                  <a:srgbClr val="0096D6"/>
                </a:solidFill>
              </a:rPr>
              <a:t>with </a:t>
            </a:r>
          </a:p>
          <a:p>
            <a:pPr algn="ctr"/>
            <a:r>
              <a:rPr lang="en-US" sz="2800" dirty="0" smtClean="0">
                <a:solidFill>
                  <a:srgbClr val="0096D6"/>
                </a:solidFill>
              </a:rPr>
              <a:t>more than 28 </a:t>
            </a:r>
            <a:r>
              <a:rPr lang="en-US" sz="2800" dirty="0">
                <a:solidFill>
                  <a:srgbClr val="0096D6"/>
                </a:solidFill>
              </a:rPr>
              <a:t>years’ industry </a:t>
            </a:r>
            <a:r>
              <a:rPr lang="en-US" sz="2800" dirty="0" smtClean="0">
                <a:solidFill>
                  <a:srgbClr val="0096D6"/>
                </a:solidFill>
              </a:rPr>
              <a:t>experience</a:t>
            </a:r>
            <a:endParaRPr lang="en-US" sz="2800" dirty="0">
              <a:solidFill>
                <a:srgbClr val="0096D6"/>
              </a:solidFill>
            </a:endParaRPr>
          </a:p>
        </p:txBody>
      </p:sp>
      <p:sp>
        <p:nvSpPr>
          <p:cNvPr id="17" name="TextBox 16"/>
          <p:cNvSpPr txBox="1"/>
          <p:nvPr/>
        </p:nvSpPr>
        <p:spPr>
          <a:xfrm>
            <a:off x="159748" y="4933962"/>
            <a:ext cx="7742778" cy="584776"/>
          </a:xfrm>
          <a:prstGeom prst="rect">
            <a:avLst/>
          </a:prstGeom>
          <a:noFill/>
        </p:spPr>
        <p:txBody>
          <a:bodyPr wrap="square" rtlCol="0">
            <a:spAutoFit/>
          </a:bodyPr>
          <a:lstStyle/>
          <a:p>
            <a:pPr lvl="3" algn="ctr"/>
            <a:r>
              <a:rPr lang="en-US" sz="3200" dirty="0">
                <a:solidFill>
                  <a:srgbClr val="00B050"/>
                </a:solidFill>
              </a:rPr>
              <a:t>Simplify IT </a:t>
            </a:r>
            <a:r>
              <a:rPr lang="en-US" sz="3200" dirty="0" smtClean="0">
                <a:solidFill>
                  <a:srgbClr val="00B050"/>
                </a:solidFill>
              </a:rPr>
              <a:t>operations</a:t>
            </a:r>
            <a:endParaRPr lang="en-US" sz="3200" dirty="0">
              <a:solidFill>
                <a:srgbClr val="00B050"/>
              </a:solidFill>
            </a:endParaRPr>
          </a:p>
        </p:txBody>
      </p:sp>
      <p:sp>
        <p:nvSpPr>
          <p:cNvPr id="18" name="TextBox 17"/>
          <p:cNvSpPr txBox="1"/>
          <p:nvPr/>
        </p:nvSpPr>
        <p:spPr>
          <a:xfrm>
            <a:off x="-19023" y="4903416"/>
            <a:ext cx="7748142" cy="584776"/>
          </a:xfrm>
          <a:prstGeom prst="rect">
            <a:avLst/>
          </a:prstGeom>
          <a:noFill/>
        </p:spPr>
        <p:txBody>
          <a:bodyPr wrap="square" rtlCol="0">
            <a:spAutoFit/>
          </a:bodyPr>
          <a:lstStyle/>
          <a:p>
            <a:pPr lvl="3" algn="ctr"/>
            <a:r>
              <a:rPr lang="en-US" sz="3200" dirty="0">
                <a:solidFill>
                  <a:srgbClr val="00B050"/>
                </a:solidFill>
              </a:rPr>
              <a:t>Manage </a:t>
            </a:r>
            <a:r>
              <a:rPr lang="en-US" sz="3200" dirty="0" smtClean="0">
                <a:solidFill>
                  <a:srgbClr val="00B050"/>
                </a:solidFill>
              </a:rPr>
              <a:t>risk</a:t>
            </a:r>
          </a:p>
        </p:txBody>
      </p:sp>
      <p:sp>
        <p:nvSpPr>
          <p:cNvPr id="19" name="TextBox 18"/>
          <p:cNvSpPr txBox="1"/>
          <p:nvPr/>
        </p:nvSpPr>
        <p:spPr>
          <a:xfrm>
            <a:off x="6377" y="4885662"/>
            <a:ext cx="9162973" cy="584776"/>
          </a:xfrm>
          <a:prstGeom prst="rect">
            <a:avLst/>
          </a:prstGeom>
          <a:noFill/>
        </p:spPr>
        <p:txBody>
          <a:bodyPr wrap="square" rtlCol="0">
            <a:spAutoFit/>
          </a:bodyPr>
          <a:lstStyle/>
          <a:p>
            <a:pPr marL="0" lvl="3" algn="ctr"/>
            <a:r>
              <a:rPr lang="en-US" sz="3200" dirty="0" smtClean="0">
                <a:solidFill>
                  <a:srgbClr val="00B050"/>
                </a:solidFill>
              </a:rPr>
              <a:t>Gain network security and resiliency</a:t>
            </a:r>
            <a:endParaRPr lang="en-US" sz="3200" dirty="0">
              <a:solidFill>
                <a:srgbClr val="00B050"/>
              </a:solidFill>
            </a:endParaRPr>
          </a:p>
        </p:txBody>
      </p:sp>
      <p:cxnSp>
        <p:nvCxnSpPr>
          <p:cNvPr id="12" name="Straight Connector 11"/>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46351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5" fill="hold">
                            <p:stCondLst>
                              <p:cond delay="3000"/>
                            </p:stCondLst>
                            <p:childTnLst>
                              <p:par>
                                <p:cTn id="16" presetID="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grpId="1" nodeType="clickEffect">
                                  <p:stCondLst>
                                    <p:cond delay="0"/>
                                  </p:stCondLst>
                                  <p:childTnLst>
                                    <p:anim calcmode="lin" valueType="num">
                                      <p:cBhvr additive="base">
                                        <p:cTn id="23" dur="500"/>
                                        <p:tgtEl>
                                          <p:spTgt spid="17"/>
                                        </p:tgtEl>
                                        <p:attrNameLst>
                                          <p:attrName>ppt_x</p:attrName>
                                        </p:attrNameLst>
                                      </p:cBhvr>
                                      <p:tavLst>
                                        <p:tav tm="0">
                                          <p:val>
                                            <p:strVal val="ppt_x"/>
                                          </p:val>
                                        </p:tav>
                                        <p:tav tm="100000">
                                          <p:val>
                                            <p:strVal val="1+ppt_w/2"/>
                                          </p:val>
                                        </p:tav>
                                      </p:tavLst>
                                    </p:anim>
                                    <p:anim calcmode="lin" valueType="num">
                                      <p:cBhvr additive="base">
                                        <p:cTn id="24" dur="500"/>
                                        <p:tgtEl>
                                          <p:spTgt spid="17"/>
                                        </p:tgtEl>
                                        <p:attrNameLst>
                                          <p:attrName>ppt_y</p:attrName>
                                        </p:attrNameLst>
                                      </p:cBhvr>
                                      <p:tavLst>
                                        <p:tav tm="0">
                                          <p:val>
                                            <p:strVal val="ppt_y"/>
                                          </p:val>
                                        </p:tav>
                                        <p:tav tm="100000">
                                          <p:val>
                                            <p:strVal val="ppt_y"/>
                                          </p:val>
                                        </p:tav>
                                      </p:tavLst>
                                    </p:anim>
                                    <p:set>
                                      <p:cBhvr>
                                        <p:cTn id="25" dur="1" fill="hold">
                                          <p:stCondLst>
                                            <p:cond delay="499"/>
                                          </p:stCondLst>
                                        </p:cTn>
                                        <p:tgtEl>
                                          <p:spTgt spid="17"/>
                                        </p:tgtEl>
                                        <p:attrNameLst>
                                          <p:attrName>style.visibility</p:attrName>
                                        </p:attrNameLst>
                                      </p:cBhvr>
                                      <p:to>
                                        <p:strVal val="hidden"/>
                                      </p:to>
                                    </p:set>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2" fill="hold" grpId="1"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1+ppt_w/2"/>
                                          </p:val>
                                        </p:tav>
                                      </p:tavLst>
                                    </p:anim>
                                    <p:anim calcmode="lin" valueType="num">
                                      <p:cBhvr additive="base">
                                        <p:cTn id="35" dur="500"/>
                                        <p:tgtEl>
                                          <p:spTgt spid="18"/>
                                        </p:tgtEl>
                                        <p:attrNameLst>
                                          <p:attrName>ppt_y</p:attrName>
                                        </p:attrNameLst>
                                      </p:cBhvr>
                                      <p:tavLst>
                                        <p:tav tm="0">
                                          <p:val>
                                            <p:strVal val="ppt_y"/>
                                          </p:val>
                                        </p:tav>
                                        <p:tav tm="100000">
                                          <p:val>
                                            <p:strVal val="ppt_y"/>
                                          </p:val>
                                        </p:tav>
                                      </p:tavLst>
                                    </p:anim>
                                    <p:set>
                                      <p:cBhvr>
                                        <p:cTn id="36" dur="1" fill="hold">
                                          <p:stCondLst>
                                            <p:cond delay="499"/>
                                          </p:stCondLst>
                                        </p:cTn>
                                        <p:tgtEl>
                                          <p:spTgt spid="18"/>
                                        </p:tgtEl>
                                        <p:attrNameLst>
                                          <p:attrName>style.visibility</p:attrName>
                                        </p:attrNameLst>
                                      </p:cBhvr>
                                      <p:to>
                                        <p:strVal val="hidden"/>
                                      </p:to>
                                    </p:set>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7" grpId="1"/>
      <p:bldP spid="18" grpId="0"/>
      <p:bldP spid="18" grpId="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G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608766" y="0"/>
            <a:ext cx="8636834" cy="6858000"/>
          </a:xfrm>
          <a:prstGeom prst="rect">
            <a:avLst/>
          </a:prstGeom>
        </p:spPr>
      </p:pic>
      <p:sp>
        <p:nvSpPr>
          <p:cNvPr id="13" name="Rectangle 12"/>
          <p:cNvSpPr/>
          <p:nvPr/>
        </p:nvSpPr>
        <p:spPr>
          <a:xfrm rot="10800000">
            <a:off x="0" y="0"/>
            <a:ext cx="5664200" cy="6858000"/>
          </a:xfrm>
          <a:prstGeom prst="rect">
            <a:avLst/>
          </a:prstGeom>
          <a:gradFill flip="none" rotWithShape="1">
            <a:gsLst>
              <a:gs pos="0">
                <a:srgbClr val="FFFFFF">
                  <a:alpha val="0"/>
                </a:srgbClr>
              </a:gs>
              <a:gs pos="46000">
                <a:schemeClr val="bg1">
                  <a:alpha val="93000"/>
                </a:schemeClr>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483702" y="432215"/>
            <a:ext cx="8588861" cy="838200"/>
          </a:xfrm>
        </p:spPr>
        <p:txBody>
          <a:bodyPr/>
          <a:lstStyle/>
          <a:p>
            <a:r>
              <a:rPr lang="en-US" dirty="0" smtClean="0">
                <a:solidFill>
                  <a:srgbClr val="6DB344"/>
                </a:solidFill>
              </a:rPr>
              <a:t>Agenda</a:t>
            </a:r>
            <a:endParaRPr lang="en-US" dirty="0">
              <a:solidFill>
                <a:srgbClr val="6DB344"/>
              </a:solidFill>
            </a:endParaRPr>
          </a:p>
        </p:txBody>
      </p:sp>
      <p:sp>
        <p:nvSpPr>
          <p:cNvPr id="3" name="Text Placeholder 2"/>
          <p:cNvSpPr>
            <a:spLocks noGrp="1"/>
          </p:cNvSpPr>
          <p:nvPr>
            <p:ph type="body" sz="quarter" idx="10"/>
          </p:nvPr>
        </p:nvSpPr>
        <p:spPr>
          <a:xfrm>
            <a:off x="457199" y="1725168"/>
            <a:ext cx="4997670" cy="3748532"/>
          </a:xfrm>
        </p:spPr>
        <p:txBody>
          <a:bodyPr/>
          <a:lstStyle/>
          <a:p>
            <a:r>
              <a:rPr lang="en-US" dirty="0" smtClean="0"/>
              <a:t>Current Climate</a:t>
            </a:r>
          </a:p>
          <a:p>
            <a:r>
              <a:rPr lang="en-US" dirty="0" smtClean="0"/>
              <a:t>Business Impact</a:t>
            </a:r>
          </a:p>
          <a:p>
            <a:r>
              <a:rPr lang="en-US" dirty="0" smtClean="0"/>
              <a:t>Why Cisco and the Benefits to You</a:t>
            </a:r>
          </a:p>
          <a:p>
            <a:r>
              <a:rPr lang="en-US" dirty="0" smtClean="0"/>
              <a:t>Customer Case Studies</a:t>
            </a:r>
          </a:p>
          <a:p>
            <a:endParaRPr lang="en-US" dirty="0" smtClean="0"/>
          </a:p>
        </p:txBody>
      </p:sp>
      <p:pic>
        <p:nvPicPr>
          <p:cNvPr id="4" name="Picture 3" descr="G1.png"/>
          <p:cNvPicPr>
            <a:picLocks noChangeAspect="1"/>
          </p:cNvPicPr>
          <p:nvPr/>
        </p:nvPicPr>
        <p:blipFill>
          <a:blip r:embed="rId4" cstate="print">
            <a:alphaModFix amt="68000"/>
            <a:extLst>
              <a:ext uri="{28A0092B-C50C-407E-A947-70E740481C1C}">
                <a14:useLocalDpi xmlns:a14="http://schemas.microsoft.com/office/drawing/2010/main"/>
              </a:ext>
            </a:extLst>
          </a:blip>
          <a:stretch>
            <a:fillRect/>
          </a:stretch>
        </p:blipFill>
        <p:spPr>
          <a:xfrm rot="10800000">
            <a:off x="5638800" y="4889500"/>
            <a:ext cx="2447611" cy="1536700"/>
          </a:xfrm>
          <a:prstGeom prst="rect">
            <a:avLst/>
          </a:prstGeom>
        </p:spPr>
      </p:pic>
    </p:spTree>
    <p:extLst>
      <p:ext uri="{BB962C8B-B14F-4D97-AF65-F5344CB8AC3E}">
        <p14:creationId xmlns:p14="http://schemas.microsoft.com/office/powerpoint/2010/main" val="4139306816"/>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67048"/>
            <a:ext cx="9144000" cy="890952"/>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 name="Picture 3" descr="AL9859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1"/>
            <a:ext cx="9144000" cy="5686489"/>
          </a:xfrm>
          <a:prstGeom prst="rect">
            <a:avLst/>
          </a:prstGeom>
        </p:spPr>
      </p:pic>
      <p:sp>
        <p:nvSpPr>
          <p:cNvPr id="11" name="Title 1"/>
          <p:cNvSpPr>
            <a:spLocks noGrp="1"/>
          </p:cNvSpPr>
          <p:nvPr>
            <p:ph type="title"/>
          </p:nvPr>
        </p:nvSpPr>
        <p:spPr>
          <a:xfrm>
            <a:off x="229702" y="202545"/>
            <a:ext cx="8588861" cy="838200"/>
          </a:xfrm>
        </p:spPr>
        <p:txBody>
          <a:bodyPr/>
          <a:lstStyle/>
          <a:p>
            <a:r>
              <a:rPr lang="en-US" dirty="0" smtClean="0">
                <a:solidFill>
                  <a:schemeClr val="bg1"/>
                </a:solidFill>
              </a:rPr>
              <a:t>Financing Options: Cisco Capital</a:t>
            </a:r>
            <a:endParaRPr lang="en-US" sz="2800" dirty="0">
              <a:solidFill>
                <a:schemeClr val="bg1"/>
              </a:solidFill>
            </a:endParaRPr>
          </a:p>
        </p:txBody>
      </p:sp>
      <p:sp>
        <p:nvSpPr>
          <p:cNvPr id="5" name="Rectangle 4"/>
          <p:cNvSpPr/>
          <p:nvPr/>
        </p:nvSpPr>
        <p:spPr>
          <a:xfrm>
            <a:off x="0" y="1171512"/>
            <a:ext cx="9150324" cy="5686488"/>
          </a:xfrm>
          <a:prstGeom prst="rect">
            <a:avLst/>
          </a:prstGeom>
          <a:gradFill flip="none" rotWithShape="1">
            <a:gsLst>
              <a:gs pos="0">
                <a:schemeClr val="bg1">
                  <a:alpha val="0"/>
                </a:schemeClr>
              </a:gs>
              <a:gs pos="100000">
                <a:schemeClr val="bg1"/>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 name="Group 5"/>
          <p:cNvGrpSpPr/>
          <p:nvPr/>
        </p:nvGrpSpPr>
        <p:grpSpPr>
          <a:xfrm>
            <a:off x="706368" y="1977185"/>
            <a:ext cx="4506497" cy="1747514"/>
            <a:chOff x="706368" y="1977185"/>
            <a:chExt cx="4506497" cy="1747514"/>
          </a:xfrm>
        </p:grpSpPr>
        <p:pic>
          <p:nvPicPr>
            <p:cNvPr id="12" name="Picture 11" descr="Tab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368" y="1977185"/>
              <a:ext cx="4506497" cy="1747514"/>
            </a:xfrm>
            <a:prstGeom prst="rect">
              <a:avLst/>
            </a:prstGeom>
          </p:spPr>
        </p:pic>
        <p:sp>
          <p:nvSpPr>
            <p:cNvPr id="2" name="TextBox 1"/>
            <p:cNvSpPr txBox="1"/>
            <p:nvPr/>
          </p:nvSpPr>
          <p:spPr>
            <a:xfrm>
              <a:off x="971525" y="2357149"/>
              <a:ext cx="4139739" cy="769441"/>
            </a:xfrm>
            <a:prstGeom prst="rect">
              <a:avLst/>
            </a:prstGeom>
            <a:noFill/>
          </p:spPr>
          <p:txBody>
            <a:bodyPr wrap="square" rtlCol="0">
              <a:spAutoFit/>
            </a:bodyPr>
            <a:lstStyle/>
            <a:p>
              <a:pPr marL="0" lvl="2"/>
              <a:r>
                <a:rPr lang="en-US" sz="2200" dirty="0">
                  <a:ln w="18415" cmpd="sng">
                    <a:solidFill>
                      <a:srgbClr val="FFFFFF"/>
                    </a:solidFill>
                    <a:prstDash val="solid"/>
                  </a:ln>
                  <a:solidFill>
                    <a:srgbClr val="FFFFFF"/>
                  </a:solidFill>
                </a:rPr>
                <a:t>Lifecycle financing with flexible upgrade and migration </a:t>
              </a:r>
              <a:r>
                <a:rPr lang="en-US" sz="2200" dirty="0" smtClean="0">
                  <a:ln w="18415" cmpd="sng">
                    <a:solidFill>
                      <a:srgbClr val="FFFFFF"/>
                    </a:solidFill>
                    <a:prstDash val="solid"/>
                  </a:ln>
                  <a:solidFill>
                    <a:srgbClr val="FFFFFF"/>
                  </a:solidFill>
                </a:rPr>
                <a:t>options</a:t>
              </a:r>
              <a:endParaRPr lang="en-US" sz="2200" dirty="0">
                <a:ln w="18415" cmpd="sng">
                  <a:solidFill>
                    <a:srgbClr val="FFFFFF"/>
                  </a:solidFill>
                  <a:prstDash val="solid"/>
                </a:ln>
                <a:solidFill>
                  <a:srgbClr val="FFFFFF"/>
                </a:solidFill>
              </a:endParaRPr>
            </a:p>
          </p:txBody>
        </p:sp>
      </p:grpSp>
      <p:cxnSp>
        <p:nvCxnSpPr>
          <p:cNvPr id="16" name="Straight Connector 15"/>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728968" y="4079811"/>
            <a:ext cx="4506497" cy="1747514"/>
            <a:chOff x="706368" y="1977185"/>
            <a:chExt cx="4506497" cy="1747514"/>
          </a:xfrm>
        </p:grpSpPr>
        <p:pic>
          <p:nvPicPr>
            <p:cNvPr id="13" name="Picture 12" descr="Tab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368" y="1977185"/>
              <a:ext cx="4506497" cy="1747514"/>
            </a:xfrm>
            <a:prstGeom prst="rect">
              <a:avLst/>
            </a:prstGeom>
          </p:spPr>
        </p:pic>
        <p:sp>
          <p:nvSpPr>
            <p:cNvPr id="14" name="TextBox 13"/>
            <p:cNvSpPr txBox="1"/>
            <p:nvPr/>
          </p:nvSpPr>
          <p:spPr>
            <a:xfrm>
              <a:off x="1365225" y="2357149"/>
              <a:ext cx="3295675" cy="769441"/>
            </a:xfrm>
            <a:prstGeom prst="rect">
              <a:avLst/>
            </a:prstGeom>
            <a:noFill/>
          </p:spPr>
          <p:txBody>
            <a:bodyPr wrap="square" rtlCol="0">
              <a:spAutoFit/>
            </a:bodyPr>
            <a:lstStyle/>
            <a:p>
              <a:pPr marL="0" lvl="2" algn="ctr"/>
              <a:r>
                <a:rPr lang="en-US" sz="2200" dirty="0" smtClean="0">
                  <a:ln w="18415" cmpd="sng">
                    <a:solidFill>
                      <a:srgbClr val="FFFFFF"/>
                    </a:solidFill>
                    <a:prstDash val="solid"/>
                  </a:ln>
                  <a:solidFill>
                    <a:srgbClr val="FFFFFF"/>
                  </a:solidFill>
                </a:rPr>
                <a:t>Protect current capital and cash flow</a:t>
              </a:r>
              <a:endParaRPr lang="en-US" sz="2200" dirty="0">
                <a:ln w="18415" cmpd="sng">
                  <a:solidFill>
                    <a:srgbClr val="FFFFFF"/>
                  </a:solidFill>
                  <a:prstDash val="solid"/>
                </a:ln>
                <a:solidFill>
                  <a:srgbClr val="FFFFFF"/>
                </a:solidFill>
              </a:endParaRPr>
            </a:p>
          </p:txBody>
        </p:sp>
      </p:grpSp>
    </p:spTree>
    <p:extLst>
      <p:ext uri="{BB962C8B-B14F-4D97-AF65-F5344CB8AC3E}">
        <p14:creationId xmlns:p14="http://schemas.microsoft.com/office/powerpoint/2010/main" val="35952180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par>
                          <p:cTn id="13" fill="hold">
                            <p:stCondLst>
                              <p:cond delay="1500"/>
                            </p:stCondLst>
                            <p:childTnLst>
                              <p:par>
                                <p:cTn id="14" presetID="1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p:tgtEl>
                                          <p:spTgt spid="10"/>
                                        </p:tgtEl>
                                        <p:attrNameLst>
                                          <p:attrName>ppt_y</p:attrName>
                                        </p:attrNameLst>
                                      </p:cBhvr>
                                      <p:tavLst>
                                        <p:tav tm="0">
                                          <p:val>
                                            <p:strVal val="#ppt_y+#ppt_h*1.125000"/>
                                          </p:val>
                                        </p:tav>
                                        <p:tav tm="100000">
                                          <p:val>
                                            <p:strVal val="#ppt_y"/>
                                          </p:val>
                                        </p:tav>
                                      </p:tavLst>
                                    </p:anim>
                                    <p:animEffect transition="in" filter="wipe(up)">
                                      <p:cBhvr>
                                        <p:cTn id="17" dur="1000"/>
                                        <p:tgtEl>
                                          <p:spTgt spid="10"/>
                                        </p:tgtEl>
                                      </p:cBhvr>
                                    </p:animEffect>
                                  </p:childTnLst>
                                </p:cTn>
                              </p:par>
                            </p:childTnLst>
                          </p:cTn>
                        </p:par>
                        <p:par>
                          <p:cTn id="18" fill="hold">
                            <p:stCondLst>
                              <p:cond delay="2500"/>
                            </p:stCondLst>
                            <p:childTnLst>
                              <p:par>
                                <p:cTn id="19" presetID="26" presetClass="emph" presetSubtype="0" fill="hold" nodeType="afterEffect">
                                  <p:stCondLst>
                                    <p:cond delay="0"/>
                                  </p:stCondLst>
                                  <p:childTnLst>
                                    <p:animEffect transition="out" filter="fade">
                                      <p:cBhvr>
                                        <p:cTn id="20" dur="500" tmFilter="0, 0; .2, .5; .8, .5; 1, 0"/>
                                        <p:tgtEl>
                                          <p:spTgt spid="10"/>
                                        </p:tgtEl>
                                      </p:cBhvr>
                                    </p:animEffect>
                                    <p:animScale>
                                      <p:cBhvr>
                                        <p:cTn id="2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67048"/>
            <a:ext cx="9144000" cy="890952"/>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Case Study: Stanford Federal Credit Union Cuts Costs; Empowers Workforce</a:t>
            </a:r>
            <a:endParaRPr lang="en-US" sz="3200" dirty="0">
              <a:solidFill>
                <a:schemeClr val="bg1"/>
              </a:solidFill>
            </a:endParaRPr>
          </a:p>
        </p:txBody>
      </p:sp>
      <p:grpSp>
        <p:nvGrpSpPr>
          <p:cNvPr id="16" name="Group 15"/>
          <p:cNvGrpSpPr/>
          <p:nvPr/>
        </p:nvGrpSpPr>
        <p:grpSpPr>
          <a:xfrm>
            <a:off x="396173" y="1217146"/>
            <a:ext cx="6013794" cy="1837018"/>
            <a:chOff x="2916247" y="850701"/>
            <a:chExt cx="6013794" cy="1837018"/>
          </a:xfrm>
        </p:grpSpPr>
        <p:grpSp>
          <p:nvGrpSpPr>
            <p:cNvPr id="15" name="Group 14"/>
            <p:cNvGrpSpPr/>
            <p:nvPr/>
          </p:nvGrpSpPr>
          <p:grpSpPr>
            <a:xfrm>
              <a:off x="2916247" y="1269886"/>
              <a:ext cx="6013794" cy="1417833"/>
              <a:chOff x="2916247" y="1269886"/>
              <a:chExt cx="6013794" cy="1417833"/>
            </a:xfrm>
          </p:grpSpPr>
          <p:pic>
            <p:nvPicPr>
              <p:cNvPr id="5" name="Picture 4" descr="box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6247" y="1269886"/>
                <a:ext cx="6013794" cy="1417833"/>
              </a:xfrm>
              <a:prstGeom prst="rect">
                <a:avLst/>
              </a:prstGeom>
            </p:spPr>
          </p:pic>
          <p:sp>
            <p:nvSpPr>
              <p:cNvPr id="6" name="TextBox 5"/>
              <p:cNvSpPr txBox="1"/>
              <p:nvPr/>
            </p:nvSpPr>
            <p:spPr>
              <a:xfrm>
                <a:off x="2974805" y="1533646"/>
                <a:ext cx="5955236" cy="923330"/>
              </a:xfrm>
              <a:prstGeom prst="rect">
                <a:avLst/>
              </a:prstGeom>
              <a:noFill/>
            </p:spPr>
            <p:txBody>
              <a:bodyPr wrap="square" rtlCol="0">
                <a:spAutoFit/>
              </a:bodyPr>
              <a:lstStyle/>
              <a:p>
                <a:pPr marL="635000" lvl="1" indent="-177800">
                  <a:buFont typeface="Arial"/>
                  <a:buChar char="•"/>
                </a:pPr>
                <a:r>
                  <a:rPr lang="en-US" dirty="0" smtClean="0"/>
                  <a:t>Enhance </a:t>
                </a:r>
                <a:r>
                  <a:rPr lang="en-US" dirty="0"/>
                  <a:t>employee productivity</a:t>
                </a:r>
                <a:endParaRPr lang="en-US" sz="2800" dirty="0"/>
              </a:p>
              <a:p>
                <a:pPr marL="635000" lvl="1" indent="-177800">
                  <a:buFont typeface="Arial"/>
                  <a:buChar char="•"/>
                </a:pPr>
                <a:r>
                  <a:rPr lang="en-US" dirty="0"/>
                  <a:t>Increase customer satisfaction</a:t>
                </a:r>
                <a:endParaRPr lang="en-US" sz="2800" dirty="0"/>
              </a:p>
              <a:p>
                <a:pPr marL="635000" lvl="1" indent="-177800">
                  <a:buFont typeface="Arial"/>
                  <a:buChar char="•"/>
                </a:pPr>
                <a:r>
                  <a:rPr lang="en-US" dirty="0"/>
                  <a:t>Reduce administrative and services </a:t>
                </a:r>
                <a:r>
                  <a:rPr lang="en-US" dirty="0" smtClean="0"/>
                  <a:t>costs</a:t>
                </a:r>
                <a:endParaRPr lang="en-US" sz="2800" dirty="0"/>
              </a:p>
            </p:txBody>
          </p:sp>
        </p:grpSp>
        <p:sp>
          <p:nvSpPr>
            <p:cNvPr id="8" name="TextBox 7"/>
            <p:cNvSpPr txBox="1"/>
            <p:nvPr/>
          </p:nvSpPr>
          <p:spPr>
            <a:xfrm rot="16200000">
              <a:off x="2401485" y="1421437"/>
              <a:ext cx="1787804" cy="646331"/>
            </a:xfrm>
            <a:prstGeom prst="rect">
              <a:avLst/>
            </a:prstGeom>
            <a:noFill/>
          </p:spPr>
          <p:txBody>
            <a:bodyPr wrap="square" rtlCol="0">
              <a:spAutoFit/>
            </a:bodyPr>
            <a:lstStyle/>
            <a:p>
              <a:r>
                <a:rPr lang="en-US" dirty="0">
                  <a:solidFill>
                    <a:srgbClr val="FFFFFF"/>
                  </a:solidFill>
                </a:rPr>
                <a:t>Challenges</a:t>
              </a:r>
              <a:endParaRPr lang="en-US" sz="2800" dirty="0">
                <a:solidFill>
                  <a:srgbClr val="FFFFFF"/>
                </a:solidFill>
              </a:endParaRPr>
            </a:p>
            <a:p>
              <a:endParaRPr lang="en-US" dirty="0"/>
            </a:p>
          </p:txBody>
        </p:sp>
      </p:grpSp>
      <p:grpSp>
        <p:nvGrpSpPr>
          <p:cNvPr id="14" name="Group 13"/>
          <p:cNvGrpSpPr/>
          <p:nvPr/>
        </p:nvGrpSpPr>
        <p:grpSpPr>
          <a:xfrm>
            <a:off x="396173" y="3237987"/>
            <a:ext cx="6013794" cy="1403278"/>
            <a:chOff x="2916247" y="3109133"/>
            <a:chExt cx="6013794" cy="1403278"/>
          </a:xfrm>
        </p:grpSpPr>
        <p:pic>
          <p:nvPicPr>
            <p:cNvPr id="12" name="Picture 11" descr="box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6247" y="3109133"/>
              <a:ext cx="6013794" cy="1403278"/>
            </a:xfrm>
            <a:prstGeom prst="rect">
              <a:avLst/>
            </a:prstGeom>
          </p:spPr>
        </p:pic>
        <p:sp>
          <p:nvSpPr>
            <p:cNvPr id="7" name="TextBox 6"/>
            <p:cNvSpPr txBox="1"/>
            <p:nvPr/>
          </p:nvSpPr>
          <p:spPr>
            <a:xfrm>
              <a:off x="2974805" y="3188653"/>
              <a:ext cx="5249093" cy="1200329"/>
            </a:xfrm>
            <a:prstGeom prst="rect">
              <a:avLst/>
            </a:prstGeom>
            <a:noFill/>
          </p:spPr>
          <p:txBody>
            <a:bodyPr wrap="square" rtlCol="0">
              <a:spAutoFit/>
            </a:bodyPr>
            <a:lstStyle/>
            <a:p>
              <a:pPr marL="635000" lvl="1" indent="-177800">
                <a:buFont typeface="Arial"/>
                <a:buChar char="•"/>
              </a:pPr>
              <a:r>
                <a:rPr lang="en-US" dirty="0" smtClean="0"/>
                <a:t>Cisco </a:t>
              </a:r>
              <a:r>
                <a:rPr lang="en-US" dirty="0"/>
                <a:t>Business Edition 6000</a:t>
              </a:r>
              <a:endParaRPr lang="en-US" sz="2800" dirty="0"/>
            </a:p>
            <a:p>
              <a:pPr marL="635000" lvl="1" indent="-177800">
                <a:buFont typeface="Arial"/>
                <a:buChar char="•"/>
              </a:pPr>
              <a:r>
                <a:rPr lang="en-US" dirty="0"/>
                <a:t>Unity Connection for voice, video, and data communications and extending reach to mobile devices</a:t>
              </a:r>
            </a:p>
          </p:txBody>
        </p:sp>
        <p:sp>
          <p:nvSpPr>
            <p:cNvPr id="9" name="TextBox 8"/>
            <p:cNvSpPr txBox="1"/>
            <p:nvPr/>
          </p:nvSpPr>
          <p:spPr>
            <a:xfrm rot="16200000">
              <a:off x="2567490" y="3604151"/>
              <a:ext cx="1200329" cy="369332"/>
            </a:xfrm>
            <a:prstGeom prst="rect">
              <a:avLst/>
            </a:prstGeom>
            <a:noFill/>
          </p:spPr>
          <p:txBody>
            <a:bodyPr wrap="square" rtlCol="0">
              <a:spAutoFit/>
            </a:bodyPr>
            <a:lstStyle/>
            <a:p>
              <a:pPr algn="ctr"/>
              <a:r>
                <a:rPr lang="en-US" dirty="0" smtClean="0">
                  <a:solidFill>
                    <a:srgbClr val="FFFFFF"/>
                  </a:solidFill>
                </a:rPr>
                <a:t>Solution</a:t>
              </a:r>
              <a:endParaRPr lang="en-US" sz="2800" dirty="0">
                <a:solidFill>
                  <a:srgbClr val="FFFFFF"/>
                </a:solidFill>
              </a:endParaRPr>
            </a:p>
          </p:txBody>
        </p:sp>
      </p:grpSp>
      <p:grpSp>
        <p:nvGrpSpPr>
          <p:cNvPr id="10" name="Group 9"/>
          <p:cNvGrpSpPr/>
          <p:nvPr/>
        </p:nvGrpSpPr>
        <p:grpSpPr>
          <a:xfrm>
            <a:off x="396173" y="4799688"/>
            <a:ext cx="6013794" cy="1943528"/>
            <a:chOff x="2916247" y="4763443"/>
            <a:chExt cx="6013794" cy="1943528"/>
          </a:xfrm>
        </p:grpSpPr>
        <p:pic>
          <p:nvPicPr>
            <p:cNvPr id="13" name="Picture 12" descr="boxblu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6247" y="4763443"/>
              <a:ext cx="6013794" cy="1943528"/>
            </a:xfrm>
            <a:prstGeom prst="rect">
              <a:avLst/>
            </a:prstGeom>
          </p:spPr>
        </p:pic>
        <p:sp>
          <p:nvSpPr>
            <p:cNvPr id="2" name="TextBox 1"/>
            <p:cNvSpPr txBox="1"/>
            <p:nvPr/>
          </p:nvSpPr>
          <p:spPr>
            <a:xfrm>
              <a:off x="2974805" y="4838243"/>
              <a:ext cx="5955236" cy="1754327"/>
            </a:xfrm>
            <a:prstGeom prst="rect">
              <a:avLst/>
            </a:prstGeom>
            <a:noFill/>
          </p:spPr>
          <p:txBody>
            <a:bodyPr wrap="square" rtlCol="0">
              <a:spAutoFit/>
            </a:bodyPr>
            <a:lstStyle/>
            <a:p>
              <a:pPr marL="635000" lvl="1" indent="-177800">
                <a:buFont typeface="Arial"/>
                <a:buChar char="•"/>
              </a:pPr>
              <a:r>
                <a:rPr lang="en-US" dirty="0" smtClean="0"/>
                <a:t>Improved </a:t>
              </a:r>
              <a:r>
                <a:rPr lang="en-US" dirty="0"/>
                <a:t>employee collaboration and productivity</a:t>
              </a:r>
              <a:endParaRPr lang="en-US" sz="2800" dirty="0"/>
            </a:p>
            <a:p>
              <a:pPr marL="635000" lvl="1" indent="-177800">
                <a:buFont typeface="Arial"/>
                <a:buChar char="•"/>
              </a:pPr>
              <a:r>
                <a:rPr lang="en-US" dirty="0"/>
                <a:t>Enhanced customer support</a:t>
              </a:r>
              <a:endParaRPr lang="en-US" sz="2800" dirty="0"/>
            </a:p>
            <a:p>
              <a:pPr marL="635000" lvl="1" indent="-177800">
                <a:buFont typeface="Arial"/>
                <a:buChar char="•"/>
              </a:pPr>
              <a:r>
                <a:rPr lang="en-US" dirty="0"/>
                <a:t>Reduced telecommunications spend by 60%; lowered administrative costs</a:t>
              </a:r>
              <a:endParaRPr lang="en-US" sz="2800" dirty="0"/>
            </a:p>
            <a:p>
              <a:pPr marL="635000" lvl="1" indent="-177800">
                <a:buFont typeface="Arial"/>
                <a:buChar char="•"/>
              </a:pPr>
              <a:r>
                <a:rPr lang="en-US" dirty="0"/>
                <a:t>Reduced system administration process from days to </a:t>
              </a:r>
              <a:r>
                <a:rPr lang="en-US" dirty="0" smtClean="0"/>
                <a:t>minutes</a:t>
              </a:r>
              <a:endParaRPr lang="en-US" sz="2800" dirty="0"/>
            </a:p>
          </p:txBody>
        </p:sp>
        <p:sp>
          <p:nvSpPr>
            <p:cNvPr id="18" name="TextBox 17"/>
            <p:cNvSpPr txBox="1"/>
            <p:nvPr/>
          </p:nvSpPr>
          <p:spPr>
            <a:xfrm rot="16200000">
              <a:off x="2309908" y="5536476"/>
              <a:ext cx="1742856" cy="369332"/>
            </a:xfrm>
            <a:prstGeom prst="rect">
              <a:avLst/>
            </a:prstGeom>
            <a:noFill/>
          </p:spPr>
          <p:txBody>
            <a:bodyPr wrap="square" rtlCol="0">
              <a:spAutoFit/>
            </a:bodyPr>
            <a:lstStyle/>
            <a:p>
              <a:pPr algn="ctr"/>
              <a:r>
                <a:rPr lang="en-US" dirty="0" smtClean="0">
                  <a:solidFill>
                    <a:srgbClr val="FFFFFF"/>
                  </a:solidFill>
                </a:rPr>
                <a:t>Results</a:t>
              </a:r>
              <a:endParaRPr lang="en-US" sz="2800" dirty="0">
                <a:solidFill>
                  <a:srgbClr val="FFFFFF"/>
                </a:solidFill>
              </a:endParaRPr>
            </a:p>
          </p:txBody>
        </p:sp>
      </p:grpSp>
      <p:grpSp>
        <p:nvGrpSpPr>
          <p:cNvPr id="31" name="Group 30"/>
          <p:cNvGrpSpPr/>
          <p:nvPr/>
        </p:nvGrpSpPr>
        <p:grpSpPr>
          <a:xfrm>
            <a:off x="6601574" y="1368175"/>
            <a:ext cx="2440774" cy="5310698"/>
            <a:chOff x="6715874" y="1368175"/>
            <a:chExt cx="2440774" cy="5310698"/>
          </a:xfrm>
        </p:grpSpPr>
        <p:pic>
          <p:nvPicPr>
            <p:cNvPr id="4" name="Picture 3"/>
            <p:cNvPicPr>
              <a:picLocks noChangeAspect="1"/>
            </p:cNvPicPr>
            <p:nvPr/>
          </p:nvPicPr>
          <p:blipFill>
            <a:blip r:embed="rId4"/>
            <a:stretch>
              <a:fillRect/>
            </a:stretch>
          </p:blipFill>
          <p:spPr>
            <a:xfrm>
              <a:off x="6715874" y="1368175"/>
              <a:ext cx="2428126" cy="1307215"/>
            </a:xfrm>
            <a:prstGeom prst="rect">
              <a:avLst/>
            </a:prstGeom>
          </p:spPr>
        </p:pic>
        <p:pic>
          <p:nvPicPr>
            <p:cNvPr id="27" name="Picture 26" descr="AL5983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15874" y="5190504"/>
              <a:ext cx="2440774" cy="1488369"/>
            </a:xfrm>
            <a:prstGeom prst="rect">
              <a:avLst/>
            </a:prstGeom>
          </p:spPr>
        </p:pic>
        <p:pic>
          <p:nvPicPr>
            <p:cNvPr id="29" name="Picture 28" descr="AN4814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15874" y="2663404"/>
              <a:ext cx="2434450" cy="1009290"/>
            </a:xfrm>
            <a:prstGeom prst="rect">
              <a:avLst/>
            </a:prstGeom>
          </p:spPr>
        </p:pic>
        <p:pic>
          <p:nvPicPr>
            <p:cNvPr id="30" name="Picture 29" descr="AN3624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15874" y="3672694"/>
              <a:ext cx="2440774" cy="1517810"/>
            </a:xfrm>
            <a:prstGeom prst="rect">
              <a:avLst/>
            </a:prstGeom>
          </p:spPr>
        </p:pic>
      </p:grpSp>
      <p:cxnSp>
        <p:nvCxnSpPr>
          <p:cNvPr id="23" name="Straight Connector 22"/>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514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G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11" name="Title 1"/>
          <p:cNvSpPr>
            <a:spLocks noGrp="1"/>
          </p:cNvSpPr>
          <p:nvPr>
            <p:ph type="title"/>
          </p:nvPr>
        </p:nvSpPr>
        <p:spPr>
          <a:xfrm>
            <a:off x="229702" y="202545"/>
            <a:ext cx="8588861" cy="838200"/>
          </a:xfrm>
        </p:spPr>
        <p:txBody>
          <a:bodyPr/>
          <a:lstStyle/>
          <a:p>
            <a:r>
              <a:rPr lang="en-US" dirty="0" smtClean="0">
                <a:solidFill>
                  <a:schemeClr val="bg1"/>
                </a:solidFill>
              </a:rPr>
              <a:t>Case Studies</a:t>
            </a:r>
            <a:endParaRPr lang="en-US" sz="2800" dirty="0">
              <a:solidFill>
                <a:schemeClr val="bg1"/>
              </a:solidFill>
            </a:endParaRPr>
          </a:p>
        </p:txBody>
      </p:sp>
      <p:grpSp>
        <p:nvGrpSpPr>
          <p:cNvPr id="13" name="Group 12"/>
          <p:cNvGrpSpPr/>
          <p:nvPr/>
        </p:nvGrpSpPr>
        <p:grpSpPr>
          <a:xfrm>
            <a:off x="3765134" y="1381782"/>
            <a:ext cx="4506497" cy="1526518"/>
            <a:chOff x="706368" y="1977185"/>
            <a:chExt cx="4506497" cy="1747514"/>
          </a:xfrm>
        </p:grpSpPr>
        <p:pic>
          <p:nvPicPr>
            <p:cNvPr id="14" name="Picture 13" descr="Tab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368" y="1977185"/>
              <a:ext cx="4506497" cy="1747514"/>
            </a:xfrm>
            <a:prstGeom prst="rect">
              <a:avLst/>
            </a:prstGeom>
          </p:spPr>
        </p:pic>
        <p:sp>
          <p:nvSpPr>
            <p:cNvPr id="15" name="TextBox 14"/>
            <p:cNvSpPr txBox="1"/>
            <p:nvPr/>
          </p:nvSpPr>
          <p:spPr>
            <a:xfrm>
              <a:off x="990600" y="2287055"/>
              <a:ext cx="4051299" cy="951302"/>
            </a:xfrm>
            <a:prstGeom prst="rect">
              <a:avLst/>
            </a:prstGeom>
            <a:noFill/>
          </p:spPr>
          <p:txBody>
            <a:bodyPr wrap="square" rtlCol="0">
              <a:spAutoFit/>
            </a:bodyPr>
            <a:lstStyle/>
            <a:p>
              <a:r>
                <a:rPr lang="en-US" sz="1600" dirty="0">
                  <a:ln w="18415" cmpd="sng">
                    <a:solidFill>
                      <a:srgbClr val="FFFFFF"/>
                    </a:solidFill>
                    <a:prstDash val="solid"/>
                  </a:ln>
                  <a:solidFill>
                    <a:srgbClr val="FFFFFF"/>
                  </a:solidFill>
                </a:rPr>
                <a:t>Erste Bank </a:t>
              </a:r>
            </a:p>
            <a:p>
              <a:r>
                <a:rPr lang="en-US" sz="1600" dirty="0">
                  <a:ln w="18415" cmpd="sng">
                    <a:solidFill>
                      <a:srgbClr val="FFFFFF"/>
                    </a:solidFill>
                    <a:prstDash val="solid"/>
                  </a:ln>
                  <a:solidFill>
                    <a:srgbClr val="FFFFFF"/>
                  </a:solidFill>
                </a:rPr>
                <a:t>Financial institution finds new savings with Cisco unified and cloud computing. </a:t>
              </a:r>
            </a:p>
          </p:txBody>
        </p:sp>
      </p:grpSp>
      <p:grpSp>
        <p:nvGrpSpPr>
          <p:cNvPr id="17" name="Group 16"/>
          <p:cNvGrpSpPr/>
          <p:nvPr/>
        </p:nvGrpSpPr>
        <p:grpSpPr>
          <a:xfrm>
            <a:off x="3530600" y="4838700"/>
            <a:ext cx="4506497" cy="1770846"/>
            <a:chOff x="4312066" y="4820930"/>
            <a:chExt cx="4506497" cy="1770846"/>
          </a:xfrm>
        </p:grpSpPr>
        <p:pic>
          <p:nvPicPr>
            <p:cNvPr id="18" name="Picture 17" descr="Tab4.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4312066" y="4820930"/>
              <a:ext cx="4506497" cy="1747514"/>
            </a:xfrm>
            <a:prstGeom prst="rect">
              <a:avLst/>
            </a:prstGeom>
          </p:spPr>
        </p:pic>
        <p:sp>
          <p:nvSpPr>
            <p:cNvPr id="22" name="TextBox 21"/>
            <p:cNvSpPr txBox="1"/>
            <p:nvPr/>
          </p:nvSpPr>
          <p:spPr>
            <a:xfrm>
              <a:off x="4584700" y="5268337"/>
              <a:ext cx="4120495" cy="1323439"/>
            </a:xfrm>
            <a:prstGeom prst="rect">
              <a:avLst/>
            </a:prstGeom>
            <a:noFill/>
          </p:spPr>
          <p:txBody>
            <a:bodyPr wrap="square" rtlCol="0">
              <a:spAutoFit/>
            </a:bodyPr>
            <a:lstStyle/>
            <a:p>
              <a:r>
                <a:rPr lang="en-US" sz="1600" dirty="0" smtClean="0">
                  <a:ln w="18415" cmpd="sng">
                    <a:solidFill>
                      <a:srgbClr val="FFFFFF"/>
                    </a:solidFill>
                    <a:prstDash val="solid"/>
                  </a:ln>
                  <a:solidFill>
                    <a:srgbClr val="FFFFFF"/>
                  </a:solidFill>
                </a:rPr>
                <a:t>MacArthur </a:t>
              </a:r>
              <a:r>
                <a:rPr lang="en-US" sz="1600" dirty="0">
                  <a:ln w="18415" cmpd="sng">
                    <a:solidFill>
                      <a:srgbClr val="FFFFFF"/>
                    </a:solidFill>
                    <a:prstDash val="solid"/>
                  </a:ln>
                  <a:solidFill>
                    <a:srgbClr val="FFFFFF"/>
                  </a:solidFill>
                </a:rPr>
                <a:t>Corporation</a:t>
              </a:r>
            </a:p>
            <a:p>
              <a:r>
                <a:rPr lang="en-US" sz="1600" dirty="0">
                  <a:ln w="18415" cmpd="sng">
                    <a:solidFill>
                      <a:srgbClr val="FFFFFF"/>
                    </a:solidFill>
                    <a:prstDash val="solid"/>
                  </a:ln>
                  <a:solidFill>
                    <a:srgbClr val="FFFFFF"/>
                  </a:solidFill>
                </a:rPr>
                <a:t>A Cisco cloud-based web gateway reduces risk, raises reliability and uptime, and provides secure VPN. </a:t>
              </a:r>
            </a:p>
            <a:p>
              <a:endParaRPr lang="en-US" sz="1600" dirty="0">
                <a:ln w="18415" cmpd="sng">
                  <a:solidFill>
                    <a:srgbClr val="FFFFFF"/>
                  </a:solidFill>
                  <a:prstDash val="solid"/>
                </a:ln>
                <a:solidFill>
                  <a:srgbClr val="FFFFFF"/>
                </a:solidFill>
              </a:endParaRPr>
            </a:p>
          </p:txBody>
        </p:sp>
      </p:grpSp>
      <p:grpSp>
        <p:nvGrpSpPr>
          <p:cNvPr id="29" name="Group 28"/>
          <p:cNvGrpSpPr/>
          <p:nvPr/>
        </p:nvGrpSpPr>
        <p:grpSpPr>
          <a:xfrm rot="10800000">
            <a:off x="229702" y="2870200"/>
            <a:ext cx="4368800" cy="1767926"/>
            <a:chOff x="4368800" y="4573071"/>
            <a:chExt cx="4368800" cy="2085423"/>
          </a:xfrm>
        </p:grpSpPr>
        <p:pic>
          <p:nvPicPr>
            <p:cNvPr id="30" name="Picture 29" descr="GreenTab.png"/>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4368800" y="4573071"/>
              <a:ext cx="4368800" cy="2085423"/>
            </a:xfrm>
            <a:prstGeom prst="rect">
              <a:avLst/>
            </a:prstGeom>
          </p:spPr>
        </p:pic>
        <p:sp>
          <p:nvSpPr>
            <p:cNvPr id="31" name="TextBox 30"/>
            <p:cNvSpPr txBox="1"/>
            <p:nvPr/>
          </p:nvSpPr>
          <p:spPr>
            <a:xfrm rot="10800000">
              <a:off x="4596977" y="4937778"/>
              <a:ext cx="3937424" cy="1561112"/>
            </a:xfrm>
            <a:prstGeom prst="rect">
              <a:avLst/>
            </a:prstGeom>
            <a:noFill/>
          </p:spPr>
          <p:txBody>
            <a:bodyPr wrap="square" rtlCol="0">
              <a:spAutoFit/>
            </a:bodyPr>
            <a:lstStyle/>
            <a:p>
              <a:r>
                <a:rPr lang="en-US" sz="1600" dirty="0">
                  <a:ln w="18415" cmpd="sng">
                    <a:solidFill>
                      <a:srgbClr val="FFFFFF"/>
                    </a:solidFill>
                    <a:prstDash val="solid"/>
                  </a:ln>
                  <a:solidFill>
                    <a:srgbClr val="FFFFFF"/>
                  </a:solidFill>
                </a:rPr>
                <a:t>Virtual Radiologic </a:t>
              </a:r>
            </a:p>
            <a:p>
              <a:r>
                <a:rPr lang="en-US" sz="1600" dirty="0">
                  <a:ln w="18415" cmpd="sng">
                    <a:solidFill>
                      <a:srgbClr val="FFFFFF"/>
                    </a:solidFill>
                    <a:prstDash val="solid"/>
                  </a:ln>
                  <a:solidFill>
                    <a:srgbClr val="FFFFFF"/>
                  </a:solidFill>
                </a:rPr>
                <a:t>Cisco Security, threat mitigation and compliance technologies connect a large radiology practice and protects its network of home-based physicians. </a:t>
              </a:r>
            </a:p>
          </p:txBody>
        </p:sp>
      </p:grpSp>
      <p:cxnSp>
        <p:nvCxnSpPr>
          <p:cNvPr id="16" name="Straight Connector 15"/>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1025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p:tgtEl>
                                          <p:spTgt spid="13"/>
                                        </p:tgtEl>
                                        <p:attrNameLst>
                                          <p:attrName>ppt_x</p:attrName>
                                        </p:attrNameLst>
                                      </p:cBhvr>
                                      <p:tavLst>
                                        <p:tav tm="0">
                                          <p:val>
                                            <p:strVal val="#ppt_x+#ppt_w*1.125000"/>
                                          </p:val>
                                        </p:tav>
                                        <p:tav tm="100000">
                                          <p:val>
                                            <p:strVal val="#ppt_x"/>
                                          </p:val>
                                        </p:tav>
                                      </p:tavLst>
                                    </p:anim>
                                    <p:animEffect transition="in" filter="wipe(left)">
                                      <p:cBhvr>
                                        <p:cTn id="8" dur="1000"/>
                                        <p:tgtEl>
                                          <p:spTgt spid="13"/>
                                        </p:tgtEl>
                                      </p:cBhvr>
                                    </p:animEffect>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par>
                          <p:cTn id="13" fill="hold">
                            <p:stCondLst>
                              <p:cond delay="1500"/>
                            </p:stCondLst>
                            <p:childTnLst>
                              <p:par>
                                <p:cTn id="14" presetID="1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p:tgtEl>
                                          <p:spTgt spid="17"/>
                                        </p:tgtEl>
                                        <p:attrNameLst>
                                          <p:attrName>ppt_x</p:attrName>
                                        </p:attrNameLst>
                                      </p:cBhvr>
                                      <p:tavLst>
                                        <p:tav tm="0">
                                          <p:val>
                                            <p:strVal val="#ppt_x-#ppt_w*1.125000"/>
                                          </p:val>
                                        </p:tav>
                                        <p:tav tm="100000">
                                          <p:val>
                                            <p:strVal val="#ppt_x"/>
                                          </p:val>
                                        </p:tav>
                                      </p:tavLst>
                                    </p:anim>
                                    <p:animEffect transition="in" filter="wipe(right)">
                                      <p:cBhvr>
                                        <p:cTn id="17" dur="1000"/>
                                        <p:tgtEl>
                                          <p:spTgt spid="17"/>
                                        </p:tgtEl>
                                      </p:cBhvr>
                                    </p:animEffect>
                                  </p:childTnLst>
                                </p:cTn>
                              </p:par>
                            </p:childTnLst>
                          </p:cTn>
                        </p:par>
                        <p:par>
                          <p:cTn id="18" fill="hold">
                            <p:stCondLst>
                              <p:cond delay="2500"/>
                            </p:stCondLst>
                            <p:childTnLst>
                              <p:par>
                                <p:cTn id="19" presetID="26" presetClass="emph" presetSubtype="0" fill="hold" nodeType="afterEffect">
                                  <p:stCondLst>
                                    <p:cond delay="0"/>
                                  </p:stCondLst>
                                  <p:childTnLst>
                                    <p:animEffect transition="out" filter="fade">
                                      <p:cBhvr>
                                        <p:cTn id="20" dur="500" tmFilter="0, 0; .2, .5; .8, .5; 1, 0"/>
                                        <p:tgtEl>
                                          <p:spTgt spid="17"/>
                                        </p:tgtEl>
                                      </p:cBhvr>
                                    </p:animEffect>
                                    <p:animScale>
                                      <p:cBhvr>
                                        <p:cTn id="21" dur="250" autoRev="1" fill="hold"/>
                                        <p:tgtEl>
                                          <p:spTgt spid="17"/>
                                        </p:tgtEl>
                                      </p:cBhvr>
                                      <p:by x="105000" y="105000"/>
                                    </p:animScale>
                                  </p:childTnLst>
                                </p:cTn>
                              </p:par>
                            </p:childTnLst>
                          </p:cTn>
                        </p:par>
                        <p:par>
                          <p:cTn id="22" fill="hold">
                            <p:stCondLst>
                              <p:cond delay="3000"/>
                            </p:stCondLst>
                            <p:childTnLst>
                              <p:par>
                                <p:cTn id="23" presetID="12" presetClass="entr" presetSubtype="1"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1000"/>
                                        <p:tgtEl>
                                          <p:spTgt spid="29"/>
                                        </p:tgtEl>
                                        <p:attrNameLst>
                                          <p:attrName>ppt_y</p:attrName>
                                        </p:attrNameLst>
                                      </p:cBhvr>
                                      <p:tavLst>
                                        <p:tav tm="0">
                                          <p:val>
                                            <p:strVal val="#ppt_y-#ppt_h*1.125000"/>
                                          </p:val>
                                        </p:tav>
                                        <p:tav tm="100000">
                                          <p:val>
                                            <p:strVal val="#ppt_y"/>
                                          </p:val>
                                        </p:tav>
                                      </p:tavLst>
                                    </p:anim>
                                    <p:animEffect transition="in" filter="wipe(down)">
                                      <p:cBhvr>
                                        <p:cTn id="26" dur="1000"/>
                                        <p:tgtEl>
                                          <p:spTgt spid="29"/>
                                        </p:tgtEl>
                                      </p:cBhvr>
                                    </p:animEffect>
                                  </p:childTnLst>
                                </p:cTn>
                              </p:par>
                            </p:childTnLst>
                          </p:cTn>
                        </p:par>
                        <p:par>
                          <p:cTn id="27" fill="hold">
                            <p:stCondLst>
                              <p:cond delay="4000"/>
                            </p:stCondLst>
                            <p:childTnLst>
                              <p:par>
                                <p:cTn id="28" presetID="26" presetClass="emph" presetSubtype="0" fill="hold" nodeType="afterEffect">
                                  <p:stCondLst>
                                    <p:cond delay="0"/>
                                  </p:stCondLst>
                                  <p:childTnLst>
                                    <p:animEffect transition="out" filter="fade">
                                      <p:cBhvr>
                                        <p:cTn id="29" dur="500" tmFilter="0, 0; .2, .5; .8, .5; 1, 0"/>
                                        <p:tgtEl>
                                          <p:spTgt spid="29"/>
                                        </p:tgtEl>
                                      </p:cBhvr>
                                    </p:animEffect>
                                    <p:animScale>
                                      <p:cBhvr>
                                        <p:cTn id="30"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G1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3" y="1171512"/>
            <a:ext cx="9144000" cy="5686488"/>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What Cisco and Our Partners Can Do for You?</a:t>
            </a:r>
            <a:endParaRPr lang="en-US" sz="3200" dirty="0">
              <a:solidFill>
                <a:schemeClr val="bg1"/>
              </a:solidFill>
            </a:endParaRPr>
          </a:p>
        </p:txBody>
      </p:sp>
      <p:sp>
        <p:nvSpPr>
          <p:cNvPr id="2" name="TextBox 1"/>
          <p:cNvSpPr txBox="1"/>
          <p:nvPr/>
        </p:nvSpPr>
        <p:spPr>
          <a:xfrm>
            <a:off x="257151" y="1816461"/>
            <a:ext cx="4696985" cy="3954929"/>
          </a:xfrm>
          <a:prstGeom prst="rect">
            <a:avLst/>
          </a:prstGeom>
          <a:noFill/>
        </p:spPr>
        <p:txBody>
          <a:bodyPr wrap="square" rtlCol="0">
            <a:spAutoFit/>
          </a:bodyPr>
          <a:lstStyle/>
          <a:p>
            <a:pPr marL="274320" lvl="2" indent="-177800">
              <a:lnSpc>
                <a:spcPct val="150000"/>
              </a:lnSpc>
              <a:spcBef>
                <a:spcPts val="600"/>
              </a:spcBef>
              <a:buFont typeface="Arial"/>
              <a:buChar char="•"/>
            </a:pPr>
            <a:r>
              <a:rPr lang="en-US" b="1" dirty="0">
                <a:solidFill>
                  <a:schemeClr val="tx1">
                    <a:lumMod val="75000"/>
                  </a:schemeClr>
                </a:solidFill>
              </a:rPr>
              <a:t>Simplify </a:t>
            </a:r>
            <a:r>
              <a:rPr lang="en-US" b="1" dirty="0" smtClean="0">
                <a:solidFill>
                  <a:schemeClr val="tx1">
                    <a:lumMod val="75000"/>
                  </a:schemeClr>
                </a:solidFill>
              </a:rPr>
              <a:t>IT process and operations</a:t>
            </a:r>
          </a:p>
          <a:p>
            <a:pPr marL="274320" lvl="2" indent="-177800">
              <a:lnSpc>
                <a:spcPct val="150000"/>
              </a:lnSpc>
              <a:spcBef>
                <a:spcPts val="600"/>
              </a:spcBef>
              <a:buFont typeface="Arial"/>
              <a:buChar char="•"/>
            </a:pPr>
            <a:r>
              <a:rPr lang="en-US" b="1" dirty="0" smtClean="0">
                <a:solidFill>
                  <a:schemeClr val="tx1">
                    <a:lumMod val="75000"/>
                  </a:schemeClr>
                </a:solidFill>
              </a:rPr>
              <a:t>Help </a:t>
            </a:r>
            <a:r>
              <a:rPr lang="en-US" b="1" dirty="0">
                <a:solidFill>
                  <a:schemeClr val="tx1">
                    <a:lumMod val="75000"/>
                  </a:schemeClr>
                </a:solidFill>
              </a:rPr>
              <a:t>you respond </a:t>
            </a:r>
            <a:r>
              <a:rPr lang="en-US" b="1" dirty="0" smtClean="0">
                <a:solidFill>
                  <a:schemeClr val="tx1">
                    <a:lumMod val="75000"/>
                  </a:schemeClr>
                </a:solidFill>
              </a:rPr>
              <a:t>to </a:t>
            </a:r>
            <a:r>
              <a:rPr lang="en-US" b="1" dirty="0">
                <a:solidFill>
                  <a:schemeClr val="tx1">
                    <a:lumMod val="75000"/>
                  </a:schemeClr>
                </a:solidFill>
              </a:rPr>
              <a:t>business </a:t>
            </a:r>
            <a:r>
              <a:rPr lang="en-US" b="1" dirty="0" smtClean="0">
                <a:solidFill>
                  <a:schemeClr val="tx1">
                    <a:lumMod val="75000"/>
                  </a:schemeClr>
                </a:solidFill>
              </a:rPr>
              <a:t>needs</a:t>
            </a:r>
          </a:p>
          <a:p>
            <a:pPr marL="274320" lvl="2" indent="-177800">
              <a:lnSpc>
                <a:spcPct val="150000"/>
              </a:lnSpc>
              <a:spcBef>
                <a:spcPts val="600"/>
              </a:spcBef>
              <a:buFont typeface="Arial"/>
              <a:buChar char="•"/>
            </a:pPr>
            <a:r>
              <a:rPr lang="en-US" b="1" dirty="0" smtClean="0">
                <a:solidFill>
                  <a:schemeClr val="tx1">
                    <a:lumMod val="75000"/>
                  </a:schemeClr>
                </a:solidFill>
              </a:rPr>
              <a:t>Offer flexible deployment options</a:t>
            </a:r>
            <a:endParaRPr lang="en-US" b="1" dirty="0">
              <a:solidFill>
                <a:schemeClr val="tx1">
                  <a:lumMod val="75000"/>
                </a:schemeClr>
              </a:solidFill>
            </a:endParaRPr>
          </a:p>
          <a:p>
            <a:pPr marL="274320" lvl="2" indent="-177800">
              <a:lnSpc>
                <a:spcPct val="150000"/>
              </a:lnSpc>
              <a:spcBef>
                <a:spcPts val="600"/>
              </a:spcBef>
              <a:buFont typeface="Arial"/>
              <a:buChar char="•"/>
            </a:pPr>
            <a:r>
              <a:rPr lang="en-US" b="1" dirty="0">
                <a:solidFill>
                  <a:schemeClr val="tx1">
                    <a:lumMod val="75000"/>
                  </a:schemeClr>
                </a:solidFill>
              </a:rPr>
              <a:t>Empower your </a:t>
            </a:r>
            <a:r>
              <a:rPr lang="en-US" b="1" dirty="0" smtClean="0">
                <a:solidFill>
                  <a:schemeClr val="tx1">
                    <a:lumMod val="75000"/>
                  </a:schemeClr>
                </a:solidFill>
              </a:rPr>
              <a:t>workforce</a:t>
            </a:r>
            <a:endParaRPr lang="en-US" b="1" dirty="0">
              <a:solidFill>
                <a:schemeClr val="tx1">
                  <a:lumMod val="75000"/>
                </a:schemeClr>
              </a:solidFill>
            </a:endParaRPr>
          </a:p>
          <a:p>
            <a:pPr marL="274320" lvl="2" indent="-177800">
              <a:lnSpc>
                <a:spcPct val="150000"/>
              </a:lnSpc>
              <a:spcBef>
                <a:spcPts val="600"/>
              </a:spcBef>
              <a:buFont typeface="Arial"/>
              <a:buChar char="•"/>
            </a:pPr>
            <a:r>
              <a:rPr lang="en-US" b="1" dirty="0" smtClean="0">
                <a:solidFill>
                  <a:schemeClr val="tx1">
                    <a:lumMod val="75000"/>
                  </a:schemeClr>
                </a:solidFill>
              </a:rPr>
              <a:t>Optimize and leverage IT investments</a:t>
            </a:r>
            <a:endParaRPr lang="en-US" b="1" dirty="0">
              <a:solidFill>
                <a:schemeClr val="tx1">
                  <a:lumMod val="75000"/>
                </a:schemeClr>
              </a:solidFill>
            </a:endParaRPr>
          </a:p>
          <a:p>
            <a:pPr marL="274320" lvl="2" indent="-177800">
              <a:lnSpc>
                <a:spcPct val="150000"/>
              </a:lnSpc>
              <a:spcBef>
                <a:spcPts val="600"/>
              </a:spcBef>
              <a:buFont typeface="Arial"/>
              <a:buChar char="•"/>
            </a:pPr>
            <a:r>
              <a:rPr lang="en-US" b="1" dirty="0" smtClean="0">
                <a:solidFill>
                  <a:schemeClr val="tx1">
                    <a:lumMod val="75000"/>
                  </a:schemeClr>
                </a:solidFill>
              </a:rPr>
              <a:t>Mitigate risk</a:t>
            </a:r>
          </a:p>
          <a:p>
            <a:pPr marL="274320" lvl="2" indent="-177800">
              <a:lnSpc>
                <a:spcPct val="150000"/>
              </a:lnSpc>
              <a:spcBef>
                <a:spcPts val="600"/>
              </a:spcBef>
              <a:buFont typeface="Arial"/>
              <a:buChar char="•"/>
            </a:pPr>
            <a:r>
              <a:rPr lang="en-US" b="1" dirty="0" smtClean="0">
                <a:solidFill>
                  <a:schemeClr val="tx1">
                    <a:lumMod val="75000"/>
                  </a:schemeClr>
                </a:solidFill>
              </a:rPr>
              <a:t>Support and scale your IT team</a:t>
            </a:r>
          </a:p>
          <a:p>
            <a:pPr marL="274320" lvl="2" indent="-177800">
              <a:lnSpc>
                <a:spcPct val="150000"/>
              </a:lnSpc>
              <a:spcBef>
                <a:spcPts val="600"/>
              </a:spcBef>
              <a:buFont typeface="Arial"/>
              <a:buChar char="•"/>
            </a:pPr>
            <a:r>
              <a:rPr lang="en-US" b="1" dirty="0" smtClean="0">
                <a:solidFill>
                  <a:schemeClr val="tx1">
                    <a:lumMod val="75000"/>
                  </a:schemeClr>
                </a:solidFill>
              </a:rPr>
              <a:t>Build your business for the future</a:t>
            </a:r>
            <a:endParaRPr lang="en-US" b="1" dirty="0">
              <a:solidFill>
                <a:schemeClr val="tx1">
                  <a:lumMod val="75000"/>
                </a:schemeClr>
              </a:solidFill>
            </a:endParaRPr>
          </a:p>
        </p:txBody>
      </p:sp>
      <p:cxnSp>
        <p:nvCxnSpPr>
          <p:cNvPr id="8" name="Straight Connector 7"/>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5822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G1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35565" cy="5686488"/>
          </a:xfrm>
          <a:prstGeom prst="rect">
            <a:avLst/>
          </a:prstGeom>
        </p:spPr>
      </p:pic>
      <p:sp>
        <p:nvSpPr>
          <p:cNvPr id="11" name="Title 1"/>
          <p:cNvSpPr>
            <a:spLocks noGrp="1"/>
          </p:cNvSpPr>
          <p:nvPr>
            <p:ph type="title"/>
          </p:nvPr>
        </p:nvSpPr>
        <p:spPr>
          <a:xfrm>
            <a:off x="229702" y="202545"/>
            <a:ext cx="8588861" cy="838200"/>
          </a:xfrm>
        </p:spPr>
        <p:txBody>
          <a:bodyPr/>
          <a:lstStyle/>
          <a:p>
            <a:r>
              <a:rPr lang="en-US" dirty="0" smtClean="0">
                <a:solidFill>
                  <a:schemeClr val="bg1"/>
                </a:solidFill>
              </a:rPr>
              <a:t>Choose the #1 IT Company in the Industry</a:t>
            </a:r>
            <a:endParaRPr lang="en-US" sz="3200" dirty="0">
              <a:solidFill>
                <a:schemeClr val="bg1"/>
              </a:solidFill>
            </a:endParaRPr>
          </a:p>
        </p:txBody>
      </p:sp>
      <p:cxnSp>
        <p:nvCxnSpPr>
          <p:cNvPr id="17" name="Straight Connector 16"/>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3223" y="1456267"/>
            <a:ext cx="7878551" cy="830997"/>
          </a:xfrm>
          <a:prstGeom prst="rect">
            <a:avLst/>
          </a:prstGeom>
          <a:noFill/>
        </p:spPr>
        <p:txBody>
          <a:bodyPr wrap="square" rtlCol="0">
            <a:spAutoFit/>
          </a:bodyPr>
          <a:lstStyle/>
          <a:p>
            <a:pPr algn="ctr"/>
            <a:r>
              <a:rPr lang="en-US" sz="2400" dirty="0">
                <a:solidFill>
                  <a:srgbClr val="6DB344"/>
                </a:solidFill>
              </a:rPr>
              <a:t>With our right-sized, made-for-midmarket portfolio, </a:t>
            </a:r>
            <a:endParaRPr lang="en-US" sz="2400" dirty="0" smtClean="0">
              <a:solidFill>
                <a:srgbClr val="6DB344"/>
              </a:solidFill>
            </a:endParaRPr>
          </a:p>
          <a:p>
            <a:pPr algn="ctr"/>
            <a:r>
              <a:rPr lang="en-US" sz="2400" dirty="0" smtClean="0">
                <a:solidFill>
                  <a:srgbClr val="6DB344"/>
                </a:solidFill>
              </a:rPr>
              <a:t>you </a:t>
            </a:r>
            <a:r>
              <a:rPr lang="en-US" sz="2400" dirty="0">
                <a:solidFill>
                  <a:srgbClr val="6DB344"/>
                </a:solidFill>
              </a:rPr>
              <a:t>can provide your organization with: </a:t>
            </a:r>
          </a:p>
        </p:txBody>
      </p:sp>
      <p:grpSp>
        <p:nvGrpSpPr>
          <p:cNvPr id="5" name="Group 4"/>
          <p:cNvGrpSpPr/>
          <p:nvPr/>
        </p:nvGrpSpPr>
        <p:grpSpPr>
          <a:xfrm>
            <a:off x="4964699" y="2485721"/>
            <a:ext cx="4126675" cy="830997"/>
            <a:chOff x="4964699" y="2485721"/>
            <a:chExt cx="4126675" cy="830997"/>
          </a:xfrm>
        </p:grpSpPr>
        <p:sp>
          <p:nvSpPr>
            <p:cNvPr id="12" name="TextBox 11"/>
            <p:cNvSpPr txBox="1"/>
            <p:nvPr/>
          </p:nvSpPr>
          <p:spPr>
            <a:xfrm>
              <a:off x="6272799" y="2485721"/>
              <a:ext cx="2818575" cy="830997"/>
            </a:xfrm>
            <a:prstGeom prst="rect">
              <a:avLst/>
            </a:prstGeom>
            <a:noFill/>
          </p:spPr>
          <p:txBody>
            <a:bodyPr wrap="square" rtlCol="0">
              <a:spAutoFit/>
            </a:bodyPr>
            <a:lstStyle/>
            <a:p>
              <a:pPr lvl="0">
                <a:spcBef>
                  <a:spcPts val="600"/>
                </a:spcBef>
              </a:pPr>
              <a:r>
                <a:rPr lang="en-US" sz="1600" dirty="0" smtClean="0">
                  <a:solidFill>
                    <a:srgbClr val="0096D6"/>
                  </a:solidFill>
                </a:rPr>
                <a:t>Selection - Broadest </a:t>
              </a:r>
              <a:r>
                <a:rPr lang="en-US" sz="1600" dirty="0">
                  <a:solidFill>
                    <a:srgbClr val="0096D6"/>
                  </a:solidFill>
                </a:rPr>
                <a:t>portfolio </a:t>
              </a:r>
              <a:r>
                <a:rPr lang="en-US" sz="1600" dirty="0" smtClean="0">
                  <a:solidFill>
                    <a:srgbClr val="0096D6"/>
                  </a:solidFill>
                </a:rPr>
                <a:t>and industry </a:t>
              </a:r>
              <a:r>
                <a:rPr lang="en-US" sz="1600" dirty="0">
                  <a:solidFill>
                    <a:srgbClr val="0096D6"/>
                  </a:solidFill>
                </a:rPr>
                <a:t>leadership with significant </a:t>
              </a:r>
              <a:r>
                <a:rPr lang="en-US" sz="1600" dirty="0" smtClean="0">
                  <a:solidFill>
                    <a:srgbClr val="0096D6"/>
                  </a:solidFill>
                </a:rPr>
                <a:t>R&amp;D investment</a:t>
              </a:r>
              <a:endParaRPr lang="en-US" sz="1600" dirty="0">
                <a:solidFill>
                  <a:srgbClr val="0096D6"/>
                </a:solidFill>
              </a:endParaRPr>
            </a:p>
          </p:txBody>
        </p:sp>
        <p:sp>
          <p:nvSpPr>
            <p:cNvPr id="23" name="Freeform 22"/>
            <p:cNvSpPr/>
            <p:nvPr/>
          </p:nvSpPr>
          <p:spPr>
            <a:xfrm>
              <a:off x="4964699" y="2642632"/>
              <a:ext cx="1308100" cy="542330"/>
            </a:xfrm>
            <a:custGeom>
              <a:avLst/>
              <a:gdLst>
                <a:gd name="connsiteX0" fmla="*/ 0 w 1308100"/>
                <a:gd name="connsiteY0" fmla="*/ 215900 h 215900"/>
                <a:gd name="connsiteX1" fmla="*/ 203200 w 1308100"/>
                <a:gd name="connsiteY1" fmla="*/ 0 h 215900"/>
                <a:gd name="connsiteX2" fmla="*/ 1308100 w 1308100"/>
                <a:gd name="connsiteY2" fmla="*/ 12700 h 215900"/>
                <a:gd name="connsiteX3" fmla="*/ 1308100 w 1308100"/>
                <a:gd name="connsiteY3" fmla="*/ 12700 h 215900"/>
              </a:gdLst>
              <a:ahLst/>
              <a:cxnLst>
                <a:cxn ang="0">
                  <a:pos x="connsiteX0" y="connsiteY0"/>
                </a:cxn>
                <a:cxn ang="0">
                  <a:pos x="connsiteX1" y="connsiteY1"/>
                </a:cxn>
                <a:cxn ang="0">
                  <a:pos x="connsiteX2" y="connsiteY2"/>
                </a:cxn>
                <a:cxn ang="0">
                  <a:pos x="connsiteX3" y="connsiteY3"/>
                </a:cxn>
              </a:cxnLst>
              <a:rect l="l" t="t" r="r" b="b"/>
              <a:pathLst>
                <a:path w="1308100" h="215900">
                  <a:moveTo>
                    <a:pt x="0" y="215900"/>
                  </a:moveTo>
                  <a:lnTo>
                    <a:pt x="203200" y="0"/>
                  </a:lnTo>
                  <a:lnTo>
                    <a:pt x="1308100" y="12700"/>
                  </a:lnTo>
                  <a:lnTo>
                    <a:pt x="1308100" y="12700"/>
                  </a:lnTo>
                </a:path>
              </a:pathLst>
            </a:custGeom>
            <a:noFill/>
            <a:ln>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4" name="Group 3"/>
          <p:cNvGrpSpPr/>
          <p:nvPr/>
        </p:nvGrpSpPr>
        <p:grpSpPr>
          <a:xfrm>
            <a:off x="-90346" y="2485721"/>
            <a:ext cx="4463494" cy="699241"/>
            <a:chOff x="-90346" y="2485721"/>
            <a:chExt cx="4463494" cy="699241"/>
          </a:xfrm>
        </p:grpSpPr>
        <p:sp>
          <p:nvSpPr>
            <p:cNvPr id="19" name="TextBox 18"/>
            <p:cNvSpPr txBox="1"/>
            <p:nvPr/>
          </p:nvSpPr>
          <p:spPr>
            <a:xfrm>
              <a:off x="-90346" y="2485721"/>
              <a:ext cx="3146985" cy="584776"/>
            </a:xfrm>
            <a:prstGeom prst="rect">
              <a:avLst/>
            </a:prstGeom>
            <a:noFill/>
          </p:spPr>
          <p:txBody>
            <a:bodyPr wrap="square" rtlCol="0">
              <a:spAutoFit/>
            </a:bodyPr>
            <a:lstStyle/>
            <a:p>
              <a:pPr lvl="0" algn="r">
                <a:spcBef>
                  <a:spcPts val="600"/>
                </a:spcBef>
              </a:pPr>
              <a:r>
                <a:rPr lang="en-US" sz="1600" dirty="0">
                  <a:solidFill>
                    <a:srgbClr val="0096D6"/>
                  </a:solidFill>
                </a:rPr>
                <a:t>Investment Protection -  Best in class total cost of ownership</a:t>
              </a:r>
            </a:p>
          </p:txBody>
        </p:sp>
        <p:sp>
          <p:nvSpPr>
            <p:cNvPr id="24" name="Freeform 23"/>
            <p:cNvSpPr/>
            <p:nvPr/>
          </p:nvSpPr>
          <p:spPr>
            <a:xfrm flipH="1">
              <a:off x="3065048" y="2642632"/>
              <a:ext cx="1308100" cy="542330"/>
            </a:xfrm>
            <a:custGeom>
              <a:avLst/>
              <a:gdLst>
                <a:gd name="connsiteX0" fmla="*/ 0 w 1308100"/>
                <a:gd name="connsiteY0" fmla="*/ 215900 h 215900"/>
                <a:gd name="connsiteX1" fmla="*/ 203200 w 1308100"/>
                <a:gd name="connsiteY1" fmla="*/ 0 h 215900"/>
                <a:gd name="connsiteX2" fmla="*/ 1308100 w 1308100"/>
                <a:gd name="connsiteY2" fmla="*/ 12700 h 215900"/>
                <a:gd name="connsiteX3" fmla="*/ 1308100 w 1308100"/>
                <a:gd name="connsiteY3" fmla="*/ 12700 h 215900"/>
              </a:gdLst>
              <a:ahLst/>
              <a:cxnLst>
                <a:cxn ang="0">
                  <a:pos x="connsiteX0" y="connsiteY0"/>
                </a:cxn>
                <a:cxn ang="0">
                  <a:pos x="connsiteX1" y="connsiteY1"/>
                </a:cxn>
                <a:cxn ang="0">
                  <a:pos x="connsiteX2" y="connsiteY2"/>
                </a:cxn>
                <a:cxn ang="0">
                  <a:pos x="connsiteX3" y="connsiteY3"/>
                </a:cxn>
              </a:cxnLst>
              <a:rect l="l" t="t" r="r" b="b"/>
              <a:pathLst>
                <a:path w="1308100" h="215900">
                  <a:moveTo>
                    <a:pt x="0" y="215900"/>
                  </a:moveTo>
                  <a:lnTo>
                    <a:pt x="203200" y="0"/>
                  </a:lnTo>
                  <a:lnTo>
                    <a:pt x="1308100" y="12700"/>
                  </a:lnTo>
                  <a:lnTo>
                    <a:pt x="1308100" y="12700"/>
                  </a:lnTo>
                </a:path>
              </a:pathLst>
            </a:custGeom>
            <a:noFill/>
            <a:ln>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dirty="0"/>
            </a:p>
          </p:txBody>
        </p:sp>
      </p:grpSp>
      <p:grpSp>
        <p:nvGrpSpPr>
          <p:cNvPr id="8" name="Group 7"/>
          <p:cNvGrpSpPr/>
          <p:nvPr/>
        </p:nvGrpSpPr>
        <p:grpSpPr>
          <a:xfrm>
            <a:off x="4964699" y="5429766"/>
            <a:ext cx="4319001" cy="972090"/>
            <a:chOff x="4964699" y="5429766"/>
            <a:chExt cx="4319001" cy="972090"/>
          </a:xfrm>
        </p:grpSpPr>
        <p:sp>
          <p:nvSpPr>
            <p:cNvPr id="14" name="TextBox 13"/>
            <p:cNvSpPr txBox="1"/>
            <p:nvPr/>
          </p:nvSpPr>
          <p:spPr>
            <a:xfrm>
              <a:off x="6272799" y="5570859"/>
              <a:ext cx="3010901" cy="830997"/>
            </a:xfrm>
            <a:prstGeom prst="rect">
              <a:avLst/>
            </a:prstGeom>
            <a:noFill/>
          </p:spPr>
          <p:txBody>
            <a:bodyPr wrap="square" rtlCol="0">
              <a:spAutoFit/>
            </a:bodyPr>
            <a:lstStyle/>
            <a:p>
              <a:pPr lvl="0">
                <a:spcBef>
                  <a:spcPts val="600"/>
                </a:spcBef>
              </a:pPr>
              <a:r>
                <a:rPr lang="en-US" sz="1600" dirty="0">
                  <a:solidFill>
                    <a:srgbClr val="0096D6"/>
                  </a:solidFill>
                </a:rPr>
                <a:t>Services  - Software-enabled  and built through 28 years of industry experience</a:t>
              </a:r>
            </a:p>
          </p:txBody>
        </p:sp>
        <p:sp>
          <p:nvSpPr>
            <p:cNvPr id="25" name="Freeform 24"/>
            <p:cNvSpPr/>
            <p:nvPr/>
          </p:nvSpPr>
          <p:spPr>
            <a:xfrm flipV="1">
              <a:off x="4964699" y="5429766"/>
              <a:ext cx="1308100" cy="542330"/>
            </a:xfrm>
            <a:custGeom>
              <a:avLst/>
              <a:gdLst>
                <a:gd name="connsiteX0" fmla="*/ 0 w 1308100"/>
                <a:gd name="connsiteY0" fmla="*/ 215900 h 215900"/>
                <a:gd name="connsiteX1" fmla="*/ 203200 w 1308100"/>
                <a:gd name="connsiteY1" fmla="*/ 0 h 215900"/>
                <a:gd name="connsiteX2" fmla="*/ 1308100 w 1308100"/>
                <a:gd name="connsiteY2" fmla="*/ 12700 h 215900"/>
                <a:gd name="connsiteX3" fmla="*/ 1308100 w 1308100"/>
                <a:gd name="connsiteY3" fmla="*/ 12700 h 215900"/>
              </a:gdLst>
              <a:ahLst/>
              <a:cxnLst>
                <a:cxn ang="0">
                  <a:pos x="connsiteX0" y="connsiteY0"/>
                </a:cxn>
                <a:cxn ang="0">
                  <a:pos x="connsiteX1" y="connsiteY1"/>
                </a:cxn>
                <a:cxn ang="0">
                  <a:pos x="connsiteX2" y="connsiteY2"/>
                </a:cxn>
                <a:cxn ang="0">
                  <a:pos x="connsiteX3" y="connsiteY3"/>
                </a:cxn>
              </a:cxnLst>
              <a:rect l="l" t="t" r="r" b="b"/>
              <a:pathLst>
                <a:path w="1308100" h="215900">
                  <a:moveTo>
                    <a:pt x="0" y="215900"/>
                  </a:moveTo>
                  <a:lnTo>
                    <a:pt x="203200" y="0"/>
                  </a:lnTo>
                  <a:lnTo>
                    <a:pt x="1308100" y="12700"/>
                  </a:lnTo>
                  <a:lnTo>
                    <a:pt x="1308100" y="12700"/>
                  </a:lnTo>
                </a:path>
              </a:pathLst>
            </a:custGeom>
            <a:noFill/>
            <a:ln>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9" name="Group 8"/>
          <p:cNvGrpSpPr/>
          <p:nvPr/>
        </p:nvGrpSpPr>
        <p:grpSpPr>
          <a:xfrm>
            <a:off x="34039" y="5429766"/>
            <a:ext cx="4339109" cy="725869"/>
            <a:chOff x="34039" y="5429766"/>
            <a:chExt cx="4339109" cy="725869"/>
          </a:xfrm>
        </p:grpSpPr>
        <p:sp>
          <p:nvSpPr>
            <p:cNvPr id="22" name="TextBox 21"/>
            <p:cNvSpPr txBox="1"/>
            <p:nvPr/>
          </p:nvSpPr>
          <p:spPr>
            <a:xfrm>
              <a:off x="34039" y="5570859"/>
              <a:ext cx="3022600" cy="584776"/>
            </a:xfrm>
            <a:prstGeom prst="rect">
              <a:avLst/>
            </a:prstGeom>
            <a:noFill/>
          </p:spPr>
          <p:txBody>
            <a:bodyPr wrap="square" rtlCol="0">
              <a:spAutoFit/>
            </a:bodyPr>
            <a:lstStyle/>
            <a:p>
              <a:pPr lvl="0" algn="r">
                <a:spcBef>
                  <a:spcPts val="600"/>
                </a:spcBef>
              </a:pPr>
              <a:r>
                <a:rPr lang="en-US" sz="1600" dirty="0" smtClean="0">
                  <a:solidFill>
                    <a:srgbClr val="0096D6"/>
                  </a:solidFill>
                </a:rPr>
                <a:t>Simplicity -  </a:t>
              </a:r>
              <a:r>
                <a:rPr lang="en-US" sz="1600" dirty="0">
                  <a:solidFill>
                    <a:srgbClr val="0096D6"/>
                  </a:solidFill>
                </a:rPr>
                <a:t>E</a:t>
              </a:r>
              <a:r>
                <a:rPr lang="en-US" sz="1600" dirty="0" smtClean="0">
                  <a:solidFill>
                    <a:srgbClr val="0096D6"/>
                  </a:solidFill>
                </a:rPr>
                <a:t>asy </a:t>
              </a:r>
              <a:r>
                <a:rPr lang="en-US" sz="1600" dirty="0">
                  <a:solidFill>
                    <a:srgbClr val="0096D6"/>
                  </a:solidFill>
                </a:rPr>
                <a:t>to deploy, manage, operate, and scale </a:t>
              </a:r>
            </a:p>
          </p:txBody>
        </p:sp>
        <p:sp>
          <p:nvSpPr>
            <p:cNvPr id="26" name="Freeform 25"/>
            <p:cNvSpPr/>
            <p:nvPr/>
          </p:nvSpPr>
          <p:spPr>
            <a:xfrm flipH="1" flipV="1">
              <a:off x="3065048" y="5429766"/>
              <a:ext cx="1308100" cy="542330"/>
            </a:xfrm>
            <a:custGeom>
              <a:avLst/>
              <a:gdLst>
                <a:gd name="connsiteX0" fmla="*/ 0 w 1308100"/>
                <a:gd name="connsiteY0" fmla="*/ 215900 h 215900"/>
                <a:gd name="connsiteX1" fmla="*/ 203200 w 1308100"/>
                <a:gd name="connsiteY1" fmla="*/ 0 h 215900"/>
                <a:gd name="connsiteX2" fmla="*/ 1308100 w 1308100"/>
                <a:gd name="connsiteY2" fmla="*/ 12700 h 215900"/>
                <a:gd name="connsiteX3" fmla="*/ 1308100 w 1308100"/>
                <a:gd name="connsiteY3" fmla="*/ 12700 h 215900"/>
              </a:gdLst>
              <a:ahLst/>
              <a:cxnLst>
                <a:cxn ang="0">
                  <a:pos x="connsiteX0" y="connsiteY0"/>
                </a:cxn>
                <a:cxn ang="0">
                  <a:pos x="connsiteX1" y="connsiteY1"/>
                </a:cxn>
                <a:cxn ang="0">
                  <a:pos x="connsiteX2" y="connsiteY2"/>
                </a:cxn>
                <a:cxn ang="0">
                  <a:pos x="connsiteX3" y="connsiteY3"/>
                </a:cxn>
              </a:cxnLst>
              <a:rect l="l" t="t" r="r" b="b"/>
              <a:pathLst>
                <a:path w="1308100" h="215900">
                  <a:moveTo>
                    <a:pt x="0" y="215900"/>
                  </a:moveTo>
                  <a:lnTo>
                    <a:pt x="203200" y="0"/>
                  </a:lnTo>
                  <a:lnTo>
                    <a:pt x="1308100" y="12700"/>
                  </a:lnTo>
                  <a:lnTo>
                    <a:pt x="1308100" y="12700"/>
                  </a:lnTo>
                </a:path>
              </a:pathLst>
            </a:custGeom>
            <a:noFill/>
            <a:ln>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dirty="0"/>
            </a:p>
          </p:txBody>
        </p:sp>
      </p:grpSp>
      <p:grpSp>
        <p:nvGrpSpPr>
          <p:cNvPr id="6" name="Group 5"/>
          <p:cNvGrpSpPr/>
          <p:nvPr/>
        </p:nvGrpSpPr>
        <p:grpSpPr>
          <a:xfrm>
            <a:off x="5525673" y="3946504"/>
            <a:ext cx="3199227" cy="1077218"/>
            <a:chOff x="5525673" y="3946504"/>
            <a:chExt cx="3199227" cy="1077218"/>
          </a:xfrm>
        </p:grpSpPr>
        <p:sp>
          <p:nvSpPr>
            <p:cNvPr id="13" name="TextBox 12"/>
            <p:cNvSpPr txBox="1"/>
            <p:nvPr/>
          </p:nvSpPr>
          <p:spPr>
            <a:xfrm>
              <a:off x="6272799" y="3946504"/>
              <a:ext cx="2452101" cy="1077218"/>
            </a:xfrm>
            <a:prstGeom prst="rect">
              <a:avLst/>
            </a:prstGeom>
            <a:noFill/>
          </p:spPr>
          <p:txBody>
            <a:bodyPr wrap="square" rtlCol="0">
              <a:spAutoFit/>
            </a:bodyPr>
            <a:lstStyle/>
            <a:p>
              <a:pPr lvl="0">
                <a:spcBef>
                  <a:spcPts val="600"/>
                </a:spcBef>
              </a:pPr>
              <a:r>
                <a:rPr lang="en-US" sz="1600" dirty="0" smtClean="0">
                  <a:solidFill>
                    <a:srgbClr val="0096D6"/>
                  </a:solidFill>
                </a:rPr>
                <a:t>Ecosystem - Global </a:t>
              </a:r>
              <a:r>
                <a:rPr lang="en-US" sz="1600" dirty="0">
                  <a:solidFill>
                    <a:srgbClr val="0096D6"/>
                  </a:solidFill>
                </a:rPr>
                <a:t>network of trusted and highly skilled partners</a:t>
              </a:r>
            </a:p>
            <a:p>
              <a:endParaRPr lang="en-US" sz="1600" dirty="0"/>
            </a:p>
          </p:txBody>
        </p:sp>
        <p:cxnSp>
          <p:nvCxnSpPr>
            <p:cNvPr id="27" name="Straight Connector 26"/>
            <p:cNvCxnSpPr/>
            <p:nvPr/>
          </p:nvCxnSpPr>
          <p:spPr>
            <a:xfrm>
              <a:off x="5525673" y="4343400"/>
              <a:ext cx="747126" cy="0"/>
            </a:xfrm>
            <a:prstGeom prst="line">
              <a:avLst/>
            </a:prstGeom>
            <a:ln>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34039" y="3946504"/>
            <a:ext cx="3756823" cy="830997"/>
            <a:chOff x="34039" y="3946504"/>
            <a:chExt cx="3756823" cy="830997"/>
          </a:xfrm>
        </p:grpSpPr>
        <p:sp>
          <p:nvSpPr>
            <p:cNvPr id="21" name="TextBox 20"/>
            <p:cNvSpPr txBox="1"/>
            <p:nvPr/>
          </p:nvSpPr>
          <p:spPr>
            <a:xfrm>
              <a:off x="34039" y="3946504"/>
              <a:ext cx="3022600" cy="830997"/>
            </a:xfrm>
            <a:prstGeom prst="rect">
              <a:avLst/>
            </a:prstGeom>
            <a:noFill/>
          </p:spPr>
          <p:txBody>
            <a:bodyPr wrap="square" rtlCol="0">
              <a:spAutoFit/>
            </a:bodyPr>
            <a:lstStyle/>
            <a:p>
              <a:pPr lvl="0" algn="r">
                <a:spcBef>
                  <a:spcPts val="600"/>
                </a:spcBef>
              </a:pPr>
              <a:r>
                <a:rPr lang="en-US" sz="1600" dirty="0" smtClean="0">
                  <a:solidFill>
                    <a:srgbClr val="0096D6"/>
                  </a:solidFill>
                </a:rPr>
                <a:t>Flexible Deployment Options -  </a:t>
              </a:r>
              <a:r>
                <a:rPr lang="en-US" sz="1600" dirty="0">
                  <a:solidFill>
                    <a:srgbClr val="0096D6"/>
                  </a:solidFill>
                </a:rPr>
                <a:t>On-premises, </a:t>
              </a:r>
              <a:r>
                <a:rPr lang="en-US" sz="1600" dirty="0" smtClean="0">
                  <a:solidFill>
                    <a:srgbClr val="0096D6"/>
                  </a:solidFill>
                </a:rPr>
                <a:t>Managed Services, and Cloud </a:t>
              </a:r>
              <a:endParaRPr lang="en-US" sz="1600" dirty="0">
                <a:solidFill>
                  <a:srgbClr val="0096D6"/>
                </a:solidFill>
              </a:endParaRPr>
            </a:p>
          </p:txBody>
        </p:sp>
        <p:cxnSp>
          <p:nvCxnSpPr>
            <p:cNvPr id="28" name="Straight Connector 27"/>
            <p:cNvCxnSpPr/>
            <p:nvPr/>
          </p:nvCxnSpPr>
          <p:spPr>
            <a:xfrm>
              <a:off x="3043736" y="4343400"/>
              <a:ext cx="747126" cy="0"/>
            </a:xfrm>
            <a:prstGeom prst="line">
              <a:avLst/>
            </a:prstGeom>
            <a:ln>
              <a:solidFill>
                <a:schemeClr val="bg2">
                  <a:lumMod val="8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0" name="Picture 29" descr="Circle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6765" y="2840027"/>
            <a:ext cx="2936970" cy="2942398"/>
          </a:xfrm>
          <a:prstGeom prst="rect">
            <a:avLst/>
          </a:prstGeom>
        </p:spPr>
      </p:pic>
    </p:spTree>
    <p:extLst>
      <p:ext uri="{BB962C8B-B14F-4D97-AF65-F5344CB8AC3E}">
        <p14:creationId xmlns:p14="http://schemas.microsoft.com/office/powerpoint/2010/main" val="38379195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par>
                          <p:cTn id="8" fill="hold">
                            <p:stCondLst>
                              <p:cond delay="2000"/>
                            </p:stCondLst>
                            <p:childTnLst>
                              <p:par>
                                <p:cTn id="9" presetID="1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ppt_x</p:attrName>
                                        </p:attrNameLst>
                                      </p:cBhvr>
                                      <p:tavLst>
                                        <p:tav tm="0">
                                          <p:val>
                                            <p:strVal val="#ppt_x+#ppt_w*1.125000"/>
                                          </p:val>
                                        </p:tav>
                                        <p:tav tm="100000">
                                          <p:val>
                                            <p:strVal val="#ppt_x"/>
                                          </p:val>
                                        </p:tav>
                                      </p:tavLst>
                                    </p:anim>
                                    <p:animEffect transition="in" filter="wipe(left)">
                                      <p:cBhvr>
                                        <p:cTn id="12" dur="1000"/>
                                        <p:tgtEl>
                                          <p:spTgt spid="4"/>
                                        </p:tgtEl>
                                      </p:cBhvr>
                                    </p:animEffect>
                                  </p:childTnLst>
                                </p:cTn>
                              </p:par>
                              <p:par>
                                <p:cTn id="13" presetID="1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p:tgtEl>
                                          <p:spTgt spid="5"/>
                                        </p:tgtEl>
                                        <p:attrNameLst>
                                          <p:attrName>ppt_x</p:attrName>
                                        </p:attrNameLst>
                                      </p:cBhvr>
                                      <p:tavLst>
                                        <p:tav tm="0">
                                          <p:val>
                                            <p:strVal val="#ppt_x-#ppt_w*1.125000"/>
                                          </p:val>
                                        </p:tav>
                                        <p:tav tm="100000">
                                          <p:val>
                                            <p:strVal val="#ppt_x"/>
                                          </p:val>
                                        </p:tav>
                                      </p:tavLst>
                                    </p:anim>
                                    <p:animEffect transition="in" filter="wipe(right)">
                                      <p:cBhvr>
                                        <p:cTn id="16" dur="1000"/>
                                        <p:tgtEl>
                                          <p:spTgt spid="5"/>
                                        </p:tgtEl>
                                      </p:cBhvr>
                                    </p:animEffect>
                                  </p:childTnLst>
                                </p:cTn>
                              </p:par>
                            </p:childTnLst>
                          </p:cTn>
                        </p:par>
                        <p:par>
                          <p:cTn id="17" fill="hold">
                            <p:stCondLst>
                              <p:cond delay="3000"/>
                            </p:stCondLst>
                            <p:childTnLst>
                              <p:par>
                                <p:cTn id="18" presetID="1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000"/>
                                        <p:tgtEl>
                                          <p:spTgt spid="10"/>
                                        </p:tgtEl>
                                        <p:attrNameLst>
                                          <p:attrName>ppt_x</p:attrName>
                                        </p:attrNameLst>
                                      </p:cBhvr>
                                      <p:tavLst>
                                        <p:tav tm="0">
                                          <p:val>
                                            <p:strVal val="#ppt_x+#ppt_w*1.125000"/>
                                          </p:val>
                                        </p:tav>
                                        <p:tav tm="100000">
                                          <p:val>
                                            <p:strVal val="#ppt_x"/>
                                          </p:val>
                                        </p:tav>
                                      </p:tavLst>
                                    </p:anim>
                                    <p:animEffect transition="in" filter="wipe(left)">
                                      <p:cBhvr>
                                        <p:cTn id="21" dur="1000"/>
                                        <p:tgtEl>
                                          <p:spTgt spid="10"/>
                                        </p:tgtEl>
                                      </p:cBhvr>
                                    </p:animEffect>
                                  </p:childTnLst>
                                </p:cTn>
                              </p:par>
                              <p:par>
                                <p:cTn id="22" presetID="1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000"/>
                                        <p:tgtEl>
                                          <p:spTgt spid="6"/>
                                        </p:tgtEl>
                                        <p:attrNameLst>
                                          <p:attrName>ppt_x</p:attrName>
                                        </p:attrNameLst>
                                      </p:cBhvr>
                                      <p:tavLst>
                                        <p:tav tm="0">
                                          <p:val>
                                            <p:strVal val="#ppt_x-#ppt_w*1.125000"/>
                                          </p:val>
                                        </p:tav>
                                        <p:tav tm="100000">
                                          <p:val>
                                            <p:strVal val="#ppt_x"/>
                                          </p:val>
                                        </p:tav>
                                      </p:tavLst>
                                    </p:anim>
                                    <p:animEffect transition="in" filter="wipe(right)">
                                      <p:cBhvr>
                                        <p:cTn id="25" dur="1000"/>
                                        <p:tgtEl>
                                          <p:spTgt spid="6"/>
                                        </p:tgtEl>
                                      </p:cBhvr>
                                    </p:animEffect>
                                  </p:childTnLst>
                                </p:cTn>
                              </p:par>
                            </p:childTnLst>
                          </p:cTn>
                        </p:par>
                        <p:par>
                          <p:cTn id="26" fill="hold">
                            <p:stCondLst>
                              <p:cond delay="4000"/>
                            </p:stCondLst>
                            <p:childTnLst>
                              <p:par>
                                <p:cTn id="27" presetID="12" presetClass="entr" presetSubtype="2"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p:tgtEl>
                                          <p:spTgt spid="9"/>
                                        </p:tgtEl>
                                        <p:attrNameLst>
                                          <p:attrName>ppt_x</p:attrName>
                                        </p:attrNameLst>
                                      </p:cBhvr>
                                      <p:tavLst>
                                        <p:tav tm="0">
                                          <p:val>
                                            <p:strVal val="#ppt_x+#ppt_w*1.125000"/>
                                          </p:val>
                                        </p:tav>
                                        <p:tav tm="100000">
                                          <p:val>
                                            <p:strVal val="#ppt_x"/>
                                          </p:val>
                                        </p:tav>
                                      </p:tavLst>
                                    </p:anim>
                                    <p:animEffect transition="in" filter="wipe(left)">
                                      <p:cBhvr>
                                        <p:cTn id="30" dur="1000"/>
                                        <p:tgtEl>
                                          <p:spTgt spid="9"/>
                                        </p:tgtEl>
                                      </p:cBhvr>
                                    </p:animEffect>
                                  </p:childTnLst>
                                </p:cTn>
                              </p:par>
                              <p:par>
                                <p:cTn id="31" presetID="1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p:tgtEl>
                                          <p:spTgt spid="8"/>
                                        </p:tgtEl>
                                        <p:attrNameLst>
                                          <p:attrName>ppt_x</p:attrName>
                                        </p:attrNameLst>
                                      </p:cBhvr>
                                      <p:tavLst>
                                        <p:tav tm="0">
                                          <p:val>
                                            <p:strVal val="#ppt_x-#ppt_w*1.125000"/>
                                          </p:val>
                                        </p:tav>
                                        <p:tav tm="100000">
                                          <p:val>
                                            <p:strVal val="#ppt_x"/>
                                          </p:val>
                                        </p:tav>
                                      </p:tavLst>
                                    </p:anim>
                                    <p:animEffect transition="in" filter="wipe(right)">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20003x31B_MR.jpg"/>
          <p:cNvPicPr>
            <a:picLocks noChangeAspect="1"/>
          </p:cNvPicPr>
          <p:nvPr/>
        </p:nvPicPr>
        <p:blipFill rotWithShape="1">
          <a:blip r:embed="rId3" cstate="email">
            <a:extLst>
              <a:ext uri="{28A0092B-C50C-407E-A947-70E740481C1C}">
                <a14:useLocalDpi xmlns:a14="http://schemas.microsoft.com/office/drawing/2010/main"/>
              </a:ext>
            </a:extLst>
          </a:blip>
          <a:srcRect t="-3"/>
          <a:stretch/>
        </p:blipFill>
        <p:spPr>
          <a:xfrm>
            <a:off x="2" y="3"/>
            <a:ext cx="9143999" cy="6857999"/>
          </a:xfrm>
          <a:prstGeom prst="rect">
            <a:avLst/>
          </a:prstGeom>
        </p:spPr>
      </p:pic>
      <p:sp>
        <p:nvSpPr>
          <p:cNvPr id="5" name="Rectangle 4"/>
          <p:cNvSpPr>
            <a:spLocks noChangeArrowheads="1"/>
          </p:cNvSpPr>
          <p:nvPr/>
        </p:nvSpPr>
        <p:spPr bwMode="ltGray">
          <a:xfrm>
            <a:off x="265668" y="6591583"/>
            <a:ext cx="3420515" cy="169923"/>
          </a:xfrm>
          <a:prstGeom prst="rect">
            <a:avLst/>
          </a:prstGeom>
          <a:noFill/>
          <a:ln w="9525">
            <a:noFill/>
            <a:miter lim="800000"/>
            <a:headEnd/>
            <a:tailEnd/>
          </a:ln>
          <a:effectLst/>
        </p:spPr>
        <p:txBody>
          <a:bodyPr wrap="square" lIns="61601" tIns="30800" rIns="61601" bIns="30800" anchor="b" anchorCtr="0">
            <a:spAutoFit/>
          </a:bodyPr>
          <a:lstStyle/>
          <a:p>
            <a:pPr defTabSz="610872"/>
            <a:r>
              <a:rPr lang="en-US" sz="700" dirty="0" err="1" smtClean="0">
                <a:solidFill>
                  <a:srgbClr val="FFFFFF">
                    <a:lumMod val="50000"/>
                  </a:srgbClr>
                </a:solidFill>
                <a:latin typeface="Arial"/>
              </a:rPr>
              <a:t>C97</a:t>
            </a:r>
            <a:r>
              <a:rPr lang="en-US" sz="700" dirty="0" smtClean="0">
                <a:solidFill>
                  <a:srgbClr val="FFFFFF">
                    <a:lumMod val="50000"/>
                  </a:srgbClr>
                </a:solidFill>
                <a:latin typeface="Arial"/>
              </a:rPr>
              <a:t>-722470-00 © 2012 Cisco and/or its affiliates. All rights reserved.</a:t>
            </a:r>
            <a:endParaRPr lang="en-US" sz="700" dirty="0">
              <a:solidFill>
                <a:srgbClr val="FFFFFF">
                  <a:lumMod val="50000"/>
                </a:srgbClr>
              </a:solidFill>
              <a:latin typeface="Arial"/>
            </a:endParaRPr>
          </a:p>
        </p:txBody>
      </p:sp>
      <p:sp>
        <p:nvSpPr>
          <p:cNvPr id="6" name="Rectangle 5"/>
          <p:cNvSpPr>
            <a:spLocks noChangeArrowheads="1"/>
          </p:cNvSpPr>
          <p:nvPr/>
        </p:nvSpPr>
        <p:spPr bwMode="ltGray">
          <a:xfrm>
            <a:off x="7727754" y="6589849"/>
            <a:ext cx="847898" cy="169923"/>
          </a:xfrm>
          <a:prstGeom prst="rect">
            <a:avLst/>
          </a:prstGeom>
          <a:noFill/>
          <a:ln w="9525">
            <a:noFill/>
            <a:miter lim="800000"/>
            <a:headEnd/>
            <a:tailEnd/>
          </a:ln>
          <a:effectLst/>
        </p:spPr>
        <p:txBody>
          <a:bodyPr wrap="none" lIns="61601" tIns="30800" rIns="61601" bIns="30800" anchor="b">
            <a:spAutoFit/>
          </a:bodyPr>
          <a:lstStyle/>
          <a:p>
            <a:pPr algn="r" defTabSz="610872"/>
            <a:r>
              <a:rPr lang="en-US" sz="700" dirty="0">
                <a:solidFill>
                  <a:srgbClr val="C0C0C0"/>
                </a:solidFill>
                <a:latin typeface="Arial"/>
              </a:rPr>
              <a:t>Cisco Confidential</a:t>
            </a:r>
          </a:p>
        </p:txBody>
      </p:sp>
      <p:sp>
        <p:nvSpPr>
          <p:cNvPr id="7" name="Rectangle 7"/>
          <p:cNvSpPr>
            <a:spLocks noChangeArrowheads="1"/>
          </p:cNvSpPr>
          <p:nvPr/>
        </p:nvSpPr>
        <p:spPr bwMode="ltGray">
          <a:xfrm>
            <a:off x="8647254" y="6585745"/>
            <a:ext cx="234117" cy="169923"/>
          </a:xfrm>
          <a:prstGeom prst="rect">
            <a:avLst/>
          </a:prstGeom>
          <a:noFill/>
          <a:ln w="9525" algn="ctr">
            <a:noFill/>
            <a:miter lim="800000"/>
            <a:headEnd/>
            <a:tailEnd/>
          </a:ln>
          <a:effectLst/>
        </p:spPr>
        <p:txBody>
          <a:bodyPr wrap="none" lIns="61601" tIns="30800" rIns="61601" bIns="30800" anchor="b">
            <a:spAutoFit/>
          </a:bodyPr>
          <a:lstStyle/>
          <a:p>
            <a:pPr algn="r" defTabSz="610872"/>
            <a:fld id="{DFCF27A5-1A5B-48D3-A060-2758FFBB1ADD}" type="slidenum">
              <a:rPr lang="en-US" sz="700">
                <a:solidFill>
                  <a:srgbClr val="C0C0C0"/>
                </a:solidFill>
                <a:latin typeface="Arial"/>
              </a:rPr>
              <a:pPr algn="r" defTabSz="610872"/>
              <a:t>25</a:t>
            </a:fld>
            <a:endParaRPr lang="en-US" sz="700" dirty="0">
              <a:solidFill>
                <a:srgbClr val="C0C0C0"/>
              </a:solidFill>
              <a:latin typeface="Arial"/>
            </a:endParaRPr>
          </a:p>
        </p:txBody>
      </p:sp>
      <p:grpSp>
        <p:nvGrpSpPr>
          <p:cNvPr id="8" name="Group 38"/>
          <p:cNvGrpSpPr/>
          <p:nvPr/>
        </p:nvGrpSpPr>
        <p:grpSpPr>
          <a:xfrm>
            <a:off x="3609611" y="2882856"/>
            <a:ext cx="2029353" cy="1072860"/>
            <a:chOff x="609600" y="528537"/>
            <a:chExt cx="1444734" cy="763789"/>
          </a:xfrm>
          <a:solidFill>
            <a:schemeClr val="bg1"/>
          </a:solidFill>
        </p:grpSpPr>
        <p:sp>
          <p:nvSpPr>
            <p:cNvPr id="9" name="Rectangle 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10" name="Freeform 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1" name="Freeform 1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2" name="Freeform 1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13" name="Freeform 1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14" name="Freeform 1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15" name="Freeform 1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6" name="Freeform 1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17" name="Freeform 1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8" name="Freeform 1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19" name="Freeform 1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0" name="Freeform 1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21" name="Freeform 2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2" name="Freeform 2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3" name="Rectangle 2"/>
          <p:cNvSpPr/>
          <p:nvPr/>
        </p:nvSpPr>
        <p:spPr>
          <a:xfrm>
            <a:off x="112820" y="4590788"/>
            <a:ext cx="8918363" cy="623252"/>
          </a:xfrm>
          <a:prstGeom prst="rect">
            <a:avLst/>
          </a:prstGeom>
        </p:spPr>
        <p:txBody>
          <a:bodyPr wrap="square" lIns="68583" tIns="34292" rIns="68583" bIns="34292">
            <a:spAutoFit/>
          </a:bodyPr>
          <a:lstStyle/>
          <a:p>
            <a:pPr algn="ctr" defTabSz="685891"/>
            <a:r>
              <a:rPr lang="en-US" sz="3600" i="1" dirty="0" smtClean="0">
                <a:solidFill>
                  <a:srgbClr val="FFFFFF"/>
                </a:solidFill>
                <a:effectLst>
                  <a:outerShdw blurRad="38100" dist="38100" dir="2700000" algn="tl">
                    <a:srgbClr val="000000">
                      <a:alpha val="43137"/>
                    </a:srgbClr>
                  </a:outerShdw>
                </a:effectLst>
                <a:latin typeface="Arial"/>
              </a:rPr>
              <a:t>TOMORROW starts here.</a:t>
            </a:r>
            <a:endParaRPr lang="en-US" sz="3600" i="1" dirty="0">
              <a:solidFill>
                <a:srgbClr val="FFFFFF"/>
              </a:solidFill>
              <a:effectLst>
                <a:outerShdw blurRad="38100" dist="38100" dir="2700000" algn="tl">
                  <a:srgbClr val="000000">
                    <a:alpha val="43137"/>
                  </a:srgbClr>
                </a:outerShdw>
              </a:effectLst>
              <a:latin typeface="Arial"/>
            </a:endParaRPr>
          </a:p>
        </p:txBody>
      </p:sp>
      <p:sp>
        <p:nvSpPr>
          <p:cNvPr id="24" name="Rectangle 23"/>
          <p:cNvSpPr/>
          <p:nvPr/>
        </p:nvSpPr>
        <p:spPr>
          <a:xfrm>
            <a:off x="54218" y="5670716"/>
            <a:ext cx="8918363" cy="1177249"/>
          </a:xfrm>
          <a:prstGeom prst="rect">
            <a:avLst/>
          </a:prstGeom>
        </p:spPr>
        <p:txBody>
          <a:bodyPr wrap="square" lIns="68583" tIns="34292" rIns="68583" bIns="34292">
            <a:spAutoFit/>
          </a:bodyPr>
          <a:lstStyle/>
          <a:p>
            <a:pPr algn="ctr" defTabSz="685891"/>
            <a:r>
              <a:rPr lang="en-US" sz="3600" i="1" dirty="0" smtClean="0">
                <a:solidFill>
                  <a:srgbClr val="FFFFFF"/>
                </a:solidFill>
                <a:effectLst>
                  <a:outerShdw blurRad="38100" dist="38100" dir="2700000" algn="tl">
                    <a:srgbClr val="000000">
                      <a:alpha val="43137"/>
                    </a:srgbClr>
                  </a:outerShdw>
                </a:effectLst>
                <a:latin typeface="Arial"/>
                <a:hlinkClick r:id="rId4"/>
              </a:rPr>
              <a:t>www.cisco.com/go/midsize</a:t>
            </a:r>
            <a:endParaRPr lang="en-US" sz="3600" i="1" dirty="0" smtClean="0">
              <a:solidFill>
                <a:srgbClr val="FFFFFF"/>
              </a:solidFill>
              <a:effectLst>
                <a:outerShdw blurRad="38100" dist="38100" dir="2700000" algn="tl">
                  <a:srgbClr val="000000">
                    <a:alpha val="43137"/>
                  </a:srgbClr>
                </a:outerShdw>
              </a:effectLst>
              <a:latin typeface="Arial"/>
            </a:endParaRPr>
          </a:p>
          <a:p>
            <a:pPr algn="ctr" defTabSz="685891"/>
            <a:endParaRPr lang="en-US" sz="3600" i="1" dirty="0">
              <a:solidFill>
                <a:srgbClr val="FFFFFF"/>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3644188551"/>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879459"/>
            <a:ext cx="9156991" cy="978540"/>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 name="Picture 3" descr="AJ8017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68584"/>
            <a:ext cx="9144000" cy="1889415"/>
          </a:xfrm>
          <a:prstGeom prst="rect">
            <a:avLst/>
          </a:prstGeom>
        </p:spPr>
      </p:pic>
      <p:pic>
        <p:nvPicPr>
          <p:cNvPr id="3" name="Picture 2" descr="AJ8201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7053" y="0"/>
            <a:ext cx="2823086" cy="3798050"/>
          </a:xfrm>
          <a:prstGeom prst="rect">
            <a:avLst/>
          </a:prstGeom>
        </p:spPr>
      </p:pic>
      <p:pic>
        <p:nvPicPr>
          <p:cNvPr id="25" name="Picture 24" descr="MIK0054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4587054" cy="3798050"/>
          </a:xfrm>
          <a:prstGeom prst="rect">
            <a:avLst/>
          </a:prstGeom>
        </p:spPr>
      </p:pic>
      <p:pic>
        <p:nvPicPr>
          <p:cNvPr id="24" name="Picture 23" descr="MIK00505.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04801" y="1"/>
            <a:ext cx="1852190" cy="3798049"/>
          </a:xfrm>
          <a:prstGeom prst="rect">
            <a:avLst/>
          </a:prstGeom>
        </p:spPr>
      </p:pic>
      <p:cxnSp>
        <p:nvCxnSpPr>
          <p:cNvPr id="47" name="Straight Connector 46"/>
          <p:cNvCxnSpPr/>
          <p:nvPr/>
        </p:nvCxnSpPr>
        <p:spPr>
          <a:xfrm>
            <a:off x="12332" y="4968584"/>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851" y="3798050"/>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35116" y="4039482"/>
            <a:ext cx="8991033" cy="707886"/>
          </a:xfrm>
          <a:prstGeom prst="rect">
            <a:avLst/>
          </a:prstGeom>
          <a:noFill/>
        </p:spPr>
        <p:txBody>
          <a:bodyPr wrap="square" rtlCol="0">
            <a:spAutoFit/>
          </a:bodyPr>
          <a:lstStyle/>
          <a:p>
            <a:r>
              <a:rPr lang="en-US" sz="4000" dirty="0" smtClean="0">
                <a:solidFill>
                  <a:srgbClr val="6DB344"/>
                </a:solidFill>
              </a:rPr>
              <a:t>Current Climate</a:t>
            </a:r>
            <a:endParaRPr lang="en-US" sz="4000" dirty="0">
              <a:solidFill>
                <a:srgbClr val="6DB344"/>
              </a:solidFill>
            </a:endParaRPr>
          </a:p>
        </p:txBody>
      </p:sp>
      <p:sp>
        <p:nvSpPr>
          <p:cNvPr id="10" name="Rectangle 9"/>
          <p:cNvSpPr/>
          <p:nvPr/>
        </p:nvSpPr>
        <p:spPr>
          <a:xfrm>
            <a:off x="0" y="0"/>
            <a:ext cx="9144000" cy="3798050"/>
          </a:xfrm>
          <a:prstGeom prst="rect">
            <a:avLst/>
          </a:prstGeom>
          <a:gradFill flip="none" rotWithShape="1">
            <a:gsLst>
              <a:gs pos="65000">
                <a:schemeClr val="accent3">
                  <a:lumMod val="50000"/>
                  <a:alpha val="0"/>
                </a:schemeClr>
              </a:gs>
              <a:gs pos="0">
                <a:schemeClr val="accent3">
                  <a:lumMod val="50000"/>
                  <a:alpha val="70000"/>
                </a:schemeClr>
              </a:gs>
            </a:gsLst>
            <a:lin ang="342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4086324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1000"/>
                                        <p:tgtEl>
                                          <p:spTgt spid="24"/>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0534"/>
            <a:ext cx="8290740" cy="5687466"/>
          </a:xfrm>
          <a:prstGeom prst="rect">
            <a:avLst/>
          </a:prstGeom>
        </p:spPr>
      </p:pic>
      <p:sp>
        <p:nvSpPr>
          <p:cNvPr id="8" name="Rectangle 7"/>
          <p:cNvSpPr/>
          <p:nvPr/>
        </p:nvSpPr>
        <p:spPr>
          <a:xfrm>
            <a:off x="6324" y="1170534"/>
            <a:ext cx="9124976" cy="5687466"/>
          </a:xfrm>
          <a:prstGeom prst="rect">
            <a:avLst/>
          </a:prstGeom>
          <a:gradFill flip="none" rotWithShape="1">
            <a:gsLst>
              <a:gs pos="0">
                <a:srgbClr val="FFFFFF">
                  <a:alpha val="0"/>
                </a:srgbClr>
              </a:gs>
              <a:gs pos="47000">
                <a:schemeClr val="bg1">
                  <a:alpha val="97000"/>
                </a:schemeClr>
              </a:gs>
              <a:gs pos="60000">
                <a:schemeClr val="bg1"/>
              </a:gs>
            </a:gsLst>
            <a:lin ang="354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 name="Picture 2" descr="C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4601" y="1612900"/>
            <a:ext cx="4956445" cy="4930798"/>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Our World is Changing</a:t>
            </a:r>
            <a:endParaRPr lang="en-US" sz="3200" dirty="0">
              <a:solidFill>
                <a:schemeClr val="bg1"/>
              </a:solidFill>
            </a:endParaRPr>
          </a:p>
        </p:txBody>
      </p:sp>
      <p:sp>
        <p:nvSpPr>
          <p:cNvPr id="6" name="TextBox 5"/>
          <p:cNvSpPr txBox="1"/>
          <p:nvPr/>
        </p:nvSpPr>
        <p:spPr>
          <a:xfrm>
            <a:off x="355601" y="2904970"/>
            <a:ext cx="3225799" cy="1200328"/>
          </a:xfrm>
          <a:prstGeom prst="rect">
            <a:avLst/>
          </a:prstGeom>
          <a:noFill/>
        </p:spPr>
        <p:txBody>
          <a:bodyPr wrap="square" rtlCol="0">
            <a:spAutoFit/>
          </a:bodyPr>
          <a:lstStyle/>
          <a:p>
            <a:pPr marL="0" lvl="2"/>
            <a:r>
              <a:rPr lang="en-US" sz="2400" dirty="0"/>
              <a:t>All connected and talking to each other like never before</a:t>
            </a:r>
            <a:r>
              <a:rPr lang="en-US" sz="2400" dirty="0" smtClean="0"/>
              <a:t>.</a:t>
            </a:r>
            <a:endParaRPr lang="en-US" sz="2400" dirty="0"/>
          </a:p>
        </p:txBody>
      </p:sp>
      <p:pic>
        <p:nvPicPr>
          <p:cNvPr id="4" name="Picture 3" descr="L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4748" y="2295370"/>
            <a:ext cx="1174750" cy="1193800"/>
          </a:xfrm>
          <a:prstGeom prst="rect">
            <a:avLst/>
          </a:prstGeom>
        </p:spPr>
      </p:pic>
      <p:pic>
        <p:nvPicPr>
          <p:cNvPr id="7" name="Picture 6" descr="L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38809" y="3050116"/>
            <a:ext cx="1441450" cy="844550"/>
          </a:xfrm>
          <a:prstGeom prst="rect">
            <a:avLst/>
          </a:prstGeom>
        </p:spPr>
      </p:pic>
      <p:pic>
        <p:nvPicPr>
          <p:cNvPr id="13" name="Picture 12" descr="L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57834" y="4409985"/>
            <a:ext cx="1219200" cy="1301750"/>
          </a:xfrm>
          <a:prstGeom prst="rect">
            <a:avLst/>
          </a:prstGeom>
        </p:spPr>
      </p:pic>
      <p:pic>
        <p:nvPicPr>
          <p:cNvPr id="14" name="Picture 13" descr="L4.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80594" y="4622800"/>
            <a:ext cx="819150" cy="1587500"/>
          </a:xfrm>
          <a:prstGeom prst="rect">
            <a:avLst/>
          </a:prstGeom>
        </p:spPr>
      </p:pic>
      <p:pic>
        <p:nvPicPr>
          <p:cNvPr id="20" name="Picture 19" descr="L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5100" y="4054498"/>
            <a:ext cx="5854700" cy="146050"/>
          </a:xfrm>
          <a:prstGeom prst="rect">
            <a:avLst/>
          </a:prstGeom>
        </p:spPr>
      </p:pic>
      <p:pic>
        <p:nvPicPr>
          <p:cNvPr id="21" name="Picture 20" descr="D1.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382684" y="1442359"/>
            <a:ext cx="1862419" cy="1508065"/>
          </a:xfrm>
          <a:prstGeom prst="rect">
            <a:avLst/>
          </a:prstGeom>
        </p:spPr>
      </p:pic>
      <p:pic>
        <p:nvPicPr>
          <p:cNvPr id="22" name="Picture 21" descr="D2.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588251" y="3922059"/>
            <a:ext cx="1230312" cy="1138801"/>
          </a:xfrm>
          <a:prstGeom prst="rect">
            <a:avLst/>
          </a:prstGeom>
        </p:spPr>
      </p:pic>
      <p:pic>
        <p:nvPicPr>
          <p:cNvPr id="23" name="Picture 22" descr="D3.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740259" y="4125725"/>
            <a:ext cx="1249835" cy="1177812"/>
          </a:xfrm>
          <a:prstGeom prst="rect">
            <a:avLst/>
          </a:prstGeom>
        </p:spPr>
      </p:pic>
      <p:grpSp>
        <p:nvGrpSpPr>
          <p:cNvPr id="27" name="Group 26"/>
          <p:cNvGrpSpPr/>
          <p:nvPr/>
        </p:nvGrpSpPr>
        <p:grpSpPr>
          <a:xfrm>
            <a:off x="3903998" y="1333500"/>
            <a:ext cx="1155700" cy="1193800"/>
            <a:chOff x="4000254" y="1460500"/>
            <a:chExt cx="1155700" cy="1193800"/>
          </a:xfrm>
        </p:grpSpPr>
        <p:pic>
          <p:nvPicPr>
            <p:cNvPr id="15" name="Picture 14" descr="P1.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000254" y="1460500"/>
              <a:ext cx="1155700" cy="1193800"/>
            </a:xfrm>
            <a:prstGeom prst="rect">
              <a:avLst/>
            </a:prstGeom>
          </p:spPr>
        </p:pic>
        <p:sp>
          <p:nvSpPr>
            <p:cNvPr id="26" name="TextBox 25"/>
            <p:cNvSpPr txBox="1"/>
            <p:nvPr/>
          </p:nvSpPr>
          <p:spPr>
            <a:xfrm>
              <a:off x="4157493" y="1849526"/>
              <a:ext cx="743701" cy="307777"/>
            </a:xfrm>
            <a:prstGeom prst="rect">
              <a:avLst/>
            </a:prstGeom>
            <a:noFill/>
          </p:spPr>
          <p:txBody>
            <a:bodyPr wrap="none" rtlCol="0">
              <a:spAutoFit/>
            </a:bodyPr>
            <a:lstStyle/>
            <a:p>
              <a:r>
                <a:rPr lang="en-US" sz="1400" dirty="0">
                  <a:solidFill>
                    <a:srgbClr val="FFFFFF"/>
                  </a:solidFill>
                </a:rPr>
                <a:t>People</a:t>
              </a:r>
            </a:p>
          </p:txBody>
        </p:sp>
      </p:grpSp>
      <p:grpSp>
        <p:nvGrpSpPr>
          <p:cNvPr id="32" name="Group 31"/>
          <p:cNvGrpSpPr/>
          <p:nvPr/>
        </p:nvGrpSpPr>
        <p:grpSpPr>
          <a:xfrm>
            <a:off x="7842251" y="2167466"/>
            <a:ext cx="1289050" cy="1041400"/>
            <a:chOff x="7511934" y="2384270"/>
            <a:chExt cx="1289050" cy="1041400"/>
          </a:xfrm>
        </p:grpSpPr>
        <p:pic>
          <p:nvPicPr>
            <p:cNvPr id="16" name="Picture 15" descr="P2.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511934" y="2384270"/>
              <a:ext cx="1289050" cy="1041400"/>
            </a:xfrm>
            <a:prstGeom prst="rect">
              <a:avLst/>
            </a:prstGeom>
          </p:spPr>
        </p:pic>
        <p:sp>
          <p:nvSpPr>
            <p:cNvPr id="29" name="TextBox 28"/>
            <p:cNvSpPr txBox="1"/>
            <p:nvPr/>
          </p:nvSpPr>
          <p:spPr>
            <a:xfrm>
              <a:off x="7848600" y="2781300"/>
              <a:ext cx="833206" cy="307777"/>
            </a:xfrm>
            <a:prstGeom prst="rect">
              <a:avLst/>
            </a:prstGeom>
            <a:noFill/>
          </p:spPr>
          <p:txBody>
            <a:bodyPr wrap="none" rtlCol="0">
              <a:spAutoFit/>
            </a:bodyPr>
            <a:lstStyle/>
            <a:p>
              <a:r>
                <a:rPr lang="en-US" sz="1400" dirty="0">
                  <a:solidFill>
                    <a:srgbClr val="FFFFFF"/>
                  </a:solidFill>
                </a:rPr>
                <a:t>Process</a:t>
              </a:r>
            </a:p>
          </p:txBody>
        </p:sp>
      </p:grpSp>
      <p:grpSp>
        <p:nvGrpSpPr>
          <p:cNvPr id="33" name="Group 32"/>
          <p:cNvGrpSpPr/>
          <p:nvPr/>
        </p:nvGrpSpPr>
        <p:grpSpPr>
          <a:xfrm>
            <a:off x="7245104" y="5279935"/>
            <a:ext cx="1187450" cy="1162050"/>
            <a:chOff x="7245104" y="5279935"/>
            <a:chExt cx="1187450" cy="1162050"/>
          </a:xfrm>
        </p:grpSpPr>
        <p:pic>
          <p:nvPicPr>
            <p:cNvPr id="17" name="Picture 16" descr="P3.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245104" y="5279935"/>
              <a:ext cx="1187450" cy="1162050"/>
            </a:xfrm>
            <a:prstGeom prst="rect">
              <a:avLst/>
            </a:prstGeom>
          </p:spPr>
        </p:pic>
        <p:sp>
          <p:nvSpPr>
            <p:cNvPr id="30" name="TextBox 29"/>
            <p:cNvSpPr txBox="1"/>
            <p:nvPr/>
          </p:nvSpPr>
          <p:spPr>
            <a:xfrm>
              <a:off x="7586402" y="5711735"/>
              <a:ext cx="563901" cy="307777"/>
            </a:xfrm>
            <a:prstGeom prst="rect">
              <a:avLst/>
            </a:prstGeom>
            <a:noFill/>
          </p:spPr>
          <p:txBody>
            <a:bodyPr wrap="none" rtlCol="0">
              <a:spAutoFit/>
            </a:bodyPr>
            <a:lstStyle/>
            <a:p>
              <a:r>
                <a:rPr lang="en-US" sz="1400" dirty="0" smtClean="0">
                  <a:solidFill>
                    <a:srgbClr val="FFFFFF"/>
                  </a:solidFill>
                </a:rPr>
                <a:t>Data</a:t>
              </a:r>
              <a:endParaRPr lang="en-US" sz="1400" dirty="0">
                <a:solidFill>
                  <a:srgbClr val="FFFFFF"/>
                </a:solidFill>
              </a:endParaRPr>
            </a:p>
          </p:txBody>
        </p:sp>
      </p:grpSp>
      <p:grpSp>
        <p:nvGrpSpPr>
          <p:cNvPr id="34" name="Group 33"/>
          <p:cNvGrpSpPr/>
          <p:nvPr/>
        </p:nvGrpSpPr>
        <p:grpSpPr>
          <a:xfrm>
            <a:off x="4641604" y="5505450"/>
            <a:ext cx="1003300" cy="1352550"/>
            <a:chOff x="4641604" y="5505450"/>
            <a:chExt cx="1003300" cy="1352550"/>
          </a:xfrm>
        </p:grpSpPr>
        <p:pic>
          <p:nvPicPr>
            <p:cNvPr id="18" name="Picture 17" descr="P4.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641604" y="5505450"/>
              <a:ext cx="1003300" cy="1352550"/>
            </a:xfrm>
            <a:prstGeom prst="rect">
              <a:avLst/>
            </a:prstGeom>
          </p:spPr>
        </p:pic>
        <p:sp>
          <p:nvSpPr>
            <p:cNvPr id="31" name="TextBox 30"/>
            <p:cNvSpPr txBox="1"/>
            <p:nvPr/>
          </p:nvSpPr>
          <p:spPr>
            <a:xfrm>
              <a:off x="4776372" y="6134208"/>
              <a:ext cx="723538" cy="307777"/>
            </a:xfrm>
            <a:prstGeom prst="rect">
              <a:avLst/>
            </a:prstGeom>
            <a:noFill/>
          </p:spPr>
          <p:txBody>
            <a:bodyPr wrap="none" rtlCol="0">
              <a:spAutoFit/>
            </a:bodyPr>
            <a:lstStyle/>
            <a:p>
              <a:r>
                <a:rPr lang="en-US" sz="1400" dirty="0" smtClean="0">
                  <a:solidFill>
                    <a:srgbClr val="FFFFFF"/>
                  </a:solidFill>
                </a:rPr>
                <a:t>Things</a:t>
              </a:r>
              <a:endParaRPr lang="en-US" sz="1400" dirty="0">
                <a:solidFill>
                  <a:srgbClr val="FFFFFF"/>
                </a:solidFill>
              </a:endParaRPr>
            </a:p>
          </p:txBody>
        </p:sp>
      </p:grpSp>
      <p:pic>
        <p:nvPicPr>
          <p:cNvPr id="2" name="Picture 1" descr="C1.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990094" y="2800395"/>
            <a:ext cx="2483740" cy="2559005"/>
          </a:xfrm>
          <a:prstGeom prst="rect">
            <a:avLst/>
          </a:prstGeom>
        </p:spPr>
      </p:pic>
      <p:cxnSp>
        <p:nvCxnSpPr>
          <p:cNvPr id="35" name="Straight Connector 34"/>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33853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000"/>
                                        <p:tgtEl>
                                          <p:spTgt spid="27"/>
                                        </p:tgtEl>
                                      </p:cBhvr>
                                    </p:animEffect>
                                  </p:childTnLst>
                                </p:cTn>
                              </p:par>
                              <p:par>
                                <p:cTn id="17" presetID="0" presetClass="path" presetSubtype="0" accel="50000" decel="50000" fill="hold" nodeType="withEffect">
                                  <p:stCondLst>
                                    <p:cond delay="0"/>
                                  </p:stCondLst>
                                  <p:childTnLst>
                                    <p:animMotion origin="layout" path="M -0.07361 -0.1 L 0.02084 0.02408 " pathEditMode="relative" rAng="0" ptsTypes="AA">
                                      <p:cBhvr>
                                        <p:cTn id="18" dur="2000" fill="hold"/>
                                        <p:tgtEl>
                                          <p:spTgt spid="27"/>
                                        </p:tgtEl>
                                        <p:attrNameLst>
                                          <p:attrName>ppt_x</p:attrName>
                                          <p:attrName>ppt_y</p:attrName>
                                        </p:attrNameLst>
                                      </p:cBhvr>
                                      <p:rCtr x="4722" y="6204"/>
                                    </p:animMotion>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par>
                                <p:cTn id="28" presetID="0" presetClass="path" presetSubtype="0" accel="50000" decel="50000" fill="hold" nodeType="withEffect">
                                  <p:stCondLst>
                                    <p:cond delay="0"/>
                                  </p:stCondLst>
                                  <p:childTnLst>
                                    <p:animMotion origin="layout" path="M 0.09079 -0.09491 L -6.38889E-6 2.22222E-6 " pathEditMode="relative" ptsTypes="AA">
                                      <p:cBhvr>
                                        <p:cTn id="29" dur="2000" fill="hold"/>
                                        <p:tgtEl>
                                          <p:spTgt spid="32"/>
                                        </p:tgtEl>
                                        <p:attrNameLst>
                                          <p:attrName>ppt_x</p:attrName>
                                          <p:attrName>ppt_y</p:attrName>
                                        </p:attrNameLst>
                                      </p:cBhvr>
                                    </p:animMotion>
                                  </p:childTnLst>
                                </p:cTn>
                              </p:par>
                            </p:childTnLst>
                          </p:cTn>
                        </p:par>
                        <p:par>
                          <p:cTn id="30" fill="hold">
                            <p:stCondLst>
                              <p:cond delay="2000"/>
                            </p:stCondLst>
                            <p:childTnLst>
                              <p:par>
                                <p:cTn id="31" presetID="22" presetClass="entr" presetSubtype="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2000"/>
                                        <p:tgtEl>
                                          <p:spTgt spid="33"/>
                                        </p:tgtEl>
                                      </p:cBhvr>
                                    </p:animEffect>
                                  </p:childTnLst>
                                </p:cTn>
                              </p:par>
                              <p:par>
                                <p:cTn id="39" presetID="0" presetClass="path" presetSubtype="0" accel="50000" decel="50000" fill="hold" nodeType="withEffect">
                                  <p:stCondLst>
                                    <p:cond delay="0"/>
                                  </p:stCondLst>
                                  <p:childTnLst>
                                    <p:animMotion origin="layout" path="M 0.08837 0.12477 L 4.72222E-6 2.59259E-6 " pathEditMode="relative" ptsTypes="AA">
                                      <p:cBhvr>
                                        <p:cTn id="40" dur="2000" fill="hold"/>
                                        <p:tgtEl>
                                          <p:spTgt spid="33"/>
                                        </p:tgtEl>
                                        <p:attrNameLst>
                                          <p:attrName>ppt_x</p:attrName>
                                          <p:attrName>ppt_y</p:attrName>
                                        </p:attrNameLst>
                                      </p:cBhvr>
                                    </p:animMotion>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0" presetClass="path" presetSubtype="0" accel="50000" decel="50000" fill="hold" nodeType="withEffect">
                                  <p:stCondLst>
                                    <p:cond delay="0"/>
                                  </p:stCondLst>
                                  <p:childTnLst>
                                    <p:animMotion origin="layout" path="M -0.06667 0.18032 L 2.22222E-6 3.7037E-6 " pathEditMode="relative" ptsTypes="AA">
                                      <p:cBhvr>
                                        <p:cTn id="51" dur="2000" fill="hold"/>
                                        <p:tgtEl>
                                          <p:spTgt spid="34"/>
                                        </p:tgtEl>
                                        <p:attrNameLst>
                                          <p:attrName>ppt_x</p:attrName>
                                          <p:attrName>ppt_y</p:attrName>
                                        </p:attrNameLst>
                                      </p:cBhvr>
                                    </p:animMotion>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par>
                          <p:cTn id="56" fill="hold">
                            <p:stCondLst>
                              <p:cond delay="2500"/>
                            </p:stCondLst>
                            <p:childTnLst>
                              <p:par>
                                <p:cTn id="57" presetID="22" presetClass="entr" presetSubtype="2"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500"/>
                                        <p:tgtEl>
                                          <p:spTgt spid="20"/>
                                        </p:tgtEl>
                                      </p:cBhvr>
                                    </p:animEffect>
                                  </p:childTnLst>
                                </p:cTn>
                              </p:par>
                            </p:childTnLst>
                          </p:cTn>
                        </p:par>
                        <p:par>
                          <p:cTn id="60" fill="hold">
                            <p:stCondLst>
                              <p:cond delay="3000"/>
                            </p:stCondLst>
                            <p:childTnLst>
                              <p:par>
                                <p:cTn id="61" presetID="1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p:tgtEl>
                                          <p:spTgt spid="6"/>
                                        </p:tgtEl>
                                        <p:attrNameLst>
                                          <p:attrName>ppt_x</p:attrName>
                                        </p:attrNameLst>
                                      </p:cBhvr>
                                      <p:tavLst>
                                        <p:tav tm="0">
                                          <p:val>
                                            <p:strVal val="#ppt_x-#ppt_w*1.125000"/>
                                          </p:val>
                                        </p:tav>
                                        <p:tav tm="100000">
                                          <p:val>
                                            <p:strVal val="#ppt_x"/>
                                          </p:val>
                                        </p:tav>
                                      </p:tavLst>
                                    </p:anim>
                                    <p:animEffect transition="in" filter="wipe(right)">
                                      <p:cBhvr>
                                        <p:cTn id="64" dur="500"/>
                                        <p:tgtEl>
                                          <p:spTgt spid="6"/>
                                        </p:tgtEl>
                                      </p:cBhvr>
                                    </p:animEffect>
                                  </p:childTnLst>
                                </p:cTn>
                              </p:par>
                            </p:childTnLst>
                          </p:cTn>
                        </p:par>
                        <p:par>
                          <p:cTn id="65" fill="hold">
                            <p:stCondLst>
                              <p:cond delay="3500"/>
                            </p:stCondLst>
                            <p:childTnLst>
                              <p:par>
                                <p:cTn id="66" presetID="49" presetClass="entr" presetSubtype="0" decel="100000"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 calcmode="lin" valueType="num">
                                      <p:cBhvr>
                                        <p:cTn id="70" dur="500" fill="hold"/>
                                        <p:tgtEl>
                                          <p:spTgt spid="21"/>
                                        </p:tgtEl>
                                        <p:attrNameLst>
                                          <p:attrName>style.rotation</p:attrName>
                                        </p:attrNameLst>
                                      </p:cBhvr>
                                      <p:tavLst>
                                        <p:tav tm="0">
                                          <p:val>
                                            <p:fltVal val="360"/>
                                          </p:val>
                                        </p:tav>
                                        <p:tav tm="100000">
                                          <p:val>
                                            <p:fltVal val="0"/>
                                          </p:val>
                                        </p:tav>
                                      </p:tavLst>
                                    </p:anim>
                                    <p:animEffect transition="in" filter="fade">
                                      <p:cBhvr>
                                        <p:cTn id="71" dur="500"/>
                                        <p:tgtEl>
                                          <p:spTgt spid="21"/>
                                        </p:tgtEl>
                                      </p:cBhvr>
                                    </p:animEffect>
                                  </p:childTnLst>
                                </p:cTn>
                              </p:par>
                            </p:childTnLst>
                          </p:cTn>
                        </p:par>
                        <p:par>
                          <p:cTn id="72" fill="hold">
                            <p:stCondLst>
                              <p:cond delay="4000"/>
                            </p:stCondLst>
                            <p:childTnLst>
                              <p:par>
                                <p:cTn id="73" presetID="49" presetClass="entr" presetSubtype="0" decel="10000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 calcmode="lin" valueType="num">
                                      <p:cBhvr>
                                        <p:cTn id="77" dur="500" fill="hold"/>
                                        <p:tgtEl>
                                          <p:spTgt spid="22"/>
                                        </p:tgtEl>
                                        <p:attrNameLst>
                                          <p:attrName>style.rotation</p:attrName>
                                        </p:attrNameLst>
                                      </p:cBhvr>
                                      <p:tavLst>
                                        <p:tav tm="0">
                                          <p:val>
                                            <p:fltVal val="360"/>
                                          </p:val>
                                        </p:tav>
                                        <p:tav tm="100000">
                                          <p:val>
                                            <p:fltVal val="0"/>
                                          </p:val>
                                        </p:tav>
                                      </p:tavLst>
                                    </p:anim>
                                    <p:animEffect transition="in" filter="fade">
                                      <p:cBhvr>
                                        <p:cTn id="78" dur="500"/>
                                        <p:tgtEl>
                                          <p:spTgt spid="22"/>
                                        </p:tgtEl>
                                      </p:cBhvr>
                                    </p:animEffect>
                                  </p:childTnLst>
                                </p:cTn>
                              </p:par>
                            </p:childTnLst>
                          </p:cTn>
                        </p:par>
                        <p:par>
                          <p:cTn id="79" fill="hold">
                            <p:stCondLst>
                              <p:cond delay="4500"/>
                            </p:stCondLst>
                            <p:childTnLst>
                              <p:par>
                                <p:cTn id="80" presetID="49" presetClass="entr" presetSubtype="0" decel="100000"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 calcmode="lin" valueType="num">
                                      <p:cBhvr>
                                        <p:cTn id="84" dur="500" fill="hold"/>
                                        <p:tgtEl>
                                          <p:spTgt spid="23"/>
                                        </p:tgtEl>
                                        <p:attrNameLst>
                                          <p:attrName>style.rotation</p:attrName>
                                        </p:attrNameLst>
                                      </p:cBhvr>
                                      <p:tavLst>
                                        <p:tav tm="0">
                                          <p:val>
                                            <p:fltVal val="360"/>
                                          </p:val>
                                        </p:tav>
                                        <p:tav tm="100000">
                                          <p:val>
                                            <p:fltVal val="0"/>
                                          </p:val>
                                        </p:tav>
                                      </p:tavLst>
                                    </p:anim>
                                    <p:animEffect transition="in" filter="fade">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Mega Trend: Mobility</a:t>
            </a:r>
            <a:endParaRPr lang="en-US" sz="3200" dirty="0">
              <a:solidFill>
                <a:schemeClr val="bg1"/>
              </a:solidFill>
            </a:endParaRPr>
          </a:p>
        </p:txBody>
      </p:sp>
      <p:sp>
        <p:nvSpPr>
          <p:cNvPr id="3" name="TextBox 2"/>
          <p:cNvSpPr txBox="1"/>
          <p:nvPr/>
        </p:nvSpPr>
        <p:spPr>
          <a:xfrm>
            <a:off x="459396" y="1945436"/>
            <a:ext cx="6755818" cy="2256166"/>
          </a:xfrm>
          <a:prstGeom prst="rect">
            <a:avLst/>
          </a:prstGeom>
          <a:noFill/>
        </p:spPr>
        <p:txBody>
          <a:bodyPr wrap="square" rtlCol="0">
            <a:spAutoFit/>
          </a:bodyPr>
          <a:lstStyle/>
          <a:p>
            <a:endParaRPr lang="en-US" dirty="0"/>
          </a:p>
        </p:txBody>
      </p:sp>
      <p:sp>
        <p:nvSpPr>
          <p:cNvPr id="2" name="Rectangle 1"/>
          <p:cNvSpPr/>
          <p:nvPr/>
        </p:nvSpPr>
        <p:spPr>
          <a:xfrm>
            <a:off x="212768" y="1963573"/>
            <a:ext cx="5696409" cy="4001095"/>
          </a:xfrm>
          <a:prstGeom prst="rect">
            <a:avLst/>
          </a:prstGeom>
        </p:spPr>
        <p:txBody>
          <a:bodyPr wrap="square">
            <a:spAutoFit/>
          </a:bodyPr>
          <a:lstStyle/>
          <a:p>
            <a:pPr marL="284163" lvl="2" indent="-176213">
              <a:spcBef>
                <a:spcPts val="600"/>
              </a:spcBef>
              <a:buFont typeface="Arial"/>
              <a:buChar char="•"/>
            </a:pPr>
            <a:r>
              <a:rPr lang="en-US" dirty="0" smtClean="0"/>
              <a:t>2011, 40%+ mobile </a:t>
            </a:r>
            <a:r>
              <a:rPr lang="en-US" dirty="0"/>
              <a:t>subscribers </a:t>
            </a:r>
            <a:r>
              <a:rPr lang="en-US" dirty="0" smtClean="0"/>
              <a:t/>
            </a:r>
            <a:br>
              <a:rPr lang="en-US" dirty="0" smtClean="0"/>
            </a:br>
            <a:r>
              <a:rPr lang="en-US" dirty="0" smtClean="0"/>
              <a:t>access Internet </a:t>
            </a:r>
            <a:br>
              <a:rPr lang="en-US" dirty="0" smtClean="0"/>
            </a:br>
            <a:endParaRPr lang="en-US" dirty="0" smtClean="0"/>
          </a:p>
          <a:p>
            <a:pPr marL="284163" lvl="2" indent="-176213">
              <a:spcBef>
                <a:spcPts val="600"/>
              </a:spcBef>
              <a:buFont typeface="Arial"/>
              <a:buChar char="•"/>
            </a:pPr>
            <a:r>
              <a:rPr lang="en-US" dirty="0" smtClean="0"/>
              <a:t>2011, Smartphone </a:t>
            </a:r>
            <a:r>
              <a:rPr lang="en-US" dirty="0"/>
              <a:t>sales surpassed </a:t>
            </a:r>
            <a:r>
              <a:rPr lang="en-US" dirty="0" smtClean="0"/>
              <a:t/>
            </a:r>
            <a:br>
              <a:rPr lang="en-US" dirty="0" smtClean="0"/>
            </a:br>
            <a:r>
              <a:rPr lang="en-US" dirty="0" smtClean="0"/>
              <a:t>personal computers</a:t>
            </a:r>
            <a:br>
              <a:rPr lang="en-US" dirty="0" smtClean="0"/>
            </a:br>
            <a:endParaRPr lang="en-US" dirty="0"/>
          </a:p>
          <a:p>
            <a:pPr marL="284163" lvl="2" indent="-176213">
              <a:spcBef>
                <a:spcPts val="600"/>
              </a:spcBef>
              <a:buFont typeface="Arial"/>
              <a:buChar char="•"/>
            </a:pPr>
            <a:r>
              <a:rPr lang="en-US" dirty="0" smtClean="0"/>
              <a:t>2013, Mobile devices are the most common </a:t>
            </a:r>
            <a:r>
              <a:rPr lang="en-US" dirty="0"/>
              <a:t>web access tool in </a:t>
            </a:r>
            <a:r>
              <a:rPr lang="en-US" dirty="0" smtClean="0"/>
              <a:t>midmarket </a:t>
            </a:r>
            <a:br>
              <a:rPr lang="en-US" dirty="0" smtClean="0"/>
            </a:br>
            <a:endParaRPr lang="en-US" dirty="0"/>
          </a:p>
          <a:p>
            <a:pPr marL="284163" lvl="2" indent="-176213">
              <a:spcBef>
                <a:spcPts val="600"/>
              </a:spcBef>
              <a:buFont typeface="Arial"/>
              <a:buChar char="•"/>
            </a:pPr>
            <a:r>
              <a:rPr lang="en-US" dirty="0" smtClean="0"/>
              <a:t>By 2016, mobile </a:t>
            </a:r>
            <a:r>
              <a:rPr lang="en-US" dirty="0"/>
              <a:t>device sales </a:t>
            </a:r>
            <a:r>
              <a:rPr lang="en-US" dirty="0" smtClean="0"/>
              <a:t>will outpace PCs 4</a:t>
            </a:r>
            <a:r>
              <a:rPr lang="en-US" dirty="0"/>
              <a:t>:</a:t>
            </a:r>
            <a:r>
              <a:rPr lang="en-US" dirty="0" smtClean="0"/>
              <a:t>1</a:t>
            </a:r>
            <a:br>
              <a:rPr lang="en-US" dirty="0" smtClean="0"/>
            </a:br>
            <a:endParaRPr lang="en-US" dirty="0"/>
          </a:p>
          <a:p>
            <a:pPr marL="284163" lvl="2" indent="-176213">
              <a:spcBef>
                <a:spcPts val="600"/>
              </a:spcBef>
              <a:buFont typeface="Arial"/>
              <a:buChar char="•"/>
            </a:pPr>
            <a:r>
              <a:rPr lang="en-US" dirty="0"/>
              <a:t>By 2017, tablets’ share of US </a:t>
            </a:r>
            <a:r>
              <a:rPr lang="en-US" dirty="0" smtClean="0"/>
              <a:t>retail sales </a:t>
            </a:r>
            <a:r>
              <a:rPr lang="en-US" dirty="0"/>
              <a:t>will rise to 71.5%, vs. 27% for smartphones</a:t>
            </a:r>
            <a:endParaRPr lang="en-US" dirty="0" smtClean="0">
              <a:solidFill>
                <a:srgbClr val="FF0000"/>
              </a:solidFill>
            </a:endParaRPr>
          </a:p>
        </p:txBody>
      </p:sp>
      <p:pic>
        <p:nvPicPr>
          <p:cNvPr id="9" name="Picture 8" descr="X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3245" y="1209612"/>
            <a:ext cx="4766310" cy="3497580"/>
          </a:xfrm>
          <a:prstGeom prst="rect">
            <a:avLst/>
          </a:prstGeom>
        </p:spPr>
      </p:pic>
      <p:pic>
        <p:nvPicPr>
          <p:cNvPr id="6" name="Picture 5" descr="Mobi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6699" y="4719892"/>
            <a:ext cx="1162050" cy="1593850"/>
          </a:xfrm>
          <a:prstGeom prst="rect">
            <a:avLst/>
          </a:prstGeom>
          <a:effectLst>
            <a:reflection stA="50000" endPos="25000" dist="25400" dir="5400000" sy="-100000" algn="bl" rotWithShape="0"/>
          </a:effectLst>
        </p:spPr>
      </p:pic>
      <p:cxnSp>
        <p:nvCxnSpPr>
          <p:cNvPr id="10" name="Straight Connector 9"/>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9396" y="6373789"/>
            <a:ext cx="2941831" cy="261610"/>
          </a:xfrm>
          <a:prstGeom prst="rect">
            <a:avLst/>
          </a:prstGeom>
          <a:noFill/>
        </p:spPr>
        <p:txBody>
          <a:bodyPr wrap="none" rtlCol="0">
            <a:spAutoFit/>
          </a:bodyPr>
          <a:lstStyle/>
          <a:p>
            <a:r>
              <a:rPr lang="en-US" sz="1100" dirty="0" smtClean="0"/>
              <a:t>Sources: </a:t>
            </a:r>
            <a:r>
              <a:rPr lang="en-US" sz="1100" dirty="0"/>
              <a:t>Silicon </a:t>
            </a:r>
            <a:r>
              <a:rPr lang="en-US" sz="1100" dirty="0" smtClean="0"/>
              <a:t>Valley Insider, Gartner, ITU</a:t>
            </a:r>
            <a:endParaRPr lang="en-US" sz="1100" dirty="0"/>
          </a:p>
        </p:txBody>
      </p:sp>
    </p:spTree>
    <p:extLst>
      <p:ext uri="{BB962C8B-B14F-4D97-AF65-F5344CB8AC3E}">
        <p14:creationId xmlns:p14="http://schemas.microsoft.com/office/powerpoint/2010/main" val="21451822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1500"/>
                            </p:stCondLst>
                            <p:childTnLst>
                              <p:par>
                                <p:cTn id="15" presetID="37" presetClass="entr" presetSubtype="0" fill="hold" grpId="0"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par>
                          <p:cTn id="21" fill="hold">
                            <p:stCondLst>
                              <p:cond delay="2500"/>
                            </p:stCondLst>
                            <p:childTnLst>
                              <p:par>
                                <p:cTn id="22" presetID="37" presetClass="entr" presetSubtype="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par>
                          <p:cTn id="28" fill="hold">
                            <p:stCondLst>
                              <p:cond delay="3500"/>
                            </p:stCondLst>
                            <p:childTnLst>
                              <p:par>
                                <p:cTn id="29" presetID="37" presetClass="entr" presetSubtype="0" fill="hold" grpId="0"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37" presetClass="entr" presetSubtype="0" fill="hold" grpId="0" nodeType="after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par>
                          <p:cTn id="42" fill="hold">
                            <p:stCondLst>
                              <p:cond delay="5500"/>
                            </p:stCondLst>
                            <p:childTnLst>
                              <p:par>
                                <p:cTn id="43" presetID="22" presetClass="entr" presetSubtype="4" fill="hold" nodeType="after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wipe(down)">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71512"/>
            <a:ext cx="9144000" cy="5686488"/>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Mega Trend: Cloud Computing</a:t>
            </a:r>
            <a:endParaRPr lang="en-US" sz="3200" dirty="0">
              <a:solidFill>
                <a:schemeClr val="bg1"/>
              </a:solidFill>
            </a:endParaRPr>
          </a:p>
        </p:txBody>
      </p:sp>
      <p:sp>
        <p:nvSpPr>
          <p:cNvPr id="3" name="TextBox 2"/>
          <p:cNvSpPr txBox="1"/>
          <p:nvPr/>
        </p:nvSpPr>
        <p:spPr>
          <a:xfrm>
            <a:off x="229702" y="1915809"/>
            <a:ext cx="4131310" cy="3647153"/>
          </a:xfrm>
          <a:prstGeom prst="rect">
            <a:avLst/>
          </a:prstGeom>
          <a:noFill/>
        </p:spPr>
        <p:txBody>
          <a:bodyPr wrap="square" rtlCol="0">
            <a:spAutoFit/>
          </a:bodyPr>
          <a:lstStyle/>
          <a:p>
            <a:pPr marL="284163" lvl="2" indent="-176213">
              <a:spcBef>
                <a:spcPts val="600"/>
              </a:spcBef>
              <a:buFont typeface="Arial"/>
              <a:buChar char="•"/>
            </a:pPr>
            <a:r>
              <a:rPr lang="en-US" dirty="0"/>
              <a:t>Public clouds </a:t>
            </a:r>
            <a:r>
              <a:rPr lang="en-US" dirty="0" smtClean="0"/>
              <a:t>level </a:t>
            </a:r>
            <a:r>
              <a:rPr lang="en-US" dirty="0"/>
              <a:t>playing field for all sized business  </a:t>
            </a:r>
            <a:r>
              <a:rPr lang="en-US" dirty="0" smtClean="0"/>
              <a:t/>
            </a:r>
            <a:br>
              <a:rPr lang="en-US" dirty="0" smtClean="0"/>
            </a:br>
            <a:endParaRPr lang="en-US" dirty="0"/>
          </a:p>
          <a:p>
            <a:pPr marL="284163" lvl="2" indent="-176213">
              <a:spcBef>
                <a:spcPts val="600"/>
              </a:spcBef>
              <a:buFont typeface="Arial"/>
              <a:buChar char="•"/>
            </a:pPr>
            <a:r>
              <a:rPr lang="en-US" dirty="0" smtClean="0"/>
              <a:t>Over 1</a:t>
            </a:r>
            <a:r>
              <a:rPr lang="en-US" dirty="0"/>
              <a:t>/</a:t>
            </a:r>
            <a:r>
              <a:rPr lang="en-US" dirty="0" smtClean="0"/>
              <a:t>3 </a:t>
            </a:r>
            <a:r>
              <a:rPr lang="en-US" dirty="0"/>
              <a:t>midmarket businesses used cloud applications </a:t>
            </a:r>
            <a:r>
              <a:rPr lang="en-US" dirty="0" smtClean="0"/>
              <a:t>in 2011</a:t>
            </a:r>
            <a:br>
              <a:rPr lang="en-US" dirty="0" smtClean="0"/>
            </a:br>
            <a:endParaRPr lang="en-US" dirty="0" smtClean="0"/>
          </a:p>
          <a:p>
            <a:pPr marL="284163" lvl="2" indent="-176213">
              <a:spcBef>
                <a:spcPts val="600"/>
              </a:spcBef>
              <a:buFont typeface="Arial"/>
              <a:buChar char="•"/>
            </a:pPr>
            <a:r>
              <a:rPr lang="en-US" dirty="0" smtClean="0"/>
              <a:t>400% spending increase </a:t>
            </a:r>
            <a:r>
              <a:rPr lang="en-US" dirty="0"/>
              <a:t>on public IT cloud services </a:t>
            </a:r>
            <a:r>
              <a:rPr lang="en-US" dirty="0" smtClean="0"/>
              <a:t>from 2009-2015</a:t>
            </a:r>
            <a:br>
              <a:rPr lang="en-US" dirty="0" smtClean="0"/>
            </a:br>
            <a:endParaRPr lang="en-US" dirty="0" smtClean="0"/>
          </a:p>
          <a:p>
            <a:pPr marL="284163" lvl="2" indent="-176213">
              <a:spcBef>
                <a:spcPts val="600"/>
              </a:spcBef>
              <a:buFont typeface="Arial"/>
              <a:buChar char="•"/>
            </a:pPr>
            <a:r>
              <a:rPr lang="en-US" dirty="0" smtClean="0"/>
              <a:t>80</a:t>
            </a:r>
            <a:r>
              <a:rPr lang="en-US" dirty="0"/>
              <a:t>% </a:t>
            </a:r>
            <a:r>
              <a:rPr lang="en-US" dirty="0" smtClean="0"/>
              <a:t>net </a:t>
            </a:r>
            <a:r>
              <a:rPr lang="en-US" dirty="0"/>
              <a:t>new commercial applications </a:t>
            </a:r>
            <a:r>
              <a:rPr lang="en-US" dirty="0" smtClean="0"/>
              <a:t>developed </a:t>
            </a:r>
            <a:r>
              <a:rPr lang="en-US" dirty="0"/>
              <a:t>for the cloud in </a:t>
            </a:r>
            <a:r>
              <a:rPr lang="en-US" dirty="0" smtClean="0"/>
              <a:t>2012</a:t>
            </a:r>
            <a:endParaRPr lang="en-US" dirty="0"/>
          </a:p>
        </p:txBody>
      </p:sp>
      <p:pic>
        <p:nvPicPr>
          <p:cNvPr id="10" name="Picture 9" descr="X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1012" y="1209612"/>
            <a:ext cx="4760595" cy="3423285"/>
          </a:xfrm>
          <a:prstGeom prst="rect">
            <a:avLst/>
          </a:prstGeom>
        </p:spPr>
      </p:pic>
      <p:pic>
        <p:nvPicPr>
          <p:cNvPr id="13" name="Picture 12" descr="Cloud.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3900" y="4495799"/>
            <a:ext cx="2025650" cy="1327150"/>
          </a:xfrm>
          <a:prstGeom prst="rect">
            <a:avLst/>
          </a:prstGeom>
          <a:effectLst>
            <a:reflection blurRad="6350" stA="52000" endA="300" endPos="35000" dist="25400" dir="5400000" sy="-100000" algn="bl" rotWithShape="0"/>
          </a:effectLst>
        </p:spPr>
      </p:pic>
      <p:cxnSp>
        <p:nvCxnSpPr>
          <p:cNvPr id="8" name="Straight Connector 7"/>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9396" y="6373789"/>
            <a:ext cx="952505" cy="261610"/>
          </a:xfrm>
          <a:prstGeom prst="rect">
            <a:avLst/>
          </a:prstGeom>
          <a:noFill/>
        </p:spPr>
        <p:txBody>
          <a:bodyPr wrap="none" rtlCol="0">
            <a:spAutoFit/>
          </a:bodyPr>
          <a:lstStyle/>
          <a:p>
            <a:r>
              <a:rPr lang="en-US" sz="1100" dirty="0" smtClean="0"/>
              <a:t>Source: IDC</a:t>
            </a:r>
            <a:endParaRPr lang="en-US" sz="1100" dirty="0"/>
          </a:p>
        </p:txBody>
      </p:sp>
    </p:spTree>
    <p:extLst>
      <p:ext uri="{BB962C8B-B14F-4D97-AF65-F5344CB8AC3E}">
        <p14:creationId xmlns:p14="http://schemas.microsoft.com/office/powerpoint/2010/main" val="12378688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500"/>
                            </p:stCondLst>
                            <p:childTnLst>
                              <p:par>
                                <p:cTn id="15" presetID="37"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08634"/>
            <a:ext cx="9144000" cy="5649366"/>
          </a:xfrm>
          <a:prstGeom prst="rect">
            <a:avLst/>
          </a:prstGeom>
        </p:spPr>
      </p:pic>
      <p:sp>
        <p:nvSpPr>
          <p:cNvPr id="11" name="Title 1"/>
          <p:cNvSpPr>
            <a:spLocks noGrp="1"/>
          </p:cNvSpPr>
          <p:nvPr>
            <p:ph type="title"/>
          </p:nvPr>
        </p:nvSpPr>
        <p:spPr>
          <a:xfrm>
            <a:off x="229702" y="202545"/>
            <a:ext cx="8588861" cy="838200"/>
          </a:xfrm>
        </p:spPr>
        <p:txBody>
          <a:bodyPr/>
          <a:lstStyle/>
          <a:p>
            <a:r>
              <a:rPr lang="en-US" sz="3200" dirty="0" smtClean="0">
                <a:solidFill>
                  <a:schemeClr val="bg1"/>
                </a:solidFill>
              </a:rPr>
              <a:t>Mega Trend: Risk Mitigation</a:t>
            </a:r>
            <a:endParaRPr lang="en-US" sz="3200" dirty="0">
              <a:solidFill>
                <a:schemeClr val="bg1"/>
              </a:solidFill>
            </a:endParaRPr>
          </a:p>
        </p:txBody>
      </p:sp>
      <p:sp>
        <p:nvSpPr>
          <p:cNvPr id="3" name="TextBox 2"/>
          <p:cNvSpPr txBox="1"/>
          <p:nvPr/>
        </p:nvSpPr>
        <p:spPr>
          <a:xfrm>
            <a:off x="234129" y="1736500"/>
            <a:ext cx="4997089" cy="4401206"/>
          </a:xfrm>
          <a:prstGeom prst="rect">
            <a:avLst/>
          </a:prstGeom>
          <a:noFill/>
        </p:spPr>
        <p:txBody>
          <a:bodyPr wrap="square" rtlCol="0">
            <a:spAutoFit/>
          </a:bodyPr>
          <a:lstStyle/>
          <a:p>
            <a:pPr marL="171450" lvl="2" indent="-171450">
              <a:spcBef>
                <a:spcPts val="600"/>
              </a:spcBef>
              <a:buFont typeface="Arial"/>
              <a:buChar char="•"/>
            </a:pPr>
            <a:r>
              <a:rPr lang="en-US" dirty="0" smtClean="0"/>
              <a:t>45</a:t>
            </a:r>
            <a:r>
              <a:rPr lang="en-US" dirty="0"/>
              <a:t>% </a:t>
            </a:r>
            <a:r>
              <a:rPr lang="en-US" dirty="0" smtClean="0"/>
              <a:t>small &amp; </a:t>
            </a:r>
            <a:r>
              <a:rPr lang="en-US" dirty="0"/>
              <a:t>medium-sized </a:t>
            </a:r>
            <a:r>
              <a:rPr lang="en-US" dirty="0" smtClean="0"/>
              <a:t/>
            </a:r>
            <a:br>
              <a:rPr lang="en-US" dirty="0" smtClean="0"/>
            </a:br>
            <a:r>
              <a:rPr lang="en-US" dirty="0" smtClean="0"/>
              <a:t>businesses </a:t>
            </a:r>
            <a:r>
              <a:rPr lang="en-US" dirty="0"/>
              <a:t>plan to </a:t>
            </a:r>
            <a:r>
              <a:rPr lang="en-US" dirty="0" smtClean="0"/>
              <a:t>purchase and upgrade security, backup, virtualization</a:t>
            </a:r>
          </a:p>
          <a:p>
            <a:pPr marL="171450" lvl="2" indent="-171450">
              <a:spcBef>
                <a:spcPts val="600"/>
              </a:spcBef>
              <a:buFont typeface="Arial"/>
              <a:buChar char="•"/>
            </a:pPr>
            <a:endParaRPr lang="en-US" dirty="0" smtClean="0"/>
          </a:p>
          <a:p>
            <a:pPr marL="171450" lvl="2" indent="-171450">
              <a:spcBef>
                <a:spcPts val="600"/>
              </a:spcBef>
              <a:buFont typeface="Arial"/>
              <a:buChar char="•"/>
            </a:pPr>
            <a:r>
              <a:rPr lang="en-US" dirty="0" smtClean="0"/>
              <a:t>Technology is embedding into all aspect of commerce, business and personal process</a:t>
            </a:r>
          </a:p>
          <a:p>
            <a:pPr marL="171450" lvl="2" indent="-171450">
              <a:spcBef>
                <a:spcPts val="600"/>
              </a:spcBef>
              <a:buFont typeface="Arial"/>
              <a:buChar char="•"/>
            </a:pPr>
            <a:endParaRPr lang="en-US" dirty="0"/>
          </a:p>
          <a:p>
            <a:pPr marL="171450" lvl="2" indent="-171450">
              <a:spcBef>
                <a:spcPts val="600"/>
              </a:spcBef>
              <a:buFont typeface="Arial" pitchFamily="34" charset="0"/>
              <a:buChar char="•"/>
            </a:pPr>
            <a:r>
              <a:rPr lang="en-US" dirty="0"/>
              <a:t>A firm’s ability to weather storms depends on how seriously executives take risk </a:t>
            </a:r>
            <a:r>
              <a:rPr lang="en-US" dirty="0" smtClean="0"/>
              <a:t>management in good times</a:t>
            </a:r>
          </a:p>
          <a:p>
            <a:pPr marL="171450" lvl="2" indent="-171450">
              <a:spcBef>
                <a:spcPts val="600"/>
              </a:spcBef>
              <a:buFont typeface="Arial" pitchFamily="34" charset="0"/>
              <a:buChar char="•"/>
            </a:pPr>
            <a:endParaRPr lang="en-US" sz="1600" dirty="0"/>
          </a:p>
          <a:p>
            <a:pPr marL="171450" lvl="2" indent="-171450">
              <a:spcBef>
                <a:spcPts val="600"/>
              </a:spcBef>
              <a:buFont typeface="Arial"/>
              <a:buChar char="•"/>
            </a:pPr>
            <a:r>
              <a:rPr lang="en-US" dirty="0" smtClean="0"/>
              <a:t>Not </a:t>
            </a:r>
            <a:r>
              <a:rPr lang="en-US" dirty="0"/>
              <a:t>all vendors invest in “long lifecycle” products to </a:t>
            </a:r>
            <a:r>
              <a:rPr lang="en-US" dirty="0" smtClean="0"/>
              <a:t>meet </a:t>
            </a:r>
            <a:r>
              <a:rPr lang="en-US" dirty="0"/>
              <a:t>5+ years service </a:t>
            </a:r>
            <a:r>
              <a:rPr lang="en-US" dirty="0" smtClean="0"/>
              <a:t>requirements</a:t>
            </a:r>
            <a:endParaRPr lang="en-US" dirty="0"/>
          </a:p>
        </p:txBody>
      </p:sp>
      <p:pic>
        <p:nvPicPr>
          <p:cNvPr id="12" name="Picture 11" descr="X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4651" y="1208634"/>
            <a:ext cx="4354904" cy="3451860"/>
          </a:xfrm>
          <a:prstGeom prst="rect">
            <a:avLst/>
          </a:prstGeom>
        </p:spPr>
      </p:pic>
      <p:pic>
        <p:nvPicPr>
          <p:cNvPr id="13" name="Picture 12" descr="Serv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08550" y="4699000"/>
            <a:ext cx="1123655" cy="1256894"/>
          </a:xfrm>
          <a:prstGeom prst="rect">
            <a:avLst/>
          </a:prstGeom>
          <a:effectLst>
            <a:reflection blurRad="6350" stA="52000" endA="300" endPos="35000" dist="25400" dir="5400000" sy="-100000" algn="bl" rotWithShape="0"/>
          </a:effectLst>
        </p:spPr>
      </p:pic>
      <p:cxnSp>
        <p:nvCxnSpPr>
          <p:cNvPr id="8" name="Straight Connector 7"/>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9396" y="6504594"/>
            <a:ext cx="952505" cy="261610"/>
          </a:xfrm>
          <a:prstGeom prst="rect">
            <a:avLst/>
          </a:prstGeom>
          <a:noFill/>
        </p:spPr>
        <p:txBody>
          <a:bodyPr wrap="none" rtlCol="0">
            <a:spAutoFit/>
          </a:bodyPr>
          <a:lstStyle/>
          <a:p>
            <a:r>
              <a:rPr lang="en-US" sz="1100" dirty="0" smtClean="0"/>
              <a:t>Source: IDC</a:t>
            </a:r>
            <a:endParaRPr lang="en-US" sz="1100" dirty="0"/>
          </a:p>
        </p:txBody>
      </p:sp>
    </p:spTree>
    <p:extLst>
      <p:ext uri="{BB962C8B-B14F-4D97-AF65-F5344CB8AC3E}">
        <p14:creationId xmlns:p14="http://schemas.microsoft.com/office/powerpoint/2010/main" val="34219204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par>
                          <p:cTn id="14" fill="hold">
                            <p:stCondLst>
                              <p:cond delay="1500"/>
                            </p:stCondLst>
                            <p:childTnLst>
                              <p:par>
                                <p:cTn id="15" presetID="37"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21" fill="hold">
                            <p:stCondLst>
                              <p:cond delay="2500"/>
                            </p:stCondLst>
                            <p:childTnLst>
                              <p:par>
                                <p:cTn id="22" presetID="37"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28" fill="hold">
                            <p:stCondLst>
                              <p:cond delay="3500"/>
                            </p:stCondLst>
                            <p:childTnLst>
                              <p:par>
                                <p:cTn id="29" presetID="3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37" presetClass="entr" presetSubtype="0"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89" y="1196912"/>
            <a:ext cx="9165012" cy="5697685"/>
          </a:xfrm>
          <a:prstGeom prst="rect">
            <a:avLst/>
          </a:prstGeom>
        </p:spPr>
      </p:pic>
      <p:sp>
        <p:nvSpPr>
          <p:cNvPr id="11" name="Title 1"/>
          <p:cNvSpPr>
            <a:spLocks noGrp="1"/>
          </p:cNvSpPr>
          <p:nvPr>
            <p:ph type="title"/>
          </p:nvPr>
        </p:nvSpPr>
        <p:spPr>
          <a:xfrm>
            <a:off x="229702" y="202545"/>
            <a:ext cx="8588861" cy="838200"/>
          </a:xfrm>
        </p:spPr>
        <p:txBody>
          <a:bodyPr/>
          <a:lstStyle/>
          <a:p>
            <a:r>
              <a:rPr lang="en-US" dirty="0" smtClean="0">
                <a:solidFill>
                  <a:schemeClr val="bg1"/>
                </a:solidFill>
              </a:rPr>
              <a:t>How are Midsize Businesses </a:t>
            </a:r>
            <a:r>
              <a:rPr lang="en-US" sz="3200" dirty="0" smtClean="0">
                <a:solidFill>
                  <a:schemeClr val="bg1"/>
                </a:solidFill>
              </a:rPr>
              <a:t>Adapting?</a:t>
            </a:r>
            <a:endParaRPr lang="en-US" sz="3200" dirty="0">
              <a:solidFill>
                <a:schemeClr val="bg1"/>
              </a:solidFill>
            </a:endParaRPr>
          </a:p>
        </p:txBody>
      </p:sp>
      <p:sp>
        <p:nvSpPr>
          <p:cNvPr id="12" name="TextBox 11"/>
          <p:cNvSpPr txBox="1"/>
          <p:nvPr/>
        </p:nvSpPr>
        <p:spPr>
          <a:xfrm>
            <a:off x="-1447800" y="3276600"/>
            <a:ext cx="2997200" cy="923330"/>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a:p>
            <a:r>
              <a:rPr lang="en-US" dirty="0" smtClean="0">
                <a:solidFill>
                  <a:srgbClr val="FF0000"/>
                </a:solidFill>
              </a:rPr>
              <a:t>,</a:t>
            </a:r>
            <a:endParaRPr lang="en-US" dirty="0">
              <a:solidFill>
                <a:srgbClr val="FF0000"/>
              </a:solidFill>
            </a:endParaRPr>
          </a:p>
          <a:p>
            <a:endParaRPr lang="en-US" dirty="0"/>
          </a:p>
        </p:txBody>
      </p:sp>
      <p:sp>
        <p:nvSpPr>
          <p:cNvPr id="16" name="TextBox 15"/>
          <p:cNvSpPr txBox="1"/>
          <p:nvPr/>
        </p:nvSpPr>
        <p:spPr>
          <a:xfrm>
            <a:off x="1778000" y="2857500"/>
            <a:ext cx="3763018" cy="430887"/>
          </a:xfrm>
          <a:prstGeom prst="rect">
            <a:avLst/>
          </a:prstGeom>
          <a:noFill/>
        </p:spPr>
        <p:txBody>
          <a:bodyPr wrap="none" rtlCol="0">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Gain Competitive Advantage</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17" name="TextBox 16"/>
          <p:cNvSpPr txBox="1"/>
          <p:nvPr/>
        </p:nvSpPr>
        <p:spPr>
          <a:xfrm>
            <a:off x="1778000" y="3446621"/>
            <a:ext cx="2843074" cy="430887"/>
          </a:xfrm>
          <a:prstGeom prst="rect">
            <a:avLst/>
          </a:prstGeom>
          <a:noFill/>
        </p:spPr>
        <p:txBody>
          <a:bodyPr wrap="square" rtlCol="0">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Increase Productivity</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18" name="TextBox 17"/>
          <p:cNvSpPr txBox="1"/>
          <p:nvPr/>
        </p:nvSpPr>
        <p:spPr>
          <a:xfrm>
            <a:off x="1778000" y="4803075"/>
            <a:ext cx="2193229" cy="430887"/>
          </a:xfrm>
          <a:prstGeom prst="rect">
            <a:avLst/>
          </a:prstGeom>
          <a:noFill/>
        </p:spPr>
        <p:txBody>
          <a:bodyPr wrap="none" rtlCol="0">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Realize  Growth</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24" name="Rectangle 23"/>
          <p:cNvSpPr/>
          <p:nvPr/>
        </p:nvSpPr>
        <p:spPr>
          <a:xfrm>
            <a:off x="-14689" y="1409700"/>
            <a:ext cx="9018989" cy="879732"/>
          </a:xfrm>
          <a:prstGeom prst="rect">
            <a:avLst/>
          </a:prstGeom>
          <a:gradFill flip="none" rotWithShape="1">
            <a:gsLst>
              <a:gs pos="15000">
                <a:schemeClr val="bg1"/>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229702" y="1393904"/>
            <a:ext cx="7428398" cy="1200328"/>
          </a:xfrm>
          <a:prstGeom prst="rect">
            <a:avLst/>
          </a:prstGeom>
          <a:noFill/>
        </p:spPr>
        <p:txBody>
          <a:bodyPr wrap="square" rtlCol="0">
            <a:spAutoFit/>
          </a:bodyPr>
          <a:lstStyle/>
          <a:p>
            <a:r>
              <a:rPr lang="en-US" sz="2400" dirty="0">
                <a:solidFill>
                  <a:schemeClr val="tx1">
                    <a:lumMod val="75000"/>
                  </a:schemeClr>
                </a:solidFill>
              </a:rPr>
              <a:t>The network is a strategic asset and the companies that have </a:t>
            </a:r>
            <a:r>
              <a:rPr lang="en-US" sz="2400" dirty="0" smtClean="0">
                <a:solidFill>
                  <a:schemeClr val="tx1">
                    <a:lumMod val="75000"/>
                  </a:schemeClr>
                </a:solidFill>
              </a:rPr>
              <a:t>invested achieve business success</a:t>
            </a:r>
            <a:endParaRPr lang="en-US" sz="2400" dirty="0">
              <a:solidFill>
                <a:schemeClr val="tx1">
                  <a:lumMod val="75000"/>
                </a:schemeClr>
              </a:solidFill>
            </a:endParaRPr>
          </a:p>
          <a:p>
            <a:endParaRPr lang="en-US" sz="2400" dirty="0">
              <a:solidFill>
                <a:schemeClr val="tx1">
                  <a:lumMod val="75000"/>
                </a:schemeClr>
              </a:solidFill>
            </a:endParaRPr>
          </a:p>
        </p:txBody>
      </p:sp>
      <p:sp>
        <p:nvSpPr>
          <p:cNvPr id="13" name="TextBox 12"/>
          <p:cNvSpPr txBox="1"/>
          <p:nvPr/>
        </p:nvSpPr>
        <p:spPr>
          <a:xfrm>
            <a:off x="1778000" y="4135855"/>
            <a:ext cx="3198311" cy="430887"/>
          </a:xfrm>
          <a:prstGeom prst="rect">
            <a:avLst/>
          </a:prstGeom>
          <a:noFill/>
        </p:spPr>
        <p:txBody>
          <a:bodyPr wrap="none" rtlCol="0">
            <a:sp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Better Serve Customers</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cxnSp>
        <p:nvCxnSpPr>
          <p:cNvPr id="14" name="Straight Connector 13"/>
          <p:cNvCxnSpPr/>
          <p:nvPr/>
        </p:nvCxnSpPr>
        <p:spPr>
          <a:xfrm>
            <a:off x="6323" y="1171512"/>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4651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p:tgtEl>
                                          <p:spTgt spid="18"/>
                                        </p:tgtEl>
                                        <p:attrNameLst>
                                          <p:attrName>ppt_x</p:attrName>
                                        </p:attrNameLst>
                                      </p:cBhvr>
                                      <p:tavLst>
                                        <p:tav tm="0">
                                          <p:val>
                                            <p:strVal val="#ppt_x-#ppt_w*1.125000"/>
                                          </p:val>
                                        </p:tav>
                                        <p:tav tm="100000">
                                          <p:val>
                                            <p:strVal val="#ppt_x"/>
                                          </p:val>
                                        </p:tav>
                                      </p:tavLst>
                                    </p:anim>
                                    <p:animEffect transition="in" filter="wipe(right)">
                                      <p:cBhvr>
                                        <p:cTn id="13" dur="1000"/>
                                        <p:tgtEl>
                                          <p:spTgt spid="18"/>
                                        </p:tgtEl>
                                      </p:cBhvr>
                                    </p:animEffect>
                                  </p:childTnLst>
                                </p:cTn>
                              </p:par>
                            </p:childTnLst>
                          </p:cTn>
                        </p:par>
                        <p:par>
                          <p:cTn id="14" fill="hold">
                            <p:stCondLst>
                              <p:cond delay="2000"/>
                            </p:stCondLst>
                            <p:childTnLst>
                              <p:par>
                                <p:cTn id="15" presetID="1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p:tgtEl>
                                          <p:spTgt spid="17"/>
                                        </p:tgtEl>
                                        <p:attrNameLst>
                                          <p:attrName>ppt_x</p:attrName>
                                        </p:attrNameLst>
                                      </p:cBhvr>
                                      <p:tavLst>
                                        <p:tav tm="0">
                                          <p:val>
                                            <p:strVal val="#ppt_x-#ppt_w*1.125000"/>
                                          </p:val>
                                        </p:tav>
                                        <p:tav tm="100000">
                                          <p:val>
                                            <p:strVal val="#ppt_x"/>
                                          </p:val>
                                        </p:tav>
                                      </p:tavLst>
                                    </p:anim>
                                    <p:animEffect transition="in" filter="wipe(right)">
                                      <p:cBhvr>
                                        <p:cTn id="18" dur="1000"/>
                                        <p:tgtEl>
                                          <p:spTgt spid="17"/>
                                        </p:tgtEl>
                                      </p:cBhvr>
                                    </p:animEffect>
                                  </p:childTnLst>
                                </p:cTn>
                              </p:par>
                            </p:childTnLst>
                          </p:cTn>
                        </p:par>
                        <p:par>
                          <p:cTn id="19" fill="hold">
                            <p:stCondLst>
                              <p:cond delay="3000"/>
                            </p:stCondLst>
                            <p:childTnLst>
                              <p:par>
                                <p:cTn id="20" presetID="1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p:tgtEl>
                                          <p:spTgt spid="13"/>
                                        </p:tgtEl>
                                        <p:attrNameLst>
                                          <p:attrName>ppt_x</p:attrName>
                                        </p:attrNameLst>
                                      </p:cBhvr>
                                      <p:tavLst>
                                        <p:tav tm="0">
                                          <p:val>
                                            <p:strVal val="#ppt_x-#ppt_w*1.125000"/>
                                          </p:val>
                                        </p:tav>
                                        <p:tav tm="100000">
                                          <p:val>
                                            <p:strVal val="#ppt_x"/>
                                          </p:val>
                                        </p:tav>
                                      </p:tavLst>
                                    </p:anim>
                                    <p:animEffect transition="in" filter="wipe(right)">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879459"/>
            <a:ext cx="9156991" cy="978540"/>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 name="Picture 12" descr="AJ80175.jpg"/>
          <p:cNvPicPr>
            <a:picLocks noChangeAspect="1"/>
          </p:cNvPicPr>
          <p:nvPr/>
        </p:nvPicPr>
        <p:blipFill rotWithShape="1">
          <a:blip r:embed="rId3" cstate="print">
            <a:extLst>
              <a:ext uri="{28A0092B-C50C-407E-A947-70E740481C1C}">
                <a14:useLocalDpi xmlns:a14="http://schemas.microsoft.com/office/drawing/2010/main" val="0"/>
              </a:ext>
            </a:extLst>
          </a:blip>
          <a:srcRect l="1101" t="29134" r="233" b="40286"/>
          <a:stretch/>
        </p:blipFill>
        <p:spPr>
          <a:xfrm>
            <a:off x="0" y="4968584"/>
            <a:ext cx="9144000" cy="1889415"/>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7439" t="22491" r="28559" b="3215"/>
          <a:stretch/>
        </p:blipFill>
        <p:spPr>
          <a:xfrm>
            <a:off x="4587053" y="1"/>
            <a:ext cx="2823086" cy="3798049"/>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2102" t="1798" r="13067" b="2276"/>
          <a:stretch/>
        </p:blipFill>
        <p:spPr>
          <a:xfrm>
            <a:off x="0" y="1"/>
            <a:ext cx="4587054" cy="3798049"/>
          </a:xfrm>
          <a:prstGeom prst="rect">
            <a:avLst/>
          </a:prstGeom>
        </p:spPr>
      </p:pic>
      <p:pic>
        <p:nvPicPr>
          <p:cNvPr id="17" name="Picture 16" descr="MIK00505.jpg"/>
          <p:cNvPicPr>
            <a:picLocks noChangeAspect="1"/>
          </p:cNvPicPr>
          <p:nvPr/>
        </p:nvPicPr>
        <p:blipFill rotWithShape="1">
          <a:blip r:embed="rId6" cstate="print">
            <a:extLst>
              <a:ext uri="{28A0092B-C50C-407E-A947-70E740481C1C}">
                <a14:useLocalDpi xmlns:a14="http://schemas.microsoft.com/office/drawing/2010/main" val="0"/>
              </a:ext>
            </a:extLst>
          </a:blip>
          <a:srcRect l="57795" t="23606" r="22848" b="17998"/>
          <a:stretch/>
        </p:blipFill>
        <p:spPr>
          <a:xfrm>
            <a:off x="7304801" y="1"/>
            <a:ext cx="1852190" cy="3798049"/>
          </a:xfrm>
          <a:prstGeom prst="rect">
            <a:avLst/>
          </a:prstGeom>
        </p:spPr>
      </p:pic>
      <p:cxnSp>
        <p:nvCxnSpPr>
          <p:cNvPr id="18" name="Straight Connector 17"/>
          <p:cNvCxnSpPr/>
          <p:nvPr/>
        </p:nvCxnSpPr>
        <p:spPr>
          <a:xfrm>
            <a:off x="12332" y="4968584"/>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851" y="3798050"/>
            <a:ext cx="9144000" cy="0"/>
          </a:xfrm>
          <a:prstGeom prst="line">
            <a:avLst/>
          </a:prstGeom>
          <a:ln>
            <a:gradFill flip="none" rotWithShape="1">
              <a:gsLst>
                <a:gs pos="0">
                  <a:srgbClr val="000000"/>
                </a:gs>
                <a:gs pos="100000">
                  <a:srgbClr val="000000"/>
                </a:gs>
                <a:gs pos="20000">
                  <a:schemeClr val="bg1">
                    <a:lumMod val="75000"/>
                  </a:schemeClr>
                </a:gs>
                <a:gs pos="80000">
                  <a:schemeClr val="bg1">
                    <a:lumMod val="75000"/>
                  </a:schemeClr>
                </a:gs>
                <a:gs pos="51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35116" y="4039482"/>
            <a:ext cx="8991033" cy="707886"/>
          </a:xfrm>
          <a:prstGeom prst="rect">
            <a:avLst/>
          </a:prstGeom>
          <a:noFill/>
        </p:spPr>
        <p:txBody>
          <a:bodyPr wrap="square" rtlCol="0">
            <a:spAutoFit/>
          </a:bodyPr>
          <a:lstStyle/>
          <a:p>
            <a:r>
              <a:rPr lang="en-US" sz="4000" dirty="0" smtClean="0">
                <a:solidFill>
                  <a:srgbClr val="6DB344"/>
                </a:solidFill>
              </a:rPr>
              <a:t>Business Impacts</a:t>
            </a:r>
            <a:endParaRPr lang="en-US" sz="4000" dirty="0">
              <a:solidFill>
                <a:srgbClr val="6DB344"/>
              </a:solidFill>
            </a:endParaRPr>
          </a:p>
        </p:txBody>
      </p:sp>
      <p:sp>
        <p:nvSpPr>
          <p:cNvPr id="11" name="Rectangle 10"/>
          <p:cNvSpPr/>
          <p:nvPr/>
        </p:nvSpPr>
        <p:spPr>
          <a:xfrm>
            <a:off x="-17851" y="0"/>
            <a:ext cx="9144000" cy="3798050"/>
          </a:xfrm>
          <a:prstGeom prst="rect">
            <a:avLst/>
          </a:prstGeom>
          <a:gradFill flip="none" rotWithShape="1">
            <a:gsLst>
              <a:gs pos="65000">
                <a:schemeClr val="accent3">
                  <a:lumMod val="50000"/>
                  <a:alpha val="0"/>
                </a:schemeClr>
              </a:gs>
              <a:gs pos="0">
                <a:schemeClr val="accent3">
                  <a:lumMod val="50000"/>
                  <a:alpha val="70000"/>
                </a:schemeClr>
              </a:gs>
            </a:gsLst>
            <a:lin ang="342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1494351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1000"/>
                                        <p:tgtEl>
                                          <p:spTgt spid="15"/>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10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sco Arial 4x3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isco_Arial_16x9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7553</TotalTime>
  <Words>2888</Words>
  <Application>Microsoft Office PowerPoint</Application>
  <PresentationFormat>On-screen Show (4:3)</PresentationFormat>
  <Paragraphs>387</Paragraphs>
  <Slides>25</Slides>
  <Notes>25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Ciscolight</vt:lpstr>
      <vt:lpstr>Cisco Arial 4x3 template</vt:lpstr>
      <vt:lpstr>Cisco_Arial_16x9_dark</vt:lpstr>
      <vt:lpstr>Grow with Cisco’s Made-for-Midmarket Portfolio</vt:lpstr>
      <vt:lpstr>Agenda</vt:lpstr>
      <vt:lpstr>PowerPoint Presentation</vt:lpstr>
      <vt:lpstr>Our World is Changing</vt:lpstr>
      <vt:lpstr>Mega Trend: Mobility</vt:lpstr>
      <vt:lpstr>Mega Trend: Cloud Computing</vt:lpstr>
      <vt:lpstr>Mega Trend: Risk Mitigation</vt:lpstr>
      <vt:lpstr>How are Midsize Businesses Adapting?</vt:lpstr>
      <vt:lpstr>PowerPoint Presentation</vt:lpstr>
      <vt:lpstr>Business Imperatives Place New  Expectations on IT</vt:lpstr>
      <vt:lpstr>PowerPoint Presentation</vt:lpstr>
      <vt:lpstr>Why Cisco Made-for-Midmarket Portfolio?</vt:lpstr>
      <vt:lpstr>Cisco’s Made-for-Midmarket Portfolio</vt:lpstr>
      <vt:lpstr>Cisco’s Made-for-Midmarket Portfolio</vt:lpstr>
      <vt:lpstr>Cisco’s Made-for-Midmarket Portfolio</vt:lpstr>
      <vt:lpstr>Cisco’s Made-for-Midmarket Portfolio</vt:lpstr>
      <vt:lpstr>Cisco’s Made-for-Midmarket Portfolio</vt:lpstr>
      <vt:lpstr>Cisco’s Made-for-Midmarket Portfolio</vt:lpstr>
      <vt:lpstr>World-Class Support: Cisco and Partners Offer Cisco Services</vt:lpstr>
      <vt:lpstr>Financing Options: Cisco Capital</vt:lpstr>
      <vt:lpstr>Case Study: Stanford Federal Credit Union Cuts Costs; Empowers Workforce</vt:lpstr>
      <vt:lpstr>Case Studies</vt:lpstr>
      <vt:lpstr>What Cisco and Our Partners Can Do for You?</vt:lpstr>
      <vt:lpstr>Choose the #1 IT Company in the Industry</vt:lpstr>
      <vt:lpstr>PowerPoint Presentation</vt:lpstr>
    </vt:vector>
  </TitlesOfParts>
  <Company>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Template Theme Files</dc:title>
  <dc:creator>drew lamers</dc:creator>
  <cp:lastModifiedBy>Shelly Pippin (shpippin)</cp:lastModifiedBy>
  <cp:revision>209</cp:revision>
  <dcterms:created xsi:type="dcterms:W3CDTF">2011-03-02T17:43:50Z</dcterms:created>
  <dcterms:modified xsi:type="dcterms:W3CDTF">2013-05-31T13:35:47Z</dcterms:modified>
</cp:coreProperties>
</file>